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329" r:id="rId4"/>
    <p:sldId id="330" r:id="rId5"/>
    <p:sldId id="331" r:id="rId6"/>
    <p:sldId id="332" r:id="rId7"/>
    <p:sldId id="343" r:id="rId8"/>
    <p:sldId id="328" r:id="rId9"/>
    <p:sldId id="311" r:id="rId10"/>
    <p:sldId id="307" r:id="rId11"/>
    <p:sldId id="326" r:id="rId12"/>
    <p:sldId id="344" r:id="rId13"/>
    <p:sldId id="312" r:id="rId14"/>
    <p:sldId id="324" r:id="rId15"/>
    <p:sldId id="327" r:id="rId16"/>
    <p:sldId id="338" r:id="rId17"/>
    <p:sldId id="306" r:id="rId18"/>
    <p:sldId id="291" r:id="rId19"/>
    <p:sldId id="325" r:id="rId20"/>
    <p:sldId id="339" r:id="rId21"/>
    <p:sldId id="340" r:id="rId22"/>
    <p:sldId id="342" r:id="rId23"/>
    <p:sldId id="347" r:id="rId24"/>
    <p:sldId id="348" r:id="rId25"/>
    <p:sldId id="345" r:id="rId26"/>
    <p:sldId id="349" r:id="rId27"/>
    <p:sldId id="346" r:id="rId28"/>
    <p:sldId id="350" r:id="rId29"/>
    <p:sldId id="351" r:id="rId30"/>
    <p:sldId id="35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>
      <p:cViewPr varScale="1">
        <p:scale>
          <a:sx n="68" d="100"/>
          <a:sy n="68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Permutation and combination-3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/>
              <a:t> Special cases of row  and circle arrangement – </a:t>
            </a:r>
          </a:p>
          <a:p>
            <a:r>
              <a:rPr lang="en-IN" sz="2400" dirty="0"/>
              <a:t>1. Arranging boys and girls in a row or circle (2 heterogeneous groups such that elements within a group are all distinct)</a:t>
            </a:r>
          </a:p>
          <a:p>
            <a:r>
              <a:rPr lang="en-IN" sz="2400" dirty="0"/>
              <a:t>2. Arranging books in a shelf  </a:t>
            </a:r>
          </a:p>
          <a:p>
            <a:r>
              <a:rPr lang="en-IN" sz="2400" dirty="0"/>
              <a:t> A. There are m identical and n identical books (2 heterogeneous groups  </a:t>
            </a:r>
            <a:r>
              <a:rPr lang="en-IN" sz="2400"/>
              <a:t>such that </a:t>
            </a:r>
            <a:r>
              <a:rPr lang="en-IN" sz="2400" dirty="0"/>
              <a:t>all elements within the groups are similar)</a:t>
            </a:r>
          </a:p>
          <a:p>
            <a:r>
              <a:rPr lang="en-IN" sz="2400" dirty="0"/>
              <a:t>B. There are m non-identical and n identical books </a:t>
            </a:r>
          </a:p>
          <a:p>
            <a:r>
              <a:rPr lang="en-IN" sz="2400" dirty="0"/>
              <a:t>                               or</a:t>
            </a:r>
          </a:p>
          <a:p>
            <a:r>
              <a:rPr lang="en-IN" sz="2400" dirty="0"/>
              <a:t>       There are m identical and n non- identical books </a:t>
            </a:r>
          </a:p>
          <a:p>
            <a:r>
              <a:rPr lang="en-IN" sz="2400" dirty="0"/>
              <a:t>(In B there are 2 heterogeneous group that such within 1 group all elements are similar and within the other group all elements are distinct)</a:t>
            </a:r>
          </a:p>
          <a:p>
            <a:r>
              <a:rPr lang="en-IN" sz="2400" dirty="0"/>
              <a:t>3. Problems based on combination</a:t>
            </a:r>
          </a:p>
          <a:p>
            <a:r>
              <a:rPr lang="en-IN" sz="2400" dirty="0"/>
              <a:t>4. Distribution of n identical objects in r non-identical groups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57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2400" dirty="0"/>
              <a:t>Examples based on special cases of row arrangement – case 3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143536"/>
          </a:xfrm>
        </p:spPr>
        <p:txBody>
          <a:bodyPr>
            <a:normAutofit fontScale="47500" lnSpcReduction="20000"/>
          </a:bodyPr>
          <a:lstStyle/>
          <a:p>
            <a:r>
              <a:rPr lang="en-IN" b="1" dirty="0"/>
              <a:t>Case A- </a:t>
            </a:r>
            <a:r>
              <a:rPr lang="en-IN" dirty="0"/>
              <a:t>within both the groups all elements are similar (visually) </a:t>
            </a:r>
          </a:p>
          <a:p>
            <a:r>
              <a:rPr lang="en-IN" dirty="0"/>
              <a:t>(Example 1-2)</a:t>
            </a:r>
          </a:p>
          <a:p>
            <a:r>
              <a:rPr lang="en-IN" b="1" dirty="0"/>
              <a:t>Directions for example 1-2: </a:t>
            </a:r>
            <a:r>
              <a:rPr lang="en-IN" dirty="0"/>
              <a:t>There are 10 identical GK books and 7 identical History books in a library. </a:t>
            </a:r>
          </a:p>
          <a:p>
            <a:r>
              <a:rPr lang="en-IN" b="1" dirty="0"/>
              <a:t>Example 1- </a:t>
            </a:r>
            <a:r>
              <a:rPr lang="en-IN" dirty="0"/>
              <a:t>In how many ways we can arrange the books in a shelf (in a row)?</a:t>
            </a:r>
          </a:p>
          <a:p>
            <a:r>
              <a:rPr lang="en-IN" b="1" dirty="0"/>
              <a:t>Example 2- </a:t>
            </a:r>
            <a:r>
              <a:rPr lang="en-IN" dirty="0"/>
              <a:t>In how many ways we can arrange the books in a shelf (in a row) such that no 2 History books are adjacent to each other?</a:t>
            </a:r>
          </a:p>
          <a:p>
            <a:endParaRPr lang="en-IN" dirty="0"/>
          </a:p>
          <a:p>
            <a:r>
              <a:rPr lang="en-IN" b="1" dirty="0"/>
              <a:t>Case B- </a:t>
            </a:r>
            <a:r>
              <a:rPr lang="en-IN" dirty="0"/>
              <a:t>within 1 group all elements are similar (visually) and within other group all elements are dissimilar (visually) </a:t>
            </a:r>
          </a:p>
          <a:p>
            <a:r>
              <a:rPr lang="en-IN" dirty="0"/>
              <a:t>(Example 3-6)</a:t>
            </a:r>
          </a:p>
          <a:p>
            <a:pPr>
              <a:buNone/>
            </a:pPr>
            <a:endParaRPr lang="en-IN" dirty="0"/>
          </a:p>
          <a:p>
            <a:r>
              <a:rPr lang="en-IN" b="1" dirty="0"/>
              <a:t>Directions for example 3-4: </a:t>
            </a:r>
            <a:r>
              <a:rPr lang="en-IN" dirty="0"/>
              <a:t>There are 10 identical GK books and 7 non-identical History books in a library. </a:t>
            </a:r>
          </a:p>
          <a:p>
            <a:r>
              <a:rPr lang="en-IN" b="1" dirty="0"/>
              <a:t>Example 3- </a:t>
            </a:r>
            <a:r>
              <a:rPr lang="en-IN" dirty="0"/>
              <a:t>In how many ways we can arrange the books in a shelf (in a row)?</a:t>
            </a:r>
          </a:p>
          <a:p>
            <a:r>
              <a:rPr lang="en-IN" b="1" dirty="0"/>
              <a:t>Example 4- </a:t>
            </a:r>
            <a:r>
              <a:rPr lang="en-IN" dirty="0"/>
              <a:t>In how many ways we can arrange the books in a shelf (in a row) such that no 2 History books are adjacent to each other?</a:t>
            </a:r>
          </a:p>
          <a:p>
            <a:endParaRPr lang="en-IN" dirty="0"/>
          </a:p>
          <a:p>
            <a:r>
              <a:rPr lang="en-IN" b="1" dirty="0"/>
              <a:t>Directions for example 5-6: </a:t>
            </a:r>
            <a:r>
              <a:rPr lang="en-IN" dirty="0"/>
              <a:t>There are 10 non-identical GK books and 7 identical History books in a library. </a:t>
            </a:r>
          </a:p>
          <a:p>
            <a:r>
              <a:rPr lang="en-IN" b="1" dirty="0"/>
              <a:t>Example 5- </a:t>
            </a:r>
            <a:r>
              <a:rPr lang="en-IN" dirty="0"/>
              <a:t>In how many ways we can arrange the books in a shelf (in a row)?</a:t>
            </a:r>
          </a:p>
          <a:p>
            <a:r>
              <a:rPr lang="en-IN" b="1" dirty="0"/>
              <a:t>Example 6- </a:t>
            </a:r>
            <a:r>
              <a:rPr lang="en-IN" dirty="0"/>
              <a:t>In how many ways we can arrange the books in a shelf (in a row) such that no 2 History books are adjacent to each other?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285752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Solutions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71480"/>
            <a:ext cx="8401080" cy="6072230"/>
          </a:xfrm>
        </p:spPr>
        <p:txBody>
          <a:bodyPr>
            <a:normAutofit fontScale="47500" lnSpcReduction="20000"/>
          </a:bodyPr>
          <a:lstStyle/>
          <a:p>
            <a:r>
              <a:rPr lang="en-IN" sz="4000" b="1" dirty="0"/>
              <a:t>Solution 1- </a:t>
            </a:r>
            <a:r>
              <a:rPr lang="en-IN" sz="4000" dirty="0"/>
              <a:t>There are total 17 objects such that 10 are identical and remaining 7 are identical. We need to arrange these 17 objects in a row. So, we can use formula n!/</a:t>
            </a:r>
            <a:r>
              <a:rPr lang="en-IN" sz="4000" dirty="0" err="1"/>
              <a:t>p!q!r</a:t>
            </a:r>
            <a:r>
              <a:rPr lang="en-IN" sz="4000" dirty="0"/>
              <a:t>!  (where n=17, p=10 and q=7 and r=1)</a:t>
            </a:r>
          </a:p>
          <a:p>
            <a:r>
              <a:rPr lang="en-IN" sz="4000" dirty="0"/>
              <a:t>So, required number of ways = 17!/(10!7!)</a:t>
            </a:r>
          </a:p>
          <a:p>
            <a:endParaRPr lang="en-IN" sz="4000" dirty="0"/>
          </a:p>
          <a:p>
            <a:r>
              <a:rPr lang="en-IN" sz="4000" b="1" dirty="0"/>
              <a:t>Solution 2-</a:t>
            </a:r>
            <a:r>
              <a:rPr lang="en-IN" sz="4000" dirty="0"/>
              <a:t>We will first arrange 10 identical GK books in a row in 10!/10! Ways.</a:t>
            </a:r>
          </a:p>
          <a:p>
            <a:r>
              <a:rPr lang="en-IN" sz="4000" dirty="0"/>
              <a:t>-GK1-GK2-GK3-GK4-GK5-GK6-GK7-GK8-GK9-GK10-</a:t>
            </a:r>
          </a:p>
          <a:p>
            <a:r>
              <a:rPr lang="en-IN" sz="4000" dirty="0"/>
              <a:t>Now, if no 2 History books are adjacent to each other then the History books must take 9 positions in between 10 identical GK books (for example there is 1 position between GK1 and GK2 and similarly  there are such 9 positions in between 10 identical GK books ) or the extreme left position (left to GK1) or the extreme right position (i.e. Right to GK10). So, number of positions available to 7 identical History books = 9 + 1+ 1 = 11</a:t>
            </a:r>
          </a:p>
          <a:p>
            <a:r>
              <a:rPr lang="en-IN" sz="4000" dirty="0"/>
              <a:t>So, the 7 identical History books must be arranged in these 11 positions in 11P7/7! = 11C7 ways. (or we can say we will choose 7 places from these 11 in 11C7 ways and then will arrange 7 identical History books in these 7 chosen places in 7!/7! Ways. So, number of ways = 11C7 × 7!/7! = 11C7)</a:t>
            </a:r>
          </a:p>
          <a:p>
            <a:r>
              <a:rPr lang="en-IN" sz="4000" dirty="0"/>
              <a:t>So, required number of ways = (10!/10!) × 11C7 = 11C7</a:t>
            </a:r>
          </a:p>
          <a:p>
            <a:pPr>
              <a:buNone/>
            </a:pPr>
            <a:endParaRPr lang="en-IN" sz="4000" dirty="0"/>
          </a:p>
          <a:p>
            <a:r>
              <a:rPr lang="en-IN" sz="4000" b="1" dirty="0"/>
              <a:t>Solution 3- </a:t>
            </a:r>
            <a:r>
              <a:rPr lang="en-IN" sz="4000" dirty="0"/>
              <a:t>There are total 17 objects such that 10 are identical and remaining 7 are non-identical. We need to arrange these 17 objects in a row. So, we can use formula n!/</a:t>
            </a:r>
            <a:r>
              <a:rPr lang="en-IN" sz="4000" dirty="0" err="1"/>
              <a:t>p!q!r</a:t>
            </a:r>
            <a:r>
              <a:rPr lang="en-IN" sz="4000" dirty="0"/>
              <a:t>!  (where n=17, p=10 and q=1 and r=1)</a:t>
            </a:r>
          </a:p>
          <a:p>
            <a:r>
              <a:rPr lang="en-IN" sz="4000" dirty="0"/>
              <a:t>So, required number of ways = 17!/10!</a:t>
            </a:r>
          </a:p>
          <a:p>
            <a:endParaRPr lang="en-IN" sz="40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89804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Solutions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428604"/>
            <a:ext cx="8712968" cy="6286544"/>
          </a:xfrm>
        </p:spPr>
        <p:txBody>
          <a:bodyPr>
            <a:normAutofit fontScale="25000" lnSpcReduction="20000"/>
          </a:bodyPr>
          <a:lstStyle/>
          <a:p>
            <a:r>
              <a:rPr lang="en-IN" sz="6400" b="1" dirty="0"/>
              <a:t>Solution 4-</a:t>
            </a:r>
            <a:r>
              <a:rPr lang="en-IN" sz="6400" dirty="0"/>
              <a:t>We  will first arrange 10 identical GK books in a row in 10!/10! Ways.</a:t>
            </a:r>
          </a:p>
          <a:p>
            <a:r>
              <a:rPr lang="en-IN" sz="6400" dirty="0"/>
              <a:t>-GK1-GK2-GK3-GK4-GK5-GK6-GK7-GK8-GK9-GK10-</a:t>
            </a:r>
          </a:p>
          <a:p>
            <a:r>
              <a:rPr lang="en-IN" sz="6400" dirty="0"/>
              <a:t>Now, if no 2 History books are adjacent to each other then the History books must take 9 positions in between 10 identical GK books (for example there is 1 position between GK1 and GK2 and similarly  there are such 9 positions in between 10 identical GK books ) or the extreme left position (left to GK1) or the extreme right position (i.e. Right to GK10). So, number of positions available to 7 non-identical History books = 9 + 1+ 1 = 11</a:t>
            </a:r>
          </a:p>
          <a:p>
            <a:r>
              <a:rPr lang="en-IN" sz="6400" dirty="0"/>
              <a:t>So, the 7 non-identical History books must be arranged in these 11 positions in 11P7 (or we can say we will choose 7 places from these 11 in 11C7 ways and then will arrange 7 non-identical History books in these 7 chosen places in 7! Ways. So, number of ways = 11C7 × 7! = 11P7)</a:t>
            </a:r>
          </a:p>
          <a:p>
            <a:r>
              <a:rPr lang="en-IN" sz="6400" dirty="0"/>
              <a:t>So, required number of ways = (10!/10!) × 11P7 = 11P7</a:t>
            </a:r>
          </a:p>
          <a:p>
            <a:endParaRPr lang="en-IN" sz="6400" dirty="0"/>
          </a:p>
          <a:p>
            <a:r>
              <a:rPr lang="en-IN" sz="6400" b="1" dirty="0"/>
              <a:t>Solution 5- </a:t>
            </a:r>
            <a:r>
              <a:rPr lang="en-IN" sz="6400" dirty="0"/>
              <a:t>There are total 17 objects such that 10 are non-identical and remaining 7 are identical. We need to arrange these 17 objects in a row. So, we can use formula n!/</a:t>
            </a:r>
            <a:r>
              <a:rPr lang="en-IN" sz="6400" dirty="0" err="1"/>
              <a:t>p!q!r</a:t>
            </a:r>
            <a:r>
              <a:rPr lang="en-IN" sz="6400" dirty="0"/>
              <a:t>!  (where n=17, p=7 and q=1 and r=1)</a:t>
            </a:r>
          </a:p>
          <a:p>
            <a:r>
              <a:rPr lang="en-IN" sz="6400" dirty="0"/>
              <a:t>So, required number of ways = 17!/7!</a:t>
            </a:r>
          </a:p>
          <a:p>
            <a:endParaRPr lang="en-IN" sz="6400" b="1" dirty="0"/>
          </a:p>
          <a:p>
            <a:r>
              <a:rPr lang="en-IN" sz="6400" b="1" dirty="0"/>
              <a:t>Solution 6-</a:t>
            </a:r>
            <a:r>
              <a:rPr lang="en-IN" sz="6400" dirty="0"/>
              <a:t>We  will first arrange 10 non-identical GK books in a row in 10! Ways.</a:t>
            </a:r>
          </a:p>
          <a:p>
            <a:r>
              <a:rPr lang="en-IN" sz="6400" dirty="0"/>
              <a:t>-GK1-GK2-GK3-GK4-GK5-GK6-GK7-GK8-GK9-GK10-</a:t>
            </a:r>
          </a:p>
          <a:p>
            <a:r>
              <a:rPr lang="en-IN" sz="6400" dirty="0"/>
              <a:t>Now, if no 2 History books are adjacent to each other then the History books must take 9 positions in between 10 non-identical GK books (for example there is 1 position between GK1 and GK2 and similarly  there are such 9 positions in between 10 non-identical GK books ) or the extreme left position (left to GK1) or the extreme right position (i.e. Right to GK10). So, number of positions available to 7 identical History books = 9 + 1+ 1 = 11</a:t>
            </a:r>
          </a:p>
          <a:p>
            <a:r>
              <a:rPr lang="en-IN" sz="6400" dirty="0"/>
              <a:t>So, the 7 identical History books must be arranged in these 11 positions in 11C7 (or we can say we will choose 7 places from these 11 in 11C7 ways and then will arrange 7 identical History books in these 7 chosen places in 7!/7! Ways. So, number of ways = 11C7 × 7!/7! = 11C7)</a:t>
            </a:r>
          </a:p>
          <a:p>
            <a:r>
              <a:rPr lang="en-IN" sz="6400" dirty="0"/>
              <a:t>So, required number of ways = 10! × 11C7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>
            <a:normAutofit fontScale="90000"/>
          </a:bodyPr>
          <a:lstStyle/>
          <a:p>
            <a:r>
              <a:rPr lang="en-IN" dirty="0"/>
              <a:t>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15040"/>
          </a:xfrm>
        </p:spPr>
        <p:txBody>
          <a:bodyPr>
            <a:normAutofit fontScale="62500" lnSpcReduction="20000"/>
          </a:bodyPr>
          <a:lstStyle/>
          <a:p>
            <a:r>
              <a:rPr lang="en-IN" sz="2800" dirty="0"/>
              <a:t>We already discussed combination in ppt-1. Now, we will solve some problems based on combination.</a:t>
            </a:r>
          </a:p>
          <a:p>
            <a:r>
              <a:rPr lang="en-IN" sz="2800" dirty="0"/>
              <a:t>We will use formula and concept of AND, OR to solve problems based on Combination</a:t>
            </a:r>
          </a:p>
          <a:p>
            <a:r>
              <a:rPr lang="en-IN" sz="2800" dirty="0"/>
              <a:t>If there are n distinct objects and we need to choose r such that-</a:t>
            </a:r>
          </a:p>
          <a:p>
            <a:r>
              <a:rPr lang="en-IN" sz="2800" dirty="0"/>
              <a:t>(I)- k number of objects must be selected. In such a case there is choice of choosing r-k objects from n-k objects</a:t>
            </a:r>
          </a:p>
          <a:p>
            <a:r>
              <a:rPr lang="en-IN" sz="2800" dirty="0"/>
              <a:t>So, number of choices are = (n-k)C(r-k)</a:t>
            </a:r>
          </a:p>
          <a:p>
            <a:r>
              <a:rPr lang="en-IN" sz="2800" dirty="0"/>
              <a:t>(B)- k number of objects cannot be selected. In such a case there is choice of choosing r objects from n-k objects</a:t>
            </a:r>
          </a:p>
          <a:p>
            <a:r>
              <a:rPr lang="en-IN" sz="2800" dirty="0"/>
              <a:t>So, number of choices are = (n-k)C(r)</a:t>
            </a:r>
          </a:p>
          <a:p>
            <a:r>
              <a:rPr lang="en-IN" sz="2800" dirty="0"/>
              <a:t>Similarly we can make changes in formula for combination i.e. </a:t>
            </a:r>
            <a:r>
              <a:rPr lang="en-IN" sz="2800" dirty="0" err="1"/>
              <a:t>nCr</a:t>
            </a:r>
            <a:r>
              <a:rPr lang="en-IN" sz="2800" dirty="0"/>
              <a:t> depending on the given condition</a:t>
            </a:r>
          </a:p>
          <a:p>
            <a:endParaRPr lang="en-IN" sz="2800" dirty="0"/>
          </a:p>
          <a:p>
            <a:r>
              <a:rPr lang="en-IN" sz="2800" b="1" dirty="0"/>
              <a:t>Number of ways of choosing at least 1 from n</a:t>
            </a:r>
          </a:p>
          <a:p>
            <a:r>
              <a:rPr lang="en-IN" sz="2800" dirty="0"/>
              <a:t>If there are total n distinct objects and we need to choose at least 1 from n objects, then the total number of ways of choosing it are</a:t>
            </a:r>
          </a:p>
          <a:p>
            <a:r>
              <a:rPr lang="en-IN" sz="2800" dirty="0"/>
              <a:t> nC0 + nC1 + nC2 +.........+</a:t>
            </a:r>
            <a:r>
              <a:rPr lang="en-IN" sz="2800" dirty="0" err="1"/>
              <a:t>nC</a:t>
            </a:r>
            <a:r>
              <a:rPr lang="en-IN" sz="2800" dirty="0"/>
              <a:t>(n-1) + </a:t>
            </a:r>
            <a:r>
              <a:rPr lang="en-IN" sz="2800" dirty="0" err="1"/>
              <a:t>nCn</a:t>
            </a:r>
            <a:r>
              <a:rPr lang="en-IN" sz="2800" dirty="0"/>
              <a:t> = (2^n)</a:t>
            </a:r>
          </a:p>
          <a:p>
            <a:r>
              <a:rPr lang="en-IN" sz="2800" dirty="0"/>
              <a:t>So, </a:t>
            </a:r>
            <a:r>
              <a:rPr lang="en-IN" sz="2800" b="1" dirty="0"/>
              <a:t>nC1 + nC2 +.........+</a:t>
            </a:r>
            <a:r>
              <a:rPr lang="en-IN" sz="2800" b="1" dirty="0" err="1"/>
              <a:t>nC</a:t>
            </a:r>
            <a:r>
              <a:rPr lang="en-IN" sz="2800" b="1" dirty="0"/>
              <a:t>(n-1) + </a:t>
            </a:r>
            <a:r>
              <a:rPr lang="en-IN" sz="2800" b="1" dirty="0" err="1"/>
              <a:t>nCn</a:t>
            </a:r>
            <a:r>
              <a:rPr lang="en-IN" sz="2800" b="1" dirty="0"/>
              <a:t> = (2^n) -1 </a:t>
            </a:r>
          </a:p>
          <a:p>
            <a:r>
              <a:rPr lang="en-IN" sz="2800" dirty="0"/>
              <a:t>(nC0 = 1)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/>
              <a:t>Examples on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 fontScale="40000" lnSpcReduction="20000"/>
          </a:bodyPr>
          <a:lstStyle/>
          <a:p>
            <a:r>
              <a:rPr lang="en-US" sz="4500" b="1" dirty="0"/>
              <a:t>Example 1- </a:t>
            </a:r>
            <a:r>
              <a:rPr lang="en-US" sz="4500" dirty="0"/>
              <a:t>A student appears for an exam in which he has to attempt 4 questions in total. There are 2 sections given. Section 1 has 4 questions in which 2 particular questions have to be definitely attempted. Section 2 has 4 questions. In how many ways can the student attempt the paper?</a:t>
            </a:r>
          </a:p>
          <a:p>
            <a:endParaRPr lang="en-US" sz="4500" dirty="0"/>
          </a:p>
          <a:p>
            <a:r>
              <a:rPr lang="en-US" sz="4500" b="1" dirty="0"/>
              <a:t>Example 2- </a:t>
            </a:r>
            <a:r>
              <a:rPr lang="en-US" sz="4500" dirty="0"/>
              <a:t>In how many ways can 3 numbers be selected from the first 20 natural numbers such that exactly one of them is a multiple of 6?</a:t>
            </a:r>
          </a:p>
          <a:p>
            <a:endParaRPr lang="en-US" sz="4500" dirty="0"/>
          </a:p>
          <a:p>
            <a:r>
              <a:rPr lang="en-US" sz="4500" b="1" dirty="0"/>
              <a:t>Example 3- </a:t>
            </a:r>
            <a:r>
              <a:rPr lang="en-US" sz="4500" dirty="0"/>
              <a:t>In a pack of 52 playing cards,4 cards are chosen. In how many ways all of these four card are of the same suit?</a:t>
            </a:r>
          </a:p>
          <a:p>
            <a:endParaRPr lang="en-US" sz="4500" dirty="0"/>
          </a:p>
          <a:p>
            <a:r>
              <a:rPr lang="en-US" sz="4500" b="1" dirty="0"/>
              <a:t>Directions for question number 4-5:  </a:t>
            </a:r>
            <a:r>
              <a:rPr lang="en-US" sz="4500" dirty="0"/>
              <a:t>A committee of 7 is to be formed out of 7 gents and 5 ladies. In how many ways this can be done </a:t>
            </a:r>
          </a:p>
          <a:p>
            <a:r>
              <a:rPr lang="en-US" sz="4500" b="1" dirty="0"/>
              <a:t>Example 4- </a:t>
            </a:r>
            <a:r>
              <a:rPr lang="en-US" sz="4500" dirty="0"/>
              <a:t>If at least three ladies are included?</a:t>
            </a:r>
          </a:p>
          <a:p>
            <a:endParaRPr lang="en-US" sz="4500" dirty="0"/>
          </a:p>
          <a:p>
            <a:r>
              <a:rPr lang="en-US" sz="4500" b="1" dirty="0"/>
              <a:t>Example 5- </a:t>
            </a:r>
            <a:r>
              <a:rPr lang="en-US" sz="4500" dirty="0"/>
              <a:t>If at most two ladies are included?</a:t>
            </a:r>
          </a:p>
          <a:p>
            <a:endParaRPr lang="en-US" sz="5500" dirty="0"/>
          </a:p>
          <a:p>
            <a:r>
              <a:rPr lang="en-US" sz="4500" b="1" dirty="0"/>
              <a:t>Example 6- </a:t>
            </a:r>
            <a:r>
              <a:rPr lang="en-US" sz="4500" dirty="0"/>
              <a:t>A boy goes to a birthday party where 4 dishes have been laid out. In how many ways he can select at least one dish ?</a:t>
            </a:r>
            <a:endParaRPr lang="en-IN" sz="6200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333820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61670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b="1" dirty="0"/>
              <a:t>Solution 1- </a:t>
            </a:r>
            <a:r>
              <a:rPr lang="en-US" sz="1400" dirty="0"/>
              <a:t>There are total 8 questions and student has to attempt 4 questions. Section 1 has 4 questions in which 2 particular questions have to be definitely attempted. So, there is no choice for these questions. So, there is choice of choosing 2 questions from 6 questions.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So, number of ways in which question paper can be attempted is 6C2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Solution 2- </a:t>
            </a:r>
            <a:r>
              <a:rPr lang="en-US" sz="1400" dirty="0"/>
              <a:t>There are 3 multiples of 6 in first 20 natural numbers (i.e. 6, 12 and 18). We need to choose 3 numbers in first 20 natural numbers such that there is exactly 1 multiple of 6.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So, choice is - 1 from 3 and 2 from 17 = 3C1 and 17C2 = 3C1 × 17C2 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Solution 3-</a:t>
            </a:r>
            <a:r>
              <a:rPr lang="en-US" sz="1400" dirty="0"/>
              <a:t> There are 4 suits  (of 13 cards each) in game of card. These suits are – Spade, Club, Heart and Diamond.  We can understand the situation in AND, OR as-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4 cards of Spade or 4 cards of Club or 4 cards of Heart or 4 cards of Diamond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13C4 + 13C4 + 13C4 + 13C4 = 4 × (13C4)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Solution 4 </a:t>
            </a:r>
            <a:r>
              <a:rPr lang="en-US" sz="1400" dirty="0"/>
              <a:t>– It can be solved by using AND, OR as-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At least 3 ladies = 3 ladies or 4 ladies or 5 ladies  = (3 ladies and 4 gents ) or (4 ladies and 3 gents )or (5 ladies and 2 gents) =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(5C3 and 7C4) or (5C4 and 7C3) or (5C5 and 7C2)  = (5C3 × 7C4) + (5C4 × 7C3) + (5C5 × 7C2) 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Solution 5- </a:t>
            </a:r>
            <a:r>
              <a:rPr lang="en-US" sz="1400" dirty="0"/>
              <a:t>It can be solved by using AND, OR as-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At most 2 ladies = 0 lady or 1 lady or 2 ladies  = (0 lady and 7 gents ) or (1 lady and 6 gents ) or (2 ladies and 5 gents) =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(5C0 and 7C7) or (5C1 and 7C6) or (5C2 and 7C5)  = (5C0 × 7C7) + (5C1 × 7C6) + (5C2 × 7C5)  = 1 + 35 + 210 = 246</a:t>
            </a:r>
          </a:p>
          <a:p>
            <a:pPr>
              <a:spcBef>
                <a:spcPts val="0"/>
              </a:spcBef>
            </a:pPr>
            <a:endParaRPr lang="en-US" sz="1400" b="1" dirty="0"/>
          </a:p>
          <a:p>
            <a:pPr>
              <a:spcBef>
                <a:spcPts val="0"/>
              </a:spcBef>
            </a:pPr>
            <a:r>
              <a:rPr lang="en-US" sz="1400" b="1" dirty="0"/>
              <a:t>Solution 6-  </a:t>
            </a:r>
            <a:r>
              <a:rPr lang="en-US" sz="1400" dirty="0"/>
              <a:t>We need to find the number of ways in which in can choose at least 1 from 4 distinct objects. So, n = 4. Hence, the required number of choices are = (2^4) -1 = 16-1 = 15</a:t>
            </a:r>
            <a:endParaRPr lang="en-IN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D58F-63D5-40F0-B36F-F0CA16F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CA8D8-9026-43F0-87C4-1BFF2A2F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A. n identical objects to r non-identical groups</a:t>
            </a:r>
          </a:p>
          <a:p>
            <a:r>
              <a:rPr lang="en-IN" dirty="0"/>
              <a:t>B. n non-identical objects to r non-identical groups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34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A. Distribution of n identical objects in r non-identical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IN" b="1" dirty="0"/>
          </a:p>
          <a:p>
            <a:r>
              <a:rPr lang="en-IN" b="1" dirty="0"/>
              <a:t>In this case we will find the number of ways in which we can distribute n identical objects among r non-identical groups. For example we want to distribute 10 identical chocolates(visually) among 4 kids (non-identical)</a:t>
            </a:r>
          </a:p>
          <a:p>
            <a:endParaRPr lang="en-IN" b="1" dirty="0"/>
          </a:p>
          <a:p>
            <a:r>
              <a:rPr lang="en-IN" b="1" dirty="0"/>
              <a:t>Let 3 identical chocolates are to be distributed among 3 kids (non-identical) – A, B and C</a:t>
            </a:r>
          </a:p>
          <a:p>
            <a:endParaRPr lang="en-IN" b="1" dirty="0"/>
          </a:p>
          <a:p>
            <a:r>
              <a:rPr lang="en-IN" b="1" dirty="0"/>
              <a:t>Case 1- If any number of objects can be given to any group (so we can give 0 to any number of groups)</a:t>
            </a:r>
          </a:p>
          <a:p>
            <a:pPr>
              <a:buNone/>
            </a:pPr>
            <a:r>
              <a:rPr lang="en-IN" dirty="0"/>
              <a:t>        If any group can get 0 (i.e. If any number of kids can get 0 chocolate in our example) </a:t>
            </a:r>
          </a:p>
          <a:p>
            <a:pPr>
              <a:buNone/>
            </a:pPr>
            <a:r>
              <a:rPr lang="en-IN" dirty="0"/>
              <a:t>     </a:t>
            </a:r>
            <a:r>
              <a:rPr lang="en-IN" b="1" dirty="0"/>
              <a:t>The possible number of ways of distribution = (n+r-1)C(r-1) </a:t>
            </a:r>
          </a:p>
          <a:p>
            <a:pPr>
              <a:buNone/>
            </a:pPr>
            <a:r>
              <a:rPr lang="en-IN" dirty="0"/>
              <a:t>(In our example = (3+3-1)C(3-1) = 5C2 = 10</a:t>
            </a:r>
          </a:p>
          <a:p>
            <a:pPr>
              <a:buNone/>
            </a:pPr>
            <a:r>
              <a:rPr lang="en-IN" dirty="0"/>
              <a:t> It can be shown below with number of chocolates given to A, B and C in each case</a:t>
            </a:r>
          </a:p>
          <a:p>
            <a:pPr>
              <a:buNone/>
            </a:pPr>
            <a:r>
              <a:rPr lang="en-IN" dirty="0"/>
              <a:t>   Case 1- 3,0,0;   Case 2- 0,3,0;     Case 3- 0,0,3;  Case 4- 2,1,0;    Case 5- 2,0,1;</a:t>
            </a:r>
          </a:p>
          <a:p>
            <a:pPr>
              <a:buNone/>
            </a:pPr>
            <a:r>
              <a:rPr lang="en-IN" dirty="0"/>
              <a:t>  Case 6- 1,2,0;    Case 7 – 1,0,2;   Case 8 -0,2,1;  Case 9 - 0,1,2;  Case 10 -1,1,1</a:t>
            </a:r>
          </a:p>
          <a:p>
            <a:pPr>
              <a:buNone/>
            </a:pPr>
            <a:endParaRPr lang="en-IN" dirty="0"/>
          </a:p>
          <a:p>
            <a:r>
              <a:rPr lang="en-IN" b="1" dirty="0"/>
              <a:t>Case 1- If at least 1 object must be given to each group (so we cannot give 0 to any group)</a:t>
            </a:r>
          </a:p>
          <a:p>
            <a:pPr>
              <a:buNone/>
            </a:pPr>
            <a:r>
              <a:rPr lang="en-IN" dirty="0"/>
              <a:t>        If each group must get at least 1 object (i.e. If each kid must get at least 1 chocolate in our example)</a:t>
            </a:r>
          </a:p>
          <a:p>
            <a:pPr>
              <a:buNone/>
            </a:pPr>
            <a:r>
              <a:rPr lang="en-IN" dirty="0"/>
              <a:t>     </a:t>
            </a:r>
            <a:r>
              <a:rPr lang="en-IN" b="1" dirty="0"/>
              <a:t>The possible number of ways of distribution = (n-1)C(r-1) </a:t>
            </a:r>
          </a:p>
          <a:p>
            <a:pPr>
              <a:buNone/>
            </a:pPr>
            <a:r>
              <a:rPr lang="en-IN" dirty="0"/>
              <a:t>(In our example = (3-1)C(3-1) = 2C2 = 1</a:t>
            </a:r>
          </a:p>
          <a:p>
            <a:pPr>
              <a:buNone/>
            </a:pPr>
            <a:r>
              <a:rPr lang="en-IN" dirty="0"/>
              <a:t> It can be shown below with number of chocolates given to A, B and C in each case</a:t>
            </a:r>
          </a:p>
          <a:p>
            <a:pPr>
              <a:buNone/>
            </a:pPr>
            <a:r>
              <a:rPr lang="en-IN" dirty="0"/>
              <a:t>  Case 1-1,1,1</a:t>
            </a:r>
          </a:p>
          <a:p>
            <a:pPr>
              <a:buNone/>
            </a:pPr>
            <a:r>
              <a:rPr lang="en-IN" dirty="0"/>
              <a:t>(in above case there were 10 possible cases, but in 9 cases at least 1 kid got 0 chocolate)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A. </a:t>
            </a:r>
            <a:r>
              <a:rPr lang="en-US" sz="3600" b="1" dirty="0"/>
              <a:t>Examples on </a:t>
            </a:r>
            <a:r>
              <a:rPr lang="en-IN" sz="3600" b="1" dirty="0"/>
              <a:t>Distribution of n identical objects in r non-identical groups</a:t>
            </a:r>
            <a:br>
              <a:rPr lang="en-IN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143536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Example 1</a:t>
            </a:r>
            <a:r>
              <a:rPr lang="en-IN" dirty="0"/>
              <a:t>- In how many ways we can distribute 10 identical chocolates among 4 kids?</a:t>
            </a:r>
          </a:p>
          <a:p>
            <a:endParaRPr lang="en-IN" dirty="0"/>
          </a:p>
          <a:p>
            <a:r>
              <a:rPr lang="en-IN" b="1" dirty="0"/>
              <a:t>Example 2</a:t>
            </a:r>
            <a:r>
              <a:rPr lang="en-IN" dirty="0"/>
              <a:t>- In how many ways we can distribute 10 identical chocolates among 4 kids if each kid must get at least 1 chocolate?</a:t>
            </a:r>
          </a:p>
          <a:p>
            <a:endParaRPr lang="en-US" dirty="0"/>
          </a:p>
          <a:p>
            <a:r>
              <a:rPr lang="en-IN" b="1" dirty="0"/>
              <a:t>Example 3</a:t>
            </a:r>
            <a:r>
              <a:rPr lang="en-IN" dirty="0"/>
              <a:t>- A + B + C = 12</a:t>
            </a:r>
          </a:p>
          <a:p>
            <a:r>
              <a:rPr lang="en-IN" dirty="0"/>
              <a:t>How many solutions are possible for the above equation if A, B and C are whole numbers?</a:t>
            </a:r>
          </a:p>
          <a:p>
            <a:endParaRPr lang="en-IN" dirty="0"/>
          </a:p>
          <a:p>
            <a:r>
              <a:rPr lang="en-IN" b="1" dirty="0"/>
              <a:t>Example 4</a:t>
            </a:r>
            <a:r>
              <a:rPr lang="en-IN" dirty="0"/>
              <a:t>- A + B + C = 12</a:t>
            </a:r>
          </a:p>
          <a:p>
            <a:r>
              <a:rPr lang="en-IN" dirty="0"/>
              <a:t>How many solutions are possible for the above equation if A, B and C are natural numbers?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b="1" dirty="0"/>
              <a:t>A. Solutions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143536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/>
              <a:t>Solution 1- </a:t>
            </a:r>
            <a:r>
              <a:rPr lang="en-IN" dirty="0"/>
              <a:t>This is a distribution of identical objects based problem with n=10 and r=4. There is no condition given to us. So, we need to find total number of possible cases (including the cases in which 0 can be given)</a:t>
            </a:r>
          </a:p>
          <a:p>
            <a:r>
              <a:rPr lang="en-IN" dirty="0"/>
              <a:t>So, required number of ways = (n+r-1)C(r-1) = (10+4-1)C(4-1) = 13C3</a:t>
            </a:r>
          </a:p>
          <a:p>
            <a:endParaRPr lang="en-IN" dirty="0"/>
          </a:p>
          <a:p>
            <a:r>
              <a:rPr lang="en-IN" b="1" dirty="0"/>
              <a:t>Solution 2- </a:t>
            </a:r>
            <a:r>
              <a:rPr lang="en-IN" dirty="0"/>
              <a:t>This is a distribution of identical objects based problem with n=10 and r=4. Each kid must get at least 1 chocolate and so it is he case in which each group must get at least 1 object</a:t>
            </a:r>
          </a:p>
          <a:p>
            <a:r>
              <a:rPr lang="en-IN" dirty="0"/>
              <a:t>So, required number of ways = (n-1)C(r-1) = (10-1)C(4-1) = 9C3</a:t>
            </a:r>
          </a:p>
          <a:p>
            <a:endParaRPr lang="en-IN" dirty="0"/>
          </a:p>
          <a:p>
            <a:r>
              <a:rPr lang="en-IN" b="1" dirty="0"/>
              <a:t>Solution 3- </a:t>
            </a:r>
            <a:r>
              <a:rPr lang="en-IN" dirty="0"/>
              <a:t>This is a distribution of identical objects based problem with n=12 and r=3. A, B and C  are whole numbers and so 0 can be given. So, we need to find total number of possible cases (including the cases in which 0 can be given)</a:t>
            </a:r>
          </a:p>
          <a:p>
            <a:r>
              <a:rPr lang="en-IN" dirty="0"/>
              <a:t>So, required number of ways = (n+r-1)C(r-1) = (12+3-1)C(3-1) = 14C2</a:t>
            </a:r>
          </a:p>
          <a:p>
            <a:pPr>
              <a:buNone/>
            </a:pPr>
            <a:endParaRPr lang="en-IN" dirty="0"/>
          </a:p>
          <a:p>
            <a:r>
              <a:rPr lang="en-IN" b="1" dirty="0"/>
              <a:t>Solution 4- </a:t>
            </a:r>
            <a:r>
              <a:rPr lang="en-IN" dirty="0"/>
              <a:t>This is a distribution of identical objects based problem with n=12 and r=3. A, B and C  are natural numbers and so 0 cannot be given. So, we need to find the number of possible cases in which each group must get at least 1 object</a:t>
            </a:r>
          </a:p>
          <a:p>
            <a:r>
              <a:rPr lang="en-IN" dirty="0"/>
              <a:t>So, required number of ways = (n-1)C(r-1) = (12-1)C(3-1) = 11C2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3600" dirty="0"/>
              <a:t>Special cases of row arrangement – case 2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47500" lnSpcReduction="20000"/>
          </a:bodyPr>
          <a:lstStyle/>
          <a:p>
            <a:r>
              <a:rPr lang="en-IN" b="1" dirty="0"/>
              <a:t>In last </a:t>
            </a:r>
            <a:r>
              <a:rPr lang="en-IN" b="1" dirty="0" err="1"/>
              <a:t>ppt</a:t>
            </a:r>
            <a:r>
              <a:rPr lang="en-IN" b="1" dirty="0"/>
              <a:t> we discussed the case 1 of special case of row arrangement.</a:t>
            </a:r>
          </a:p>
          <a:p>
            <a:r>
              <a:rPr lang="en-IN" b="1" dirty="0"/>
              <a:t>Case 1- </a:t>
            </a:r>
            <a:r>
              <a:rPr lang="en-IN" dirty="0"/>
              <a:t>When the total n objects can be divided in 2 different (heterogeneous) groups such that within a group some objects are similar (visually) and some are dissimilar</a:t>
            </a:r>
          </a:p>
          <a:p>
            <a:r>
              <a:rPr lang="en-IN" dirty="0"/>
              <a:t>Problems based on </a:t>
            </a:r>
            <a:r>
              <a:rPr lang="en-IN" b="1" dirty="0"/>
              <a:t>arranging letters of a given word</a:t>
            </a:r>
          </a:p>
          <a:p>
            <a:r>
              <a:rPr lang="en-IN" dirty="0"/>
              <a:t>Now we will discuss Case 2</a:t>
            </a:r>
          </a:p>
          <a:p>
            <a:r>
              <a:rPr lang="en-IN" b="1" dirty="0"/>
              <a:t>Case 2- </a:t>
            </a:r>
            <a:r>
              <a:rPr lang="en-IN" dirty="0"/>
              <a:t>When the total n objects can be divided in 2 different (heterogeneous) groups such that within a group all elements are dissimilar (visually)</a:t>
            </a:r>
          </a:p>
          <a:p>
            <a:r>
              <a:rPr lang="en-IN" dirty="0"/>
              <a:t>Problems based on </a:t>
            </a:r>
            <a:r>
              <a:rPr lang="en-IN" b="1" dirty="0"/>
              <a:t>arranging boys and girls in a row or circle</a:t>
            </a:r>
          </a:p>
          <a:p>
            <a:endParaRPr lang="en-IN" dirty="0"/>
          </a:p>
          <a:p>
            <a:r>
              <a:rPr lang="en-IN" dirty="0"/>
              <a:t>We can understand it with the help of some examples</a:t>
            </a:r>
          </a:p>
          <a:p>
            <a:r>
              <a:rPr lang="en-IN" b="1" dirty="0"/>
              <a:t>Example 1- </a:t>
            </a:r>
            <a:r>
              <a:rPr lang="en-IN" dirty="0"/>
              <a:t>There are 10 boys and 7 girls in a class . In how many ways we can arrange the students in a row?</a:t>
            </a:r>
            <a:endParaRPr lang="en-US" dirty="0"/>
          </a:p>
          <a:p>
            <a:r>
              <a:rPr lang="en-IN" b="1" dirty="0"/>
              <a:t>Example 2- </a:t>
            </a:r>
            <a:r>
              <a:rPr lang="en-IN" dirty="0"/>
              <a:t>There are 10 boys and 7 girls in a class . In how many ways we can arrange the students around a circular table such that no 2 girls are adjacent to each other?</a:t>
            </a:r>
            <a:endParaRPr lang="en-US" dirty="0"/>
          </a:p>
          <a:p>
            <a:endParaRPr lang="en-US" dirty="0"/>
          </a:p>
          <a:p>
            <a:r>
              <a:rPr lang="en-IN" dirty="0"/>
              <a:t>In these 2 examples written above, the total number of students in a class is 17. These 17 students are divided in 2 heterogeneous (i.e. Different) groups (visually, we can say boys and girls can be differentiated visually). Now these 2 groups are boys (10) and girls (7). Now, within the group of 10 boys no 2 boys are similar (visually, so we are assuming that  there are no identical twins among these 10 boys). Similarly, within the group of 7 girls no 2 girls are similar (visually, so we are assuming that  there are no identical twins among these 7 girls)</a:t>
            </a:r>
          </a:p>
          <a:p>
            <a:endParaRPr lang="en-US" dirty="0"/>
          </a:p>
          <a:p>
            <a:r>
              <a:rPr lang="en-US" dirty="0"/>
              <a:t>In next slides we will solve some examples based on this concept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45DA-52F8-4160-9DBD-C872106C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100" dirty="0"/>
              <a:t>B. n non-identical objects to r non-identical groups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D26B0-71D3-45B6-BF56-C1FCBD591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620688"/>
                <a:ext cx="8229600" cy="590465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IN" dirty="0"/>
                  <a:t>In this case we need to distribute n non identical objects to r non-identical groups.</a:t>
                </a:r>
              </a:p>
              <a:p>
                <a:r>
                  <a:rPr lang="en-IN" dirty="0"/>
                  <a:t>There are 2 possible cases-</a:t>
                </a:r>
              </a:p>
              <a:p>
                <a:endParaRPr lang="en-IN" dirty="0"/>
              </a:p>
              <a:p>
                <a:r>
                  <a:rPr lang="en-IN" b="1" dirty="0"/>
                  <a:t>A. any group can have any number of objects</a:t>
                </a:r>
              </a:p>
              <a:p>
                <a:r>
                  <a:rPr lang="en-IN" dirty="0"/>
                  <a:t>In this case we can say that there are r choices for 1</a:t>
                </a:r>
                <a:r>
                  <a:rPr lang="en-IN" baseline="30000" dirty="0"/>
                  <a:t>st</a:t>
                </a:r>
                <a:r>
                  <a:rPr lang="en-IN" dirty="0"/>
                  <a:t> object, similarly there are r choices for 2</a:t>
                </a:r>
                <a:r>
                  <a:rPr lang="en-IN" baseline="30000" dirty="0"/>
                  <a:t>nd</a:t>
                </a:r>
                <a:r>
                  <a:rPr lang="en-IN" dirty="0"/>
                  <a:t> object and so on</a:t>
                </a:r>
              </a:p>
              <a:p>
                <a:r>
                  <a:rPr lang="en-IN" dirty="0"/>
                  <a:t>So, total no. of cases = r × r × r × (</a:t>
                </a:r>
                <a:r>
                  <a:rPr lang="en-IN" dirty="0" err="1"/>
                  <a:t>upto</a:t>
                </a:r>
                <a:r>
                  <a:rPr lang="en-IN" dirty="0"/>
                  <a:t> n times)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Example – In how many ways we can distribute 5 non-identical objects to 3 non-identical groups?</a:t>
                </a:r>
              </a:p>
              <a:p>
                <a:r>
                  <a:rPr lang="en-IN" dirty="0"/>
                  <a:t>Solution: There are 5 non-identical objects and 3 non-identical groups (i.e. n = 5 and r =3)</a:t>
                </a:r>
              </a:p>
              <a:p>
                <a:r>
                  <a:rPr lang="en-IN" dirty="0"/>
                  <a:t>The required number of ways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dirty="0"/>
                  <a:t> = 243 ways</a:t>
                </a:r>
              </a:p>
              <a:p>
                <a:endParaRPr lang="en-IN" dirty="0"/>
              </a:p>
              <a:p>
                <a:r>
                  <a:rPr lang="en-IN" b="1" dirty="0"/>
                  <a:t>B. Each group must have at least 1 object</a:t>
                </a:r>
                <a:endParaRPr lang="en-IN" dirty="0"/>
              </a:p>
              <a:p>
                <a:r>
                  <a:rPr lang="en-IN" dirty="0"/>
                  <a:t>In this case we can say that there are r choices for 1</a:t>
                </a:r>
                <a:r>
                  <a:rPr lang="en-IN" baseline="30000" dirty="0"/>
                  <a:t>st</a:t>
                </a:r>
                <a:r>
                  <a:rPr lang="en-IN" dirty="0"/>
                  <a:t> object, similarly there are r choices for 2</a:t>
                </a:r>
                <a:r>
                  <a:rPr lang="en-IN" baseline="30000" dirty="0"/>
                  <a:t>nd</a:t>
                </a:r>
                <a:r>
                  <a:rPr lang="en-IN" dirty="0"/>
                  <a:t> object and so 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+ …±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Example – In how many ways we can distribute 5 non-identical objects to 3 non-identical groups such that no group should be empty?</a:t>
                </a:r>
              </a:p>
              <a:p>
                <a:r>
                  <a:rPr lang="en-IN" dirty="0"/>
                  <a:t>Solution: There are 5 non-identical objects and 3 non-identical groups (i.e. n = 5 and r =3)</a:t>
                </a:r>
              </a:p>
              <a:p>
                <a:r>
                  <a:rPr lang="en-IN" dirty="0"/>
                  <a:t>The required number of ways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+ …±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3−1)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= 243 – (3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dirty="0"/>
                  <a:t>) + (3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dirty="0"/>
                  <a:t>) - (1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dirty="0"/>
                  <a:t>) </a:t>
                </a:r>
              </a:p>
              <a:p>
                <a:r>
                  <a:rPr lang="en-IN" dirty="0"/>
                  <a:t>= 243 – 96 +3 - 0  = 246 – 96 = 150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D26B0-71D3-45B6-BF56-C1FCBD591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20688"/>
                <a:ext cx="8229600" cy="5904656"/>
              </a:xfrm>
              <a:blipFill>
                <a:blip r:embed="rId2"/>
                <a:stretch>
                  <a:fillRect l="-222" t="-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>
            <a:extLst>
              <a:ext uri="{FF2B5EF4-FFF2-40B4-BE49-F238E27FC236}">
                <a16:creationId xmlns:a16="http://schemas.microsoft.com/office/drawing/2014/main" id="{B2FC57E1-07B3-48D3-98B6-401853F504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37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F41E-E2B6-4647-AAE0-84D346CB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sz="2700" dirty="0"/>
              <a:t>Examples- n non-identical objects to r non-identical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1640-0B7E-4F04-ADCF-D0FF41212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IN" b="1" dirty="0"/>
              <a:t>Example 1</a:t>
            </a:r>
            <a:r>
              <a:rPr lang="en-IN" dirty="0"/>
              <a:t>- In how many ways we can distribute 6 non-identical pens among 4 faculty members?</a:t>
            </a:r>
          </a:p>
          <a:p>
            <a:endParaRPr lang="en-IN" dirty="0"/>
          </a:p>
          <a:p>
            <a:r>
              <a:rPr lang="en-IN" b="1" dirty="0"/>
              <a:t>Example 2</a:t>
            </a:r>
            <a:r>
              <a:rPr lang="en-IN" dirty="0"/>
              <a:t>- In how many ways we can distribute 6 non-identical pens among 4 faculty members if each faculty member must get at least 1 pen?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684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F41E-E2B6-4647-AAE0-84D346CB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sz="2700" dirty="0"/>
              <a:t>Examples- n non-identical objects to r non-identical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11640-0B7E-4F04-ADCF-D0FF41212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b="1" dirty="0"/>
                  <a:t>Example 1</a:t>
                </a:r>
                <a:r>
                  <a:rPr lang="en-IN" dirty="0"/>
                  <a:t>- In how many ways we can distribute 6 non-identical pens among 4 faculty members?</a:t>
                </a:r>
              </a:p>
              <a:p>
                <a:r>
                  <a:rPr lang="en-IN" b="1" dirty="0"/>
                  <a:t>Solution: </a:t>
                </a:r>
                <a:r>
                  <a:rPr lang="en-IN" dirty="0"/>
                  <a:t>There are 6 non-identical objects and 4 non-identical groups i.e. we are assuming there are no identical twins in these 4 faculty members (i.e. n = 6 and r =4)</a:t>
                </a:r>
              </a:p>
              <a:p>
                <a:r>
                  <a:rPr lang="en-IN" dirty="0"/>
                  <a:t>The required number of ways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dirty="0"/>
                  <a:t> = 4096 ways</a:t>
                </a:r>
              </a:p>
              <a:p>
                <a:endParaRPr lang="en-IN" dirty="0"/>
              </a:p>
              <a:p>
                <a:r>
                  <a:rPr lang="en-IN" b="1" dirty="0"/>
                  <a:t>Example 2</a:t>
                </a:r>
                <a:r>
                  <a:rPr lang="en-IN" dirty="0"/>
                  <a:t>- In how many ways we can distribute 6 non-identical pens among 4 faculty members if each faculty member must get at least 1 pen?</a:t>
                </a:r>
              </a:p>
              <a:p>
                <a:r>
                  <a:rPr lang="en-IN" b="1" dirty="0"/>
                  <a:t>Solution: </a:t>
                </a:r>
                <a:r>
                  <a:rPr lang="en-IN" dirty="0"/>
                  <a:t>There are 6 non-identical objects and 4 non-identical groups i.e. we are assuming there are no identical twins in these 4 faculty members (i.e. n = 6 and r =4)</a:t>
                </a:r>
              </a:p>
              <a:p>
                <a:r>
                  <a:rPr lang="en-IN" dirty="0"/>
                  <a:t>Each faculty member must get at least 1 pen</a:t>
                </a:r>
              </a:p>
              <a:p>
                <a:r>
                  <a:rPr lang="en-IN" dirty="0"/>
                  <a:t>So, required number of ways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+ …±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4−1)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= 4096 – (4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dirty="0"/>
                  <a:t>) + (6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dirty="0"/>
                  <a:t>) - (4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dirty="0"/>
                  <a:t>) + (1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dirty="0"/>
                  <a:t>) </a:t>
                </a:r>
              </a:p>
              <a:p>
                <a:r>
                  <a:rPr lang="en-IN" dirty="0"/>
                  <a:t>= 4096 – 2916 +384 – 4 + 0  = 1560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11640-0B7E-4F04-ADCF-D0FF41212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  <a:blipFill>
                <a:blip r:embed="rId2"/>
                <a:stretch>
                  <a:fillRect l="-667" t="-15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54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7EB0-64EE-B6BA-ABED-C540F839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Dictionary order based problems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C210-B90F-CE4E-7D8B-4F34A00D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This topic is best understood with example. So, careful observation of example shown below is necessary.</a:t>
            </a:r>
          </a:p>
          <a:p>
            <a:endParaRPr lang="en-US" sz="6400" dirty="0"/>
          </a:p>
          <a:p>
            <a:r>
              <a:rPr lang="en-US" sz="6400" b="1" dirty="0"/>
              <a:t>Example: </a:t>
            </a:r>
            <a:r>
              <a:rPr lang="en-US" sz="6400" dirty="0"/>
              <a:t>What would be the rank of the word SUDDEN, if all possible permutations of word success are arranged as per the dictionary?</a:t>
            </a:r>
          </a:p>
          <a:p>
            <a:r>
              <a:rPr lang="en-US" sz="6400" b="1" dirty="0"/>
              <a:t>Solution: </a:t>
            </a:r>
            <a:r>
              <a:rPr lang="en-US" sz="6400" dirty="0"/>
              <a:t>There are 6 letters (S, U, 2D, E and N)</a:t>
            </a:r>
          </a:p>
          <a:p>
            <a:r>
              <a:rPr lang="en-US" sz="6400" dirty="0"/>
              <a:t>The alphabetic order for these letters – D, E, N, S and U</a:t>
            </a:r>
          </a:p>
          <a:p>
            <a:r>
              <a:rPr lang="en-US" sz="6400" dirty="0"/>
              <a:t>Clearly, in this case there are 6 positions to be filled by 6 letters (while 2 letters are repeated)</a:t>
            </a:r>
          </a:p>
          <a:p>
            <a:r>
              <a:rPr lang="en-US" sz="6400" dirty="0"/>
              <a:t>The word SUDDEN starts with S</a:t>
            </a:r>
          </a:p>
          <a:p>
            <a:r>
              <a:rPr lang="en-US" sz="6400" dirty="0"/>
              <a:t>So, we need to consider the number of words which starts with D, E and N (the letters before S in alphabetic order)</a:t>
            </a:r>
          </a:p>
          <a:p>
            <a:r>
              <a:rPr lang="en-US" sz="6400" dirty="0"/>
              <a:t>(</a:t>
            </a:r>
            <a:r>
              <a:rPr lang="en-US" sz="6400" dirty="0" err="1"/>
              <a:t>i</a:t>
            </a:r>
            <a:r>
              <a:rPr lang="en-US" sz="6400" dirty="0"/>
              <a:t>) The words with D as 1st letter (D_ _ _ _ _)</a:t>
            </a:r>
          </a:p>
          <a:p>
            <a:r>
              <a:rPr lang="en-US" sz="6400" dirty="0"/>
              <a:t>In this case D is fixed at 1st position. So, now we need to fill 5 positions with 5 distinct letters (S, U, D, E and N). So, number of words = 5!</a:t>
            </a:r>
          </a:p>
          <a:p>
            <a:r>
              <a:rPr lang="en-US" sz="6400" dirty="0"/>
              <a:t>(ii) The words with E as 1st letter (E_ _ _ _ _)</a:t>
            </a:r>
          </a:p>
          <a:p>
            <a:r>
              <a:rPr lang="en-US" sz="6400" dirty="0"/>
              <a:t>In this case E is fixed at 1st position. So, now we need to fill 5 positions with 5 letters such that 2 are identical (S, U, 2D and N). So, number of words = 5!/2!</a:t>
            </a:r>
          </a:p>
          <a:p>
            <a:r>
              <a:rPr lang="en-US" sz="6400" dirty="0"/>
              <a:t>(iii) The words with N as 1st letter (N_ _ _ _ _)</a:t>
            </a:r>
          </a:p>
          <a:p>
            <a:r>
              <a:rPr lang="en-US" sz="6400" dirty="0"/>
              <a:t>In this case N is fixed at 1st position. So, now we need to fill 5 positions with 5 letters such that 2 are identical (S, U, 2D and E). So, number of words = 5!/2!</a:t>
            </a:r>
          </a:p>
          <a:p>
            <a:endParaRPr lang="en-US" sz="6400" dirty="0"/>
          </a:p>
          <a:p>
            <a:r>
              <a:rPr lang="en-US" sz="6400" dirty="0"/>
              <a:t>Now S is used at 1st position (S _ _ _ _ _)</a:t>
            </a:r>
          </a:p>
          <a:p>
            <a:r>
              <a:rPr lang="en-US" sz="6400" dirty="0"/>
              <a:t>The 2nd letter in SUDDEN is U. But, if we focus of dictionary ranking of words, it is clear that the words with D, E or N at 2nd position will come before U at 2nd position</a:t>
            </a:r>
          </a:p>
          <a:p>
            <a:endParaRPr lang="en-US" sz="4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60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7EB0-64EE-B6BA-ABED-C540F839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Dictionary order based problems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C210-B90F-CE4E-7D8B-4F34A00D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32500" lnSpcReduction="20000"/>
          </a:bodyPr>
          <a:lstStyle/>
          <a:p>
            <a:endParaRPr lang="en-US" sz="4800" dirty="0"/>
          </a:p>
          <a:p>
            <a:r>
              <a:rPr lang="en-US" sz="4800" dirty="0"/>
              <a:t>(iv) Number of words with S at 1st position and D at 2nd position (SD _ _ _ _)</a:t>
            </a:r>
          </a:p>
          <a:p>
            <a:r>
              <a:rPr lang="en-US" sz="4800" dirty="0"/>
              <a:t>In this case S and D are fixed at 1st and 2nd positions respectively. So, now we need to fill 4 positions with 4 distinct letters ( U, D, E and N). So, number of words = 4!</a:t>
            </a:r>
          </a:p>
          <a:p>
            <a:r>
              <a:rPr lang="en-US" sz="4800" dirty="0"/>
              <a:t>(v) Number of words with S at 1st position and E at 2nd position (SE _ _ _ _)</a:t>
            </a:r>
          </a:p>
          <a:p>
            <a:r>
              <a:rPr lang="en-US" sz="4800" dirty="0"/>
              <a:t>In this case S and E are fixed at 1st and 2nd positions respectively. So, now we need to fill 4 positions with 4 letters such that 2 are identical ( U, 2D and N). So, number of words = 4!/2!</a:t>
            </a:r>
          </a:p>
          <a:p>
            <a:r>
              <a:rPr lang="en-US" sz="4800" dirty="0"/>
              <a:t>(vi) Number of words with S at 1st position and N at 2nd position (SN _ _ _ _)</a:t>
            </a:r>
          </a:p>
          <a:p>
            <a:r>
              <a:rPr lang="en-US" sz="4800" dirty="0"/>
              <a:t>In this case S and N are fixed at 1st and 2nd positions respectively. So, now we need to fill 4 positions with 4 letters such that 2 are identical ( U, 2D and E). So, number of words = 4!/2!</a:t>
            </a:r>
          </a:p>
          <a:p>
            <a:endParaRPr lang="en-US" sz="4800" dirty="0"/>
          </a:p>
          <a:p>
            <a:r>
              <a:rPr lang="en-US" sz="4800" dirty="0"/>
              <a:t>Now S and U are used at 1st and 2nd positions respectively (SU _ _ _ _)</a:t>
            </a:r>
          </a:p>
          <a:p>
            <a:r>
              <a:rPr lang="en-US" sz="4800" dirty="0"/>
              <a:t>The 3rd, 4th, 5th and 6th letters in SUDDEN are D, D, E and N.  So, these are now already arranged as per dictionary order. So, the next word as per dictionary order is SUDDEN</a:t>
            </a:r>
          </a:p>
          <a:p>
            <a:endParaRPr lang="en-US" sz="4800" dirty="0"/>
          </a:p>
          <a:p>
            <a:r>
              <a:rPr lang="en-US" sz="4800" dirty="0"/>
              <a:t>Thus, rank of the word SUDDEN = 5! + (5!/2!) + (5!/2!) + 4! + (4!/2!) + (4!/2!) + 1 </a:t>
            </a:r>
          </a:p>
          <a:p>
            <a:r>
              <a:rPr lang="en-US" sz="4800" dirty="0"/>
              <a:t>= 120 + 60 + 60 + 24 + 12 + 12 + 1 = 289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68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AB84-FF8C-C1D7-A397-7FE28568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prstClr val="black"/>
                </a:solidFill>
                <a:latin typeface="Calibri"/>
              </a:rPr>
              <a:t>Problems on dictionary order – practice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301E-8738-978C-560F-85A13792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What </a:t>
            </a:r>
            <a:r>
              <a:rPr lang="en-IN" dirty="0">
                <a:solidFill>
                  <a:prstClr val="black"/>
                </a:solidFill>
                <a:latin typeface="Calibri"/>
              </a:rPr>
              <a:t>would be the rank of the word SUCCESS, if all possible permutations of word success are arranged as per the dictionary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What would be the rank of the word INDIAN, if all possible permutations of word INDIAN are arranged as per the dictionary?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233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5292-5243-1850-4BA5-BF165460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C. Sum and average of all the numbers formed by using the given digits exactly once</a:t>
            </a:r>
            <a:endParaRPr lang="en-I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FBB69-D1D4-589E-9185-9BE5A0261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3866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2800" dirty="0"/>
                  <a:t>1. Sum of all possible numbers  = (n-1)! (sum of the digits involved)(1111…n times</a:t>
                </a:r>
              </a:p>
              <a:p>
                <a:r>
                  <a:rPr lang="en-IN" sz="2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Average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𝐬𝐮𝐦</m:t>
                        </m:r>
                        <m:r>
                          <a:rPr lang="en-IN" sz="2800" b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𝐨𝐟</m:t>
                        </m:r>
                        <m:r>
                          <a:rPr lang="en-IN" sz="2800" b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𝐭𝐡𝐞</m:t>
                        </m:r>
                        <m:r>
                          <a:rPr lang="en-IN" sz="2800" b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𝐝𝐢𝐠𝐢𝐭𝐬</m:t>
                        </m:r>
                        <m:r>
                          <a:rPr lang="en-IN" sz="2800" b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𝐢𝐧𝐯𝐨𝐥𝐯𝐞𝐝</m:t>
                        </m:r>
                        <m:r>
                          <a:rPr lang="en-IN" sz="2800" b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IN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𝟏𝟏𝟏𝟏</m:t>
                        </m:r>
                        <m:r>
                          <a:rPr lang="en-IN" sz="2800" b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IN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𝐧</m:t>
                        </m:r>
                        <m:r>
                          <a:rPr lang="en-IN" sz="2800" b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𝐭𝐢𝐦𝐞𝐬</m:t>
                        </m:r>
                        <m:r>
                          <a:rPr lang="en-IN" sz="2800" b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IN" sz="28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2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1: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What is the sum of all four-digit numbers that can be formed using all the digits 3, 6, 7 and 8 exactly once?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Solution: 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have to find the sum of all possible 4-digit numbers by using all 4 digits i.e. 3, 6, 7 and 8 exactly once. So, in this case n = 4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Sum of all possible numbers = (n-1)! (sum of the digits involved)(1111…n times)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(4-1)! (3 + 6 + 7 + 8) (111…4 times) = 3! 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×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24 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×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1111 = 6 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×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24 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×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1111 = 159984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N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</a:t>
                </a:r>
                <a:r>
                  <a:rPr lang="en-IN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2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What is the average of all six-digit numbers that can be formed using all the digits 1, 5, 6, 7, 8 and 9 exactly once?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Solution:</a:t>
                </a: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We have to find the average of all possible 6-digit numbers by using all 6 digits i.e. 1, 5, 6, 7, 8 and 9 exactly once. So, in this case n = 6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Average of all possible numbers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sum</m:t>
                            </m:r>
                            <m: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of</m:t>
                            </m:r>
                            <m: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the</m:t>
                            </m:r>
                            <m: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digits</m:t>
                            </m:r>
                            <m: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involved</m:t>
                            </m:r>
                          </m:e>
                        </m:d>
                        <m:d>
                          <m:dPr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1111…</m:t>
                            </m:r>
                            <m:r>
                              <m:rPr>
                                <m:sty m:val="p"/>
                              </m:rP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times</m:t>
                            </m:r>
                          </m:e>
                        </m:d>
                      </m:num>
                      <m:den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1+5+6+7+8+9</m:t>
                            </m:r>
                          </m:e>
                        </m:d>
                        <m:d>
                          <m:dPr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1111…6 </m:t>
                            </m:r>
                            <m:r>
                              <m:rPr>
                                <m:sty m:val="p"/>
                              </m:rP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times</m:t>
                            </m:r>
                          </m:e>
                        </m:d>
                      </m:num>
                      <m:den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36</m:t>
                            </m:r>
                          </m:e>
                        </m:d>
                        <m:d>
                          <m:dPr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111111</m:t>
                            </m:r>
                          </m:e>
                        </m:d>
                      </m:num>
                      <m:den>
                        <m: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666666</a:t>
                </a:r>
                <a:endParaRPr lang="en-IN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FBB69-D1D4-589E-9185-9BE5A0261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386610"/>
              </a:xfrm>
              <a:blipFill>
                <a:blip r:embed="rId2"/>
                <a:stretch>
                  <a:fillRect l="-222" t="-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788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06DB-0F59-77AC-9BD5-B3723AEE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Sum of all numbers formed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D30C-6397-B0EE-5A2F-DBC9CD08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sum of all the 5 digit numbers formed by odd digits such that repetition of digits is not allowed?</a:t>
            </a:r>
          </a:p>
          <a:p>
            <a:endParaRPr lang="en-IN" dirty="0"/>
          </a:p>
          <a:p>
            <a:endParaRPr lang="en-IN"/>
          </a:p>
          <a:p>
            <a:pPr marL="0" indent="0">
              <a:buNone/>
            </a:pPr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649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6DE8-85B8-3347-4B58-7840F0CF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Derangement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7648-A1ED-AEE8-4261-A21D21B8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In simple words, a derangement is a permutation of n objects in such a way that no object appears in its original position. </a:t>
            </a:r>
          </a:p>
          <a:p>
            <a:r>
              <a:rPr lang="en-US" dirty="0"/>
              <a:t>The problem of counting derangements was first considered in 1708 and eventually solved in 1713 by Pierre Raymond de </a:t>
            </a:r>
            <a:r>
              <a:rPr lang="en-US" dirty="0" err="1"/>
              <a:t>Montmort</a:t>
            </a:r>
            <a:r>
              <a:rPr lang="en-US" dirty="0"/>
              <a:t>. Nicholas Bernoulli also solved it at about the same time.</a:t>
            </a:r>
          </a:p>
          <a:p>
            <a:endParaRPr lang="en-US" dirty="0"/>
          </a:p>
          <a:p>
            <a:r>
              <a:rPr lang="en-US" dirty="0"/>
              <a:t>The arrangement of n people in a row (assuming all are non-identical) is possible in n! ways. </a:t>
            </a:r>
          </a:p>
          <a:p>
            <a:r>
              <a:rPr lang="en-US" dirty="0"/>
              <a:t>For example: 1-A 2-B 3-C 4-D </a:t>
            </a:r>
          </a:p>
          <a:p>
            <a:r>
              <a:rPr lang="en-US" dirty="0"/>
              <a:t>In this case 4 positions in a row are occupied by A, B, C and D respectively</a:t>
            </a:r>
          </a:p>
          <a:p>
            <a:r>
              <a:rPr lang="en-US" dirty="0"/>
              <a:t>There are 3 cases:</a:t>
            </a:r>
          </a:p>
          <a:p>
            <a:r>
              <a:rPr lang="en-US" dirty="0"/>
              <a:t>Case 1- Every person occupied the correct position (it is 1-A 2-B 3-C 4-D)</a:t>
            </a:r>
          </a:p>
          <a:p>
            <a:r>
              <a:rPr lang="en-US" dirty="0"/>
              <a:t>There is only 1 such case</a:t>
            </a:r>
          </a:p>
          <a:p>
            <a:r>
              <a:rPr lang="en-US" dirty="0"/>
              <a:t>Case 2- Maximum 3 and minimum 3 people occupied correct position</a:t>
            </a:r>
          </a:p>
          <a:p>
            <a:r>
              <a:rPr lang="en-US" dirty="0"/>
              <a:t>So, in this case at least 1 person got correct position and at least 1 person got the incorrect position</a:t>
            </a:r>
          </a:p>
          <a:p>
            <a:r>
              <a:rPr lang="en-US" dirty="0"/>
              <a:t>Hence, not all got correct position and not all got incorrect position</a:t>
            </a:r>
          </a:p>
          <a:p>
            <a:r>
              <a:rPr lang="en-US" dirty="0"/>
              <a:t>Example- 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1-B 2-D 3-C 4-A. In this case only C got correct position and rest 3 got incorrect positions</a:t>
            </a:r>
          </a:p>
          <a:p>
            <a:r>
              <a:rPr lang="en-US" dirty="0"/>
              <a:t>(ii) 1-A 2-C 3-B 4-D. In this case A and D got correct position while B and C got incorrect positions</a:t>
            </a:r>
          </a:p>
          <a:p>
            <a:r>
              <a:rPr lang="en-US" dirty="0"/>
              <a:t>Case 3- Every person occupied the incorrect position </a:t>
            </a:r>
          </a:p>
          <a:p>
            <a:r>
              <a:rPr lang="en-US" dirty="0"/>
              <a:t>Example- (</a:t>
            </a:r>
            <a:r>
              <a:rPr lang="en-US" dirty="0" err="1"/>
              <a:t>i</a:t>
            </a:r>
            <a:r>
              <a:rPr lang="en-US" dirty="0"/>
              <a:t>) 1-B 2-C 3-D 4-A;  (ii) 1-D 2-C 3-B 4-A </a:t>
            </a:r>
          </a:p>
          <a:p>
            <a:r>
              <a:rPr lang="en-US" dirty="0"/>
              <a:t>The case 3 shown above is derangement. If we see the example above there were 4 people. So, there are total 4! i.2. 24 possible arrangements and 1 of them is correct. From remaining 23 all are not cases of derangement as shown above. </a:t>
            </a:r>
          </a:p>
          <a:p>
            <a:r>
              <a:rPr lang="en-US" dirty="0"/>
              <a:t>So, we need concept of derangement for 2 types of counting:</a:t>
            </a:r>
          </a:p>
          <a:p>
            <a:r>
              <a:rPr lang="en-US" dirty="0"/>
              <a:t>(a) Number of derangements (example 50)</a:t>
            </a:r>
          </a:p>
          <a:p>
            <a:r>
              <a:rPr lang="en-US" dirty="0"/>
              <a:t>(b) Number of cases where some got correct while some got incorrect positions (example 51)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918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FDA-4FDF-F270-52D5-4A142DCB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Formula for derangement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47D2-662B-00C1-F205-BF6DF9AF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derangements of a set of n </a:t>
            </a:r>
            <a:r>
              <a:rPr lang="en-IN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onjects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denoted as </a:t>
            </a:r>
            <a:r>
              <a:rPr lang="en-IN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32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its formula is given below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29A3A-74B5-53D7-41BA-1D14C085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78302"/>
            <a:ext cx="6408712" cy="104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6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3ABA-3223-451B-B3E8-8F96038D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Examples- Arranging boys and girls in a row or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59BA-CA9C-4D85-8655-D5EDF56D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Case A- If number of objects (people) is not same in 2 heterogeneous groups</a:t>
            </a:r>
          </a:p>
          <a:p>
            <a:r>
              <a:rPr lang="en-IN" dirty="0"/>
              <a:t>Directions for example 1-5: There are 10 boys and 7 girls in a class</a:t>
            </a:r>
          </a:p>
          <a:p>
            <a:r>
              <a:rPr lang="en-IN" b="1" dirty="0"/>
              <a:t>Example 1- </a:t>
            </a:r>
            <a:r>
              <a:rPr lang="en-IN" dirty="0"/>
              <a:t>In how many ways we can arrange the students in a row?</a:t>
            </a:r>
          </a:p>
          <a:p>
            <a:r>
              <a:rPr lang="en-IN" b="1" dirty="0"/>
              <a:t>Example 2- </a:t>
            </a:r>
            <a:r>
              <a:rPr lang="en-IN" dirty="0"/>
              <a:t>In how many ways we can arrange the students in a row such that no 2 girls are adjacent to each other?</a:t>
            </a:r>
          </a:p>
          <a:p>
            <a:r>
              <a:rPr lang="en-IN" b="1" dirty="0"/>
              <a:t>Example 3- </a:t>
            </a:r>
            <a:r>
              <a:rPr lang="en-IN" dirty="0"/>
              <a:t>In how many ways we can arrange the students around a circular table?</a:t>
            </a:r>
          </a:p>
          <a:p>
            <a:r>
              <a:rPr lang="en-IN" b="1" dirty="0"/>
              <a:t>Example 4- </a:t>
            </a:r>
            <a:r>
              <a:rPr lang="en-IN" dirty="0"/>
              <a:t>In how many ways we can arrange the students around a circular table such that no 2 girls are adjacent to each other?</a:t>
            </a:r>
          </a:p>
          <a:p>
            <a:r>
              <a:rPr lang="en-IN" b="1" dirty="0"/>
              <a:t>Example 5- </a:t>
            </a:r>
            <a:r>
              <a:rPr lang="en-IN" dirty="0"/>
              <a:t>In how many ways we can arrange the students around a square table?</a:t>
            </a:r>
          </a:p>
          <a:p>
            <a:r>
              <a:rPr lang="en-IN" dirty="0"/>
              <a:t>In all of these examples the number of students in 2 heterogeneous groups (i.e. Boys and girls) is different (10 and 7 respectively)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19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6F52-C82A-D736-674E-A19B5CF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/>
              <a:t>Examples on Derangement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75929-D14A-DB9C-DE97-5DE2411A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196752"/>
            <a:ext cx="6912768" cy="5256584"/>
          </a:xfrm>
        </p:spPr>
      </p:pic>
    </p:spTree>
    <p:extLst>
      <p:ext uri="{BB962C8B-B14F-4D97-AF65-F5344CB8AC3E}">
        <p14:creationId xmlns:p14="http://schemas.microsoft.com/office/powerpoint/2010/main" val="300644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BAD8-013B-4494-8B1D-FB015B76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EDFE-B0B4-4D73-8633-746EF707D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40000" lnSpcReduction="20000"/>
          </a:bodyPr>
          <a:lstStyle/>
          <a:p>
            <a:r>
              <a:rPr lang="en-IN" b="1" dirty="0"/>
              <a:t>Solution 1- </a:t>
            </a:r>
            <a:r>
              <a:rPr lang="en-IN" dirty="0"/>
              <a:t>There are total 17 students in a class. They can be arranged in a row in 17! Ways</a:t>
            </a:r>
          </a:p>
          <a:p>
            <a:endParaRPr lang="en-IN" dirty="0"/>
          </a:p>
          <a:p>
            <a:r>
              <a:rPr lang="en-IN" b="1" dirty="0"/>
              <a:t>Solution 2- </a:t>
            </a:r>
            <a:r>
              <a:rPr lang="en-IN" dirty="0"/>
              <a:t>We will first arrange 10 boys in a row in 10! Ways.</a:t>
            </a:r>
          </a:p>
          <a:p>
            <a:r>
              <a:rPr lang="en-IN" dirty="0"/>
              <a:t>-B1-B2-B3-B4-B5-B6-B7-B8-B9-B10-</a:t>
            </a:r>
          </a:p>
          <a:p>
            <a:r>
              <a:rPr lang="en-IN" dirty="0"/>
              <a:t> Now, if no 2 girls are adjacent to each other then the girls must take 9 positions in between 10 boys (for example there is 1 position between B1 and B2 and similarly there are such 9 positions in between 10 boys) or the extreme left position (left to B1) or the extreme right position (i.e. Right to B10). So, number of positions available to girls = 9 + 1+ 1 = 11</a:t>
            </a:r>
          </a:p>
          <a:p>
            <a:r>
              <a:rPr lang="en-IN" dirty="0"/>
              <a:t>So, the 7 girls must be arranged in these 11 positions in 11P7 ways. (or we can say we will choose 7 places from these 11 in 11C7 ways and then will arrange girls in these 7 chosen places in 7! Ways. So, number of ways = 11C7 × 7! = 11P7)</a:t>
            </a:r>
          </a:p>
          <a:p>
            <a:r>
              <a:rPr lang="en-IN" dirty="0"/>
              <a:t>So, required number of ways = 10! × 11P7</a:t>
            </a:r>
          </a:p>
          <a:p>
            <a:endParaRPr lang="en-IN" dirty="0"/>
          </a:p>
          <a:p>
            <a:r>
              <a:rPr lang="en-IN" b="1" dirty="0"/>
              <a:t>Solution 3- </a:t>
            </a:r>
            <a:r>
              <a:rPr lang="en-IN" dirty="0"/>
              <a:t>There are total 17 students in a class. They can be arranged around a circular table in (17-1)! = 16! ways</a:t>
            </a:r>
          </a:p>
          <a:p>
            <a:endParaRPr lang="en-IN" dirty="0"/>
          </a:p>
          <a:p>
            <a:r>
              <a:rPr lang="en-IN" b="1" dirty="0"/>
              <a:t>Solution 4- </a:t>
            </a:r>
            <a:r>
              <a:rPr lang="en-IN" dirty="0"/>
              <a:t>We will first arrange 10 boys around a circular table in (10-1)! = 9! Ways</a:t>
            </a:r>
          </a:p>
          <a:p>
            <a:r>
              <a:rPr lang="en-IN" dirty="0"/>
              <a:t>Now this solution is exactly similar to solution 2 for available positions to girls with only 1 difference. In solution 2, there were extreme left and extreme right positions for girls. But, in circle the boys B1 and B10 will be adjacent to each other). So, instead of 2 extreme positions in row (extreme right and extreme left) there will be only 1 position (between B1 and B10) in circle arrangement. So, available positions for girls will be 10 (and not 11 like that in row arrangement).</a:t>
            </a:r>
          </a:p>
          <a:p>
            <a:r>
              <a:rPr lang="en-IN" dirty="0"/>
              <a:t>So, the 7 girls must be arranged in these 10 positions in 10P7 ways. (or we can say we will choose 7 places from these 10 in 10C7 ways and then will arrange girls in these 7 chosen places in 7! Ways. So, number of ways = 10C7 × 7! = 10P7)</a:t>
            </a:r>
          </a:p>
          <a:p>
            <a:r>
              <a:rPr lang="en-IN" dirty="0"/>
              <a:t>So, required number of ways = 9! × 10P7</a:t>
            </a:r>
          </a:p>
          <a:p>
            <a:endParaRPr lang="en-IN" dirty="0"/>
          </a:p>
          <a:p>
            <a:r>
              <a:rPr lang="en-IN" b="1" dirty="0"/>
              <a:t>Solution 5- </a:t>
            </a:r>
            <a:r>
              <a:rPr lang="en-IN" dirty="0"/>
              <a:t>We can arrange objects around any closed figure in the same way as in a circle. So, the number of ways in which the 17 students can be arranged around a square table is (17-1)!  = 16!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51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CA98-9C7B-4804-A1DB-684F85BF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Examples- Arranging boys and girls in a row or circle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C70F-15D6-45F8-A0EC-591F178B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8"/>
            <a:ext cx="8229600" cy="5394326"/>
          </a:xfrm>
        </p:spPr>
        <p:txBody>
          <a:bodyPr>
            <a:normAutofit fontScale="47500" lnSpcReduction="20000"/>
          </a:bodyPr>
          <a:lstStyle/>
          <a:p>
            <a:r>
              <a:rPr lang="en-IN" b="1" dirty="0"/>
              <a:t>Case B- If number of objects (people) is same in 2 heterogeneous groups</a:t>
            </a:r>
          </a:p>
          <a:p>
            <a:r>
              <a:rPr lang="en-IN" dirty="0"/>
              <a:t>Directions for example 1-5: There are 7 boys and 7 girls in a class</a:t>
            </a:r>
          </a:p>
          <a:p>
            <a:r>
              <a:rPr lang="en-IN" b="1" dirty="0"/>
              <a:t>Example 1- </a:t>
            </a:r>
            <a:r>
              <a:rPr lang="en-IN" dirty="0"/>
              <a:t>In how many ways we can arrange the students in a row?</a:t>
            </a:r>
          </a:p>
          <a:p>
            <a:r>
              <a:rPr lang="en-IN" b="1" dirty="0"/>
              <a:t>Example 2- </a:t>
            </a:r>
            <a:r>
              <a:rPr lang="en-IN" dirty="0"/>
              <a:t>In how many ways we can arrange the students in a row such that no 2 girls are adjacent to each other?</a:t>
            </a:r>
          </a:p>
          <a:p>
            <a:r>
              <a:rPr lang="en-IN" b="1" dirty="0"/>
              <a:t>Example 3- </a:t>
            </a:r>
            <a:r>
              <a:rPr lang="en-IN" dirty="0"/>
              <a:t>In how many ways we can arrange the students in a row such that no 2 boys are adjacent to each other?</a:t>
            </a:r>
          </a:p>
          <a:p>
            <a:r>
              <a:rPr lang="en-IN" b="1" dirty="0"/>
              <a:t>Example 4- </a:t>
            </a:r>
            <a:r>
              <a:rPr lang="en-IN" dirty="0"/>
              <a:t>In how many ways we can arrange the students in a row such that neither 2 boys are adjacent to each other nor 2 girls are adjacent to each other?</a:t>
            </a:r>
          </a:p>
          <a:p>
            <a:r>
              <a:rPr lang="en-IN" b="1" dirty="0"/>
              <a:t>Example 5- </a:t>
            </a:r>
            <a:r>
              <a:rPr lang="en-IN" dirty="0"/>
              <a:t>In how many ways we can arrange the students around a circular table?</a:t>
            </a:r>
          </a:p>
          <a:p>
            <a:r>
              <a:rPr lang="en-IN" b="1" dirty="0"/>
              <a:t>Example 6- </a:t>
            </a:r>
            <a:r>
              <a:rPr lang="en-IN" dirty="0"/>
              <a:t>In how many ways we can arrange the students around a circular table such that no 2 girls are adjacent to each other?</a:t>
            </a:r>
          </a:p>
          <a:p>
            <a:r>
              <a:rPr lang="en-IN" b="1" dirty="0"/>
              <a:t>Example 7- </a:t>
            </a:r>
            <a:r>
              <a:rPr lang="en-IN" dirty="0"/>
              <a:t>In how many ways we can arrange the students around a circular table such that no 2 boys are adjacent to each other?</a:t>
            </a:r>
          </a:p>
          <a:p>
            <a:r>
              <a:rPr lang="en-IN" b="1" dirty="0"/>
              <a:t>Example 8- </a:t>
            </a:r>
            <a:r>
              <a:rPr lang="en-IN" dirty="0"/>
              <a:t>In how many ways we can arrange the students around a circular table such that neither 2 boys are adjacent to each other nor 2 girls are adjacent to each other?</a:t>
            </a:r>
          </a:p>
          <a:p>
            <a:r>
              <a:rPr lang="en-IN" b="1" dirty="0"/>
              <a:t>Example 9- </a:t>
            </a:r>
            <a:r>
              <a:rPr lang="en-IN" dirty="0"/>
              <a:t>In how many ways we can arrange the students around a square table?</a:t>
            </a:r>
          </a:p>
          <a:p>
            <a:endParaRPr lang="en-IN" dirty="0"/>
          </a:p>
          <a:p>
            <a:r>
              <a:rPr lang="en-IN" dirty="0"/>
              <a:t>In all of these examples the number of students in 2 heterogeneous groups (i.e. Boys and girls) is same (7 and 7 respectively)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04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0117-7E0C-49E1-8355-AD6DD471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6574-7654-4A57-BA92-BFA3872F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76672"/>
            <a:ext cx="8784976" cy="6106690"/>
          </a:xfrm>
        </p:spPr>
        <p:txBody>
          <a:bodyPr>
            <a:normAutofit fontScale="25000" lnSpcReduction="20000"/>
          </a:bodyPr>
          <a:lstStyle/>
          <a:p>
            <a:r>
              <a:rPr lang="en-IN" sz="6400" b="1" dirty="0"/>
              <a:t>Solution 1- </a:t>
            </a:r>
            <a:r>
              <a:rPr lang="en-IN" sz="6400" dirty="0"/>
              <a:t>There are total 14 students in a class. They can be arranged in a row in 14! Ways</a:t>
            </a:r>
          </a:p>
          <a:p>
            <a:endParaRPr lang="en-IN" sz="6400" b="1" dirty="0"/>
          </a:p>
          <a:p>
            <a:r>
              <a:rPr lang="en-IN" sz="6400" b="1" dirty="0"/>
              <a:t>Solution 2-</a:t>
            </a:r>
            <a:r>
              <a:rPr lang="en-IN" sz="6400" dirty="0"/>
              <a:t>We will first arrange 7 boys in a row in 7! Ways.</a:t>
            </a:r>
          </a:p>
          <a:p>
            <a:r>
              <a:rPr lang="en-IN" sz="6400" dirty="0"/>
              <a:t>-B1-B2-B3-B4-B5-B6-B7-</a:t>
            </a:r>
          </a:p>
          <a:p>
            <a:r>
              <a:rPr lang="en-IN" sz="6400" dirty="0"/>
              <a:t> Now, if no 2 girls are adjacent to each other then the girls must take 6 positions in between 7 boys (for example there is 1 position between B1 and B2 and similarly  there are such 6 positions in between 7 boys) or the extreme left position (left to B1) or the extreme right position (i.e. Right to B7). So, number of positions available to girls = 6 + 1+ 1 = 8</a:t>
            </a:r>
          </a:p>
          <a:p>
            <a:r>
              <a:rPr lang="en-IN" sz="6400" dirty="0"/>
              <a:t>So, the 7 girls must be arranged in these 8 positions in 8P7 ways. (or we can say we will choose 7 places from these 7 in 8C7 ways and then will arrange girls in these 7 chosen places in 7! Ways. So, number of ways = 8C7 × 7! = 8P7)</a:t>
            </a:r>
          </a:p>
          <a:p>
            <a:r>
              <a:rPr lang="en-IN" sz="6400" dirty="0"/>
              <a:t>So, required number of ways = 7! × 8P7</a:t>
            </a:r>
          </a:p>
          <a:p>
            <a:endParaRPr lang="en-IN" sz="6400" b="1" dirty="0"/>
          </a:p>
          <a:p>
            <a:r>
              <a:rPr lang="en-IN" sz="6400" b="1" dirty="0"/>
              <a:t>Solution 3</a:t>
            </a:r>
            <a:r>
              <a:rPr lang="en-IN" sz="6400" dirty="0"/>
              <a:t>- We will first arrange 7 girls in a row in 7! Ways.</a:t>
            </a:r>
          </a:p>
          <a:p>
            <a:r>
              <a:rPr lang="en-IN" sz="6400" dirty="0"/>
              <a:t>-G1-G2-G3-G4-G5-G6-G7-</a:t>
            </a:r>
          </a:p>
          <a:p>
            <a:r>
              <a:rPr lang="en-IN" sz="6400" dirty="0"/>
              <a:t> Now, if no 2 boys are adjacent to each other then the boys must take 6 positions in between 7 girls (for example there is 1 position between G1 and G2 and similarly  there are such 6 positions in between 7 girls) or the extreme left position (left to G1) or the extreme right position (i.e. Right to G7). So, number of positions available to boys = 6 + 1+ 1 = 8</a:t>
            </a:r>
          </a:p>
          <a:p>
            <a:r>
              <a:rPr lang="en-IN" sz="6400" dirty="0"/>
              <a:t>So, the 7 boys must be arranged in these 8 positions in 8P7 ways. (or we can say we will choose 7 places from these 7 in 8C7 ways and then will arrange boys in these 7 chosen places in 7! Ways. So, number of ways = 8C7 × 7! = 8P7)</a:t>
            </a:r>
          </a:p>
          <a:p>
            <a:r>
              <a:rPr lang="en-IN" sz="6400" dirty="0"/>
              <a:t>So, required number of ways = 7! × 8P7</a:t>
            </a:r>
          </a:p>
          <a:p>
            <a:endParaRPr lang="en-IN" sz="6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70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0117-7E0C-49E1-8355-AD6DD471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6574-7654-4A57-BA92-BFA3872F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76672"/>
            <a:ext cx="8784976" cy="6106690"/>
          </a:xfrm>
        </p:spPr>
        <p:txBody>
          <a:bodyPr>
            <a:normAutofit fontScale="32500" lnSpcReduction="20000"/>
          </a:bodyPr>
          <a:lstStyle/>
          <a:p>
            <a:endParaRPr lang="en-IN" sz="5600" dirty="0"/>
          </a:p>
          <a:p>
            <a:r>
              <a:rPr lang="en-IN" sz="4900" b="1" dirty="0"/>
              <a:t>Example 4- </a:t>
            </a:r>
            <a:r>
              <a:rPr lang="en-IN" sz="4900" dirty="0"/>
              <a:t>In how many ways we can arrange the students in a row such that neither 2 boys are adjacent to each other nor 2 girls are adjacent to each other?</a:t>
            </a:r>
          </a:p>
          <a:p>
            <a:r>
              <a:rPr lang="en-IN" sz="4900" dirty="0"/>
              <a:t>Solution 4- We cannot use the approach used in solution 2 and solution 3 of first arranging 7 boys (or girls) in 7! Ways and then arranging the 7 girls (or boys) in 8 available positions. Why?</a:t>
            </a:r>
          </a:p>
          <a:p>
            <a:r>
              <a:rPr lang="en-IN" sz="4900" dirty="0"/>
              <a:t>For example if we use approach of solution 2, we fixed 7 boys in a row in 7! Ways and now we will choose 7 positions from available 8 positions for girls. Suppose, we left any of the 6 positions between 7 boys (i.e. We have chose both  the extreme left position  and the extreme right position and 5 from remaining 6). Let us assume space between B1 and B2 is not chosen, then B1 and B2 will be adjacent to each other</a:t>
            </a:r>
          </a:p>
          <a:p>
            <a:r>
              <a:rPr lang="en-IN" sz="4900" dirty="0"/>
              <a:t>(similarly approach of solution 3 will be resulted in 2 girls being adjacent to each other)</a:t>
            </a:r>
          </a:p>
          <a:p>
            <a:r>
              <a:rPr lang="en-IN" sz="4900" dirty="0"/>
              <a:t>So, you please try some approach to solve this example and discuss with me via </a:t>
            </a:r>
            <a:r>
              <a:rPr lang="en-IN" sz="4900" dirty="0" err="1"/>
              <a:t>whatsapp</a:t>
            </a:r>
            <a:r>
              <a:rPr lang="en-IN" sz="4900" dirty="0"/>
              <a:t> or by calling me.</a:t>
            </a:r>
          </a:p>
          <a:p>
            <a:endParaRPr lang="en-IN" sz="49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5- </a:t>
            </a:r>
            <a:r>
              <a:rPr kumimoji="0" lang="en-IN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total 14 students in a class. They can be arranged around a circular table in (14-1)! = 13! ways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4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6- </a:t>
            </a:r>
            <a:r>
              <a:rPr kumimoji="0" lang="en-IN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will first arrange 7 boys around a circular table in (7-1)! = 6! Ways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will be 7 positions in between 7 boys. If we want no 2 girls to be adjacent to each other, then the 7 girls must occupy these 7 positions. The girls can occupy these positions in 7! ways (can be obtained by MNP rule or Permutation or by using combination and then arrangement (by first selecting 7 positions from 7 available positions in 7C7 (=1) way and then arranging girls in these 7 chosen positions in 7! Ways)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So, the 7 girls must be arranged in these 7 available positions in 7! (= 7P7)  ways.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So, required number of ways = 6! × 7!</a:t>
            </a:r>
          </a:p>
          <a:p>
            <a:endParaRPr lang="en-IN" sz="4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67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>
            <a:normAutofit fontScale="90000"/>
          </a:bodyPr>
          <a:lstStyle/>
          <a:p>
            <a:r>
              <a:rPr lang="en-IN" dirty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86478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/>
              <a:t>Solution 7- </a:t>
            </a:r>
            <a:r>
              <a:rPr lang="en-IN" dirty="0"/>
              <a:t>We will first arrange 7 girls around a circular table in (7-1)! = 6! Ways</a:t>
            </a:r>
          </a:p>
          <a:p>
            <a:r>
              <a:rPr lang="en-IN" dirty="0"/>
              <a:t>There will be 7 positions in between 7 girls. If we want no 2 boys to be adjacent to each other, then the 7 boys must occupy these 7 positions. The boys can occupy these positions in 7! ways (can be obtained by MNP rule or Permutation or by using combination and then arrangement (by first selecting 7 positions from 7 available positions in 7C7 (=1) way and then arranging boys in these 7 chosen positions in 7! Ways)</a:t>
            </a:r>
          </a:p>
          <a:p>
            <a:r>
              <a:rPr lang="en-IN" dirty="0"/>
              <a:t>So, the 7 boys must be arranged in these 7 available positions in 7! (= 7P7)  ways.</a:t>
            </a:r>
          </a:p>
          <a:p>
            <a:r>
              <a:rPr lang="en-IN" dirty="0"/>
              <a:t>So, required number of ways = 6! × 7!</a:t>
            </a:r>
          </a:p>
          <a:p>
            <a:endParaRPr lang="en-IN" dirty="0"/>
          </a:p>
          <a:p>
            <a:r>
              <a:rPr lang="en-IN" b="1" dirty="0"/>
              <a:t>Solution 8- </a:t>
            </a:r>
            <a:r>
              <a:rPr lang="en-IN" dirty="0"/>
              <a:t>This example can be solved by the same approach as example 6 (by first arranging boys and then girls) or by approach of example 7 (by first arranging girls and then boys). In either case, answer will be same i.e. 6! × 7!. </a:t>
            </a:r>
          </a:p>
          <a:p>
            <a:r>
              <a:rPr lang="en-IN" dirty="0"/>
              <a:t>We cannot use this approach in row arrangement, but we can use it in circle arrangement.  Try to understand this difference</a:t>
            </a:r>
          </a:p>
          <a:p>
            <a:endParaRPr lang="en-IN" dirty="0"/>
          </a:p>
          <a:p>
            <a:r>
              <a:rPr lang="en-IN" b="1" dirty="0"/>
              <a:t>Solution  9- </a:t>
            </a:r>
            <a:r>
              <a:rPr lang="en-IN" dirty="0"/>
              <a:t>We can arrange objects around any closed figure in the same way as in a circle. So, the number of ways in which the 14 students can be arranged around a square table is (14-1)!  = 13!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3600" dirty="0"/>
              <a:t>Special cases of row arrangement – case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40000" lnSpcReduction="20000"/>
          </a:bodyPr>
          <a:lstStyle/>
          <a:p>
            <a:r>
              <a:rPr lang="en-IN" b="1" dirty="0"/>
              <a:t>We have already discussed the case 1 and case 2. Now we will discuss Case 3</a:t>
            </a:r>
          </a:p>
          <a:p>
            <a:r>
              <a:rPr lang="en-IN" b="1" dirty="0"/>
              <a:t>Case 2- </a:t>
            </a:r>
            <a:r>
              <a:rPr lang="en-IN" dirty="0"/>
              <a:t>When the total n objects can be divided in 2 different (heterogeneous) groups such that – </a:t>
            </a:r>
          </a:p>
          <a:p>
            <a:r>
              <a:rPr lang="en-IN" dirty="0"/>
              <a:t>A. within both the groups all elements are similar (visually) </a:t>
            </a:r>
          </a:p>
          <a:p>
            <a:r>
              <a:rPr lang="en-IN" dirty="0"/>
              <a:t>B. within 1 group all elements are similar (visually) and within other group all elements are dissimilar (visually) </a:t>
            </a:r>
          </a:p>
          <a:p>
            <a:r>
              <a:rPr lang="en-IN" b="1" i="1" u="sng" dirty="0"/>
              <a:t>There is no case C in which we can say within both the groups all objects are dissimilar, as it will be exactly same as Case 2</a:t>
            </a:r>
          </a:p>
          <a:p>
            <a:endParaRPr lang="en-IN" dirty="0"/>
          </a:p>
          <a:p>
            <a:r>
              <a:rPr lang="en-IN" dirty="0"/>
              <a:t>Problems based on </a:t>
            </a:r>
            <a:r>
              <a:rPr lang="en-IN" b="1" dirty="0"/>
              <a:t>arranging books </a:t>
            </a:r>
            <a:r>
              <a:rPr lang="en-US" b="1" dirty="0"/>
              <a:t>in a library in a shelf (in a row)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We can understand it with the help of some examples</a:t>
            </a:r>
          </a:p>
          <a:p>
            <a:r>
              <a:rPr lang="en-IN" b="1" dirty="0"/>
              <a:t>Example 1- </a:t>
            </a:r>
            <a:r>
              <a:rPr lang="en-IN" dirty="0"/>
              <a:t>There are 10 identical GK books and 7 identical History books in a library . In how many ways we can arrange the books in a shelf (in a row)?</a:t>
            </a:r>
            <a:endParaRPr lang="en-US" dirty="0"/>
          </a:p>
          <a:p>
            <a:r>
              <a:rPr lang="en-IN" b="1" dirty="0"/>
              <a:t>Example 2- </a:t>
            </a:r>
            <a:r>
              <a:rPr lang="en-IN" dirty="0"/>
              <a:t>There are 10 identical GK books and 7 identical History books in a library. In how many ways we can arrange the books in a shelf (in a row)  such that no 2 History books are adjacent to each other?</a:t>
            </a:r>
          </a:p>
          <a:p>
            <a:r>
              <a:rPr lang="en-IN" b="1" dirty="0"/>
              <a:t>Example 3- </a:t>
            </a:r>
            <a:r>
              <a:rPr lang="en-IN" dirty="0"/>
              <a:t>There are 10 non-identical GK books and 7 identical History books in a library . In how many ways we can arrange the books in a shelf (in a row) such that no 2 History books are adjacent to each other?</a:t>
            </a:r>
            <a:endParaRPr lang="en-US" dirty="0"/>
          </a:p>
          <a:p>
            <a:r>
              <a:rPr lang="en-IN" b="1" dirty="0"/>
              <a:t>Example 4- </a:t>
            </a:r>
            <a:r>
              <a:rPr lang="en-IN" dirty="0"/>
              <a:t>There are 10 identical GK books and 7 non-identical History books in a library. In how many ways we can arrange the books in a shelf (in a row)  such that no 2 History books are adjacent to each other?</a:t>
            </a:r>
          </a:p>
          <a:p>
            <a:endParaRPr lang="en-IN" dirty="0"/>
          </a:p>
          <a:p>
            <a:r>
              <a:rPr lang="en-IN" dirty="0"/>
              <a:t>The example 1 and 2 are based on case A. There are total 17 objects (i.e. Books) which can be divided in 2 heterogeneous i.e. Different  groups (visually i.e. GK books and History books). Within the group of GK books all 10 books are similar (visually, so they are 100% identical).Similarly, within the group of History books all 7 books are similar (visually, so they are 100% identical). </a:t>
            </a:r>
            <a:endParaRPr lang="en-US" dirty="0"/>
          </a:p>
          <a:p>
            <a:endParaRPr lang="en-US" dirty="0"/>
          </a:p>
          <a:p>
            <a:r>
              <a:rPr lang="en-IN" dirty="0"/>
              <a:t>The example 3 and 4 are based on case B.</a:t>
            </a:r>
          </a:p>
          <a:p>
            <a:r>
              <a:rPr lang="en-IN" dirty="0"/>
              <a:t> In example 3, within the group of GK books all 10 books are dissimilar (visually, so they are non-identical).But, within the group of History books all 7 books are similar (visually, so they are 100% identical). </a:t>
            </a:r>
          </a:p>
          <a:p>
            <a:r>
              <a:rPr lang="en-IN" dirty="0"/>
              <a:t> In example 4, within the group of GK books all 10 books are similar (visually, so they are 100% identical).But, within the group of History books all 7 books are dissimilar (visually, so they are non-identical).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7639</Words>
  <Application>Microsoft Office PowerPoint</Application>
  <PresentationFormat>On-screen Show (4:3)</PresentationFormat>
  <Paragraphs>412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Permutation and combination-3</vt:lpstr>
      <vt:lpstr>Special cases of row arrangement – case 2</vt:lpstr>
      <vt:lpstr>Examples- Arranging boys and girls in a row or circle</vt:lpstr>
      <vt:lpstr>Solutions</vt:lpstr>
      <vt:lpstr>Examples- Arranging boys and girls in a row or circle </vt:lpstr>
      <vt:lpstr>PowerPoint Presentation</vt:lpstr>
      <vt:lpstr>PowerPoint Presentation</vt:lpstr>
      <vt:lpstr>Solutions</vt:lpstr>
      <vt:lpstr>Special cases of row arrangement – case 3</vt:lpstr>
      <vt:lpstr>Examples based on special cases of row arrangement – case 3</vt:lpstr>
      <vt:lpstr>Solutions</vt:lpstr>
      <vt:lpstr>Solutions</vt:lpstr>
      <vt:lpstr>Combination</vt:lpstr>
      <vt:lpstr>Examples on Combinations</vt:lpstr>
      <vt:lpstr>Solutions</vt:lpstr>
      <vt:lpstr>Distribution</vt:lpstr>
      <vt:lpstr>A. Distribution of n identical objects in r non-identical groups</vt:lpstr>
      <vt:lpstr> A. Examples on Distribution of n identical objects in r non-identical groups </vt:lpstr>
      <vt:lpstr>A. Solutions</vt:lpstr>
      <vt:lpstr> B. n non-identical objects to r non-identical groups </vt:lpstr>
      <vt:lpstr>Examples- n non-identical objects to r non-identical groups</vt:lpstr>
      <vt:lpstr>Examples- n non-identical objects to r non-identical groups</vt:lpstr>
      <vt:lpstr>  Dictionary order based problems </vt:lpstr>
      <vt:lpstr>  Dictionary order based problems </vt:lpstr>
      <vt:lpstr>Problems on dictionary order – practice questions</vt:lpstr>
      <vt:lpstr>C. Sum and average of all the numbers formed by using the given digits exactly once</vt:lpstr>
      <vt:lpstr>Sum of all numbers formed</vt:lpstr>
      <vt:lpstr>Derangement</vt:lpstr>
      <vt:lpstr>Formula for derangement </vt:lpstr>
      <vt:lpstr>Examples on Derangement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</dc:title>
  <dc:creator>DELL</dc:creator>
  <cp:lastModifiedBy>Mr. Narendra Bisht</cp:lastModifiedBy>
  <cp:revision>118</cp:revision>
  <dcterms:created xsi:type="dcterms:W3CDTF">2006-08-16T00:00:00Z</dcterms:created>
  <dcterms:modified xsi:type="dcterms:W3CDTF">2023-04-21T17:08:18Z</dcterms:modified>
</cp:coreProperties>
</file>