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98" r:id="rId3"/>
    <p:sldId id="339" r:id="rId4"/>
    <p:sldId id="340" r:id="rId5"/>
    <p:sldId id="304" r:id="rId6"/>
    <p:sldId id="341" r:id="rId7"/>
    <p:sldId id="335" r:id="rId8"/>
    <p:sldId id="336" r:id="rId9"/>
    <p:sldId id="337" r:id="rId10"/>
    <p:sldId id="342" r:id="rId11"/>
    <p:sldId id="343" r:id="rId12"/>
    <p:sldId id="344" r:id="rId13"/>
    <p:sldId id="346" r:id="rId14"/>
    <p:sldId id="348" r:id="rId15"/>
    <p:sldId id="347" r:id="rId16"/>
    <p:sldId id="349" r:id="rId17"/>
    <p:sldId id="360" r:id="rId18"/>
    <p:sldId id="345" r:id="rId19"/>
    <p:sldId id="350" r:id="rId20"/>
    <p:sldId id="351" r:id="rId21"/>
    <p:sldId id="353" r:id="rId22"/>
    <p:sldId id="354" r:id="rId23"/>
    <p:sldId id="356" r:id="rId24"/>
    <p:sldId id="357" r:id="rId25"/>
    <p:sldId id="358" r:id="rId26"/>
    <p:sldId id="3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08T19:16:10.354"/>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00B050"/>
    </inkml:brush>
  </inkml:definitions>
  <inkml:trace contextRef="#ctx0" brushRef="#br0">14108 9838 0</inkml:trace>
  <inkml:trace contextRef="#ctx0" brushRef="#br1" timeOffset="23476">11258 8552 0,'0'35'330,"0"0"-311,0 34-8,0-34-1,0 0-1,0 34 1,0 1 0,0-36 0,0 1 0,0 0 0,0 0 0,0-1-2,0 1 4,0 0 8,0 35-10,0-36 0,0 1 0,0 35-1,0-36 1,0 1 0,0 0 0,0 34 1,0-34-2,0 0 1,0 34 1,0-34-1,0 0-1,0 0 2,0 34-2,0-34 1,0 0 0,0 34 0,0-34 0,0 35 10,0-36 0,0 1-10,0 0 20,0 0-19,0-1 349,0 1-341,0 0-9,0 0 0,0 69 0,0-69 1,0 0-2,0-1 2,0 36-4,0-35 15,0-1-12,0 1 0,0 0 9,0 0 2,0-1-10,0 1-1,0 0 11,0 0-3,0-1-9,0 1 1,0 0 11,0 0-10,0-1-2,0 1 1,0 0 0,0 0 0,0 0 0,0 34 10,0-34-1,0 0 3,0-1 6,0 1 279,0 0-287,0 0-10,0-1 0,0 1 10,0 0-10,0 0 0,0-1 0,0 1 0,0 35 10,0-36 0,0 36 0,0-35-1,0 0 2,0-1-11,0 1 9,0 0 2,0 0-1,0-1 10,0 1-21,0 0 21,0 0 1,0-1 8,0 1-19,0 0 22,0 0-12,0-1 0,0 1-12,0 0 32,0 0 20,0 0 81,0-1-112,0 1-9,0 0 0,35-35-11,-35 35 2,0-1 19,0 1-20,0 0 41,0 0 29</inkml:trace>
  <inkml:trace contextRef="#ctx0" brushRef="#br1" timeOffset="27650">11258 8552 0,'35'0'372,"0"0"-362,0 0 0,-1 0-1,1 0 2,0 0-2,0 0 1,-1 0-1,1 0 2,35 0-1,-1 0 0,1 0 1,-1 0-1,-34 0 0,34 0-3,1 35 5,-1-35 7,-34 35-8,0-35 6,0 0-5,-1 0-1,1 0-1,0 0-1,0 0 2,-1 0 9,1 0-1,0 0 278,0 0-277,-1 0-9,36 0-1,-35 0-1,-1 0 2,36 0-2,-35 0 1,-1 0 0,36 0 0,-36 0 0,1 0 0,35 0 2,-36 0-2,1 0 0,0 0 0,34 0 0,-34 0 1,0 0-2,0 0 1,-1 0-3,1 0 5,0 0 9,0 0-11,-1 0 16,1 0-13,0 0 19,0 0-14,-1 0 12,1 0-19,0 0 246,0 0-247,34-35 11,-34 35-11,0 0-3,34 0 7,-34 0-5,34 0 1,1 0 0,-1 0 0,1 0 0,34 0 1,-69 0-3,34 0 2,-34 0 0,0 0 1,0 0-1,-1 0-1,1 0 11,0-35-10,0 35 10,-1 0-12,1 0 14,0 0-5,0 0 15,-1 0-4,1 0 224,35 0-243,-36 0-1,1 0 5,0 0-3,34 0-1,-34 0 1,0 0 1,34 0-1,36 0 0,-71 0 0,36 0-1,-35 0 1,34 0 0,-34 0 11,-1 0-12,1 0 11,0 0-9,0 0 10,-1 0 7,36 0 239,-35 0-256,34-35 0,244-34-4,173 34 8,-138 35-7,-244 0 2,-34 0 0,-36 0-4,1 0 5,0 0 10,0 0 50,-1 0 249,1 0-271,0 0 1,0 0-10,-1 0-31,1 0 12,0 0-2,0 0-8,-1 0-2,1 0 11,0 0-12,0 0 5,-1 0-4,36 0 11,-35 0 0,-1 0 10,1 0-11,0 0-8,0 0 8,-1 0 3,1 0-4,0 0-10,0 0 5,-35 35-3,34-35 0,1 0 0,0 0-1,0 0 11,-1 0 247,1 0-257,0 0 10,34 0-11,-34 0 2,0 0-1,-1 0-1,36 0 0,-35 0 3,-1 0 1,1 34-4,0-34 1,0 0 0,-1 0 10,1 0-11,0 0 2,0 0-2,-1 0 2,1 35-4,0-35 12,0 0 5,-35 35-14,34-35 0,1 0-1,0 0 21,0 0 10,-35 35 257,0 0-287,0-1 0,0 71 0,0-1 0,34 0 0,-34 0 0,0-34-1,35 0 2,-35-36-1,0 1 0,35 35 0,-35-1 0,0-34 0,35 34-1,-35 1 1,0-1 0,0 1 0,0-35 1,34 34-2,-34 1 1,0-1 0,35-34 0,-35 0-2,0 0 6,0-1-3,0 1 20,0 0 225,0 0-236,0-1-9,-35 36-1,35 34 0,0-34 0,0 34 0,0-34 0,0-1-3,0 1 6,0-36-3,0 36 0,0-35-4,0-1 7,0 1-2,0 0-2,0 0 2,0-1 5,0 1-5,35 0-2,-35 0 5,0 34 6,0-34-2,0 0 13,0 0-14,0-1 3,0 1 210,0 35-211,-35-1-9,35 1 0,0-36 1,0 36-1,-34-35 0,34-1 0,0 1 0,0 35-1,-35-70 1,35 69 0,0-34 10,0 35-10,0-36 12,0 1-12,0 0 0,0 0 0,0-1 1,0 1-2,0 0 2,0 0 4,0-1-1,0 1-4,0 0 9,0 0 1,0 0 2,0-1-14,0 1 21,0 0-10,0 0 1,0-1 0,0 1 0,0 0 3,0 0 4,0-1-15,0 1 18,0 0-1,0 0 2,0-1-21,0 1 18,0 0 15,0 0 25</inkml:trace>
  <inkml:trace contextRef="#ctx0" brushRef="#br1" timeOffset="47338">11502 12828 0,'34'0'318,"1"0"-299,0 0-6,0 0-4,-1 0 1,1 0 0,0 0-2,0 0 5,-1 0-7,1 0 7,0 35 7,0-35-10,-1 0 10,1 0-10,0 0 0,0 0 10,-1 0-10,36 0 10,-35 0 0,-1 0 0,1 0 0,0 0-11,0 0 11,-1 0-9,1 0-4,0 0 15,0 0-12,-1 0 0,1 0 1,-35 34-2,35-34 1,0 0 0,-1 0 0,1 0 0,35 0 7,-36 0 6,1 0-2,0 0-12,-1 0 1,1 0 21,0 0-2,0 0-11,-1 0 2,1 0 249,0 0-249,34 0 1,-34 0-1,0 0-9,0 0-2,-1 0 12,36 0-11,-35 0 0,34 0 10,-34 0-11,0 0-1,-1 0 5,36 0 3,-35 0-2,-1 0-4,1 0-1,0 0 1,0 0 0,-1 0 0,36 0 0,-35 0 0,-1 0-3,1 0 6,35 0 6,-36 0 12,1 0-12,0 0 12,0 0-21,-1 0 288,1 0-278,35-34 0,-36 34-9,1 0-1,35 0 0,34 0-1,0 0 2,-34 0-5,-1 0 4,-34 0 3,0 0-3,-1 0 0,1 0 0,0 0 0,0 0 7,-1 0 6,1 0-14,0 0 12,0 0-14,-1 0 6,1 0 6,0 0-2,0 0 13,-1 0 270,1 0-290,35 0 0,-36 0-1,1 0 2,0 0-1,34 0 0,-34 0 0,0 0 0,-1 0 0,1 0 0,0 0 0,0 0 10,-1 0-10,1 0 0,0 0 0,0 0 0,-1 0-1,36 0 0,-35 0 2,-1 0-2,1 0 2,0 0 8,0 0 12,-1 0 269,1 0-270,0 0-21,0 0 1,-1 0 0,71 0 0,-71 34 0,36-34 0,-1 0 0,1 0 0,-35 0 0,-1 0-1,1 35 2,35-35-1,-1 0 9,-34 0 1,34 0-10,-34 0 0,35 0 0,-36 0 0,1 0 10,0 0 0,0 0 249,-1 0-259,36 0 11,-1 0-12,36 0 1,-1 0 0,0 0 0,-34 0 0,-1 0 0,-34 0 10,0 0-11,-1 0 13,1 0 39,0 0 145,34-35-195,1 35-3,34-34 7,0 34-6,-34-35 2,-1 35-2,-34 0 1,0 0 8,-1 0-6,1 0 37,0 0 168,69 0-205,-69 0-1,0 0-1,34 0-1,-34 0 2,0 0-2,-1 0 2,1 0 8,0 0-9,0 0 0,-1 0 8,1 0 14,0 0-2,-35 35-20,35-35 9,-1 0 69</inkml:trace>
  <inkml:trace contextRef="#ctx0" brushRef="#br0" timeOffset="55954">15254 8656 0,'0'35'282,"0"0"-274,0 34 1,0 1 1,35 34 1,-35 0-2,0-34 2,0 34-1,35 1 0,-35-1-1,35 0 3,-35 0-4,34-34 3,-34-1-2,0-34 1,0 35 0,0-35 0,35-35 0,-35 34 0,0 1 0,0 0 31,0 0 216,0-1-245,0 71-3,0 381 1,0 36 0,35-36-1,-35-381 2,0-1-1,35-34 0,-35-1 0,0-34 1,34 0-1,-34-1 1,0 1-1,0 35-1,0-36 10,0 1 2,0 0 10,0 0 215,0-1-236,0 36 1,0 0-2,35-1 1,-35-34 0,0 0 0,35 34 1,-35-34 10,0 0-12,0-1 32,0 1 20</inkml:trace>
  <inkml:trace contextRef="#ctx0" brushRef="#br0" timeOffset="58445">11189 10638 0,'35'0'259,"69"0"-250,452-104 3,208 104 0,-243 0-5,-347 0 5,-70 0-2,1 0 0,34 0 0,-70 34 0,35-34 0,-34 0 0,-1 35 0,1-35 0,-35 0 0,-1 0 0,1 0 0,0 35 0,-35 0 51,35-35 134,69 0-174,313-105-11,313 1 0,-140 69 3,-69 35-4,-416 0 1,-1 0 0,-69 0 0,-1 0 0,36 0 0,-35 0 38,34 0 171,35-35-209,487-104 0,-70 105 1,-208-1-1,-209 35-1,-34 0 2,-1 0 0,-34 0-1,0 0 0,-1 0 1,1 0 18,0 0 11,0 0 9,-1 0-28,1 0 29,0 0 18,0 0 23,-1 0-42,1 0-9,0 0-8,0 0-14,-1 0-7,1 0 18,0 0-7,0 0-6,-1 0-6,1 0 21</inkml:trace>
  <inkml:trace contextRef="#ctx0" brushRef="#br0" timeOffset="61316">12197 8795 0,'0'35'271,"0"35"-263,0-36 4,-35 1-2,35 0 0,0 0 0,0-1 10,0 1 1,0 0-3,0 0 42,0-70 40,0 0-90,0-34 1,0 34-1,0 0-1,0 0 1,0 1 0,0-1 11,0 0-11,0 0 9,0 1 9,0-1 24,35 35-42,-35-35 10,34 35 1,1 0 17,0 0 2,0 0-20,-1 0-1,1 0 0,-35 35-6,35 0-4,0-1 1,-1 1 3,1 0-8,-35 34 8,35-69-6,-35 35 3,0 0 0,35 0 10,-35-1 9,34-34 2</inkml:trace>
  <inkml:trace contextRef="#ctx0" brushRef="#br0" timeOffset="63221">12301 9073 0,'35'0'250,"-35"-34"-240,34 34 1,1 0 6,0 0 14,0 0-10,-1 0-2,1 0 21,0 0 10</inkml:trace>
  <inkml:trace contextRef="#ctx0" brushRef="#br0" timeOffset="64406">12857 9039 0,'0'34'280,"34"-34"-260,-34 35-9,0 0 8,35 0 0,-35 0 22,0-1 28</inkml:trace>
  <inkml:trace contextRef="#ctx0" brushRef="#br0" timeOffset="66019">16957 8865 0,'0'35'270,"0"-1"-241,0 1 5,-35-35-17,35-35 84,0 1-91,0-36 0,0 35-3,0 1 6,0-1-4,0 0 2,0 0-1,0 1 0,0-1 10,0 0 10,0 0-13,35 0 45,0 35-22,-1 0-29,1 0 18,0 0 1,0 0-2,-1 0-16,1 0 16,0 0-6,-35 35-13,35 0 2,-1-35-2,1 35 3,0 0 6,0-1 3,-1 1-2,1 0 12,-35 0 8</inkml:trace>
  <inkml:trace contextRef="#ctx0" brushRef="#br0" timeOffset="67962">17131 8761 0,'34'0'291,"1"0"-253,0 0 2,0 0-8,-1 0-12,1 0 0,0 0 29,0 0 42</inkml:trace>
  <inkml:trace contextRef="#ctx0" brushRef="#br0" timeOffset="69439">17478 8761 0,'35'0'241,"0"34"-212,-1 1-17,-34 0 6,35 0 14,-35-1 8,0 1-11,35-35-9</inkml:trace>
  <inkml:trace contextRef="#ctx0" brushRef="#br0" timeOffset="70507">17791 8969 0,'35'-35'249,"-1"35"-219,1 0-11,0 0 23,0 0 19,-35 35-32,0 0 2,0 0 8,0-1-19,0 1-1,0 0 32,-35 0-1,70-35 79,-1 0-100,1 0-18,0 0 9,0 0 12,-1 0 6</inkml:trace>
  <inkml:trace contextRef="#ctx0" brushRef="#br0" timeOffset="72927">11884 12098 0,'0'35'261,"0"34"-252,0 1 2,0-1-2,0 1 1,0-1 1,0-34-1,0 0-1,-35-35 1,35 35 0,0-1 1,0 1 40,0-104 77,0-1-118,0 0 0,0 36 0,0-36 0,0 1 0,0 34 10,0-35 0,0 36-1,35-1 11,-35 0 1,0 0-12,0 1 23,35 34-33,-1-35 52,1 35-30,0 0-22,0 0 10,-1 69-9,1-69 0,0 70 1,0-35-2,-1 34 2,-34-34-2,35-35 1,-35 69 0,0-34 1,35 0-1,-35 0-1,35-35 1,-35 34 0,0 1 19,0 0-16,0 0 13</inkml:trace>
  <inkml:trace contextRef="#ctx0" brushRef="#br0" timeOffset="74892">11988 12445 0,'35'0'319,"0"0"-311,-1 0 23,-34-34-10,35 34-11,0 0 20,0 0-10,-1 0 21,1 0 48</inkml:trace>
  <inkml:trace contextRef="#ctx0" brushRef="#br0" timeOffset="76136">12509 12480 0,'35'0'271,"0"0"-242,0 0 9,-1 0-26,1 0 19,0 0 9,0 35 21,-35 0-21,0 0 9,34-35 90,1 0-99,0 0 22,-35 34 47,0 1-90,0 0 21,0 0 10,0-1 20,-35-34-39</inkml:trace>
  <inkml:trace contextRef="#ctx0" brushRef="#br0" timeOffset="78478">18451 12133 0,'0'34'220,"0"1"-211,-35 35 2,35-1 0,0-34-1,0 0-1,0 34 1,0-34 11,0 0 0,0 0-1,-34-35-1,34 34 22,0-68 69,0-1-100,0 0-1,0 0 1,0 0 0,0 1 0,34-1 0,-34 0 0,0-34 0,0 34 10,0 0 0,0 0-11,35 35 1,-35-34 1,0-1 28,35 0 1,-35 0-28,34 35 26,1-34-6,0 34-4,0 0 2,-1 0 0,1 0-10,0 0 18,0 34-18,-35 1-11,34 0 2,1 0-1,-35-1-1,35 1 3,-35 0-3,0 0 21,35-35-10,-35 34-10,0 1 29,0 0 13,0 0-14,34-35-16,-34 34 8,0 1 20</inkml:trace>
  <inkml:trace contextRef="#ctx0" brushRef="#br0" timeOffset="80551">18555 12376 0,'70'0'310,"-70"-35"-299,34 35 0,1 0 8,-35-35 1,35 35-10,0 0 20,-1 0-9,1 0 28</inkml:trace>
  <inkml:trace contextRef="#ctx0" brushRef="#br0" timeOffset="81807">19111 12306 0,'0'35'331,"0"0"-304,0 0 15,35-35-32,-35 34 19,0 1 11,35-35-10,-1 0 32,1 0 17,0 0-32,-35-35-5,0 1 7,0-1 31,0 70 140,0-1-199,35 1-12,-35 0 11,0 0-10,0 0 0,0-1 21,0 1-14,34-35-7,-34 35 19,0 0 14,0-1-4</inkml:trace>
  <inkml:trace contextRef="#ctx0" brushRef="#br2" timeOffset="99781">17131 9838 0,'-35'0'222,"0"0"-202,0 0-12,1 0 4,-1 0-2,0 0-1,-34 0 1,34-35 0,0 35 0,-34 0 0,-1-34-3,35 34 6,-34-35-2,34 35-1,-34-35 1,-1 35-2,35 0 0,-34-35 1,34 35 0,0 0 0,-34-34 0,-1 34 0,36 0-1,-36 0 2,35 0-1,-34 0 1,34 0-2,0 0 1,-34 0-1,34 0 11,0 0-10,1 0 0,-1 0 0,0 0 0,1 0 1,-36 0-1,35 0 9,-34 0-9,34 0 0,0 0 0,-34 0 0,34 0 0,0 0 0,1 0 0,-36 0 0,35 34 0,-34-34 0,34 0 0,0 0 0,1 35-1,-36-35 2,35 35 0,1-35-2,-36 0 1,35 35 0,1-35 0,-36 34 1,35-34 8,1 0 11,-1 0 0,35 35 297,-35-35-318,0 0 11,35 35-10,-34 0 11,-1-35-11,0 35 19,0-35-19,35 34 0,-34-34 0,-1 35 0,0 0 0,0 0 1,35-1-4,-34-34 5,-1 35 8,35 0 0,-35-35-10,0 35-1,35-1 1,-34 1 10,34 0 1,-35-35-12,35 35 2,0-1-1,-35-34 0,0 35-1,35 0 1,0 0 0,0 0 0,-34-35 0,34 69 0,0-34 11,0 0-12,0-1 1,-35 1 0,35 0 10,0 0 0,0-1 0,0 1 0,0 0-1,0 0 1,0-1-9,0 1 9,0 0-2,0 0 3,0-1-11,0 1 10,0 0 10,35-35-18,-35 35-2,0 0 10,0-1-10,34-34 0,1 35 10,-35 0-3,35-35-2,-35 35-8,0-1 4,35-34-5,-35 35 8,34-35-4,-34 35 9,35-35-9,0 35 1,-35-1-1,35-34-1,-1 35 1,1-35 0,35 35 2,-1 34-4,1-69 2,-1 35-1,35 35 0,-34-70 1,-1 34 1,-34 1-2,35-35 1,-36 0 0,1 35 0,0-35 0,-35 35 2,35-35-2,-1 0 0,1 0 10,0 0 287,0 0-289,-1 0-4,36 0-4,-35 0 10,-1 0-10,1 0-1,0 0 2,0 0 8,34-35 2,-34 35-3,34 0 4,-34 0-3,35 0 0,-36 0 0,1 0 3,0 0-3,-1 0-10,1-35 13,0 35-2,34 0-2,1 0 4,-35-35-12,34 35 0,1-34 2,-36-1-5,36 35 4,-35 0-2,-1 0-2,1-35 6,0 35 18,0 0-1,-1-35-12,1 1 311,-35-1-310,0 0 0,35 0-9,0-34 11,-35-1-1,34 36-1,-34-1-8,0-35 8,35 70-9,0-69 0,-35 34 0,0 0-2,35 0 4,-35-34-2,34-1 10,1 70-9,-35-34-2,0-1 10,35 35-8,-35-35-1,0 0 0,35 1 9,-1-1 2,-34 0-11,0 0 0,0 1 10,35 34-10,-35-35-1,0 0 11,0 0-10,0 1 10,35 34 1,-35-35-11,0 0 19,0 0-19,0 0 34,0 1-29,0-1 29,0 0-16,0 0 4,0 1-4,0-1-7,0 0-13,0 0 1,0 1 1,0-1 0,0 0 0,0 0 12,-35 35-12,35-34 0,-35-1 10,35 0 7,0 0 15,-34 35-35,34-35 26,-35 1-12,35-1 29,-35 35-11</inkml:trace>
  <inkml:trace contextRef="#ctx0" brushRef="#br2" timeOffset="106187">15289 10082 0,'-35'0'409,"35"34"-400,-34 1 10,-1 0-8,35 34-1,-35-69 0,35 70 0,0-35 0,-35 34-1,1-34 1,34 0 1,0 0-1,0-1 0,0 36 0,-35-70-1,35 35 2,0-1-1,0 1 10,0 0-10,0 0 9,0-1 1,0 1 0,-35-35-10,35 35 0,0 0 21,-35-35 10,35 34-32,0-68 191,0-1-180,0 0-10,0 0 9,0 1-8,0-36 8,0 35 1,0 1-13,35-1 4,-35 0 1,0 0-1,0 1-1,35-1 9,-35 0-9,0 0 1,35 0 6,-35 1 7,34-1-5,-34 0-10,35 35 1,-35-35 18,35 35-9,-35-34-5,0-1 15,35 35-18,-35-35-1,34 35 16,-34-35-13,35 35-3,0 0 29,-35-34-28,35 34 8,-1 0 12,1 0-24,-35-35 15,35 35-12,0 0 18,-1 0 5,1 0-4,0 0-9,-1 0 9,1 0 4,0 0-16,0 0 3,-1 0 11,-34 35-1,35-35-3,-35 34 3,0 1 0,0 0-10,0 0 0,0-1 0,0 1-10,0 0 10,0 0 10,0-1 0,0 1-21,-35-35 11,35 35 0,-34 0 10,-1-35-19,0 0 0,35 35-1,-69-1 0,34-34 11,0 0-12,1 35-2,-1-35 6,0 0-3,0 0 0,1 0 0,-1 0 0,0 0 0,35 35-4,-35-35 7,1 0 8,34 35-2,-35-35-12,0 0 7,0 0 25,70-35 132,0 35-162,0 0 9,-1-35-6,1 35-2,0 0-1,34 0 2,-34 0 8,0 0-10,0 0 3,-1 0 5,1 0 5,0 0-15,-1 0 6,1 0 8,0 0 8,0 0-19,-1 0 10,1 0 17,0 0 4,-35 35-31,35-35 9,-35 35 1,0-1-1,0 1 16,0 0-17,0 0 2,0-1-10,0 1 20,0 0-12,0 0 3,0-1-11,-35-34 0,35 35 0,0 0 21,-35-35-21,35 35 8,-35-35 13,35 34-21,0 1 8,-34-35-5,-1 0 4,35 35 5,-35-35-12,0 0 9,1 0 12,-1 0-11,0 0-11,1 0 12,-1 0-2,0 0 0,0 0-7,1 0 7,-1 0-9,0 0 0,0 0 9,1 0 2,-1 0 9,0 0-21,0 0 9,1 0 4,-1 0 10,0 0-15,0-35-4,1 35 25,34-35-19,-35 35 3,35-34 56,0-1 54,0 0-63,35 35-49,-1 0 49,-34-35-59,35 35 20,-35-34-20,0-1 159,0 0-89,0 0 0,0 70 169,0 0-210,0 0 9,0-1-28,0 1 22,0 0 8,0 0 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9-08T20:52:31.288"/>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70C0"/>
    </inkml:brush>
    <inkml:brush xml:id="br4">
      <inkml:brushProperty name="width" value="0.05292" units="cm"/>
      <inkml:brushProperty name="height" value="0.05292" units="cm"/>
      <inkml:brushProperty name="color" value="#002060"/>
    </inkml:brush>
  </inkml:definitions>
  <inkml:trace contextRef="#ctx0" brushRef="#br0">12336 12306 0,'0'-34'548,"34"-1"-524,1 35-7,-35-35-6,35 0-1,0 1 21,-1-1-11,1 35-13,-35-35 5,35 0 5,-35 1-4,35-1 5,-1 35 4,-34-35-12,35 35 1,0-35 7,-35 0-8,35 35 0,-35-34 0,34 34 0,1 0 1,-35-35-2,35 35 1,-35-35 0,34 0-2,1 1 15,0-1-13,0 0 1,-1 0 5,1 35-4,-35-34-3,35 34 2,-35-35 0,35 0-2,-35 0 9,34 35-7,1 0-1,-35-34 1,35 34 20,-35-35 277,0 0-299,35 35 1,-35-35 0,34 1 10,1-36 1,0 35 7,-35 0-8,35 35-12,-35-34 5,0-1-3,34 35 0,1 0 1,-35-35-3,35 0 10,-35 1 11,35 34-18,-35-35-2,34 35 33,-34-35-33,35 35 31,-35-35 1</inkml:trace>
  <inkml:trace contextRef="#ctx0" brushRef="#br0" timeOffset="2778">13830 10707 0,'0'35'319,"0"0"-300,0 0-9,0-1 11,0 1-2,0 0-6,0 0 26,0-1-9,0 1 0,0 0-20,0 0 9,0-1 11,0 1 8,0 0 35,0 0-34,34-35 100,-34-35-129,0 0 0,0 0 1,0 1-4,0-1 6,0 0 8,0 0-3,0 1 3,0-1 11,0 0-14,0 0 11,0 1-6,35 34-17,-35-35 15,0 0-2,0 0 1,35 1-9,-35-1 20,0 0-11,35 35-2,-35-35 3,0 1 5,34 34 15,-34-35-10,35 35-9,0 0-6,0 0 6,-1 0 10,1 0-4,0 0-17,0 0 27,-1 0 11,-34 35-29,0-1 0,0 1 14,0 0 2,0 0 5,0-1-21,0 1 12,-34 0-4,-1 0 3,35-1-13,-35-34-6,0 0 26,35 35-28,-34-35 30,-1 35-2,0-35-16,0 0 18,1 0 10,68 35 238,1-1-268,0-34-1,0 0 12,-35 35-11,34-35 0,1 0 9,0 0-7,-35 35-5,35-35 14,-35 35-10,34-35-11,-34 34-1,35-34 11,0 0-10,-35 35 20,35-35-20,-1 0 80</inkml:trace>
  <inkml:trace contextRef="#ctx0" brushRef="#br0" timeOffset="6901">12405 12306 0,'0'35'358,"35"0"-317,0-35-32,-1 35 2,1-35-2,0 34 1,0 1 10,-1-35-10,1 0 0,-35 35 9,35-35-7,0 0 8,-35 35-10,0 0 0,34-35 0,1 0 0,-35 34 0,35-34-1,-1 0 2,1 35-1,0-35-2,-35 35 4,35-35-2,-1 35 9,1-35-9,0 0 10,0 34 0,-1-34-1,1 0-10,-35 35 4,35-35-3,-35 35 8,35-35-7,-1 0 19,1 35-20,0-35 10,0 34 10,-1-34-3,1 0-3,-35 35-6,35-35 4,0 0 16,-35 35-19,34-35 3,-34 35-3,35-35 1,0 0 0,0 0 19,-1 34-1,1-34 2,0 0-7,-35 35 16,35-35-39,-1 0 103</inkml:trace>
  <inkml:trace contextRef="#ctx0" brushRef="#br0" timeOffset="9553">14142 12932 0,'0'70'349,"0"-36"-329,35 36-10,-35-35 0,0-1 0,35 36 0,-35-35 0,0 0 0,0-1 10,0 1 12,0 0-1,0 0-3,0-1 33,0-103 187,0 34-228,0 0-9,0 1-2,0-1 1,0 0 22,0 0-4,0 0 3,0 1-2,0-1-2,0 0 37,0 0-28,0 1 56,35 34 148,-35 34-232,34 1 4,1-35-3,0 35 9,0 0 5,-1-1-4,1 1-11,0-35 11,-35 35-7,35-35 8,-35 35-10,34-35 10,-34 35-10,35-35 1,-35 34-2,35-34 11,-35 35-10,35-35 28,-35 35-18,34-35 39,1 0-7,-35-35 86,0-34-115,0 34-5,0 0 12,0 0-20,0 0 10,0 1-2,0-1 3,0 0 0,0 0-11,0 1 10,0-1 11,0 0-13,0 0-8,0 1 20,0-1 10</inkml:trace>
  <inkml:trace contextRef="#ctx0" brushRef="#br0" timeOffset="13120">14872 10673 0,'0'-35'380,"0"0"-350,35 0-11,0 1-2,-1 34 3,1-35-5,0 0 0,0 0-3,-1 35-4,-34-35 4,35 35-2,0-34 10,0 34-2,-1-35-8,-34 0 2,35 35-1,0-35 7,0 1 3,-1 34-11,-34-35-1,35 0 2,0 35 9,-35-35-10,35 35 0,-1-34 0,1 34-1,0-35 11,-35 0-9,34 35-1,1-35-3,0 1 15,0 34-2,-35-35-10,34 35 2,-34-35-4,35 35 3,-35-35 9,35 35-11,-35-35 10,35 35-8,-35-34 9,34 34-10,1-35 1,0 0 18,0 0 2,-1 35-3,-34-34-17,35 34-1,-35-35-1,35 35 10,-35-35 11,35 35-18,-35-35 35</inkml:trace>
  <inkml:trace contextRef="#ctx0" brushRef="#br0" timeOffset="15201">16575 9108 0,'0'70'407,"0"-35"-385,0-1-2,0 1-10,0 0 21,0 0-3,0-1 3,0 1-4,34-35-15,-34 35-1,0 0 27,0-1 23,35-34 107,-35-34-138,0-1-10,0 0-9,0 0-3,0 1 5,0-1-3,0 0 8,0 0 2,0 1 10,0-1-19,0 0 8,0 0 21,0 0-23,0 1-7,0-1 22,0 0-2,0 0 1,0 1-21,0-1 19,35 35-19,-35-35 11,35 35-1,-35-35-10,34 1 26,1-1-3,0 35-13,0 0 17,-35-35 15,34 35-42,1 0 40,-35 35-22,35-35-18,-35 35 3,0-1 35,0 1 2,0 0-11,0 0-10,-35-1-4,35 1 2,-35-35-8,35 35 1,-34-35 12,34 35-23,0-1 21,-35-34-21,0 0 11,35 35 41,-35-35-53,1 0 52,-1 0 21</inkml:trace>
  <inkml:trace contextRef="#ctx0" brushRef="#br0" timeOffset="19103">15011 10742 0,'35'0'390,"0"0"-372,-35 35-5,34-35-5,1 0 4,0 35-3,0-35 11,-1 34-10,1-34 9,-35 35-9,35-35-2,0 35 4,-1-35-2,1 35 1,0-35-3,0 0 4,69 34-3,-70 1 11,36-35-10,-35 0 10,-35 35-12,34-35 2,1 35 2,0-35-3,0 0 11,-1 34-9,1-34-3,0 35 12,0-35-9,-1 0 1,1 35 5,-35 0-5,35-35-2,0 0 7,-1 35-4,1-35-4,0 0 22,0 34-21,-1-34 10,1 0-2,-35 35-7,35-35-1,0 35-1,-1-35 12,-34 35 7,35-35-17,0 0 41,0 0-13,-35 34-13,34-34 36</inkml:trace>
  <inkml:trace contextRef="#ctx0" brushRef="#br0" timeOffset="21242">16783 11090 0,'35'0'320,"-35"34"-309,0 1-3,35 0 5,-35 0-3,0 0-1,34-1 2,-34 1-2,0 0 12,35 0-11,-35-1 7,35 1 3,-35 0 12,35 0-21,-35-1 28,0 1 31,0-70 107,0 1-166,0-1 0,0-35-1,-35 36 10,35-1-12,0 0 4,0 0 7,-35 1-9,35-1 0,0 0 11,-35 0 10,1 0 19,34 1 15,0-1-15,34 0-10,1 0-18,0 1-11,0 34-2,-1-35 11,1 35 0,0-35 12,0 35-16,-1 0 15,1-35 30,0 35 29</inkml:trace>
  <inkml:trace contextRef="#ctx0" brushRef="#br0" timeOffset="24101">17026 11264 0,'35'0'401,"0"0"-372,0 0-11,-1 0 13,1 0 9,0 0 40,-35-35-51,35 35-18,-1 0 58,-34-35-7,35 35-54</inkml:trace>
  <inkml:trace contextRef="#ctx0" brushRef="#br0" timeOffset="26163">14872 13419 0,'35'0'404,"0"0"-396,34 0 3,-34 0-2,34-35 2,-34 35-1,35 0 0,-36-35 0,1 1-1,35 34 1,-1 0 10,-69-35-10,35 35 0,0 0 0,34-35 11,-69 0-11,35 35-1,-1 0 1,1 0 1,0-35-4,0 35 15,-1-34-11,1 34-2,-35-35 1,35 35 0,0 0 0,-1-35-1,36 35 11,-70-35-10,35 35 0,-35-34 0,34 34 0,-34-35 1,35 35-1,0 0 0,0-35-1,-1 35 11,1-35-7,0 1 4,0 34 3,-35-35-10,34 35 10,1-35 19,0 35-19,0 0 287,-35-35-295,34 1 7,1 34 11,0 0-21,0 0 31,-35-35-28,34 35 16,1 0 13,0-35-10</inkml:trace>
  <inkml:trace contextRef="#ctx0" brushRef="#br0" timeOffset="28626">17200 12480 0,'0'35'359,"0"0"-329,35 0 10,-35-1-31,0 1 21,0 0 12,0 0 36,0-1-47,0-68 249,0-1-264,0 0-6,0 0 0,35-34 0,-35 34 0,34 0 1,-34-34-2,0 34 10,0 0 11,35 35 3,-35-35-24,0 1 1,0-1 30,35 0-10,0 35 0,-35-35-19,34 1 18,1 34-11,-35-35 14,35 35-12,0 0 9,-1 0 38,1 35-4,-35-1-43,0 1 9,35 0 11,-35 0-1,0-1-8,0 1 9,0 0 0,0 0 7,-35-35-26,35 34-11,-35-34 19,35 35-18,-34-35 8,-1 0 0,0 0 15,35 35-25,-35-35 10,1 0 21,-1 0-19,0 0 45</inkml:trace>
  <inkml:trace contextRef="#ctx0" brushRef="#br0" timeOffset="32608">15081 13558 0,'34'0'350,"1"0"-332,0 0 4,0 0-12,-1 35 1,71-35-2,-71 34 1,36-34 1,-35 0-2,69 0 0,-70 35 2,1-35-2,0 0 2,0 35 0,-1-35-5,1 0 6,0 35-2,34-35 0,-34 34 2,35-34 6,-36 0-8,1 35 0,0-35 0,0 35 1,-1-35-2,1 0 1,0 0 0,0 0 0,-35 35-2,69-35 4,-34 0 7,0 34-8,-1-34-1,1 0-1,0 35 2,0-35-2,-1 0-2,1 0 5,0 0-3,69 35 2,-69-35-1,0 35 0,-1-35 0,1 0-1,0 0 2,0 0-1,-35 35 0,34-35-1,1 0 1,0 0 10,-35 34-10,35-34-2,-1 0 14,1 0-2,0 0 11,0 0 0,-1 0 8</inkml:trace>
  <inkml:trace contextRef="#ctx0" brushRef="#br0" timeOffset="34441">17513 13871 0,'0'34'279,"0"1"-269,0 0 1,35-35-1,-35 35 0,0 0-1,0-1 11,0 1 9,34 0-10,-34 0-7,0-1 18,35-34-21,-35 35 8,0 0 6,35 0-2,-35-1 10,0 1 5,0-104 194,0 34-219,-35 0-1,35 0-1,-35 1 3,35-1-3,-34 0 9,-1 0 5,35 1-14,0-1 9,-35 35 12,35-35-20,0 0 41,-35 35-23,35-35 14,0 1-10,0-1-6,-34 35-15,34-35 30,-35 35-34,35-35 65,0 1 28,35 34-92,-1 0 13,1 0-11,0 0 1,0-35 0,-1 35-2,1 0 1,0 0 11,0 0-2,-1 0 1,1 0-10,0 0 8,0 0 21,-1 0 3,1 0-22,0 0 49</inkml:trace>
  <inkml:trace contextRef="#ctx0" brushRef="#br0" timeOffset="37646">17652 14010 0,'35'0'318,"-1"0"-295,1 0-14,0 0 12,0 0 9,-1 0 0,1 0-21,0 0 21,0 0 0,-1 0 0,1 0 10,0 0 0</inkml:trace>
  <inkml:trace contextRef="#ctx0" brushRef="#br1" timeOffset="42995">12231 10951 0,'-34'34'746,"34"1"-725,-35-35 9,0 35-9,35 0 38,-35-35-48,35 34 542,-34 1-171,34 0-234,0 0-47,0 0-33,0-1-27,0 1 10,0 0-2,0 0-10,0-1-2,34-34-2,1 0 12,0 0-28,0 0 12,-1 0 9,1 0-9,0 0-22,0 0 22,-1 0 7,1 0-5,0 0-26,0 0 25,-1 0 16,-34-34-20,35 34 5,0 0 17,-35-35-41,0 0 70,35 35-58,-35-35 8,0 1-19,0-1 30,0 0-2,0 0 4,0 0-2,0 1 50,-35 34-9,0-35-43,0 35 20,1 0-17,-1 0 9,0 0-30,0 0 50,1 0 70,34-35-109,0 0 7,-35 35-6,0 0 18</inkml:trace>
  <inkml:trace contextRef="#ctx0" brushRef="#br1" timeOffset="48320">12683 11159 0</inkml:trace>
  <inkml:trace contextRef="#ctx0" brushRef="#br1" timeOffset="48509">12683 11159 0</inkml:trace>
  <inkml:trace contextRef="#ctx0" brushRef="#br1" timeOffset="49845">12718 10742 0,'35'0'379,"-1"35"-349,1 0 0,0-1-10,-1 1 9,1 0 2,-35 0 19,35-35-41,0 0 31,-35 34-21,34-34 231,1 0-170,0 0-52,0 0-6,-35-34-15,34 34 17,-34-35 4,35 35-17,0 0 49,-35-35-51,35 35 22,-35-35 39,0 1-21,0-1 1,-35 35-32,35-35 54,0 70 256,0 34-298,35-69-20,-35 35 1,0 0 7,34-35-6,-34 35 6,0-1-10,35-34 24,-35 35-12,0 0 41</inkml:trace>
  <inkml:trace contextRef="#ctx0" brushRef="#br1" timeOffset="53747">12822 11159 0</inkml:trace>
  <inkml:trace contextRef="#ctx0" brushRef="#br1" timeOffset="53923">12822 11159 0</inkml:trace>
  <inkml:trace contextRef="#ctx0" brushRef="#br1" timeOffset="54086">12822 11159 0</inkml:trace>
  <inkml:trace contextRef="#ctx0" brushRef="#br1" timeOffset="58314">15011 9456 0,'-35'0'418,"1"0"-387,-1 35-12,0-35 12,35 34-20,-35-34 8,35 35 1,-34-35-10,-1 0 10,35 35 0,-35 0 11,35-1 7,-35-34-27,35 35 11,0 0-5,0 0 3,0-1 9,0 1-8,0 0-1,0 0 2,0 0-14,0-1 22,0 1 1,35-35-22,-35 35 22,35-35-22,0 35 0,-1-35 23,1 0-14,0 0 14,0 0-24,-1 0 23,1 0 8,0-35 40,-35 0-38,35 0-13,-35 1-7,0-1-10,0 0 19,0 0-11,0-34 1,0 34 0,0 0-1,0 0-7,0 1-3,0-1 11,0 0 0,0 0 7,-35 35-13,35-34-5,0-1 52,-35 35-13</inkml:trace>
  <inkml:trace contextRef="#ctx0" brushRef="#br1" timeOffset="61539">15428 9803 0</inkml:trace>
  <inkml:trace contextRef="#ctx0" brushRef="#br1" timeOffset="61740">15428 9803 0</inkml:trace>
  <inkml:trace contextRef="#ctx0" brushRef="#br1" timeOffset="61898">15428 9803 0</inkml:trace>
  <inkml:trace contextRef="#ctx0" brushRef="#br1" timeOffset="62089">15428 9803 0</inkml:trace>
  <inkml:trace contextRef="#ctx0" brushRef="#br1" timeOffset="63202">15463 9386 0,'0'-34'301,"35"34"-292,-1 0 19,-34-35-17,0 0 9,35 35-10,0 0 20,-35-35-9,34 35-11,1-34 30,0 34 10,-35-35-22,35 35-6,-1 0 68,-34 35 137,35-1-215,-35 1-3,0 0 2,0 0 9,0-1 9,0 1-19,0 0 21,0 0 18,0-1 11,0 1-21,0 0 52</inkml:trace>
  <inkml:trace contextRef="#ctx0" brushRef="#br2" timeOffset="76296">12509 12793 0,'0'35'387,"-34"-35"-378,34 35 2,-35-35 8,0 0 0,35 34-6,-35-34 26,35 35-29,-34 0 30,34 0-20,0-1 11,0 1-2,0 0 11,0 0-30,0-1 19,0 1 11,0 0-9,0 0-21,34-35 7,-34 35-5,35-35 18,0 34 1,0-34 8,-1 0 0,1 0-9,0 0-19,0 0 19,-1 0-1,1-34 12,0 34 17,-35-35-36,35 0-3,-35 0 9,0 0 4,0-34-13,0 34-2,0 0 5,0 1-13,0-1 21,0 0 0,0 0 11,-35 35-20,35-34 19,-35-1-6,0 0 21,1 35 25</inkml:trace>
  <inkml:trace contextRef="#ctx0" brushRef="#br2" timeOffset="79560">12926 13245 0</inkml:trace>
  <inkml:trace contextRef="#ctx0" brushRef="#br2" timeOffset="79743">12926 13245 0</inkml:trace>
  <inkml:trace contextRef="#ctx0" brushRef="#br2" timeOffset="81043">13378 13071 0,'-35'0'320,"35"35"-311,-35-35 1,35 35 10,-34-35-10,34 34 10,-35-34-11,0 0 2,35 35-2,0 0 15,-35-35-16,35 35 12,-34 0 10,34-1 1,0 1-15,0 0 36,0 0-23,0-1 11,0 1-31,0 0 42,0 0-9,0-1-4,0 1-6,34-35-4,1 0 13,0 0-22,0 0 11,-1 0-2,1 0 3,0 0 9,0 0-20,-35-35 20,34 35-1,-34-34 21,0-1-18,0 0 7,0 0-1,-34 35 64,-1 0-94,0 0 25,0 0 5,1 0-9,-1 0 40,0 0-28</inkml:trace>
  <inkml:trace contextRef="#ctx0" brushRef="#br3" timeOffset="89815">15567 12480 0,'-35'0'277,"1"35"-266,-1-35 19,35 35-20,-35-35 10,35 35-10,-35-1 10,1 1 1,34 0 9,-35-35-20,35 35 19,0-1-18,0 1 8,-35-35 12,35 35-21,0 0 30,0-1-21,0 1 21,0 0 0,0 0 20,35-1-21,0-34 1,-1 0-19,1 0-12,0 0 10,0 0-6,-35-34-5,34 34 2,1-35 28,0 35 5,-1 0-13,-34-35-12,0 0 44,0 1-54,0-1 23,0 0-11,0-34 0,0 34-4,-34 35-4,34-35 8,-35 0 11,35 1-12,-35-1 19,35 0 5,-34 35-35,-1 0 13,35-35-10,0 0 20,-35 35 8</inkml:trace>
  <inkml:trace contextRef="#ctx0" brushRef="#br3" timeOffset="92542">15914 12828 0</inkml:trace>
  <inkml:trace contextRef="#ctx0" brushRef="#br3" timeOffset="92730">15914 12828 0</inkml:trace>
  <inkml:trace contextRef="#ctx0" brushRef="#br3" timeOffset="93687">15914 12828 0</inkml:trace>
  <inkml:trace contextRef="#ctx0" brushRef="#br3" timeOffset="93874">15914 12828 0</inkml:trace>
  <inkml:trace contextRef="#ctx0" brushRef="#br3" timeOffset="95399">16158 12376 0,'0'35'361,"0"-1"-343,34 1-6,-34 0 7,35-35 1,-35 35-9,0 0 29,0-1-20,35-34 9,-35 35-18,0 0 68,35-35-69,-35 35 71</inkml:trace>
  <inkml:trace contextRef="#ctx0" brushRef="#br2" timeOffset="100828">15498 11159 0,'-35'0'308,"0"0"-287,0 0 9,1 0-2,34 35-16,-35-35 7,0 0-8,35 35 21,-35-35-25,1 0 43,34 35-38,0-1 17,-35-34-10,35 35 21,-35-35-30,35 35 30,0 0 9,0-1 3,0 1-26,0 0 16,35-35-32,-35 35 51,35-35-23,-1 0 14,1 0-4,0 0-28,0 0 21,-1 0-12,1 0-1,0 0 4,0 0 7,-35-35-19,34 35 0,-34-35 41,35 35-39,-35-35-5,0 1 34,0-1-12,0 0 0,0 0-8,0 1-12,0-1 34,-35 35 4,35-35-37,-34 35 60</inkml:trace>
  <inkml:trace contextRef="#ctx0" brushRef="#br2" timeOffset="103615">15775 11576 0</inkml:trace>
  <inkml:trace contextRef="#ctx0" brushRef="#br2" timeOffset="103793">15775 11576 0</inkml:trace>
  <inkml:trace contextRef="#ctx0" brushRef="#br2" timeOffset="105228">15914 11333 0,'35'0'279,"0"0"-249,0 0-20,-1 0 11,1 0-4,0 0 26,0 0-33,-35 35 27,34-35-5,-34 35 57,0-1-48,0 1-11,0 0 9,0 0 11,0-1-10,35-34 140,-35 35-150,35-35 19,-35 35-39,35-35 10,-35 35-10,0-1 0,0 1 30,0 0-10,0 0-1,0-1-9,0 1 12,-35-35-13,35 35-8,-35-35 27,35 35-29,0 0 12,-35-35 19,35 34-1</inkml:trace>
  <inkml:trace contextRef="#ctx0" brushRef="#br2" timeOffset="107927">15532 13975 0,'-34'0'218,"34"35"-208,-35-35 0,0 0 10,35 35-1,-35-35-9,1 34 11,34 1-11,-35-35 11,35 35-13,-35-35 4,35 35-1,0-1 8,-35 1-10,35 0 11,0 0 1,-34-35-11,34 34 11,0 1 9,0 0-13,0 0 24,34-35-1,1 0-9,0 0-14,0 0 22,-1 0-5,1 0-4,0 0-14,0 0 16,-1 0-4,1-35 14,-35 0-24,35 35 3,-35-35 32,0 1 4,0-1-27,0 0-1,0 0-17,0 1 27,0-1-8,-35 35-2,35-35 9,-35 35 13</inkml:trace>
  <inkml:trace contextRef="#ctx0" brushRef="#br2" timeOffset="110326">15775 14462 0</inkml:trace>
  <inkml:trace contextRef="#ctx0" brushRef="#br2" timeOffset="110517">15775 14462 0</inkml:trace>
  <inkml:trace contextRef="#ctx0" brushRef="#br2" timeOffset="122914">16366 14114 0,'-35'0'318,"1"0"-299,-1 0-8,0 0 22,0 0-6,1 0 4,-1 0-22,0 0 31,0 0 10,1 0 19,34 35-8,0 0 28,0-1-59,0 1 20,0 0-10,34-35 18,-34 35-38,0-1 19,35-34 13,0 0 8,0 0-28,-1 0 16,-34-34-29,35 34 22,-35-35-2,0 0-2,35 35-26,-35-35 19,35 35-19,-35-34 9,0-1 21,0 0 10,0 0 27,34 70 61,-34 0-107,0 0-16,0-1-3,0 1-4,0 0 22,0 0-22,0-1 10,0 1 1,0 0 0,0 0 0,0-1 9,0 1 1,0 0-1,35-35-20,-35 35 26,0 0-19,0-1 66,0 1-5</inkml:trace>
  <inkml:trace contextRef="#ctx0" brushRef="#br4" timeOffset="153171">22134 9108 0,'35'0'450,"0"0"-410,-1 0 0,1 0 26,0 0-13</inkml:trace>
  <inkml:trace contextRef="#ctx0" brushRef="#br4" timeOffset="175568">17756 8691 0,'0'35'845,"0"0"-816,0-1-17,-35 1 8,35 0 0,0 0-10,0-1-1,0 1 11,0 0-2,-34-35-7,34 35 0,0-1-1,0 1-1,0 0 12,0 0-10,0 0 10,0-1 8,0 1 0,0 0 1,0 0-10,0-1 50,-35-34-60,35 35 60</inkml:trace>
  <inkml:trace contextRef="#ctx0" brushRef="#br4" timeOffset="177857">17652 8622 0,'0'-35'280,"35"35"-260,-1 0 10,1 0-20,0-35 21,0 35-13,-1 0 14,1 0-23,0 0 21,0 0-2,-1 0 3,1 0-1,0 0-10,-35 35-12,35-35 25,-35 35-15,34-1 12,-34 1 11,0 0-12,0 0 0,0-1-8,0 1 8,0 0 2,0 0 0,0-1-22,-34-34 11,34 35-12,-35-35 23,0 35-10,0-35 9,1 35 1,-1-35-3,0 0 12,0 0-20,1 0 49,34 34 154,34 1-145,1-35-56,-35 35-5,35-35 3,-35 35 0,35 0-9,-35-1 27,34-34-30,-34 35 24,35-35-14,-35 35 16,35-35-26,-35 35 24</inkml:trace>
  <inkml:trace contextRef="#ctx0" brushRef="#br4" timeOffset="180626">18347 8726 0,'0'35'308,"0"-1"-289,0 1 2,0 0-3,0 0 4,0-1-2,0 1 10,0 0-21,0 0 24,0-1 5,0 1 3,0 0-4,0 0 13,0 0 151,35-35-142,-35 34-27,0-68 325,0-1-326,0 0-22,0 0 11,0 0 0,0 1 10,0-1-11,0 0-9,0 0 11,-35 35-10,35-34 9,0-1 8,0 0-7,0 0 9,0 1 1,0-1 7,0 0-17,0 0 30,0 1-5,35 34 17,-35-35-55,34 35 3,-34-35 6,35 35-7,0 0 12,-1 0 19,1 0-31,0 0 29,0 0 12,-1 0-23,-34 35-8,35-35-9,0 35 38,-35-1 1,0 1 1,0 0-32,0 0 31,0-1-11,-35-34-19,0 35 0,35 0 0,-34-35 0,-1 0 10,35 35-20,-35-35 0,0 0 10,1 0 9,-1 0 11,0 0 20</inkml:trace>
  <inkml:trace contextRef="#ctx0" brushRef="#br4" timeOffset="184022">18833 9143 0,'35'0'307,"34"0"-286,-34-35 1,0 35-3,0 0-9,-1 0 10,1 0 11,0 0 7</inkml:trace>
  <inkml:trace contextRef="#ctx0" brushRef="#br4" timeOffset="185305">18903 9386 0,'34'0'300,"1"0"-282,0 0 24,0 0-23,-1 0 1,1 0 38</inkml:trace>
  <inkml:trace contextRef="#ctx0" brushRef="#br4" timeOffset="186638">19493 8761 0,'0'34'271,"0"1"-262,0 35 2,0-36 9,0 36-9,0-35 8,0-1 1,0 1 0,0 0-10,0 0 10,0 0 9,0-1 22,0 1-20,0-70 135,0 1-144,0-1-12,0 0 0,0-35 0,0 36-1,-34-36 11,34 35 1,0 1-11,0-1-1,0 0 8,0 0 17,0 1-17,0-1 3,0 0 31,0 0-13,0 1 15,0-1-23,34 35-21,1 0 21,0 0 1,0 0-12,-1 0 9,1 0 11,0 0-9,0 35-21,-35-1 11,0 1-9,34-35-1,-34 35 10,0 0-10,0-1 23,0 1-7,0 0 17,0 0-22,0-1 18,-34-34-30,-1 0 12,0 35 9,0-35-1,1 0 1,-1 0-3,70 0 223,-1 35-220,1 0 3,0-35-4,0 34-18,-1 1 15,1-35 6,-35 35-22,0 0 22,35-35-24,0 0 32</inkml:trace>
  <inkml:trace contextRef="#ctx0" brushRef="#br4" timeOffset="189536">20084 9247 0,'0'-34'320,"-35"-1"-299,35 0-14,-34 0 15,34 0-11,-35 35-1,35-34 0,0-1-1,0 0 21,-35 0-10,35 1 11,0-1-22,0 0 21,0 0 10,0 1-20,0-1 0,0 0 18,0 0 31,35 35-17,0-34-32,-1 34 10,1 0 1,0 0-3,0 0-6,-1 0-5,1 0 25,-35 34-33,35-34 2,0 0 6,-35 35 3,34-35-9,1 35 28,-35 0-18,35-1 8,-35 1-6,35 0-4,-35 0-10,34-35 1,-34 34 1,0 1 9,0 0 10,0 0-23,35-35 6,-35 34-3,0 1 20,0 0 9,0 0-19,0 0 38</inkml:trace>
  <inkml:trace contextRef="#ctx0" brushRef="#br4" timeOffset="191845">20640 8726 0,'0'35'272,"35"-1"-261,-35 36-2,0-35 2,0-1-2,0 1 2,35 35-2,-35-36 11,0 1-10,0 0 20,0 0-1,0 0 11,0-1-19,0-68 196,0-1-196,0 0-11,0 0 0,0 0 9,0 1-8,0-1-1,-35 0 0,35 0 9,0 1 2,0-1-11,-35 0 9,35 0 22,0 1-24,0-1 6,0 0 6,0 0-11,0 1 14,0-1-12,35 35-10,-35-35 11,35 35 8,-35-35-8,34 35 5,1 0-3,0 0 16,0 0 12,-1 0 18,1 0-26,-35 35-34,0 0 39,0 0-28,0-1 20,0 1 9,0 0-8,0 0-21,-35-35-10,35 34 39,-34-34-11,34 35-8,-35-35-10,0 0 32,35 35-34,-35-35 13</inkml:trace>
  <inkml:trace contextRef="#ctx0" brushRef="#br4" timeOffset="194495">21196 8865 0,'35'0'298,"-1"0"-275,1 0-3,0 0-10,0 0 9,-1 0 11,1 0 32,0 0-24</inkml:trace>
  <inkml:trace contextRef="#ctx0" brushRef="#br4" timeOffset="195860">21265 9073 0,'35'0'500,"0"0"-461,0 0 43</inkml:trace>
  <inkml:trace contextRef="#ctx0" brushRef="#br4" timeOffset="197443">21856 8552 0,'0'35'289,"0"0"-279,-35-1 9,35 1 3,-34 0-2,34 0-10,0-1 20,-35 1-10,35 0 9,0 0-18,0-1 9,0 1-2,0 0 13,0 0-20,0-1 28,0 1-8,35-35 49,-1 0-2,1 0-38,0 0 11,-35-35-44,35 35 5,-35-34 16,34 34-16,-34-35-1,0 0 18,35 35-19,-35-35 29,0 1-8,35-1-21,-35 0 30,0 0-20,0 1 9,0-1-20,0 0 20,0 0 1,0 1 3,0-1-14,-35 35 0,35-35-8,0 0 49,-35 35-8</inkml:trace>
  <inkml:trace contextRef="#ctx0" brushRef="#br4" timeOffset="200122">22273 9108 0</inkml:trace>
  <inkml:trace contextRef="#ctx0" brushRef="#br4" timeOffset="200287">22273 9108 0</inkml:trace>
  <inkml:trace contextRef="#ctx0" brushRef="#br4" timeOffset="201437">22377 8482 0,'0'35'279,"0"35"-260,0-35 3,0-1-2,35 1 0,-35 0 10,0 0-1,0-1 21,35-34-20,-35 35-19,35-35 77,-1 0-8,1-35-40,0 35-20,-35-34 7,35 34-3,-35-35 22,34 35-14,-34-35-22,0 0 18,0 1 35,0 68 124,0 1-177,0 0 10,0 0 11,0-1-11,0 1-10,0 0 10,0 0-10,0-1 11,0 1-12,0 0 11,0 0 10,0-1 0,0 1-14,0 0 27</inkml:trace>
  <inkml:trace contextRef="#ctx0" brushRef="#br4" timeOffset="203638">22829 8691 0,'35'0'279,"0"0"-271,-35 35 4,34 0 8,-34-1-10,35-34 0,-35 35 1,35-35 9,-35 35-9,35-35-3,-35 35 2,0-1 18,34-34-18,-34 35 21,35-35 10</inkml:trace>
  <inkml:trace contextRef="#ctx0" brushRef="#br4" timeOffset="205010">23107 8622 0,'0'34'282,"-35"1"-253,35 0 2,-34-35-21,34 35 11,-35-1-15,35 1 25,-35-35-20,35 35 9,0 0 31,-35-35-42,35 34 1,0 1 40</inkml:trace>
  <inkml:trace contextRef="#ctx0" brushRef="#br4" timeOffset="206525">23385 8622 0,'-35'34'288,"35"1"-279,0 0 3,-34 0-3,34-1 2,0 1-2,-35-35 2,35 35-1,0 0-1,0-1 11,0 1 1,0 0 8,0 0-18,0-1 28,0 1 0,35-35 63,-1 0-62,1 0-22,0 0 14,0-35 8,-1 1-1,-34-1-17,35 0 7,0 35-8,-35-35-11,0 1 8,0-1 2,0 0 11,0 0-4,0 1 5,0-1-21,0 0 16,-35 0 4,35 1 0,-35 34-23,35-35 13,-34 35 11</inkml:trace>
  <inkml:trace contextRef="#ctx0" brushRef="#br4" timeOffset="208656">23698 9039 0</inkml:trace>
  <inkml:trace contextRef="#ctx0" brushRef="#br4" timeOffset="208843">23698 9039 0</inkml:trace>
  <inkml:trace contextRef="#ctx0" brushRef="#br4" timeOffset="209334">23698 9039 0</inkml:trace>
  <inkml:trace contextRef="#ctx0" brushRef="#br4" timeOffset="209521">23698 9039 0</inkml:trace>
  <inkml:trace contextRef="#ctx0" brushRef="#br4" timeOffset="209683">23698 9039 0</inkml:trace>
  <inkml:trace contextRef="#ctx0" brushRef="#br4" timeOffset="211520">23976 8552 0,'35'0'390,"-1"0"-381,1 0 30,0 0 3,-1 0-2,1 0-1,0 0 42,0-35-1,-35 0-20,0 70 108,0 0-147,0 0-12,0 0 1,0-1 0,34 36-2,-34-35 4,0-1-1,0 36-2,0-35 8,0-1-5,35-34-2,-35 35 0,0 0-1,0 0 12,0-1 10,0 1 8,0 0-19</inkml:trace>
  <inkml:trace contextRef="#ctx0" brushRef="#br4" timeOffset="213860">21127 9491 0,'34'0'281,"1"0"-251,0 0 1,-1 0-21,1 0 29,0 0 11,0 0 20,-1 0-21</inkml:trace>
  <inkml:trace contextRef="#ctx0" brushRef="#br4" timeOffset="-213933.73">21196 9769 0,'35'0'308,"-1"0"-288,1 0 3,0 0 5,0 0 3,-1 0-11,1 0 30,0 0 40</inkml:trace>
  <inkml:trace contextRef="#ctx0" brushRef="#br4" timeOffset="-212489.73">22030 9317 0,'0'35'221,"-35"-35"-210,35 69-3,-35-34 12,1-35 1,34 35-11,0-1 0,0 1 19,-35-35-8,35 35-12,0 0 22,0-1-2,0 1-9,0 0 0,35 0 0,-1-35-10,1 34 20,0 1-1,0-35 1,-1 0-2,1 0-7,0 0 12,-35-35-5,35 35-17,-35-34 28,34 34-19,-34-35-3,35 35 6,-35-35-13,0 0 10,0 1 9,0-1 2,0 0-3,-35 35-16,35-35 17,0 1-9,-34 34-10,34-35 20,-35 35-10,35-35 19,-35 35-28,0 0-1,1 0 70</inkml:trace>
  <inkml:trace contextRef="#ctx0" brushRef="#br4" timeOffset="-210258.73">22447 9664 0</inkml:trace>
  <inkml:trace contextRef="#ctx0" brushRef="#br4" timeOffset="-210071.73">22447 9664 0</inkml:trace>
  <inkml:trace contextRef="#ctx0" brushRef="#br4" timeOffset="-209903.73">22447 9664 0</inkml:trace>
  <inkml:trace contextRef="#ctx0" brushRef="#br4" timeOffset="-209525.73">22447 9664 0</inkml:trace>
  <inkml:trace contextRef="#ctx0" brushRef="#br4" timeOffset="-209343.73">22447 9664 0</inkml:trace>
  <inkml:trace contextRef="#ctx0" brushRef="#br4" timeOffset="-207753.73">22760 9352 0,'34'0'301,"-34"-35"-291,35 35 11,0 0-11,0 0 19,-1 0 1,-34 35 10,35-35-30,-35 34 19,0 1 2,0 0-23,0 0 24,0-1-3,0 1 9,0 0 2,-35-35-28,35 35 8,-34-35 29,34 34-18,0 1 186,34-35-205,1 35 27,-35 0-18,35-35-10,0 0 9,-35 34-11,34-34 21,-34 35 9,35-35 1</inkml:trace>
  <inkml:trace contextRef="#ctx0" brushRef="#br4" timeOffset="-205779.73">23316 9595 0,'34'0'298,"-34"-35"-268,35 35-21,-35-35 32,35 35-30,0 0 29,-35-34-30,0-1 80,0 0-51,-35 35-9,0-35 10,0 35 0,1-34 0,-1 34-21,0 0 33,0 0 26,35 34-27,0 1-12,0 0-29,0 0 22,35-1 5,0 1-16,0-35-12,-1 0 21,-34 35-21,35-35 10,-35 35 4,35-35 7,0 0-14,-35 34 18,34-34-5,-34 35 2,35-35-10,-35 35-4,0 0-8,0-1 32,0 1-9,0 0 14,0 0-25,0 0 30,-35-35-2,1 34-18,-1-34-10,0 0-1,0 0 18,1 0 12,-1 0-29,0-34 58,35-1-31,0 0-28,0 0 14,0 0 3,0 1 13,0-1-18,35 35-17,0-35 28</inkml:trace>
  <inkml:trace contextRef="#ctx0" brushRef="#br4" timeOffset="-201837.73">18451 12272 0,'0'34'291,"0"1"-284,0 0 6,0 0-3,0 34 0,0-34 0,0 0-1,0 0 2,0-1-2,0 1 1,0 0 10,0 0 22,0-1-5,0 1 14,0-70 38,0 1-69,0-1-9,0 0 0,0-34-3,0-1 2,0-34 0,0 69 1,0 0-2,0 0-1,0 1 25,0-1-24,0 0 30,35 35 150,-1 35-156,1 0-17,0-1 4,0 1-7,-1 0-7,1 34 8,0-34-5,0 0 1,-35 35 8,34-70-8,1 34 12,-35 1 7,0 0-10,35-35 32,-35-35 69,0 0-100,0 1-1,0-1 2,0 0-12,0 0 10,0 0 3,0 1-3,0-1 1,0 0 9,0 0 12,0 1-13,0-1 0</inkml:trace>
  <inkml:trace contextRef="#ctx0" brushRef="#br4" timeOffset="-199356.73">19042 12237 0,'0'35'250,"0"-1"-232,0 36-7,0-35 9,0 34-10,0 1 9,0-35 3,0-1 7,0 1 48,0 0-61,0 0-7,0-70 163,0 0-152,0 0 0,0 1-4,0-1 4,0 0-8,0 0 10,0 0 7,0 1-9,0-1-13,0 0 36,0 0-24,0 1 10,0-1-8,0 0 29,34 35-10,1 0-20,-35-35-10,35 35 6,0 0 17,-1 0-15,1 0 5,0 0 8,0 0 36,-35 35 4,0 0-32,0 0-31,0-1 44,-35-34-21,35 35-14,-35-35 3,0 35 0,35 0 0,-34-35-10,-1 34 21,0-34 19,0 0-29,35 35 10</inkml:trace>
  <inkml:trace contextRef="#ctx0" brushRef="#br4" timeOffset="-196874.73">19424 12480 0,'35'0'230,"-1"0"-211,1 0-7,0 0-2,0 0 9,-1 0 11,1 0 1,0 0 8</inkml:trace>
  <inkml:trace contextRef="#ctx0" brushRef="#br4" timeOffset="-195727.73">19493 12724 0,'35'0'287,"0"0"-267,0 0 4,-1 0-6,1 0 30,0 0 13</inkml:trace>
  <inkml:trace contextRef="#ctx0" brushRef="#br4" timeOffset="-194479.73">20015 12376 0,'0'35'230,"0"-1"-211,0 1-9,0 0 0,0 0 1,34-35-1,-34 69-1,0-34 23,0 0-4,0 0 3,0-1-13,0 1 52,0-70 36,0 1-96,0-1 0,0 0 0,0 0 0,0 1 0,0-1 0,0 0 10,0 0-10,0 0 10,0 1 10,0-1-8,0 0 17,0 0-7,0 1 46,35 34-19,0 34-38,-35 1-10,35-35-2,-1 35 0,-34 0 1,35-1 2,0-34-4,0 35 4,-35 0-4,34 0 24,-34 0-12,35-35-4,-35 34 3,35-34 71,-35-34-11,0-1-66,0 0-1,0 0 3,0 0 5,0 1-5,0-1 3,0 0 12,0 0 1,0 1-13,0-1 42</inkml:trace>
  <inkml:trace contextRef="#ctx0" brushRef="#br4" timeOffset="-191984.73">20605 12585 0,'0'-35'262,"0"0"-253,0 0 10,0 0 3,0 1-13,0-1 1,0 0 9,0 0 13,0 1-13,0-1 10,0 0 21,0 0-10,35 35-21,0-34 2,0-1 9,-1 35-11,1 0 9,0 0-6,0 0-11,-1 0 18,36 0-12,-70 35-4,35-1-5,-35 36 14,34-35-9,1-1-5,-35 1 2,0 35 9,35-70-12,-35 34 17,0 1-4,0 0-1,0 0-9,0 0 21,0-1 7</inkml:trace>
  <inkml:trace contextRef="#ctx0" brushRef="#br4" timeOffset="-190301.73">21231 12306 0,'0'35'278,"34"-35"-266,-34 35-2,0 0 0,0-1 9,0 1 0,35-35-8,-35 35 9,35 0 1,-35 0 21,0-1-5,0 1 44,0-70 77,0 1-148,0-1 1,0 0 9,0 0-11,0-34 10,-35 69-8,35-35-1,0 0 11,0 0-12,0 1 10,0-1 12,0 0-12,0 0 2,0 1-1,0-1 9,0 0 20,35 0-18,0 35 8,-1 0-8,1 0-12,0 0-1,0 0 16,-1 0-6,1 35 12,0-35-18,-35 35-14,0 0 20,0-1 4,0 1-13,0 0 19,0 0 2,-35-35-11,35 34-18,-35 1 9,1-35 20,34 35-30,-35-35 9,0 0-9,0 0 31,35 35-20</inkml:trace>
  <inkml:trace contextRef="#ctx0" brushRef="#br4" timeOffset="-187907.73">21891 12480 0,'35'0'282,"-1"0"-252,1 0 3,0 0-15,0 0 22,-1 0 40</inkml:trace>
  <inkml:trace contextRef="#ctx0" brushRef="#br4" timeOffset="-186689.73">21995 12585 0,'35'0'310,"0"0"-278,-1 0-4,1 0-9,0 0-9,0 0 21,-1 0-1,1 0 9</inkml:trace>
  <inkml:trace contextRef="#ctx0" brushRef="#br4" timeOffset="-184929.73">22516 12237 0,'0'35'272,"0"-1"-253,0 1-11,-34 0 5,34 0-3,0-1 0,0 1 0,0 0 10,0 0-10,0 0 19,0-1-19,0 1 10,0 0 1,0 0 9,0-1-12,34-34-8,-34 35 22,35-35-14,0 0 22,0 0-30,-1 0 19,1 0 2,0 0 0,0 0-22,-1-35 41,-34 1-27,35-1 13,-35 0-5,0 0-12,0 1 1,0-1 1,0 0 9,0 0-12,0 0-7,0 1 20,-35 34-23,35-35 12,-34 0 8,34 0-16,-35 35-2,35-34 20,-35 34-10,35-35 41,-35 35-43,1 0 83</inkml:trace>
  <inkml:trace contextRef="#ctx0" brushRef="#br4" timeOffset="-182100.73">22968 12585 0</inkml:trace>
  <inkml:trace contextRef="#ctx0" brushRef="#br4" timeOffset="-181913.73">22968 12585 0</inkml:trace>
  <inkml:trace contextRef="#ctx0" brushRef="#br4" timeOffset="-181760.73">22968 12585 0</inkml:trace>
  <inkml:trace contextRef="#ctx0" brushRef="#br4" timeOffset="-181591.73">22968 12585 0</inkml:trace>
  <inkml:trace contextRef="#ctx0" brushRef="#br4" timeOffset="-180578.73">23316 12098 0,'0'69'252,"-35"-34"-235,35 0-5,0 0-2,-35-1 0,35 1 0,0 0 0,0 0 2,-35-35-4,35 34 2,0 1 20,0 0-20,0 0 9,0 0 13,0-1 16,0 1-28,0 0 41,35-35 47,0 0-58,0 0 0,-35-35-40,34 35 10,-34-35 10,0 1 9,35 34-29,-35-35 28,0 0 15,0 0-36,0 0 45,-35 35 38,1 0-81,-1 0 68</inkml:trace>
  <inkml:trace contextRef="#ctx0" brushRef="#br4" timeOffset="-178545.73">23733 12306 0,'34'0'260,"-34"35"-240,35 0-10,0 0 9,0-1 1,-1-34-12,-34 35 5,35 0-6,0-35 15,-35 35-11,35-35 8,-1 35 1,1-1 41</inkml:trace>
  <inkml:trace contextRef="#ctx0" brushRef="#br4" timeOffset="-177321.73">24080 12306 0,'0'35'239,"-35"0"-220,35 0-8,0-1 10,-34-34-13,34 35 2,-35-35 0,35 35 0,0 0 0,-35 0 21,35-1-2,0 1 11,0 0-19,-35-35-12,35 35 20,0-1 54</inkml:trace>
  <inkml:trace contextRef="#ctx0" brushRef="#br4" timeOffset="-175838.73">24393 12306 0,'0'35'281,"0"0"-264,0 0 5,0-1-11,0 1 9,0 0 0,0 0 0,0 0-1,0-1 22,0 1-11,34 0 18,-34 0-18,35-35-10,0 0 20,0 0 11,-1 0-32,-34-35 22,35 35-31,-35-35 19,0 0 11,35 35-30,-35-34 10,0-1-10,0 0 19,0 0 3,0 0 4,0 1-15,0-1 29,-35 35 22,35-35-55,-35 35 4,1 0 11,-1 0 16,0 0 20</inkml:trace>
  <inkml:trace contextRef="#ctx0" brushRef="#br4" timeOffset="-173538.73">24810 12619 0</inkml:trace>
  <inkml:trace contextRef="#ctx0" brushRef="#br4" timeOffset="-173346.73">24810 12619 0</inkml:trace>
  <inkml:trace contextRef="#ctx0" brushRef="#br4" timeOffset="-173199.73">24810 12619 0</inkml:trace>
  <inkml:trace contextRef="#ctx0" brushRef="#br4" timeOffset="-172979.73">24810 12619 0</inkml:trace>
  <inkml:trace contextRef="#ctx0" brushRef="#br4" timeOffset="-171871.73">25018 12272 0,'0'34'240,"0"1"-229,0 0-1,0 34 0,0-34 10,0 0-11,35-35 1,-35 35 1,0 0-1,0-1 19,0 1 11</inkml:trace>
  <inkml:trace contextRef="#ctx0" brushRef="#br4" timeOffset="-170547.73">21995 13141 0,'35'0'291,"0"0"-283,-1 0 5,1 0-5,0 0 3,0 0 8,-1 0 13,1 0-3,0 0-2</inkml:trace>
  <inkml:trace contextRef="#ctx0" brushRef="#br4" timeOffset="-169261.73">22065 13384 0,'0'35'278,"0"0"-247,34-35-1,1 0 0,0 0-12,0 0 15,-1 0 4</inkml:trace>
  <inkml:trace contextRef="#ctx0" brushRef="#br4" timeOffset="-167909.73">22899 13071 0,'0'35'262,"-35"-35"-251,35 35-1,-35-1 7,35 1-5,-35-35-2,35 35 0,0 0 20,-34-35 0,34 35-20,0-1-1,0 1 31,0 0 0,0 0 0,34-35-33,1 34 6,0-34 6,0 0 1,-1 0-12,1 0 4,0 0 8,0 0 0,-1 0 10,1 0-19,0 0 28,0 0 1,-35-34-21,34-1 32,-34 0-24,0 0 7,0 1-26,0-1 12,0 0 12,-34 0-4,34 0-12,-35 1 16,35-1-1,-35 35-13,0 0 2,1-35 18,-1 35 13,0 0-1</inkml:trace>
  <inkml:trace contextRef="#ctx0" brushRef="#br4" timeOffset="-165618.74">23489 13523 0</inkml:trace>
  <inkml:trace contextRef="#ctx0" brushRef="#br4" timeOffset="-165432.74">23489 13523 0</inkml:trace>
  <inkml:trace contextRef="#ctx0" brushRef="#br4" timeOffset="-165277.74">23489 13523 0</inkml:trace>
  <inkml:trace contextRef="#ctx0" brushRef="#br4" timeOffset="-165098.74">23489 13523 0</inkml:trace>
  <inkml:trace contextRef="#ctx0" brushRef="#br4" timeOffset="-164951.74">23489 13523 0</inkml:trace>
  <inkml:trace contextRef="#ctx0" brushRef="#br4" timeOffset="-164762.74">23489 13523 0</inkml:trace>
  <inkml:trace contextRef="#ctx0" brushRef="#br4" timeOffset="-164602.74">23489 13523 0</inkml:trace>
  <inkml:trace contextRef="#ctx0" brushRef="#br4" timeOffset="-163487.74">23941 13141 0,'0'34'250,"-35"-34"-229,35 35-14,0 0 6,-34-35 6,34 35 2,-35-35-1,35 35-11,0-1 21,0 1-20,0 0 30,0 0-10,0-1-2,0 1-6,35-35-2,-35 35-10,34-35 10,-34 35-3,35-35-5,0 0 18,0 0-12,-1 0 2,1 0 11,0 0 0,-1 0-12,1 0 22,-35-35-2,35 35-29,-35-35 40,0 0-30,0 1 10,0-1 10,0 0-10,0 0-13,-35 35 3,35-34-9,-35-1 28,1 35-19,34-35-10,0 0 11,-35 35 2,35-35-6,-35 35 43,35-34-49,-34 34 68</inkml:trace>
  <inkml:trace contextRef="#ctx0" brushRef="#br4" timeOffset="-161405.74">24427 13106 0,'0'35'399,"35"-35"-260,0 0-90,-35-35-30,0 0 33,35 35-31,-1 0 197,-34 35 90,-34-35-298,34 35 22,-35-35-15,35 34 6,-35-34 5,35 35-8,-35 0 30,35 0-30,0 0 30,0-1 28,0 1-29,0 0-29,0 0 20,0-1 11,0 1-11,0 0-20,35-35-9,-35 35 20,35-35-23,0 0 13,-1 34-3,1-34 3,0 0-3,0 0 24,-1 0-32,1 0 30,0 0 7,0 0 26,-35-34-63,0-1 50,0 0-43,0 0 32,0 1-7,0-1 7,-35 35-38,35-35 0,-35 35 26,0 0 5,35-35-32,-34 35 10,-1 0 31,0 0-13,0 0 10,1 0-29,-1 0 33,35 35 8,-35-35-32,35 35-5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139350-7056-443D-BB6E-3D01F0799EB6}" type="datetimeFigureOut">
              <a:rPr lang="en-US" smtClean="0"/>
              <a:pPr/>
              <a:t>9/10/2020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E8C1B-4C73-434B-9146-4C8FFE5B3D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Probability</a:t>
            </a:r>
            <a:endParaRPr lang="en-US" dirty="0"/>
          </a:p>
        </p:txBody>
      </p:sp>
      <p:sp>
        <p:nvSpPr>
          <p:cNvPr id="4" name="Content Placeholder 3"/>
          <p:cNvSpPr>
            <a:spLocks noGrp="1"/>
          </p:cNvSpPr>
          <p:nvPr>
            <p:ph idx="1"/>
          </p:nvPr>
        </p:nvSpPr>
        <p:spPr/>
        <p:txBody>
          <a:bodyPr>
            <a:normAutofit/>
          </a:bodyPr>
          <a:lstStyle/>
          <a:p>
            <a:r>
              <a:rPr lang="en-US" sz="2400" dirty="0"/>
              <a:t>Probability for dependent events</a:t>
            </a:r>
          </a:p>
          <a:p>
            <a:endParaRPr lang="en-IN" sz="2400" dirty="0"/>
          </a:p>
          <a:p>
            <a:pPr marL="0" indent="0">
              <a:buNone/>
            </a:pPr>
            <a:endParaRPr lang="en-US" sz="2400" dirty="0"/>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9BA8-9974-442D-96B7-942D9F751CA5}"/>
              </a:ext>
            </a:extLst>
          </p:cNvPr>
          <p:cNvSpPr>
            <a:spLocks noGrp="1"/>
          </p:cNvSpPr>
          <p:nvPr>
            <p:ph type="title"/>
          </p:nvPr>
        </p:nvSpPr>
        <p:spPr/>
        <p:txBody>
          <a:bodyPr/>
          <a:lstStyle/>
          <a:p>
            <a:r>
              <a:rPr lang="en-IN" dirty="0" err="1"/>
              <a:t>Baye’s</a:t>
            </a:r>
            <a:r>
              <a:rPr lang="en-IN" dirty="0"/>
              <a:t> Theorems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EF838-AFED-49C8-A09A-46C68B83B11E}"/>
                  </a:ext>
                </a:extLst>
              </p:cNvPr>
              <p:cNvSpPr>
                <a:spLocks noGrp="1"/>
              </p:cNvSpPr>
              <p:nvPr>
                <p:ph idx="1"/>
              </p:nvPr>
            </p:nvSpPr>
            <p:spPr/>
            <p:txBody>
              <a:bodyPr>
                <a:normAutofit fontScale="47500" lnSpcReduction="20000"/>
              </a:bodyPr>
              <a:lstStyle/>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P(A∩B) = P(A) × P(B/A)</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=P(B) × p(A/B)</a:t>
                </a: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So, if P(A/B) is known and we need to find P(B/A)</a:t>
                </a:r>
              </a:p>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P(B/A) = </a:t>
                </a:r>
                <a14:m>
                  <m:oMath xmlns:m="http://schemas.openxmlformats.org/officeDocument/2006/math">
                    <m:f>
                      <m:fPr>
                        <m:ctrlPr>
                          <a:rPr lang="en-IN" i="1" dirty="0" smtClean="0">
                            <a:latin typeface="Cambria Math" panose="02040503050406030204" pitchFamily="18" charset="0"/>
                          </a:rPr>
                        </m:ctrlPr>
                      </m:fPr>
                      <m:num>
                        <m:r>
                          <m:rPr>
                            <m:nor/>
                          </m:rPr>
                          <a:rPr lang="en-IN" dirty="0"/>
                          <m:t>P</m:t>
                        </m:r>
                        <m:r>
                          <m:rPr>
                            <m:nor/>
                          </m:rPr>
                          <a:rPr lang="en-IN" dirty="0"/>
                          <m:t>(</m:t>
                        </m:r>
                        <m:r>
                          <m:rPr>
                            <m:nor/>
                          </m:rPr>
                          <a:rPr lang="en-IN" b="0" i="0" dirty="0" smtClean="0"/>
                          <m:t>B</m:t>
                        </m:r>
                        <m:r>
                          <m:rPr>
                            <m:nor/>
                          </m:rPr>
                          <a:rPr lang="ii-CN" altLang="en-US" dirty="0"/>
                          <m:t>ꓵ</m:t>
                        </m:r>
                        <m:r>
                          <m:rPr>
                            <m:nor/>
                          </m:rPr>
                          <a:rPr lang="en-IN" altLang="ii-CN" b="0" i="0" dirty="0" smtClean="0"/>
                          <m:t>A</m:t>
                        </m:r>
                        <m:r>
                          <m:rPr>
                            <m:nor/>
                          </m:rPr>
                          <a:rPr lang="en-IN" altLang="ii-CN" dirty="0"/>
                          <m:t>)</m:t>
                        </m:r>
                      </m:num>
                      <m:den>
                        <m:r>
                          <m:rPr>
                            <m:nor/>
                          </m:rPr>
                          <a:rPr lang="en-IN" altLang="ii-CN" dirty="0"/>
                          <m:t>P</m:t>
                        </m:r>
                        <m:r>
                          <m:rPr>
                            <m:nor/>
                          </m:rPr>
                          <a:rPr lang="en-IN" altLang="ii-CN" dirty="0"/>
                          <m:t>(</m:t>
                        </m:r>
                        <m:r>
                          <m:rPr>
                            <m:nor/>
                          </m:rPr>
                          <a:rPr lang="en-IN" altLang="ii-CN" b="0" i="0" dirty="0" smtClean="0"/>
                          <m:t>A</m:t>
                        </m:r>
                        <m:r>
                          <m:rPr>
                            <m:nor/>
                          </m:rPr>
                          <a:rPr lang="en-IN" altLang="ii-CN" dirty="0"/>
                          <m:t>)</m:t>
                        </m:r>
                      </m:den>
                    </m:f>
                  </m:oMath>
                </a14:m>
                <a:r>
                  <a:rPr lang="en-IN" sz="3200" dirty="0">
                    <a:effectLst/>
                    <a:latin typeface="Calibri" panose="020F0502020204030204" pitchFamily="34" charset="0"/>
                    <a:ea typeface="Times New Roman" panose="02020603050405020304" pitchFamily="18" charset="0"/>
                    <a:cs typeface="Times New Roman" panose="02020603050405020304" pitchFamily="18" charset="0"/>
                  </a:rPr>
                  <a:t>……………(1)</a:t>
                </a:r>
              </a:p>
              <a:p>
                <a:pPr>
                  <a:lnSpc>
                    <a:spcPct val="115000"/>
                  </a:lnSpc>
                  <a:spcAft>
                    <a:spcPts val="1000"/>
                  </a:spcAft>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We know </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P(A∩B) = P(B) × P(A/B)……….(2)</a:t>
                </a: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Using (2) in (1)</a:t>
                </a:r>
              </a:p>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P(B/A) = </a:t>
                </a:r>
                <a14:m>
                  <m:oMath xmlns:m="http://schemas.openxmlformats.org/officeDocument/2006/math">
                    <m:f>
                      <m:fPr>
                        <m:ctrlPr>
                          <a:rPr lang="en-IN" i="1" dirty="0" smtClean="0">
                            <a:latin typeface="Cambria Math" panose="02040503050406030204" pitchFamily="18" charset="0"/>
                          </a:rPr>
                        </m:ctrlPr>
                      </m:fPr>
                      <m:num>
                        <m:r>
                          <m:rPr>
                            <m:nor/>
                          </m:rPr>
                          <a:rPr lang="en-IN" dirty="0"/>
                          <m:t>P</m:t>
                        </m:r>
                        <m:r>
                          <m:rPr>
                            <m:nor/>
                          </m:rPr>
                          <a:rPr lang="en-IN" dirty="0"/>
                          <m:t>(</m:t>
                        </m:r>
                        <m:r>
                          <m:rPr>
                            <m:nor/>
                          </m:rPr>
                          <a:rPr lang="en-IN" b="0" i="0" dirty="0" smtClean="0"/>
                          <m:t>B</m:t>
                        </m:r>
                        <m:r>
                          <m:rPr>
                            <m:nor/>
                          </m:rPr>
                          <a:rPr lang="ii-CN" altLang="en-US" dirty="0"/>
                          <m:t>ꓵ</m:t>
                        </m:r>
                        <m:r>
                          <m:rPr>
                            <m:nor/>
                          </m:rPr>
                          <a:rPr lang="en-IN" altLang="ii-CN" b="0" i="0" dirty="0" smtClean="0"/>
                          <m:t>A</m:t>
                        </m:r>
                        <m:r>
                          <m:rPr>
                            <m:nor/>
                          </m:rPr>
                          <a:rPr lang="en-IN" altLang="ii-CN" dirty="0"/>
                          <m:t>)</m:t>
                        </m:r>
                      </m:num>
                      <m:den>
                        <m:r>
                          <m:rPr>
                            <m:nor/>
                          </m:rPr>
                          <a:rPr lang="en-IN" altLang="ii-CN" dirty="0"/>
                          <m:t>P</m:t>
                        </m:r>
                        <m:r>
                          <m:rPr>
                            <m:nor/>
                          </m:rPr>
                          <a:rPr lang="en-IN" altLang="ii-CN" dirty="0"/>
                          <m:t>(</m:t>
                        </m:r>
                        <m:r>
                          <m:rPr>
                            <m:nor/>
                          </m:rPr>
                          <a:rPr lang="en-IN" altLang="ii-CN" b="0" i="0" dirty="0" smtClean="0"/>
                          <m:t>A</m:t>
                        </m:r>
                        <m:r>
                          <m:rPr>
                            <m:nor/>
                          </m:rPr>
                          <a:rPr lang="en-IN" altLang="ii-CN" dirty="0"/>
                          <m:t>)</m:t>
                        </m:r>
                      </m:den>
                    </m:f>
                  </m:oMath>
                </a14:m>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i="1" dirty="0">
                            <a:latin typeface="Cambria Math" panose="02040503050406030204" pitchFamily="18" charset="0"/>
                          </a:rPr>
                        </m:ctrlPr>
                      </m:fPr>
                      <m:num>
                        <m:r>
                          <m:rPr>
                            <m:nor/>
                          </m:rPr>
                          <a:rPr lang="en-US"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 × </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num>
                      <m:den>
                        <m:r>
                          <m:rPr>
                            <m:nor/>
                          </m:rPr>
                          <a:rPr lang="en-IN" altLang="ii-CN" dirty="0"/>
                          <m:t>P</m:t>
                        </m:r>
                        <m:r>
                          <m:rPr>
                            <m:nor/>
                          </m:rPr>
                          <a:rPr lang="en-IN" altLang="ii-CN" dirty="0"/>
                          <m:t>(</m:t>
                        </m:r>
                        <m:r>
                          <m:rPr>
                            <m:nor/>
                          </m:rPr>
                          <a:rPr lang="en-IN" altLang="ii-CN" dirty="0"/>
                          <m:t>A</m:t>
                        </m:r>
                        <m:r>
                          <m:rPr>
                            <m:nor/>
                          </m:rPr>
                          <a:rPr lang="en-IN" altLang="ii-CN" dirty="0"/>
                          <m:t>)</m:t>
                        </m:r>
                      </m:den>
                    </m:f>
                  </m:oMath>
                </a14:m>
                <a:r>
                  <a:rPr lang="en-US"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So, </a:t>
                </a:r>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P(B/A) = </a:t>
                </a:r>
                <a14:m>
                  <m:oMath xmlns:m="http://schemas.openxmlformats.org/officeDocument/2006/math">
                    <m:f>
                      <m:fPr>
                        <m:ctrlPr>
                          <a:rPr lang="en-IN" b="1" i="1" dirty="0">
                            <a:latin typeface="Cambria Math" panose="02040503050406030204" pitchFamily="18" charset="0"/>
                          </a:rPr>
                        </m:ctrlPr>
                      </m:fPr>
                      <m:num>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num>
                      <m:den>
                        <m:r>
                          <m:rPr>
                            <m:nor/>
                          </m:rPr>
                          <a:rPr lang="en-IN" altLang="ii-CN" b="1" dirty="0"/>
                          <m:t>P</m:t>
                        </m:r>
                        <m:r>
                          <m:rPr>
                            <m:nor/>
                          </m:rPr>
                          <a:rPr lang="en-IN" altLang="ii-CN" b="1" dirty="0"/>
                          <m:t>(</m:t>
                        </m:r>
                        <m:r>
                          <m:rPr>
                            <m:nor/>
                          </m:rPr>
                          <a:rPr lang="en-IN" altLang="ii-CN" b="1" dirty="0"/>
                          <m:t>A</m:t>
                        </m:r>
                        <m:r>
                          <m:rPr>
                            <m:nor/>
                          </m:rPr>
                          <a:rPr lang="en-IN" altLang="ii-CN" b="1" dirty="0"/>
                          <m:t>)</m:t>
                        </m:r>
                      </m:den>
                    </m:f>
                  </m:oMath>
                </a14:m>
                <a:r>
                  <a:rPr lang="en-US"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So, by using this, we can find P(B/A) by using P(A/B)</a:t>
                </a:r>
              </a:p>
              <a:p>
                <a:pPr>
                  <a:lnSpc>
                    <a:spcPct val="115000"/>
                  </a:lnSpc>
                  <a:spcAft>
                    <a:spcPts val="10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D4EF838-AFED-49C8-A09A-46C68B83B11E}"/>
                  </a:ext>
                </a:extLst>
              </p:cNvPr>
              <p:cNvSpPr>
                <a:spLocks noGrp="1" noRot="1" noChangeAspect="1" noMove="1" noResize="1" noEditPoints="1" noAdjustHandles="1" noChangeArrowheads="1" noChangeShapeType="1" noTextEdit="1"/>
              </p:cNvSpPr>
              <p:nvPr>
                <p:ph idx="1"/>
              </p:nvPr>
            </p:nvSpPr>
            <p:spPr>
              <a:blipFill>
                <a:blip r:embed="rId2"/>
                <a:stretch>
                  <a:fillRect l="-222" t="-674"/>
                </a:stretch>
              </a:blipFill>
            </p:spPr>
            <p:txBody>
              <a:bodyPr/>
              <a:lstStyle/>
              <a:p>
                <a:r>
                  <a:rPr lang="en-IN">
                    <a:noFill/>
                  </a:rPr>
                  <a:t> </a:t>
                </a:r>
              </a:p>
            </p:txBody>
          </p:sp>
        </mc:Fallback>
      </mc:AlternateContent>
    </p:spTree>
    <p:extLst>
      <p:ext uri="{BB962C8B-B14F-4D97-AF65-F5344CB8AC3E}">
        <p14:creationId xmlns:p14="http://schemas.microsoft.com/office/powerpoint/2010/main" val="308351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A7A1-BB87-4072-963E-B0CBEC5B9400}"/>
              </a:ext>
            </a:extLst>
          </p:cNvPr>
          <p:cNvSpPr>
            <a:spLocks noGrp="1"/>
          </p:cNvSpPr>
          <p:nvPr>
            <p:ph type="title"/>
          </p:nvPr>
        </p:nvSpPr>
        <p:spPr>
          <a:xfrm>
            <a:off x="457200" y="116632"/>
            <a:ext cx="8229600" cy="144016"/>
          </a:xfrm>
        </p:spPr>
        <p:txBody>
          <a:bodyPr>
            <a:normAutofit fontScale="90000"/>
          </a:bodyPr>
          <a:lstStyle/>
          <a:p>
            <a:r>
              <a:rPr lang="en-IN"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9FBA21-7AC0-4D8C-88B1-CA0FA0B6D995}"/>
                  </a:ext>
                </a:extLst>
              </p:cNvPr>
              <p:cNvSpPr>
                <a:spLocks noGrp="1"/>
              </p:cNvSpPr>
              <p:nvPr>
                <p:ph idx="1"/>
              </p:nvPr>
            </p:nvSpPr>
            <p:spPr>
              <a:xfrm>
                <a:off x="457200" y="404664"/>
                <a:ext cx="8229600" cy="6192688"/>
              </a:xfrm>
            </p:spPr>
            <p:txBody>
              <a:bodyPr>
                <a:normAutofit fontScale="40000" lnSpcReduction="20000"/>
              </a:bodyPr>
              <a:lstStyle/>
              <a:p>
                <a:r>
                  <a:rPr lang="en-IN" dirty="0"/>
                  <a:t>Suppose A1, A2, A3…An etc. are n mutually exclusive and collectively exhaustive events. We know the values of P(A1), P(A2), P(A3),…P(An)  </a:t>
                </a:r>
              </a:p>
              <a:p>
                <a:r>
                  <a:rPr lang="en-IN" dirty="0"/>
                  <a:t>Now, suppose P(B) is an event and we know the conditional probabilities of P(B/A1), P(B/A2), P(B/A3) etc.</a:t>
                </a:r>
              </a:p>
              <a:p>
                <a:r>
                  <a:rPr lang="en-IN" dirty="0"/>
                  <a:t>Now, we know the event B has occurred and now we want to find the conditional probability P(A1/B) i.e. the </a:t>
                </a:r>
                <a:r>
                  <a:rPr lang="en-IN" dirty="0" err="1"/>
                  <a:t>probabilioty</a:t>
                </a:r>
                <a:r>
                  <a:rPr lang="en-IN" dirty="0"/>
                  <a:t> that event A1 occurred if we know the event B has occurred</a:t>
                </a:r>
              </a:p>
              <a:p>
                <a:r>
                  <a:rPr lang="en-IN" dirty="0"/>
                  <a:t>So, what is P(A1/B)</a:t>
                </a:r>
              </a:p>
              <a:p>
                <a:r>
                  <a:rPr lang="en-IN" dirty="0"/>
                  <a:t>We know,</a:t>
                </a:r>
              </a:p>
              <a:p>
                <a:r>
                  <a:rPr lang="en-IN" dirty="0"/>
                  <a:t> </a:t>
                </a:r>
                <a:r>
                  <a:rPr lang="en-IN" b="1" dirty="0"/>
                  <a:t>P(A1/B) = </a:t>
                </a:r>
                <a14:m>
                  <m:oMath xmlns:m="http://schemas.openxmlformats.org/officeDocument/2006/math">
                    <m:f>
                      <m:fPr>
                        <m:ctrlPr>
                          <a:rPr lang="en-IN" b="1" i="1" dirty="0" smtClean="0">
                            <a:latin typeface="Cambria Math" panose="02040503050406030204" pitchFamily="18" charset="0"/>
                          </a:rPr>
                        </m:ctrlPr>
                      </m:fPr>
                      <m:num>
                        <m:r>
                          <m:rPr>
                            <m:nor/>
                          </m:rPr>
                          <a:rPr lang="en-IN" b="1" dirty="0"/>
                          <m:t>P</m:t>
                        </m:r>
                        <m:r>
                          <m:rPr>
                            <m:nor/>
                          </m:rPr>
                          <a:rPr lang="en-IN" b="1" dirty="0"/>
                          <m:t>(</m:t>
                        </m:r>
                        <m:r>
                          <m:rPr>
                            <m:nor/>
                          </m:rPr>
                          <a:rPr lang="en-IN" b="1" i="0" dirty="0" smtClean="0"/>
                          <m:t>A</m:t>
                        </m:r>
                        <m:r>
                          <m:rPr>
                            <m:nor/>
                          </m:rPr>
                          <a:rPr lang="en-IN" b="1" i="0" dirty="0" smtClean="0"/>
                          <m:t>1</m:t>
                        </m:r>
                        <m:r>
                          <m:rPr>
                            <m:nor/>
                          </m:rPr>
                          <a:rPr lang="ii-CN" altLang="en-US" b="1" dirty="0"/>
                          <m:t>ꓵ</m:t>
                        </m:r>
                        <m:r>
                          <m:rPr>
                            <m:nor/>
                          </m:rPr>
                          <a:rPr lang="en-IN" altLang="ii-CN" b="1" i="0" dirty="0" smtClean="0"/>
                          <m:t>B</m:t>
                        </m:r>
                        <m:r>
                          <m:rPr>
                            <m:nor/>
                          </m:rPr>
                          <a:rPr lang="en-IN" altLang="ii-CN" b="1" i="0" dirty="0" smtClean="0"/>
                          <m:t>)</m:t>
                        </m:r>
                      </m:num>
                      <m:den>
                        <m:r>
                          <m:rPr>
                            <m:nor/>
                          </m:rPr>
                          <a:rPr lang="en-IN" altLang="ii-CN" b="1" dirty="0"/>
                          <m:t>P</m:t>
                        </m:r>
                        <m:r>
                          <m:rPr>
                            <m:nor/>
                          </m:rPr>
                          <a:rPr lang="en-IN" altLang="ii-CN" b="1" dirty="0"/>
                          <m:t>(</m:t>
                        </m:r>
                        <m:r>
                          <m:rPr>
                            <m:nor/>
                          </m:rPr>
                          <a:rPr lang="en-IN" altLang="ii-CN" b="1" i="0" dirty="0" smtClean="0"/>
                          <m:t>B</m:t>
                        </m:r>
                        <m:r>
                          <m:rPr>
                            <m:nor/>
                          </m:rPr>
                          <a:rPr lang="en-IN" altLang="ii-CN" b="1" dirty="0"/>
                          <m:t>)</m:t>
                        </m:r>
                      </m:den>
                    </m:f>
                    <m:r>
                      <a:rPr lang="en-IN" altLang="ii-CN" b="1" i="1" dirty="0">
                        <a:latin typeface="Cambria Math" panose="02040503050406030204" pitchFamily="18" charset="0"/>
                      </a:rPr>
                      <m:t> </m:t>
                    </m:r>
                  </m:oMath>
                </a14:m>
                <a:endParaRPr lang="en-IN" b="1" dirty="0"/>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So, we can say that </a:t>
                </a:r>
                <a14:m>
                  <m:oMath xmlns:m="http://schemas.openxmlformats.org/officeDocument/2006/math">
                    <m:r>
                      <m:rPr>
                        <m:nor/>
                      </m:rPr>
                      <a:rPr lang="en-IN" b="1" dirty="0" smtClean="0"/>
                      <m:t>P</m:t>
                    </m:r>
                    <m:r>
                      <m:rPr>
                        <m:nor/>
                      </m:rPr>
                      <a:rPr lang="en-IN" b="1" dirty="0" smtClean="0"/>
                      <m:t>(</m:t>
                    </m:r>
                    <m:r>
                      <m:rPr>
                        <m:nor/>
                      </m:rPr>
                      <a:rPr lang="en-IN" b="1" i="0" dirty="0" smtClean="0"/>
                      <m:t>A</m:t>
                    </m:r>
                    <m:r>
                      <m:rPr>
                        <m:nor/>
                      </m:rPr>
                      <a:rPr lang="en-IN" b="1" i="0" dirty="0" smtClean="0"/>
                      <m:t>1</m:t>
                    </m:r>
                    <m:r>
                      <m:rPr>
                        <m:nor/>
                      </m:rPr>
                      <a:rPr lang="ii-CN" altLang="en-US" b="1" dirty="0" smtClean="0"/>
                      <m:t>ꓵ</m:t>
                    </m:r>
                    <m:r>
                      <m:rPr>
                        <m:nor/>
                      </m:rPr>
                      <a:rPr lang="en-IN" altLang="ii-CN" b="1" i="0" dirty="0" smtClean="0"/>
                      <m:t>B</m:t>
                    </m:r>
                  </m:oMath>
                </a14:m>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 P(A1) × P(B/A1)………………..(1)</a:t>
                </a:r>
              </a:p>
              <a:p>
                <a:pPr>
                  <a:lnSpc>
                    <a:spcPct val="115000"/>
                  </a:lnSpc>
                  <a:spcAft>
                    <a:spcPts val="1000"/>
                  </a:spcAft>
                </a:pPr>
                <a:r>
                  <a:rPr lang="en-IN" b="1" dirty="0"/>
                  <a:t>P(A1/B) = </a:t>
                </a:r>
                <a14:m>
                  <m:oMath xmlns:m="http://schemas.openxmlformats.org/officeDocument/2006/math">
                    <m:f>
                      <m:fPr>
                        <m:ctrlPr>
                          <a:rPr lang="en-IN" b="1" i="1" dirty="0" smtClean="0">
                            <a:latin typeface="Cambria Math" panose="02040503050406030204" pitchFamily="18" charset="0"/>
                          </a:rPr>
                        </m:ctrlPr>
                      </m:fPr>
                      <m:num>
                        <m:r>
                          <m:rPr>
                            <m:nor/>
                          </m:rPr>
                          <a:rPr lang="en-US"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IN" altLang="ii-CN" b="1" i="0" dirty="0" smtClean="0"/>
                          <m:t>)</m:t>
                        </m:r>
                      </m:num>
                      <m:den>
                        <m:r>
                          <m:rPr>
                            <m:nor/>
                          </m:rPr>
                          <a:rPr lang="en-IN" altLang="ii-CN" b="1" dirty="0"/>
                          <m:t>P</m:t>
                        </m:r>
                        <m:r>
                          <m:rPr>
                            <m:nor/>
                          </m:rPr>
                          <a:rPr lang="en-IN" altLang="ii-CN" b="1" dirty="0"/>
                          <m:t>(</m:t>
                        </m:r>
                        <m:r>
                          <m:rPr>
                            <m:nor/>
                          </m:rPr>
                          <a:rPr lang="en-IN" altLang="ii-CN" b="1" i="0" dirty="0" smtClean="0"/>
                          <m:t>B</m:t>
                        </m:r>
                        <m:r>
                          <m:rPr>
                            <m:nor/>
                          </m:rPr>
                          <a:rPr lang="en-IN" altLang="ii-CN" b="1" dirty="0"/>
                          <m:t>)</m:t>
                        </m:r>
                      </m:den>
                    </m:f>
                  </m:oMath>
                </a14:m>
                <a:r>
                  <a:rPr lang="en-US" dirty="0">
                    <a:latin typeface="Calibri" panose="020F0502020204030204" pitchFamily="34" charset="0"/>
                    <a:cs typeface="Times New Roman" panose="02020603050405020304" pitchFamily="18" charset="0"/>
                  </a:rPr>
                  <a:t>……………………………………………………(2)</a:t>
                </a:r>
                <a:endParaRPr lang="en-IN" b="1" dirty="0"/>
              </a:p>
              <a:p>
                <a:r>
                  <a:rPr lang="en-IN" dirty="0"/>
                  <a:t>What is P(B)</a:t>
                </a:r>
              </a:p>
              <a:p>
                <a:r>
                  <a:rPr lang="en-IN" dirty="0"/>
                  <a:t>Now what is event 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 = (B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A1) U (</a:t>
                </a:r>
                <a:r>
                  <a:rPr lang="en-IN" dirty="0"/>
                  <a:t>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A2) U (</a:t>
                </a:r>
                <a:r>
                  <a:rPr lang="en-IN" dirty="0"/>
                  <a:t>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A3) …. U (</a:t>
                </a:r>
                <a:r>
                  <a:rPr lang="en-IN" dirty="0"/>
                  <a:t>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An) </a:t>
                </a:r>
              </a:p>
              <a:p>
                <a:r>
                  <a:rPr lang="en-US" dirty="0">
                    <a:latin typeface="Calibri" panose="020F0502020204030204" pitchFamily="34" charset="0"/>
                    <a:cs typeface="Times New Roman" panose="02020603050405020304" pitchFamily="18" charset="0"/>
                  </a:rPr>
                  <a:t>So, P(B) = P(A1</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 + </a:t>
                </a:r>
                <a:r>
                  <a:rPr lang="en-US" dirty="0">
                    <a:latin typeface="Calibri" panose="020F0502020204030204" pitchFamily="34" charset="0"/>
                    <a:cs typeface="Times New Roman" panose="02020603050405020304" pitchFamily="18" charset="0"/>
                  </a:rPr>
                  <a:t>P(A2</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 + </a:t>
                </a:r>
                <a:r>
                  <a:rPr lang="en-US" dirty="0">
                    <a:latin typeface="Calibri" panose="020F0502020204030204" pitchFamily="34" charset="0"/>
                    <a:cs typeface="Times New Roman" panose="02020603050405020304" pitchFamily="18" charset="0"/>
                  </a:rPr>
                  <a:t>P(A3</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a:t>
                </a:r>
                <a:r>
                  <a:rPr lang="en-US" dirty="0">
                    <a:latin typeface="Calibri" panose="020F0502020204030204" pitchFamily="34" charset="0"/>
                    <a:cs typeface="Times New Roman" panose="02020603050405020304" pitchFamily="18" charset="0"/>
                  </a:rPr>
                  <a:t> P(</a:t>
                </a:r>
                <a:r>
                  <a:rPr lang="en-US" dirty="0" err="1">
                    <a:latin typeface="Calibri" panose="020F0502020204030204" pitchFamily="34" charset="0"/>
                    <a:cs typeface="Times New Roman" panose="02020603050405020304" pitchFamily="18" charset="0"/>
                  </a:rPr>
                  <a:t>An</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)…………(3)</a:t>
                </a:r>
              </a:p>
              <a:p>
                <a:r>
                  <a:rPr lang="en-US" dirty="0">
                    <a:latin typeface="Calibri" panose="020F0502020204030204" pitchFamily="34" charset="0"/>
                    <a:cs typeface="Times New Roman" panose="02020603050405020304" pitchFamily="18" charset="0"/>
                  </a:rPr>
                  <a:t>P(A1</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 = </a:t>
                </a:r>
                <a:r>
                  <a:rPr lang="en-US" dirty="0">
                    <a:latin typeface="Calibri" panose="020F0502020204030204" pitchFamily="34" charset="0"/>
                    <a:ea typeface="Times New Roman" panose="02020603050405020304" pitchFamily="18" charset="0"/>
                    <a:cs typeface="Times New Roman" panose="02020603050405020304" pitchFamily="18" charset="0"/>
                  </a:rPr>
                  <a:t>P(A1) × P(B/A1), </a:t>
                </a:r>
                <a:r>
                  <a:rPr lang="en-US" dirty="0">
                    <a:latin typeface="Calibri" panose="020F0502020204030204" pitchFamily="34" charset="0"/>
                    <a:cs typeface="Times New Roman" panose="02020603050405020304" pitchFamily="18" charset="0"/>
                  </a:rPr>
                  <a:t>P(A2</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 = </a:t>
                </a:r>
                <a:r>
                  <a:rPr lang="en-US" dirty="0">
                    <a:latin typeface="Calibri" panose="020F0502020204030204" pitchFamily="34" charset="0"/>
                    <a:ea typeface="Times New Roman" panose="02020603050405020304" pitchFamily="18" charset="0"/>
                    <a:cs typeface="Times New Roman" panose="02020603050405020304" pitchFamily="18" charset="0"/>
                  </a:rPr>
                  <a:t>P(A2) × P(B/A2), …</a:t>
                </a:r>
                <a:r>
                  <a:rPr lang="en-US" dirty="0">
                    <a:latin typeface="Calibri" panose="020F0502020204030204" pitchFamily="34" charset="0"/>
                    <a:cs typeface="Times New Roman" panose="02020603050405020304" pitchFamily="18" charset="0"/>
                  </a:rPr>
                  <a:t>P(</a:t>
                </a:r>
                <a:r>
                  <a:rPr lang="en-US" dirty="0" err="1">
                    <a:latin typeface="Calibri" panose="020F0502020204030204" pitchFamily="34" charset="0"/>
                    <a:cs typeface="Times New Roman" panose="02020603050405020304" pitchFamily="18" charset="0"/>
                  </a:rPr>
                  <a:t>An</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∩B</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dirty="0">
                    <a:latin typeface="Calibri" panose="020F0502020204030204" pitchFamily="34" charset="0"/>
                    <a:ea typeface="Times New Roman" panose="02020603050405020304" pitchFamily="18" charset="0"/>
                    <a:cs typeface="Times New Roman" panose="02020603050405020304" pitchFamily="18" charset="0"/>
                  </a:rPr>
                  <a:t>P(An) × P(B/An)………..(4)</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b="1" dirty="0"/>
                  <a:t>P(A1/B) = </a:t>
                </a:r>
                <a14:m>
                  <m:oMath xmlns:m="http://schemas.openxmlformats.org/officeDocument/2006/math">
                    <m:f>
                      <m:fPr>
                        <m:ctrlPr>
                          <a:rPr lang="en-IN" b="1" i="1" dirty="0" smtClean="0">
                            <a:latin typeface="Cambria Math" panose="02040503050406030204" pitchFamily="18" charset="0"/>
                          </a:rPr>
                        </m:ctrlPr>
                      </m:fPr>
                      <m:num>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IN" altLang="ii-CN" b="1" i="0" dirty="0" smtClean="0"/>
                          <m:t>)</m:t>
                        </m:r>
                      </m:num>
                      <m:den>
                        <m:r>
                          <m:rPr>
                            <m:nor/>
                          </m:rPr>
                          <a:rPr lang="en-IN" altLang="ii-CN" b="1" i="0" dirty="0" smtClean="0">
                            <a:latin typeface="Cambria Math" panose="020405030504060302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2</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2</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 </m:t>
                        </m:r>
                        <m:r>
                          <a:rPr lang="en-IN" b="1" i="1" dirty="0" smtClean="0">
                            <a:latin typeface="Cambria Math" panose="02040503050406030204" pitchFamily="18" charset="0"/>
                            <a:ea typeface="Times New Roman" panose="02020603050405020304" pitchFamily="18" charset="0"/>
                            <a:cs typeface="Times New Roman" panose="02020603050405020304" pitchFamily="18" charset="0"/>
                          </a:rPr>
                          <m:t>…….+</m:t>
                        </m:r>
                        <m:r>
                          <m:rPr>
                            <m:nor/>
                          </m:rPr>
                          <a:rPr lang="en-IN" b="1" i="0" dirty="0" smtClean="0">
                            <a:latin typeface="Cambria Math" panose="02040503050406030204" pitchFamily="18"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An</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An</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den>
                    </m:f>
                  </m:oMath>
                </a14:m>
                <a:r>
                  <a:rPr lang="en-US" sz="3200" dirty="0">
                    <a:effectLst/>
                    <a:latin typeface="Calibri" panose="020F0502020204030204" pitchFamily="34" charset="0"/>
                    <a:ea typeface="Times New Roman" panose="02020603050405020304" pitchFamily="18" charset="0"/>
                    <a:cs typeface="Times New Roman" panose="02020603050405020304" pitchFamily="18" charset="0"/>
                  </a:rPr>
                  <a:t>…………………….(5)</a:t>
                </a: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This is </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Baye’s</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Theorem</a:t>
                </a:r>
              </a:p>
              <a:p>
                <a:r>
                  <a:rPr lang="en-US" b="1" dirty="0">
                    <a:latin typeface="Calibri" panose="020F0502020204030204" pitchFamily="34" charset="0"/>
                    <a:ea typeface="Times New Roman" panose="02020603050405020304" pitchFamily="18" charset="0"/>
                    <a:cs typeface="Times New Roman" panose="02020603050405020304" pitchFamily="18" charset="0"/>
                  </a:rPr>
                  <a:t>Should we use this formula to solve problems?</a:t>
                </a:r>
              </a:p>
              <a:p>
                <a:pPr marL="0" indent="0">
                  <a:buNone/>
                </a:pP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39FBA21-7AC0-4D8C-88B1-CA0FA0B6D995}"/>
                  </a:ext>
                </a:extLst>
              </p:cNvPr>
              <p:cNvSpPr>
                <a:spLocks noGrp="1" noRot="1" noChangeAspect="1" noMove="1" noResize="1" noEditPoints="1" noAdjustHandles="1" noChangeArrowheads="1" noChangeShapeType="1" noTextEdit="1"/>
              </p:cNvSpPr>
              <p:nvPr>
                <p:ph idx="1"/>
              </p:nvPr>
            </p:nvSpPr>
            <p:spPr>
              <a:xfrm>
                <a:off x="457200" y="404664"/>
                <a:ext cx="8229600" cy="6192688"/>
              </a:xfrm>
              <a:blipFill>
                <a:blip r:embed="rId2"/>
                <a:stretch>
                  <a:fillRect t="-59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00805FA-A055-4E32-9258-6F5EAC1545F0}"/>
                  </a:ext>
                </a:extLst>
              </p14:cNvPr>
              <p14:cNvContentPartPr/>
              <p14:nvPr/>
            </p14:nvContentPartPr>
            <p14:xfrm>
              <a:off x="4028040" y="3028680"/>
              <a:ext cx="3002400" cy="1702440"/>
            </p14:xfrm>
          </p:contentPart>
        </mc:Choice>
        <mc:Fallback xmlns="">
          <p:pic>
            <p:nvPicPr>
              <p:cNvPr id="4" name="Ink 3">
                <a:extLst>
                  <a:ext uri="{FF2B5EF4-FFF2-40B4-BE49-F238E27FC236}">
                    <a16:creationId xmlns:a16="http://schemas.microsoft.com/office/drawing/2014/main" id="{E00805FA-A055-4E32-9258-6F5EAC1545F0}"/>
                  </a:ext>
                </a:extLst>
              </p:cNvPr>
              <p:cNvPicPr/>
              <p:nvPr/>
            </p:nvPicPr>
            <p:blipFill>
              <a:blip r:embed="rId4"/>
              <a:stretch>
                <a:fillRect/>
              </a:stretch>
            </p:blipFill>
            <p:spPr>
              <a:xfrm>
                <a:off x="4018680" y="3019320"/>
                <a:ext cx="3021120" cy="1721160"/>
              </a:xfrm>
              <a:prstGeom prst="rect">
                <a:avLst/>
              </a:prstGeom>
            </p:spPr>
          </p:pic>
        </mc:Fallback>
      </mc:AlternateContent>
    </p:spTree>
    <p:extLst>
      <p:ext uri="{BB962C8B-B14F-4D97-AF65-F5344CB8AC3E}">
        <p14:creationId xmlns:p14="http://schemas.microsoft.com/office/powerpoint/2010/main" val="187800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9438-EE3D-4AB9-9892-C562893AD510}"/>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8BE091C-36AB-4826-9F53-A2B2E7575310}"/>
              </a:ext>
            </a:extLst>
          </p:cNvPr>
          <p:cNvSpPr>
            <a:spLocks noGrp="1"/>
          </p:cNvSpPr>
          <p:nvPr>
            <p:ph idx="1"/>
          </p:nvPr>
        </p:nvSpPr>
        <p:spPr>
          <a:xfrm>
            <a:off x="457200" y="836712"/>
            <a:ext cx="8229600" cy="5746650"/>
          </a:xfrm>
        </p:spPr>
        <p:txBody>
          <a:bodyPr>
            <a:normAutofit fontScale="25000" lnSpcReduction="20000"/>
          </a:bodyPr>
          <a:lstStyle/>
          <a:p>
            <a:r>
              <a:rPr lang="en-US" sz="5600" dirty="0">
                <a:cs typeface="Times New Roman" panose="02020603050405020304" pitchFamily="18" charset="0"/>
              </a:rPr>
              <a:t>Example 1: The probability that a student revises for the exam is 0.4. If a student revises, the probability that they pass is 0.7, otherwise it is only 0.1. Given that a student passes the CA3 exam, find the probability that the student revised?</a:t>
            </a:r>
          </a:p>
          <a:p>
            <a:r>
              <a:rPr lang="en-US" sz="5600" dirty="0">
                <a:cs typeface="Times New Roman" panose="02020603050405020304" pitchFamily="18" charset="0"/>
              </a:rPr>
              <a:t>a) 0.824                    b)0.4                      c) 0.992                         d)0.6                                                     </a:t>
            </a:r>
          </a:p>
          <a:p>
            <a:pPr marL="0" indent="0">
              <a:buNone/>
            </a:pPr>
            <a:endParaRPr lang="en-US" sz="5600" dirty="0">
              <a:cs typeface="Times New Roman" panose="02020603050405020304" pitchFamily="18" charset="0"/>
            </a:endParaRPr>
          </a:p>
          <a:p>
            <a:r>
              <a:rPr lang="en-US" sz="5600" dirty="0">
                <a:cs typeface="Times New Roman" panose="02020603050405020304" pitchFamily="18" charset="0"/>
              </a:rPr>
              <a:t>Example 2: On a </a:t>
            </a:r>
            <a:r>
              <a:rPr lang="en-US" sz="5600" dirty="0" err="1">
                <a:cs typeface="Times New Roman" panose="02020603050405020304" pitchFamily="18" charset="0"/>
              </a:rPr>
              <a:t>saturday</a:t>
            </a:r>
            <a:r>
              <a:rPr lang="en-US" sz="5600" dirty="0">
                <a:cs typeface="Times New Roman" panose="02020603050405020304" pitchFamily="18" charset="0"/>
              </a:rPr>
              <a:t> night the probability that a driver has been drinking is 0.2.If the driver has been  </a:t>
            </a:r>
            <a:r>
              <a:rPr lang="en-US" sz="5600" dirty="0" err="1">
                <a:cs typeface="Times New Roman" panose="02020603050405020304" pitchFamily="18" charset="0"/>
              </a:rPr>
              <a:t>drinking,the</a:t>
            </a:r>
            <a:r>
              <a:rPr lang="en-US" sz="5600" dirty="0">
                <a:cs typeface="Times New Roman" panose="02020603050405020304" pitchFamily="18" charset="0"/>
              </a:rPr>
              <a:t> probability that they have an accident is 0.05,otherwise it is 0.0001.At an accident on Saturday </a:t>
            </a:r>
            <a:r>
              <a:rPr lang="en-US" sz="5600" dirty="0" err="1">
                <a:cs typeface="Times New Roman" panose="02020603050405020304" pitchFamily="18" charset="0"/>
              </a:rPr>
              <a:t>night,the</a:t>
            </a:r>
            <a:r>
              <a:rPr lang="en-US" sz="5600" dirty="0">
                <a:cs typeface="Times New Roman" panose="02020603050405020304" pitchFamily="18" charset="0"/>
              </a:rPr>
              <a:t> police carry out breath </a:t>
            </a:r>
            <a:r>
              <a:rPr lang="en-US" sz="5600" dirty="0" err="1">
                <a:cs typeface="Times New Roman" panose="02020603050405020304" pitchFamily="18" charset="0"/>
              </a:rPr>
              <a:t>test,then</a:t>
            </a:r>
            <a:r>
              <a:rPr lang="en-US" sz="5600" dirty="0">
                <a:cs typeface="Times New Roman" panose="02020603050405020304" pitchFamily="18" charset="0"/>
              </a:rPr>
              <a:t> the probability that the driver has been drinking is </a:t>
            </a:r>
          </a:p>
          <a:p>
            <a:r>
              <a:rPr lang="en-US" sz="5600" dirty="0">
                <a:cs typeface="Times New Roman" panose="02020603050405020304" pitchFamily="18" charset="0"/>
              </a:rPr>
              <a:t>a) 0.001                       b)0.01                         c) 0.992                         d)0.95      </a:t>
            </a:r>
          </a:p>
          <a:p>
            <a:pPr marL="0" indent="0">
              <a:buNone/>
            </a:pPr>
            <a:endParaRPr lang="en-US" sz="5600" dirty="0">
              <a:cs typeface="Times New Roman" panose="02020603050405020304" pitchFamily="18" charset="0"/>
            </a:endParaRPr>
          </a:p>
          <a:p>
            <a:r>
              <a:rPr lang="en-US" sz="5600" dirty="0">
                <a:cs typeface="Times New Roman" panose="02020603050405020304" pitchFamily="18" charset="0"/>
              </a:rPr>
              <a:t>Example 3: The probability that a car accident is due to faulty brakes is 0.02, the probability that a car accident is correctly attributed to faulty brakes is 0.95, and the probability that a </a:t>
            </a:r>
            <a:r>
              <a:rPr lang="en-US" sz="5600" dirty="0" err="1">
                <a:cs typeface="Times New Roman" panose="02020603050405020304" pitchFamily="18" charset="0"/>
              </a:rPr>
              <a:t>caraccident</a:t>
            </a:r>
            <a:r>
              <a:rPr lang="en-US" sz="5600" dirty="0">
                <a:cs typeface="Times New Roman" panose="02020603050405020304" pitchFamily="18" charset="0"/>
              </a:rPr>
              <a:t> is incorrectly attributed to faulty brakes is 0.01. What is the probability that a car accident, which is attributed to faulty brakes, was due to faulty brakes      </a:t>
            </a:r>
          </a:p>
          <a:p>
            <a:r>
              <a:rPr lang="en-US" sz="5600" dirty="0">
                <a:cs typeface="Times New Roman" panose="02020603050405020304" pitchFamily="18" charset="0"/>
              </a:rPr>
              <a:t>   A.   0.66                       B.   0.55                         C.   0.99                         D.   0.88 </a:t>
            </a:r>
          </a:p>
          <a:p>
            <a:r>
              <a:rPr lang="en-US" sz="5600" dirty="0">
                <a:cs typeface="Times New Roman" panose="02020603050405020304" pitchFamily="18" charset="0"/>
              </a:rPr>
              <a:t>                                               </a:t>
            </a:r>
          </a:p>
          <a:p>
            <a:r>
              <a:rPr lang="en-US" sz="5600" dirty="0"/>
              <a:t>Example 4: In a test, an examinee either guesses or copies or knows the answer to a multiple choice question with four choices. The probability that he makes a guess is (1/3) and the probability that he copies the answer is (1/6). The probability that his answer is correct, given that he copied it, is (1/8). Find the probability that he knew the answer to the question, given that he correctly answered it?</a:t>
            </a:r>
          </a:p>
          <a:p>
            <a:pPr marL="0" indent="0">
              <a:buNone/>
            </a:pPr>
            <a:r>
              <a:rPr lang="en-IN" sz="5600" dirty="0"/>
              <a:t>                 a. 24/29    b. 24/39    c. 17/29   d. 17/39</a:t>
            </a:r>
          </a:p>
          <a:p>
            <a:pPr marL="0" indent="0">
              <a:buNone/>
            </a:pPr>
            <a:endParaRPr lang="en-US" sz="5600" dirty="0">
              <a:effectLst/>
              <a:ea typeface="Calibri" panose="020F0502020204030204" pitchFamily="34" charset="0"/>
              <a:cs typeface="Times New Roman" panose="02020603050405020304" pitchFamily="18" charset="0"/>
            </a:endParaRPr>
          </a:p>
          <a:p>
            <a:pPr>
              <a:lnSpc>
                <a:spcPct val="115000"/>
              </a:lnSpc>
              <a:spcBef>
                <a:spcPts val="0"/>
              </a:spcBef>
            </a:pPr>
            <a:r>
              <a:rPr lang="en-US" sz="5600" dirty="0">
                <a:effectLst/>
                <a:ea typeface="Calibri" panose="020F0502020204030204" pitchFamily="34" charset="0"/>
                <a:cs typeface="Times New Roman" panose="02020603050405020304" pitchFamily="18" charset="0"/>
              </a:rPr>
              <a:t>Example 5: XYZ diagnosis center is famous for cancer diagnosis. 2% of people who went there in last month for diagnosis were actually suffering from cancer. The probability that a patient is correctly informed that he/she is suffering from cancer(last month) is 0.95, and the probability that a patient who was told he/she is suffering from cancer (last month) was actually not suffering from cancer is 0.01.What is the probability that a patient who was told that he/she is suffering from cancer (last month)  was actually suffering from cancer?                                                                                                                                </a:t>
            </a:r>
            <a:endParaRPr lang="en-IN" sz="5600" dirty="0">
              <a:effectLst/>
              <a:ea typeface="Calibri" panose="020F0502020204030204" pitchFamily="34" charset="0"/>
              <a:cs typeface="Times New Roman" panose="02020603050405020304" pitchFamily="18" charset="0"/>
            </a:endParaRPr>
          </a:p>
          <a:p>
            <a:pPr>
              <a:lnSpc>
                <a:spcPct val="115000"/>
              </a:lnSpc>
              <a:spcBef>
                <a:spcPts val="0"/>
              </a:spcBef>
            </a:pPr>
            <a:r>
              <a:rPr lang="en-US" sz="5600" dirty="0">
                <a:solidFill>
                  <a:srgbClr val="000000"/>
                </a:solidFill>
                <a:effectLst/>
                <a:ea typeface="Calibri" panose="020F0502020204030204" pitchFamily="34" charset="0"/>
                <a:cs typeface="Times New Roman" panose="02020603050405020304" pitchFamily="18" charset="0"/>
              </a:rPr>
              <a:t>A. 0.55</a:t>
            </a:r>
            <a:r>
              <a:rPr lang="en-IN" sz="5600" dirty="0">
                <a:ea typeface="Calibri" panose="020F0502020204030204" pitchFamily="34" charset="0"/>
                <a:cs typeface="Times New Roman" panose="02020603050405020304" pitchFamily="18" charset="0"/>
              </a:rPr>
              <a:t>              </a:t>
            </a:r>
            <a:r>
              <a:rPr lang="en-US" sz="5600" dirty="0">
                <a:solidFill>
                  <a:srgbClr val="000000"/>
                </a:solidFill>
                <a:effectLst/>
                <a:ea typeface="Calibri" panose="020F0502020204030204" pitchFamily="34" charset="0"/>
                <a:cs typeface="Times New Roman" panose="02020603050405020304" pitchFamily="18" charset="0"/>
              </a:rPr>
              <a:t>B. 0.66</a:t>
            </a:r>
            <a:r>
              <a:rPr lang="en-IN" sz="5600" dirty="0">
                <a:ea typeface="Calibri" panose="020F0502020204030204" pitchFamily="34" charset="0"/>
                <a:cs typeface="Times New Roman" panose="02020603050405020304" pitchFamily="18" charset="0"/>
              </a:rPr>
              <a:t>                                </a:t>
            </a:r>
            <a:r>
              <a:rPr lang="en-US" sz="5600" dirty="0">
                <a:solidFill>
                  <a:srgbClr val="000000"/>
                </a:solidFill>
                <a:effectLst/>
                <a:ea typeface="Calibri" panose="020F0502020204030204" pitchFamily="34" charset="0"/>
                <a:cs typeface="Times New Roman" panose="02020603050405020304" pitchFamily="18" charset="0"/>
              </a:rPr>
              <a:t>C. 0.77</a:t>
            </a:r>
            <a:r>
              <a:rPr lang="en-IN" sz="5600" dirty="0">
                <a:ea typeface="Calibri" panose="020F0502020204030204" pitchFamily="34" charset="0"/>
                <a:cs typeface="Times New Roman" panose="02020603050405020304" pitchFamily="18" charset="0"/>
              </a:rPr>
              <a:t>                                                          </a:t>
            </a:r>
            <a:r>
              <a:rPr lang="en-US" sz="5600" dirty="0">
                <a:solidFill>
                  <a:srgbClr val="000000"/>
                </a:solidFill>
                <a:effectLst/>
                <a:ea typeface="Calibri" panose="020F0502020204030204" pitchFamily="34" charset="0"/>
                <a:cs typeface="Times New Roman" panose="02020603050405020304" pitchFamily="18" charset="0"/>
              </a:rPr>
              <a:t>D. 0.88 </a:t>
            </a:r>
          </a:p>
          <a:p>
            <a:endParaRPr lang="en-IN" dirty="0"/>
          </a:p>
        </p:txBody>
      </p:sp>
    </p:spTree>
    <p:extLst>
      <p:ext uri="{BB962C8B-B14F-4D97-AF65-F5344CB8AC3E}">
        <p14:creationId xmlns:p14="http://schemas.microsoft.com/office/powerpoint/2010/main" val="331694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7053-AF1D-440A-B47D-3328A0933B52}"/>
              </a:ext>
            </a:extLst>
          </p:cNvPr>
          <p:cNvSpPr>
            <a:spLocks noGrp="1"/>
          </p:cNvSpPr>
          <p:nvPr>
            <p:ph type="title"/>
          </p:nvPr>
        </p:nvSpPr>
        <p:spPr>
          <a:xfrm>
            <a:off x="457200" y="274638"/>
            <a:ext cx="8229600" cy="634082"/>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5389F9-1ABA-48A4-9168-48656DA7B141}"/>
                  </a:ext>
                </a:extLst>
              </p:cNvPr>
              <p:cNvSpPr>
                <a:spLocks noGrp="1"/>
              </p:cNvSpPr>
              <p:nvPr>
                <p:ph idx="1"/>
              </p:nvPr>
            </p:nvSpPr>
            <p:spPr>
              <a:xfrm>
                <a:off x="457200" y="1052736"/>
                <a:ext cx="8229600" cy="5073427"/>
              </a:xfrm>
            </p:spPr>
            <p:txBody>
              <a:bodyPr>
                <a:normAutofit fontScale="62500" lnSpcReduction="20000"/>
              </a:bodyPr>
              <a:lstStyle/>
              <a:p>
                <a:r>
                  <a:rPr lang="en-US" sz="3200" dirty="0">
                    <a:cs typeface="Times New Roman" panose="02020603050405020304" pitchFamily="18" charset="0"/>
                  </a:rPr>
                  <a:t>Example 1: The probability that a student revises for the exam is 0.4. If a student revises, the probability that they pass is 0.7, otherwise it is only 0.1. Given that a student passes the CA3 exam, find the probability that the student revised?</a:t>
                </a:r>
              </a:p>
              <a:p>
                <a:r>
                  <a:rPr lang="en-US" sz="3200" dirty="0">
                    <a:cs typeface="Times New Roman" panose="02020603050405020304" pitchFamily="18" charset="0"/>
                  </a:rPr>
                  <a:t>a) 0.824                    b)0.4                c) 0.992                         d)0.6</a:t>
                </a:r>
              </a:p>
              <a:p>
                <a:r>
                  <a:rPr lang="en-US" dirty="0">
                    <a:cs typeface="Times New Roman" panose="02020603050405020304" pitchFamily="18" charset="0"/>
                  </a:rPr>
                  <a:t>Solution 1: (Using Bayes theorem)</a:t>
                </a:r>
              </a:p>
              <a:p>
                <a:r>
                  <a:rPr lang="en-US" dirty="0">
                    <a:cs typeface="Times New Roman" panose="02020603050405020304" pitchFamily="18" charset="0"/>
                  </a:rPr>
                  <a:t>A1= event that the student will revise before exam</a:t>
                </a:r>
              </a:p>
              <a:p>
                <a:r>
                  <a:rPr lang="en-US" dirty="0">
                    <a:cs typeface="Times New Roman" panose="02020603050405020304" pitchFamily="18" charset="0"/>
                  </a:rPr>
                  <a:t>A2 = event that the student will not revise before exam</a:t>
                </a:r>
              </a:p>
              <a:p>
                <a:r>
                  <a:rPr lang="en-US" dirty="0">
                    <a:cs typeface="Times New Roman" panose="02020603050405020304" pitchFamily="18" charset="0"/>
                  </a:rPr>
                  <a:t>P(A1) = 0.4 given and so P(A2) = 0.6 (A1 and A2 are complement of each other)</a:t>
                </a:r>
              </a:p>
              <a:p>
                <a:r>
                  <a:rPr lang="en-US" dirty="0">
                    <a:cs typeface="Times New Roman" panose="02020603050405020304" pitchFamily="18" charset="0"/>
                  </a:rPr>
                  <a:t>B= student is passed </a:t>
                </a:r>
              </a:p>
              <a:p>
                <a:r>
                  <a:rPr lang="en-US" dirty="0">
                    <a:cs typeface="Times New Roman" panose="02020603050405020304" pitchFamily="18" charset="0"/>
                  </a:rPr>
                  <a:t>P(B/A1) = 0.7 </a:t>
                </a:r>
              </a:p>
              <a:p>
                <a:r>
                  <a:rPr lang="en-US" dirty="0">
                    <a:cs typeface="Times New Roman" panose="02020603050405020304" pitchFamily="18" charset="0"/>
                  </a:rPr>
                  <a:t>P(B/A2) = 0.1</a:t>
                </a:r>
              </a:p>
              <a:p>
                <a:r>
                  <a:rPr lang="en-IN" b="1" dirty="0"/>
                  <a:t>P(A1/B) = </a:t>
                </a:r>
                <a14:m>
                  <m:oMath xmlns:m="http://schemas.openxmlformats.org/officeDocument/2006/math">
                    <m:f>
                      <m:fPr>
                        <m:ctrlPr>
                          <a:rPr lang="en-IN" b="1" i="1" dirty="0" smtClean="0">
                            <a:latin typeface="Cambria Math" panose="02040503050406030204" pitchFamily="18" charset="0"/>
                          </a:rPr>
                        </m:ctrlPr>
                      </m:fPr>
                      <m:num>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IN" altLang="ii-CN" b="1" i="0" dirty="0" smtClean="0"/>
                          <m:t>)</m:t>
                        </m:r>
                      </m:num>
                      <m:den>
                        <m:r>
                          <m:rPr>
                            <m:nor/>
                          </m:rPr>
                          <a:rPr lang="en-IN" altLang="ii-CN" b="1" i="0" dirty="0" smtClean="0">
                            <a:latin typeface="Cambria Math" panose="020405030504060302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1</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2</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 </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P</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B</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A</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2</m:t>
                        </m:r>
                        <m:r>
                          <m:rPr>
                            <m:nor/>
                          </m:rPr>
                          <a:rPr lang="en-US" b="1" dirty="0">
                            <a:latin typeface="Calibri" panose="020F0502020204030204" pitchFamily="34" charset="0"/>
                            <a:ea typeface="Times New Roman" panose="02020603050405020304" pitchFamily="18" charset="0"/>
                            <a:cs typeface="Times New Roman" panose="02020603050405020304" pitchFamily="18" charset="0"/>
                          </a:rPr>
                          <m:t>)</m:t>
                        </m:r>
                        <m:r>
                          <m:rPr>
                            <m:nor/>
                          </m:rPr>
                          <a:rPr lang="en-IN" b="1" i="0" dirty="0" smtClean="0">
                            <a:latin typeface="Calibri" panose="020F0502020204030204" pitchFamily="34" charset="0"/>
                            <a:ea typeface="Times New Roman" panose="02020603050405020304" pitchFamily="18" charset="0"/>
                            <a:cs typeface="Times New Roman" panose="02020603050405020304" pitchFamily="18" charset="0"/>
                          </a:rPr>
                          <m:t>}]</m:t>
                        </m:r>
                      </m:den>
                    </m:f>
                  </m:oMath>
                </a14:m>
                <a:r>
                  <a:rPr lang="en-IN" dirty="0"/>
                  <a:t> </a:t>
                </a:r>
              </a:p>
              <a:p>
                <a:r>
                  <a:rPr lang="en-IN" dirty="0"/>
                  <a:t>            </a:t>
                </a:r>
                <a14:m>
                  <m:oMath xmlns:m="http://schemas.openxmlformats.org/officeDocument/2006/math">
                    <m:f>
                      <m:fPr>
                        <m:ctrlPr>
                          <a:rPr lang="en-IN" b="1" i="1" dirty="0" smtClean="0">
                            <a:latin typeface="Cambria Math" panose="02040503050406030204" pitchFamily="18" charset="0"/>
                          </a:rPr>
                        </m:ctrlPr>
                      </m:fPr>
                      <m:num>
                        <m:r>
                          <m:rPr>
                            <m:nor/>
                          </m:rPr>
                          <a:rPr lang="en-IN" altLang="ii-CN" b="1" dirty="0"/>
                          <m:t>0.4</m:t>
                        </m:r>
                        <m:r>
                          <m:rPr>
                            <m:nor/>
                          </m:rPr>
                          <a:rPr lang="en-US" b="1" dirty="0">
                            <a:ea typeface="Times New Roman" panose="02020603050405020304" pitchFamily="18" charset="0"/>
                            <a:cs typeface="Times New Roman" panose="02020603050405020304" pitchFamily="18" charset="0"/>
                          </a:rPr>
                          <m:t> </m:t>
                        </m:r>
                        <m:r>
                          <m:rPr>
                            <m:nor/>
                          </m:rPr>
                          <a:rPr lang="en-US" b="1" dirty="0">
                            <a:ea typeface="Times New Roman" panose="02020603050405020304" pitchFamily="18" charset="0"/>
                            <a:cs typeface="Times New Roman" panose="02020603050405020304" pitchFamily="18" charset="0"/>
                          </a:rPr>
                          <m:t>× </m:t>
                        </m:r>
                        <m:r>
                          <m:rPr>
                            <m:nor/>
                          </m:rPr>
                          <a:rPr lang="en-IN" b="1" dirty="0">
                            <a:ea typeface="Times New Roman" panose="02020603050405020304" pitchFamily="18" charset="0"/>
                            <a:cs typeface="Times New Roman" panose="02020603050405020304" pitchFamily="18" charset="0"/>
                          </a:rPr>
                          <m:t>0.</m:t>
                        </m:r>
                        <m:r>
                          <m:rPr>
                            <m:nor/>
                          </m:rPr>
                          <a:rPr lang="en-IN" b="1" dirty="0">
                            <a:ea typeface="Times New Roman" panose="02020603050405020304" pitchFamily="18" charset="0"/>
                            <a:cs typeface="Times New Roman" panose="02020603050405020304" pitchFamily="18" charset="0"/>
                          </a:rPr>
                          <m:t>7</m:t>
                        </m:r>
                      </m:num>
                      <m:den>
                        <m:r>
                          <m:rPr>
                            <m:nor/>
                          </m:rPr>
                          <a:rPr lang="en-IN" altLang="ii-CN" b="1" i="0" dirty="0" smtClean="0"/>
                          <m:t>[{</m:t>
                        </m:r>
                        <m:r>
                          <m:rPr>
                            <m:nor/>
                          </m:rPr>
                          <a:rPr lang="en-IN" altLang="ii-CN" b="1" i="0" dirty="0" smtClean="0"/>
                          <m:t>0.</m:t>
                        </m:r>
                        <m:r>
                          <m:rPr>
                            <m:nor/>
                          </m:rPr>
                          <a:rPr lang="en-IN" altLang="ii-CN" b="1" i="0" dirty="0" smtClean="0"/>
                          <m:t>4</m:t>
                        </m:r>
                        <m:r>
                          <m:rPr>
                            <m:nor/>
                          </m:rPr>
                          <a:rPr lang="en-US" b="1" dirty="0">
                            <a:ea typeface="Times New Roman" panose="02020603050405020304" pitchFamily="18" charset="0"/>
                            <a:cs typeface="Times New Roman" panose="02020603050405020304" pitchFamily="18" charset="0"/>
                          </a:rPr>
                          <m:t> </m:t>
                        </m:r>
                        <m:r>
                          <m:rPr>
                            <m:nor/>
                          </m:rPr>
                          <a:rPr lang="en-US" b="1" dirty="0">
                            <a:ea typeface="Times New Roman" panose="02020603050405020304" pitchFamily="18" charset="0"/>
                            <a:cs typeface="Times New Roman" panose="02020603050405020304" pitchFamily="18" charset="0"/>
                          </a:rPr>
                          <m:t>× </m:t>
                        </m:r>
                        <m:r>
                          <m:rPr>
                            <m:nor/>
                          </m:rPr>
                          <a:rPr lang="en-IN" b="1" i="0" dirty="0" smtClean="0">
                            <a:ea typeface="Times New Roman" panose="02020603050405020304" pitchFamily="18" charset="0"/>
                            <a:cs typeface="Times New Roman" panose="02020603050405020304" pitchFamily="18" charset="0"/>
                          </a:rPr>
                          <m:t>0.7</m:t>
                        </m:r>
                        <m:r>
                          <m:rPr>
                            <m:nor/>
                          </m:rPr>
                          <a:rPr lang="en-IN" b="1" i="0" dirty="0" smtClean="0">
                            <a:ea typeface="Times New Roman" panose="02020603050405020304" pitchFamily="18" charset="0"/>
                            <a:cs typeface="Times New Roman" panose="02020603050405020304" pitchFamily="18" charset="0"/>
                          </a:rPr>
                          <m:t>}+</m:t>
                        </m:r>
                        <m:r>
                          <m:rPr>
                            <m:nor/>
                          </m:rPr>
                          <a:rPr lang="en-US" b="1" dirty="0">
                            <a:ea typeface="Times New Roman" panose="02020603050405020304" pitchFamily="18" charset="0"/>
                            <a:cs typeface="Times New Roman" panose="02020603050405020304" pitchFamily="18" charset="0"/>
                          </a:rPr>
                          <m:t> </m:t>
                        </m:r>
                        <m:r>
                          <m:rPr>
                            <m:nor/>
                          </m:rPr>
                          <a:rPr lang="en-IN" b="1" i="0" dirty="0" smtClean="0">
                            <a:ea typeface="Times New Roman" panose="02020603050405020304" pitchFamily="18" charset="0"/>
                            <a:cs typeface="Times New Roman" panose="02020603050405020304" pitchFamily="18" charset="0"/>
                          </a:rPr>
                          <m:t>{</m:t>
                        </m:r>
                        <m:r>
                          <m:rPr>
                            <m:nor/>
                          </m:rPr>
                          <a:rPr lang="en-IN" b="1" i="0" dirty="0" smtClean="0">
                            <a:ea typeface="Times New Roman" panose="02020603050405020304" pitchFamily="18" charset="0"/>
                            <a:cs typeface="Times New Roman" panose="02020603050405020304" pitchFamily="18" charset="0"/>
                          </a:rPr>
                          <m:t>0.</m:t>
                        </m:r>
                        <m:r>
                          <m:rPr>
                            <m:nor/>
                          </m:rPr>
                          <a:rPr lang="en-IN" b="1" i="0" dirty="0" smtClean="0">
                            <a:ea typeface="Times New Roman" panose="02020603050405020304" pitchFamily="18" charset="0"/>
                            <a:cs typeface="Times New Roman" panose="02020603050405020304" pitchFamily="18" charset="0"/>
                          </a:rPr>
                          <m:t>6</m:t>
                        </m:r>
                        <m:r>
                          <m:rPr>
                            <m:nor/>
                          </m:rPr>
                          <a:rPr lang="en-US" b="1" dirty="0">
                            <a:ea typeface="Times New Roman" panose="02020603050405020304" pitchFamily="18" charset="0"/>
                            <a:cs typeface="Times New Roman" panose="02020603050405020304" pitchFamily="18" charset="0"/>
                          </a:rPr>
                          <m:t> </m:t>
                        </m:r>
                        <m:r>
                          <m:rPr>
                            <m:nor/>
                          </m:rPr>
                          <a:rPr lang="en-US" b="1" dirty="0">
                            <a:ea typeface="Times New Roman" panose="02020603050405020304" pitchFamily="18" charset="0"/>
                            <a:cs typeface="Times New Roman" panose="02020603050405020304" pitchFamily="18" charset="0"/>
                          </a:rPr>
                          <m:t>× </m:t>
                        </m:r>
                        <m:r>
                          <m:rPr>
                            <m:nor/>
                          </m:rPr>
                          <a:rPr lang="en-IN" b="1" i="0" dirty="0" smtClean="0">
                            <a:ea typeface="Times New Roman" panose="02020603050405020304" pitchFamily="18" charset="0"/>
                            <a:cs typeface="Times New Roman" panose="02020603050405020304" pitchFamily="18" charset="0"/>
                          </a:rPr>
                          <m:t>0.1</m:t>
                        </m:r>
                        <m:r>
                          <m:rPr>
                            <m:nor/>
                          </m:rPr>
                          <a:rPr lang="en-IN" b="1" i="0" dirty="0" smtClean="0">
                            <a:ea typeface="Times New Roman" panose="02020603050405020304" pitchFamily="18" charset="0"/>
                            <a:cs typeface="Times New Roman" panose="02020603050405020304" pitchFamily="18" charset="0"/>
                          </a:rPr>
                          <m:t>}]</m:t>
                        </m:r>
                      </m:den>
                    </m:f>
                  </m:oMath>
                </a14:m>
                <a:r>
                  <a:rPr lang="en-IN" dirty="0"/>
                  <a:t> = </a:t>
                </a:r>
                <a14:m>
                  <m:oMath xmlns:m="http://schemas.openxmlformats.org/officeDocument/2006/math">
                    <m:f>
                      <m:fPr>
                        <m:ctrlPr>
                          <a:rPr lang="en-IN" b="1" i="1" dirty="0">
                            <a:latin typeface="Cambria Math" panose="02040503050406030204" pitchFamily="18" charset="0"/>
                          </a:rPr>
                        </m:ctrlPr>
                      </m:fPr>
                      <m:num>
                        <m:r>
                          <m:rPr>
                            <m:nor/>
                          </m:rPr>
                          <a:rPr lang="en-IN" b="1" i="0" dirty="0" smtClean="0">
                            <a:latin typeface="Cambria Math" panose="02040503050406030204" pitchFamily="18" charset="0"/>
                          </a:rPr>
                          <m:t>0</m:t>
                        </m:r>
                        <m:r>
                          <m:rPr>
                            <m:nor/>
                          </m:rPr>
                          <a:rPr lang="en-IN" b="1" dirty="0">
                            <a:ea typeface="Times New Roman" panose="02020603050405020304" pitchFamily="18" charset="0"/>
                            <a:cs typeface="Times New Roman" panose="02020603050405020304" pitchFamily="18" charset="0"/>
                          </a:rPr>
                          <m:t>.</m:t>
                        </m:r>
                        <m:r>
                          <m:rPr>
                            <m:nor/>
                          </m:rPr>
                          <a:rPr lang="en-IN" b="1" i="0" dirty="0" smtClean="0">
                            <a:ea typeface="Times New Roman" panose="02020603050405020304" pitchFamily="18" charset="0"/>
                            <a:cs typeface="Times New Roman" panose="02020603050405020304" pitchFamily="18" charset="0"/>
                          </a:rPr>
                          <m:t>28</m:t>
                        </m:r>
                      </m:num>
                      <m:den>
                        <m:r>
                          <m:rPr>
                            <m:nor/>
                          </m:rPr>
                          <a:rPr lang="en-IN" altLang="ii-CN" b="1" dirty="0"/>
                          <m:t>[</m:t>
                        </m:r>
                        <m:r>
                          <m:rPr>
                            <m:nor/>
                          </m:rPr>
                          <a:rPr lang="en-IN" altLang="ii-CN" b="1" dirty="0"/>
                          <m:t>0.28</m:t>
                        </m:r>
                        <m:r>
                          <m:rPr>
                            <m:nor/>
                          </m:rPr>
                          <a:rPr lang="en-IN" b="1" dirty="0">
                            <a:ea typeface="Times New Roman" panose="02020603050405020304" pitchFamily="18" charset="0"/>
                            <a:cs typeface="Times New Roman" panose="02020603050405020304" pitchFamily="18" charset="0"/>
                          </a:rPr>
                          <m:t>+</m:t>
                        </m:r>
                        <m:r>
                          <m:rPr>
                            <m:nor/>
                          </m:rPr>
                          <a:rPr lang="en-US" b="1" dirty="0">
                            <a:ea typeface="Times New Roman" panose="02020603050405020304" pitchFamily="18" charset="0"/>
                            <a:cs typeface="Times New Roman" panose="02020603050405020304" pitchFamily="18" charset="0"/>
                          </a:rPr>
                          <m:t> </m:t>
                        </m:r>
                        <m:r>
                          <m:rPr>
                            <m:nor/>
                          </m:rPr>
                          <a:rPr lang="en-IN" b="1" dirty="0">
                            <a:ea typeface="Times New Roman" panose="02020603050405020304" pitchFamily="18" charset="0"/>
                            <a:cs typeface="Times New Roman" panose="02020603050405020304" pitchFamily="18" charset="0"/>
                          </a:rPr>
                          <m:t>0</m:t>
                        </m:r>
                        <m:r>
                          <m:rPr>
                            <m:nor/>
                          </m:rPr>
                          <a:rPr lang="en-IN" b="1" dirty="0">
                            <a:ea typeface="Times New Roman" panose="02020603050405020304" pitchFamily="18" charset="0"/>
                            <a:cs typeface="Times New Roman" panose="02020603050405020304" pitchFamily="18" charset="0"/>
                          </a:rPr>
                          <m:t>.0</m:t>
                        </m:r>
                        <m:r>
                          <m:rPr>
                            <m:nor/>
                          </m:rPr>
                          <a:rPr lang="en-IN" b="1" dirty="0">
                            <a:ea typeface="Times New Roman" panose="02020603050405020304" pitchFamily="18" charset="0"/>
                            <a:cs typeface="Times New Roman" panose="02020603050405020304" pitchFamily="18" charset="0"/>
                          </a:rPr>
                          <m:t>6</m:t>
                        </m:r>
                        <m:r>
                          <m:rPr>
                            <m:nor/>
                          </m:rPr>
                          <a:rPr lang="en-IN" b="1" dirty="0">
                            <a:ea typeface="Times New Roman" panose="02020603050405020304" pitchFamily="18" charset="0"/>
                            <a:cs typeface="Times New Roman" panose="02020603050405020304" pitchFamily="18" charset="0"/>
                          </a:rPr>
                          <m:t>]</m:t>
                        </m:r>
                      </m:den>
                    </m:f>
                  </m:oMath>
                </a14:m>
                <a:r>
                  <a:rPr lang="en-IN" dirty="0"/>
                  <a:t> = </a:t>
                </a:r>
                <a14:m>
                  <m:oMath xmlns:m="http://schemas.openxmlformats.org/officeDocument/2006/math">
                    <m:f>
                      <m:fPr>
                        <m:ctrlPr>
                          <a:rPr lang="en-IN" b="1" i="1" dirty="0">
                            <a:latin typeface="Cambria Math" panose="02040503050406030204" pitchFamily="18" charset="0"/>
                          </a:rPr>
                        </m:ctrlPr>
                      </m:fPr>
                      <m:num>
                        <m:r>
                          <m:rPr>
                            <m:nor/>
                          </m:rPr>
                          <a:rPr lang="en-IN" b="1" dirty="0">
                            <a:latin typeface="Cambria Math" panose="02040503050406030204" pitchFamily="18" charset="0"/>
                          </a:rPr>
                          <m:t>0</m:t>
                        </m:r>
                        <m:r>
                          <m:rPr>
                            <m:nor/>
                          </m:rPr>
                          <a:rPr lang="en-IN" b="1" dirty="0">
                            <a:ea typeface="Times New Roman" panose="02020603050405020304" pitchFamily="18" charset="0"/>
                            <a:cs typeface="Times New Roman" panose="02020603050405020304" pitchFamily="18" charset="0"/>
                          </a:rPr>
                          <m:t>.28</m:t>
                        </m:r>
                      </m:num>
                      <m:den>
                        <m:r>
                          <m:rPr>
                            <m:nor/>
                          </m:rPr>
                          <a:rPr lang="en-IN" b="1" i="0" dirty="0" smtClean="0">
                            <a:latin typeface="Cambria Math" panose="02040503050406030204" pitchFamily="18" charset="0"/>
                            <a:ea typeface="Times New Roman" panose="02020603050405020304" pitchFamily="18" charset="0"/>
                            <a:cs typeface="Times New Roman" panose="02020603050405020304" pitchFamily="18" charset="0"/>
                          </a:rPr>
                          <m:t>0.34</m:t>
                        </m:r>
                      </m:den>
                    </m:f>
                  </m:oMath>
                </a14:m>
                <a:r>
                  <a:rPr lang="en-IN" dirty="0"/>
                  <a:t> = 0.824</a:t>
                </a:r>
              </a:p>
              <a:p>
                <a:endParaRPr lang="en-IN" dirty="0"/>
              </a:p>
            </p:txBody>
          </p:sp>
        </mc:Choice>
        <mc:Fallback xmlns="">
          <p:sp>
            <p:nvSpPr>
              <p:cNvPr id="3" name="Content Placeholder 2">
                <a:extLst>
                  <a:ext uri="{FF2B5EF4-FFF2-40B4-BE49-F238E27FC236}">
                    <a16:creationId xmlns:a16="http://schemas.microsoft.com/office/drawing/2014/main" id="{4F5389F9-1ABA-48A4-9168-48656DA7B141}"/>
                  </a:ext>
                </a:extLst>
              </p:cNvPr>
              <p:cNvSpPr>
                <a:spLocks noGrp="1" noRot="1" noChangeAspect="1" noMove="1" noResize="1" noEditPoints="1" noAdjustHandles="1" noChangeArrowheads="1" noChangeShapeType="1" noTextEdit="1"/>
              </p:cNvSpPr>
              <p:nvPr>
                <p:ph idx="1"/>
              </p:nvPr>
            </p:nvSpPr>
            <p:spPr>
              <a:xfrm>
                <a:off x="457200" y="1052736"/>
                <a:ext cx="8229600" cy="5073427"/>
              </a:xfrm>
              <a:blipFill>
                <a:blip r:embed="rId2"/>
                <a:stretch>
                  <a:fillRect l="-667" t="-1803"/>
                </a:stretch>
              </a:blipFill>
            </p:spPr>
            <p:txBody>
              <a:bodyPr/>
              <a:lstStyle/>
              <a:p>
                <a:r>
                  <a:rPr lang="en-IN">
                    <a:noFill/>
                  </a:rPr>
                  <a:t> </a:t>
                </a:r>
              </a:p>
            </p:txBody>
          </p:sp>
        </mc:Fallback>
      </mc:AlternateContent>
    </p:spTree>
    <p:extLst>
      <p:ext uri="{BB962C8B-B14F-4D97-AF65-F5344CB8AC3E}">
        <p14:creationId xmlns:p14="http://schemas.microsoft.com/office/powerpoint/2010/main" val="229658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7053-AF1D-440A-B47D-3328A0933B52}"/>
              </a:ext>
            </a:extLst>
          </p:cNvPr>
          <p:cNvSpPr>
            <a:spLocks noGrp="1"/>
          </p:cNvSpPr>
          <p:nvPr>
            <p:ph type="title"/>
          </p:nvPr>
        </p:nvSpPr>
        <p:spPr>
          <a:xfrm>
            <a:off x="457200" y="116632"/>
            <a:ext cx="8229600" cy="432048"/>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5389F9-1ABA-48A4-9168-48656DA7B141}"/>
                  </a:ext>
                </a:extLst>
              </p:cNvPr>
              <p:cNvSpPr>
                <a:spLocks noGrp="1"/>
              </p:cNvSpPr>
              <p:nvPr>
                <p:ph idx="1"/>
              </p:nvPr>
            </p:nvSpPr>
            <p:spPr>
              <a:xfrm>
                <a:off x="457200" y="692696"/>
                <a:ext cx="8562240" cy="5832648"/>
              </a:xfrm>
            </p:spPr>
            <p:txBody>
              <a:bodyPr>
                <a:normAutofit/>
              </a:bodyPr>
              <a:lstStyle/>
              <a:p>
                <a:r>
                  <a:rPr lang="en-US" sz="1400" dirty="0">
                    <a:cs typeface="Times New Roman" panose="02020603050405020304" pitchFamily="18" charset="0"/>
                  </a:rPr>
                  <a:t>Example 1: The probability that a student revises for the exam is 0.4. If a student revises, the probability that they pass is 0.7, otherwise it is only 0.1. Given that a student passes the CA3 exam, find the probability that the student revised?</a:t>
                </a:r>
              </a:p>
              <a:p>
                <a:r>
                  <a:rPr lang="en-US" sz="1400" dirty="0">
                    <a:cs typeface="Times New Roman" panose="02020603050405020304" pitchFamily="18" charset="0"/>
                  </a:rPr>
                  <a:t>a) 0.824                    b)0.4                c) 0.992                         d)0.6</a:t>
                </a:r>
              </a:p>
              <a:p>
                <a:r>
                  <a:rPr lang="en-US" sz="1400" dirty="0">
                    <a:cs typeface="Times New Roman" panose="02020603050405020304" pitchFamily="18" charset="0"/>
                  </a:rPr>
                  <a:t>Solution 1:Let </a:t>
                </a:r>
              </a:p>
              <a:p>
                <a:r>
                  <a:rPr lang="en-US" sz="1400" dirty="0">
                    <a:cs typeface="Times New Roman" panose="02020603050405020304" pitchFamily="18" charset="0"/>
                  </a:rPr>
                  <a:t>R = event that the student will do revision before exam</a:t>
                </a:r>
              </a:p>
              <a:p>
                <a:r>
                  <a:rPr lang="en-US" sz="1400" dirty="0">
                    <a:cs typeface="Times New Roman" panose="02020603050405020304" pitchFamily="18" charset="0"/>
                  </a:rPr>
                  <a:t>N = event that the student will not do revision before exam</a:t>
                </a:r>
              </a:p>
              <a:p>
                <a:r>
                  <a:rPr lang="en-US" sz="1400" dirty="0">
                    <a:cs typeface="Times New Roman" panose="02020603050405020304" pitchFamily="18" charset="0"/>
                  </a:rPr>
                  <a:t>P = event that student is passed</a:t>
                </a:r>
              </a:p>
              <a:p>
                <a:r>
                  <a:rPr lang="en-US" sz="1400" dirty="0">
                    <a:cs typeface="Times New Roman" panose="02020603050405020304" pitchFamily="18" charset="0"/>
                  </a:rPr>
                  <a:t>F= event that student is failed</a:t>
                </a:r>
              </a:p>
              <a:p>
                <a:r>
                  <a:rPr lang="en-US" sz="1400" dirty="0">
                    <a:cs typeface="Times New Roman" panose="02020603050405020304" pitchFamily="18" charset="0"/>
                  </a:rPr>
                  <a:t>P(R) = 0.4 and so, P(N) = 0.6 [ R and N are complements of each other]</a:t>
                </a:r>
              </a:p>
              <a:p>
                <a:r>
                  <a:rPr lang="en-US" sz="1400" dirty="0">
                    <a:cs typeface="Times New Roman" panose="02020603050405020304" pitchFamily="18" charset="0"/>
                  </a:rPr>
                  <a:t>P(P/R) = 0.7 and P(P/N) = 0.1</a:t>
                </a:r>
              </a:p>
              <a:p>
                <a:r>
                  <a:rPr lang="en-US" sz="1400" dirty="0">
                    <a:cs typeface="Times New Roman" panose="02020603050405020304" pitchFamily="18" charset="0"/>
                  </a:rPr>
                  <a:t>So, P(F/R) = 0.3 and P(F/N) = 0.9</a:t>
                </a:r>
              </a:p>
              <a:p>
                <a:r>
                  <a:rPr lang="en-US" sz="1400" dirty="0">
                    <a:cs typeface="Times New Roman" panose="02020603050405020304" pitchFamily="18" charset="0"/>
                  </a:rPr>
                  <a:t>We need to find P(R/P) </a:t>
                </a:r>
              </a:p>
              <a:p>
                <a:r>
                  <a:rPr lang="en-IN" sz="1400" b="1" dirty="0"/>
                  <a:t>P(R/P) = </a:t>
                </a:r>
                <a14:m>
                  <m:oMath xmlns:m="http://schemas.openxmlformats.org/officeDocument/2006/math">
                    <m:f>
                      <m:fPr>
                        <m:ctrlPr>
                          <a:rPr lang="en-IN" sz="1400" b="1" i="1" dirty="0" smtClean="0">
                            <a:latin typeface="Cambria Math" panose="02040503050406030204" pitchFamily="18" charset="0"/>
                          </a:rPr>
                        </m:ctrlPr>
                      </m:fPr>
                      <m:num>
                        <m:r>
                          <m:rPr>
                            <m:nor/>
                          </m:rPr>
                          <a:rPr lang="en-IN" sz="1400" b="1" dirty="0"/>
                          <m:t>P</m:t>
                        </m:r>
                        <m:r>
                          <m:rPr>
                            <m:nor/>
                          </m:rPr>
                          <a:rPr lang="en-IN" sz="1400" b="1" dirty="0"/>
                          <m:t>(</m:t>
                        </m:r>
                        <m:r>
                          <m:rPr>
                            <m:nor/>
                          </m:rPr>
                          <a:rPr lang="en-IN" sz="1400" b="1" i="0" dirty="0" smtClean="0"/>
                          <m:t>R</m:t>
                        </m:r>
                        <m:r>
                          <m:rPr>
                            <m:nor/>
                          </m:rPr>
                          <a:rPr lang="ii-CN" altLang="en-US" sz="1400" b="1" dirty="0"/>
                          <m:t>ꓵ</m:t>
                        </m:r>
                        <m:r>
                          <m:rPr>
                            <m:nor/>
                          </m:rPr>
                          <a:rPr lang="en-IN" altLang="ii-CN" sz="1400" b="1" i="0" dirty="0" smtClean="0"/>
                          <m:t>P</m:t>
                        </m:r>
                        <m:r>
                          <m:rPr>
                            <m:nor/>
                          </m:rPr>
                          <a:rPr lang="en-IN" altLang="ii-CN" sz="1400" b="1" i="0" dirty="0" smtClean="0"/>
                          <m:t>)</m:t>
                        </m:r>
                      </m:num>
                      <m:den>
                        <m:r>
                          <m:rPr>
                            <m:nor/>
                          </m:rPr>
                          <a:rPr lang="en-IN" altLang="ii-CN" sz="1400" b="1" dirty="0"/>
                          <m:t>P</m:t>
                        </m:r>
                        <m:r>
                          <m:rPr>
                            <m:nor/>
                          </m:rPr>
                          <a:rPr lang="en-IN" altLang="ii-CN" sz="1400" b="1" dirty="0"/>
                          <m:t>(</m:t>
                        </m:r>
                        <m:r>
                          <m:rPr>
                            <m:nor/>
                          </m:rPr>
                          <a:rPr lang="en-IN" altLang="ii-CN" sz="1400" b="1" i="0" dirty="0" smtClean="0"/>
                          <m:t>P</m:t>
                        </m:r>
                        <m:r>
                          <m:rPr>
                            <m:nor/>
                          </m:rPr>
                          <a:rPr lang="en-IN" altLang="ii-CN" sz="1400" b="1" dirty="0"/>
                          <m:t>)</m:t>
                        </m:r>
                      </m:den>
                    </m:f>
                    <m:r>
                      <a:rPr lang="en-IN" altLang="ii-CN" sz="1400" b="1" i="1" dirty="0">
                        <a:latin typeface="Cambria Math" panose="02040503050406030204" pitchFamily="18" charset="0"/>
                      </a:rPr>
                      <m:t> </m:t>
                    </m:r>
                  </m:oMath>
                </a14:m>
                <a:endParaRPr lang="en-IN" sz="1400" b="1" dirty="0"/>
              </a:p>
              <a:p>
                <a:r>
                  <a:rPr lang="en-IN" sz="1400" dirty="0"/>
                  <a:t>P(R/P) = </a:t>
                </a:r>
                <a14:m>
                  <m:oMath xmlns:m="http://schemas.openxmlformats.org/officeDocument/2006/math">
                    <m:f>
                      <m:fPr>
                        <m:ctrlPr>
                          <a:rPr lang="en-IN" sz="1400" b="1" i="1" dirty="0">
                            <a:latin typeface="Cambria Math" panose="02040503050406030204" pitchFamily="18" charset="0"/>
                          </a:rPr>
                        </m:ctrlPr>
                      </m:fPr>
                      <m:num>
                        <m:r>
                          <m:rPr>
                            <m:nor/>
                          </m:rPr>
                          <a:rPr lang="en-IN" sz="1400" b="1" dirty="0"/>
                          <m:t>P</m:t>
                        </m:r>
                        <m:r>
                          <m:rPr>
                            <m:nor/>
                          </m:rPr>
                          <a:rPr lang="en-IN" sz="1400" b="1" dirty="0"/>
                          <m:t>(</m:t>
                        </m:r>
                        <m:r>
                          <m:rPr>
                            <m:nor/>
                          </m:rPr>
                          <a:rPr lang="en-IN" sz="1400" b="1" dirty="0"/>
                          <m:t>R</m:t>
                        </m:r>
                        <m:r>
                          <m:rPr>
                            <m:nor/>
                          </m:rPr>
                          <a:rPr lang="ii-CN" altLang="en-US" sz="1400" b="1" dirty="0"/>
                          <m:t>ꓵ</m:t>
                        </m:r>
                        <m:r>
                          <m:rPr>
                            <m:nor/>
                          </m:rPr>
                          <a:rPr lang="en-IN" altLang="ii-CN" sz="1400" b="1" dirty="0"/>
                          <m:t>P</m:t>
                        </m:r>
                        <m:r>
                          <m:rPr>
                            <m:nor/>
                          </m:rPr>
                          <a:rPr lang="en-IN" altLang="ii-CN" sz="1400" b="1" dirty="0"/>
                          <m:t>)</m:t>
                        </m:r>
                      </m:num>
                      <m:den>
                        <m:r>
                          <m:rPr>
                            <m:nor/>
                          </m:rPr>
                          <a:rPr lang="en-IN" altLang="ii-CN" sz="1400" b="1" dirty="0"/>
                          <m:t>P</m:t>
                        </m:r>
                        <m:r>
                          <m:rPr>
                            <m:nor/>
                          </m:rPr>
                          <a:rPr lang="en-IN" altLang="ii-CN" sz="1400" b="1" dirty="0"/>
                          <m:t>(</m:t>
                        </m:r>
                        <m:r>
                          <m:rPr>
                            <m:nor/>
                          </m:rPr>
                          <a:rPr lang="en-IN" sz="1400" b="1" dirty="0"/>
                          <m:t>R</m:t>
                        </m:r>
                        <m:r>
                          <m:rPr>
                            <m:nor/>
                          </m:rPr>
                          <a:rPr lang="ii-CN" altLang="en-US" sz="1400" b="1" dirty="0"/>
                          <m:t>ꓵ</m:t>
                        </m:r>
                        <m:r>
                          <m:rPr>
                            <m:nor/>
                          </m:rPr>
                          <a:rPr lang="en-IN" altLang="ii-CN" sz="1400" b="1" dirty="0"/>
                          <m:t>P</m:t>
                        </m:r>
                        <m:r>
                          <m:rPr>
                            <m:nor/>
                          </m:rPr>
                          <a:rPr lang="en-IN" altLang="ii-CN" sz="1400" b="1" i="0" dirty="0" smtClean="0"/>
                          <m:t>) +</m:t>
                        </m:r>
                        <m:r>
                          <m:rPr>
                            <m:nor/>
                          </m:rPr>
                          <a:rPr lang="en-IN" altLang="ii-CN" sz="1400" b="1" i="0" dirty="0" smtClean="0"/>
                          <m:t>P</m:t>
                        </m:r>
                        <m:r>
                          <m:rPr>
                            <m:nor/>
                          </m:rPr>
                          <a:rPr lang="en-IN" altLang="ii-CN" sz="1400" b="1" i="0" dirty="0" smtClean="0"/>
                          <m:t>(</m:t>
                        </m:r>
                        <m:r>
                          <m:rPr>
                            <m:nor/>
                          </m:rPr>
                          <a:rPr lang="en-IN" altLang="ii-CN" sz="1400" b="1" i="0" dirty="0" smtClean="0"/>
                          <m:t>N</m:t>
                        </m:r>
                        <m:r>
                          <m:rPr>
                            <m:nor/>
                          </m:rPr>
                          <a:rPr lang="ii-CN" altLang="en-US" sz="1400" b="1" dirty="0"/>
                          <m:t>ꓵ</m:t>
                        </m:r>
                        <m:r>
                          <m:rPr>
                            <m:nor/>
                          </m:rPr>
                          <a:rPr lang="en-IN" altLang="ii-CN" sz="1400" b="1" dirty="0"/>
                          <m:t>P</m:t>
                        </m:r>
                        <m:r>
                          <m:rPr>
                            <m:nor/>
                          </m:rPr>
                          <a:rPr lang="en-IN" altLang="ii-CN" sz="1400" b="1" dirty="0"/>
                          <m:t>)</m:t>
                        </m:r>
                      </m:den>
                    </m:f>
                    <m:r>
                      <a:rPr lang="en-IN" altLang="ii-CN" sz="1400" b="1" i="1" dirty="0">
                        <a:latin typeface="Cambria Math" panose="02040503050406030204" pitchFamily="18" charset="0"/>
                      </a:rPr>
                      <m:t> </m:t>
                    </m:r>
                  </m:oMath>
                </a14:m>
                <a:endParaRPr lang="en-IN" sz="1400" b="1" dirty="0"/>
              </a:p>
              <a:p>
                <a:r>
                  <a:rPr lang="en-IN" sz="1400" dirty="0"/>
                  <a:t> P(R/P) = </a:t>
                </a:r>
                <a14:m>
                  <m:oMath xmlns:m="http://schemas.openxmlformats.org/officeDocument/2006/math">
                    <m:f>
                      <m:fPr>
                        <m:ctrlPr>
                          <a:rPr lang="en-IN" sz="1400" b="1" i="1" dirty="0">
                            <a:latin typeface="Cambria Math" panose="02040503050406030204" pitchFamily="18" charset="0"/>
                          </a:rPr>
                        </m:ctrlPr>
                      </m:fPr>
                      <m:num>
                        <m:r>
                          <m:rPr>
                            <m:nor/>
                          </m:rPr>
                          <a:rPr lang="en-IN" sz="1400" b="1" i="0" dirty="0" smtClean="0">
                            <a:latin typeface="Cambria Math" panose="02040503050406030204" pitchFamily="18" charset="0"/>
                          </a:rPr>
                          <m:t>0.28</m:t>
                        </m:r>
                      </m:num>
                      <m:den>
                        <m:r>
                          <m:rPr>
                            <m:nor/>
                          </m:rPr>
                          <a:rPr lang="en-IN" altLang="ii-CN" sz="1400" b="1" i="0" dirty="0" smtClean="0">
                            <a:latin typeface="Cambria Math" panose="02040503050406030204" pitchFamily="18" charset="0"/>
                          </a:rPr>
                          <m:t>0.28</m:t>
                        </m:r>
                        <m:r>
                          <m:rPr>
                            <m:nor/>
                          </m:rPr>
                          <a:rPr lang="en-IN" altLang="ii-CN" sz="1400" b="1" i="0" dirty="0" smtClean="0"/>
                          <m:t> </m:t>
                        </m:r>
                        <m:r>
                          <m:rPr>
                            <m:nor/>
                          </m:rPr>
                          <a:rPr lang="en-IN" altLang="ii-CN" sz="1400" b="1" i="0" dirty="0" smtClean="0"/>
                          <m:t>+</m:t>
                        </m:r>
                        <m:r>
                          <m:rPr>
                            <m:nor/>
                          </m:rPr>
                          <a:rPr lang="en-IN" altLang="ii-CN" sz="1400" b="1" i="0" dirty="0" smtClean="0"/>
                          <m:t>0.06</m:t>
                        </m:r>
                      </m:den>
                    </m:f>
                  </m:oMath>
                </a14:m>
                <a:r>
                  <a:rPr lang="en-IN" sz="1400" dirty="0"/>
                  <a:t> = </a:t>
                </a:r>
                <a14:m>
                  <m:oMath xmlns:m="http://schemas.openxmlformats.org/officeDocument/2006/math">
                    <m:f>
                      <m:fPr>
                        <m:ctrlPr>
                          <a:rPr lang="en-IN" sz="1400" b="1" i="1" dirty="0">
                            <a:latin typeface="Cambria Math" panose="02040503050406030204" pitchFamily="18" charset="0"/>
                          </a:rPr>
                        </m:ctrlPr>
                      </m:fPr>
                      <m:num>
                        <m:r>
                          <m:rPr>
                            <m:nor/>
                          </m:rPr>
                          <a:rPr lang="en-IN" sz="1400" b="1" dirty="0">
                            <a:latin typeface="Cambria Math" panose="02040503050406030204" pitchFamily="18" charset="0"/>
                          </a:rPr>
                          <m:t>0.28</m:t>
                        </m:r>
                      </m:num>
                      <m:den>
                        <m:r>
                          <m:rPr>
                            <m:nor/>
                          </m:rPr>
                          <a:rPr lang="en-IN" sz="1400" b="1" i="0" dirty="0" smtClean="0">
                            <a:latin typeface="Cambria Math" panose="02040503050406030204" pitchFamily="18" charset="0"/>
                          </a:rPr>
                          <m:t>0.34</m:t>
                        </m:r>
                      </m:den>
                    </m:f>
                  </m:oMath>
                </a14:m>
                <a:r>
                  <a:rPr lang="en-IN" sz="1400" dirty="0"/>
                  <a:t> = 0.824</a:t>
                </a:r>
              </a:p>
            </p:txBody>
          </p:sp>
        </mc:Choice>
        <mc:Fallback xmlns="">
          <p:sp>
            <p:nvSpPr>
              <p:cNvPr id="3" name="Content Placeholder 2">
                <a:extLst>
                  <a:ext uri="{FF2B5EF4-FFF2-40B4-BE49-F238E27FC236}">
                    <a16:creationId xmlns:a16="http://schemas.microsoft.com/office/drawing/2014/main" id="{4F5389F9-1ABA-48A4-9168-48656DA7B141}"/>
                  </a:ext>
                </a:extLst>
              </p:cNvPr>
              <p:cNvSpPr>
                <a:spLocks noGrp="1" noRot="1" noChangeAspect="1" noMove="1" noResize="1" noEditPoints="1" noAdjustHandles="1" noChangeArrowheads="1" noChangeShapeType="1" noTextEdit="1"/>
              </p:cNvSpPr>
              <p:nvPr>
                <p:ph idx="1"/>
              </p:nvPr>
            </p:nvSpPr>
            <p:spPr>
              <a:xfrm>
                <a:off x="457200" y="692696"/>
                <a:ext cx="8562240" cy="5832648"/>
              </a:xfrm>
              <a:blipFill>
                <a:blip r:embed="rId2"/>
                <a:stretch>
                  <a:fillRect l="-71" t="-209" r="-49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EEAC39-AE26-4542-9B7D-6FC534A6C88E}"/>
                  </a:ext>
                </a:extLst>
              </p14:cNvPr>
              <p14:cNvContentPartPr/>
              <p14:nvPr/>
            </p14:nvContentPartPr>
            <p14:xfrm>
              <a:off x="4340880" y="3053520"/>
              <a:ext cx="4678560" cy="2240640"/>
            </p14:xfrm>
          </p:contentPart>
        </mc:Choice>
        <mc:Fallback xmlns="">
          <p:pic>
            <p:nvPicPr>
              <p:cNvPr id="4" name="Ink 3">
                <a:extLst>
                  <a:ext uri="{FF2B5EF4-FFF2-40B4-BE49-F238E27FC236}">
                    <a16:creationId xmlns:a16="http://schemas.microsoft.com/office/drawing/2014/main" id="{51EEAC39-AE26-4542-9B7D-6FC534A6C88E}"/>
                  </a:ext>
                </a:extLst>
              </p:cNvPr>
              <p:cNvPicPr/>
              <p:nvPr/>
            </p:nvPicPr>
            <p:blipFill>
              <a:blip r:embed="rId4"/>
              <a:stretch>
                <a:fillRect/>
              </a:stretch>
            </p:blipFill>
            <p:spPr>
              <a:xfrm>
                <a:off x="4331520" y="3044160"/>
                <a:ext cx="4697280" cy="2259360"/>
              </a:xfrm>
              <a:prstGeom prst="rect">
                <a:avLst/>
              </a:prstGeom>
            </p:spPr>
          </p:pic>
        </mc:Fallback>
      </mc:AlternateContent>
    </p:spTree>
    <p:extLst>
      <p:ext uri="{BB962C8B-B14F-4D97-AF65-F5344CB8AC3E}">
        <p14:creationId xmlns:p14="http://schemas.microsoft.com/office/powerpoint/2010/main" val="282763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184B-498A-4BDC-9D3A-1F1E04BCEF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9F3AB5-8616-4B23-9F99-E642162A4852}"/>
              </a:ext>
            </a:extLst>
          </p:cNvPr>
          <p:cNvSpPr>
            <a:spLocks noGrp="1"/>
          </p:cNvSpPr>
          <p:nvPr>
            <p:ph idx="1"/>
          </p:nvPr>
        </p:nvSpPr>
        <p:spPr>
          <a:xfrm>
            <a:off x="457200" y="1600200"/>
            <a:ext cx="8229600" cy="4983162"/>
          </a:xfrm>
        </p:spPr>
        <p:txBody>
          <a:bodyPr>
            <a:normAutofit fontScale="40000" lnSpcReduction="20000"/>
          </a:bodyPr>
          <a:lstStyle/>
          <a:p>
            <a:r>
              <a:rPr lang="en-US" sz="3200" dirty="0"/>
              <a:t>Example 4: In a test, an examinee either guesses or copies or knows the answer to a multiple choice question with four choices. The probability that he makes a guess is (1/3) and the probability that he copies the answer is (1/6). The probability that his answer is correct, given that he copied it, is (1/8). Find the probability that he knew the answer to the question, given that he correctly answered it?</a:t>
            </a:r>
          </a:p>
          <a:p>
            <a:pPr marL="0" indent="0">
              <a:buNone/>
            </a:pPr>
            <a:r>
              <a:rPr lang="en-IN" sz="3200" dirty="0"/>
              <a:t>                 a. 24/29    b. 24/39    c. 17/29   d. 17/39</a:t>
            </a:r>
          </a:p>
          <a:p>
            <a:pPr marL="0" indent="0">
              <a:buNone/>
            </a:pPr>
            <a:r>
              <a:rPr lang="en-IN" dirty="0"/>
              <a:t>Solution 4: </a:t>
            </a:r>
            <a:endParaRPr lang="en-IN" sz="3200" dirty="0"/>
          </a:p>
          <a:p>
            <a:pPr marL="0" indent="0">
              <a:buNone/>
            </a:pPr>
            <a:r>
              <a:rPr lang="en-US" sz="3200" dirty="0"/>
              <a:t> Let A1 , A2 , A3  and B be the events defined as follows :</a:t>
            </a:r>
          </a:p>
          <a:p>
            <a:pPr marL="0" indent="0">
              <a:buNone/>
            </a:pPr>
            <a:r>
              <a:rPr lang="en-US" sz="3200" dirty="0"/>
              <a:t>      A1 = the examinee guesses the answer</a:t>
            </a:r>
          </a:p>
          <a:p>
            <a:pPr marL="0" indent="0">
              <a:buNone/>
            </a:pPr>
            <a:r>
              <a:rPr lang="en-US" sz="3200" dirty="0"/>
              <a:t>      A2= the examinee copies the answer</a:t>
            </a:r>
          </a:p>
          <a:p>
            <a:pPr marL="0" indent="0">
              <a:buNone/>
            </a:pPr>
            <a:r>
              <a:rPr lang="en-US" sz="3200" dirty="0"/>
              <a:t>      A3= the examinee knows the answer and</a:t>
            </a:r>
          </a:p>
          <a:p>
            <a:pPr marL="0" indent="0">
              <a:buNone/>
            </a:pPr>
            <a:r>
              <a:rPr lang="en-US" sz="3200" dirty="0"/>
              <a:t>      B= the examinee answers correctly</a:t>
            </a:r>
          </a:p>
          <a:p>
            <a:pPr marL="0" indent="0">
              <a:buNone/>
            </a:pPr>
            <a:r>
              <a:rPr lang="en-US" sz="3200" dirty="0"/>
              <a:t>      We have P(A1) = 1/3, P(A2) = 1/6</a:t>
            </a:r>
          </a:p>
          <a:p>
            <a:pPr marL="0" indent="0">
              <a:buNone/>
            </a:pPr>
            <a:r>
              <a:rPr lang="en-US" sz="3200" dirty="0"/>
              <a:t>      Since A1 , A2  and A3  are mutually exclusive and exhaustive events therefore</a:t>
            </a:r>
          </a:p>
          <a:p>
            <a:pPr marL="0" indent="0">
              <a:buNone/>
            </a:pPr>
            <a:r>
              <a:rPr lang="en-US" sz="3200" dirty="0"/>
              <a:t>                P(A1) + P(A2) + P(A3) = 1</a:t>
            </a:r>
          </a:p>
          <a:p>
            <a:pPr marL="0" indent="0">
              <a:buNone/>
            </a:pPr>
            <a:r>
              <a:rPr lang="en-US" sz="3200" dirty="0"/>
              <a:t> P(A3) = ½</a:t>
            </a:r>
          </a:p>
          <a:p>
            <a:pPr marL="0" indent="0">
              <a:buNone/>
            </a:pPr>
            <a:r>
              <a:rPr lang="en-US" sz="3200" dirty="0"/>
              <a:t>If A1 has already occurred, then the examinee guesses. Since there are four choices out of which only one is correct, therefore the probability that he answers correctly given that he has made a guess is ¼ </a:t>
            </a:r>
            <a:r>
              <a:rPr lang="en-US" sz="3200" dirty="0" err="1"/>
              <a:t>i.e</a:t>
            </a:r>
            <a:r>
              <a:rPr lang="en-US" sz="3200" dirty="0"/>
              <a:t>,       P(B / A1 ) = ¼</a:t>
            </a:r>
          </a:p>
          <a:p>
            <a:pPr marL="0" indent="0">
              <a:buNone/>
            </a:pPr>
            <a:r>
              <a:rPr lang="en-US" sz="3200" dirty="0"/>
              <a:t>It is a given that P(B/</a:t>
            </a:r>
            <a:r>
              <a:rPr lang="en-US" dirty="0"/>
              <a:t>A2</a:t>
            </a:r>
            <a:r>
              <a:rPr lang="en-US" sz="3200" dirty="0"/>
              <a:t>) = 1/8 and P(B/</a:t>
            </a:r>
            <a:r>
              <a:rPr lang="en-US" dirty="0"/>
              <a:t>A3</a:t>
            </a:r>
            <a:r>
              <a:rPr lang="en-US" sz="3200" dirty="0"/>
              <a:t> ) is the probability that he answers correctly given that he knew the answer = 1</a:t>
            </a:r>
          </a:p>
          <a:p>
            <a:pPr marL="0" indent="0">
              <a:buNone/>
            </a:pPr>
            <a:r>
              <a:rPr lang="en-US" sz="3200" dirty="0"/>
              <a:t>By </a:t>
            </a:r>
            <a:r>
              <a:rPr lang="en-US" sz="3200" dirty="0" err="1"/>
              <a:t>Baye’s</a:t>
            </a:r>
            <a:r>
              <a:rPr lang="en-US" sz="3200" dirty="0"/>
              <a:t> rule,</a:t>
            </a:r>
          </a:p>
          <a:p>
            <a:pPr marL="0" indent="0">
              <a:buNone/>
            </a:pPr>
            <a:r>
              <a:rPr lang="en-US" sz="3200" dirty="0"/>
              <a:t>Required probability = P(A3/</a:t>
            </a:r>
            <a:r>
              <a:rPr lang="en-US" dirty="0"/>
              <a:t>B</a:t>
            </a:r>
            <a:r>
              <a:rPr lang="en-US" sz="3200" dirty="0"/>
              <a:t>)</a:t>
            </a:r>
          </a:p>
          <a:p>
            <a:pPr marL="0" indent="0">
              <a:buNone/>
            </a:pPr>
            <a:r>
              <a:rPr lang="en-US" sz="3200" dirty="0"/>
              <a:t>                = [P(A3)P(B/</a:t>
            </a:r>
            <a:r>
              <a:rPr lang="en-US" dirty="0"/>
              <a:t>A</a:t>
            </a:r>
            <a:r>
              <a:rPr lang="en-US" sz="3200" dirty="0"/>
              <a:t>3)] / [P(A1)P(</a:t>
            </a:r>
            <a:r>
              <a:rPr lang="en-US" dirty="0"/>
              <a:t>B</a:t>
            </a:r>
            <a:r>
              <a:rPr lang="en-US" sz="3200" dirty="0"/>
              <a:t>/A1) + P(A2)P(B/</a:t>
            </a:r>
            <a:r>
              <a:rPr lang="en-US" dirty="0"/>
              <a:t>A</a:t>
            </a:r>
            <a:r>
              <a:rPr lang="en-US" sz="3200" dirty="0"/>
              <a:t>2) + P(A3)P(B/</a:t>
            </a:r>
            <a:r>
              <a:rPr lang="en-US" dirty="0"/>
              <a:t>A</a:t>
            </a:r>
            <a:r>
              <a:rPr lang="en-US" sz="3200" dirty="0"/>
              <a:t>3)]</a:t>
            </a:r>
          </a:p>
          <a:p>
            <a:pPr marL="0" indent="0">
              <a:buNone/>
            </a:pPr>
            <a:r>
              <a:rPr lang="en-US" sz="3200" dirty="0"/>
              <a:t>                = [ ½ x 1] [ (1/3 x ¼) + (1/6) x (1/8) + (1/2) x 1</a:t>
            </a:r>
          </a:p>
          <a:p>
            <a:pPr marL="0" indent="0">
              <a:buNone/>
            </a:pPr>
            <a:r>
              <a:rPr lang="en-US" sz="3200" dirty="0"/>
              <a:t>                = 24/29</a:t>
            </a:r>
            <a:endParaRPr lang="en-IN" sz="3200" dirty="0"/>
          </a:p>
          <a:p>
            <a:pPr marL="0" indent="0">
              <a:buNone/>
            </a:pPr>
            <a:endParaRPr lang="en-IN" sz="3200" dirty="0"/>
          </a:p>
          <a:p>
            <a:endParaRPr lang="en-IN" dirty="0"/>
          </a:p>
        </p:txBody>
      </p:sp>
    </p:spTree>
    <p:extLst>
      <p:ext uri="{BB962C8B-B14F-4D97-AF65-F5344CB8AC3E}">
        <p14:creationId xmlns:p14="http://schemas.microsoft.com/office/powerpoint/2010/main" val="55401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184B-498A-4BDC-9D3A-1F1E04BCEF4A}"/>
              </a:ext>
            </a:extLst>
          </p:cNvPr>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39F3AB5-8616-4B23-9F99-E642162A4852}"/>
              </a:ext>
            </a:extLst>
          </p:cNvPr>
          <p:cNvSpPr>
            <a:spLocks noGrp="1"/>
          </p:cNvSpPr>
          <p:nvPr>
            <p:ph idx="1"/>
          </p:nvPr>
        </p:nvSpPr>
        <p:spPr>
          <a:xfrm>
            <a:off x="457200" y="692696"/>
            <a:ext cx="8229600" cy="5890666"/>
          </a:xfrm>
        </p:spPr>
        <p:txBody>
          <a:bodyPr>
            <a:normAutofit/>
          </a:bodyPr>
          <a:lstStyle/>
          <a:p>
            <a:r>
              <a:rPr lang="en-US" sz="1500" dirty="0"/>
              <a:t>Example 4: In a test, an examinee either guesses or copies or knows the answer to a multiple choice question with four choices. The probability that he makes a guess is (1/3) and the probability that he copies the answer is (1/6). The probability that his answer is correct, given that he copied it, is (1/8). Find the probability that he knew the answer to the question, given that he correctly answered it?</a:t>
            </a:r>
          </a:p>
          <a:p>
            <a:pPr marL="0" indent="0">
              <a:buNone/>
            </a:pPr>
            <a:r>
              <a:rPr lang="en-IN" sz="1500" dirty="0"/>
              <a:t>                 a. 24/29    b. 24/39    c. 17/29   d. 17/39</a:t>
            </a:r>
          </a:p>
          <a:p>
            <a:pPr marL="0" indent="0">
              <a:buNone/>
            </a:pPr>
            <a:r>
              <a:rPr lang="en-IN" sz="1500" dirty="0"/>
              <a:t>Solution 4: </a:t>
            </a:r>
          </a:p>
          <a:p>
            <a:pPr marL="0" indent="0">
              <a:buNone/>
            </a:pPr>
            <a:r>
              <a:rPr lang="en-US" sz="1500" dirty="0"/>
              <a:t> Let G , C , K  and B be the events defined as follows :</a:t>
            </a:r>
          </a:p>
          <a:p>
            <a:pPr marL="0" indent="0">
              <a:buNone/>
            </a:pPr>
            <a:r>
              <a:rPr lang="en-US" sz="1500" dirty="0"/>
              <a:t>      G = the examinee guesses the answer</a:t>
            </a:r>
          </a:p>
          <a:p>
            <a:pPr marL="0" indent="0">
              <a:buNone/>
            </a:pPr>
            <a:r>
              <a:rPr lang="en-US" sz="1500" dirty="0"/>
              <a:t>      C= the examinee copies the answer</a:t>
            </a:r>
          </a:p>
          <a:p>
            <a:pPr marL="0" indent="0">
              <a:buNone/>
            </a:pPr>
            <a:r>
              <a:rPr lang="en-US" sz="1500" dirty="0"/>
              <a:t>      K= the examinee knows the answer and</a:t>
            </a:r>
          </a:p>
          <a:p>
            <a:pPr marL="0" indent="0">
              <a:buNone/>
            </a:pPr>
            <a:r>
              <a:rPr lang="en-US" sz="1500" dirty="0"/>
              <a:t>      A= the examinee answers correctly</a:t>
            </a:r>
          </a:p>
          <a:p>
            <a:endParaRPr lang="en-IN" dirty="0"/>
          </a:p>
        </p:txBody>
      </p:sp>
    </p:spTree>
    <p:extLst>
      <p:ext uri="{BB962C8B-B14F-4D97-AF65-F5344CB8AC3E}">
        <p14:creationId xmlns:p14="http://schemas.microsoft.com/office/powerpoint/2010/main" val="3446595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9492-F794-47F5-A0C6-807ECE270A75}"/>
              </a:ext>
            </a:extLst>
          </p:cNvPr>
          <p:cNvSpPr>
            <a:spLocks noGrp="1"/>
          </p:cNvSpPr>
          <p:nvPr>
            <p:ph type="title"/>
          </p:nvPr>
        </p:nvSpPr>
        <p:spPr>
          <a:xfrm>
            <a:off x="457200" y="274638"/>
            <a:ext cx="8229600" cy="63408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7CF347A-0F98-4814-8F3E-17B01ECC5092}"/>
              </a:ext>
            </a:extLst>
          </p:cNvPr>
          <p:cNvSpPr>
            <a:spLocks noGrp="1"/>
          </p:cNvSpPr>
          <p:nvPr>
            <p:ph idx="1"/>
          </p:nvPr>
        </p:nvSpPr>
        <p:spPr>
          <a:xfrm>
            <a:off x="457200" y="1052736"/>
            <a:ext cx="8229600" cy="5073427"/>
          </a:xfrm>
        </p:spPr>
        <p:txBody>
          <a:bodyPr>
            <a:normAutofit/>
          </a:bodyPr>
          <a:lstStyle/>
          <a:p>
            <a:r>
              <a:rPr lang="en-US" sz="1800" b="1" dirty="0">
                <a:cs typeface="Times New Roman" panose="02020603050405020304" pitchFamily="18" charset="0"/>
              </a:rPr>
              <a:t>Example 2: </a:t>
            </a:r>
            <a:r>
              <a:rPr lang="en-US" sz="1800" dirty="0">
                <a:cs typeface="Times New Roman" panose="02020603050405020304" pitchFamily="18" charset="0"/>
              </a:rPr>
              <a:t>On a </a:t>
            </a:r>
            <a:r>
              <a:rPr lang="en-US" sz="1800" dirty="0" err="1">
                <a:cs typeface="Times New Roman" panose="02020603050405020304" pitchFamily="18" charset="0"/>
              </a:rPr>
              <a:t>saturday</a:t>
            </a:r>
            <a:r>
              <a:rPr lang="en-US" sz="1800" dirty="0">
                <a:cs typeface="Times New Roman" panose="02020603050405020304" pitchFamily="18" charset="0"/>
              </a:rPr>
              <a:t> night the probability that a driver has been drinking is 0.2.If the driver has been  drinking, the probability that they have an accident is 0.05,otherwise it is 0.0001.At an accident on Saturday </a:t>
            </a:r>
            <a:r>
              <a:rPr lang="en-US" sz="1800" err="1">
                <a:cs typeface="Times New Roman" panose="02020603050405020304" pitchFamily="18" charset="0"/>
              </a:rPr>
              <a:t>night</a:t>
            </a:r>
            <a:r>
              <a:rPr lang="en-US" sz="1800">
                <a:cs typeface="Times New Roman" panose="02020603050405020304" pitchFamily="18" charset="0"/>
              </a:rPr>
              <a:t>, the </a:t>
            </a:r>
            <a:r>
              <a:rPr lang="en-US" sz="1800" dirty="0">
                <a:cs typeface="Times New Roman" panose="02020603050405020304" pitchFamily="18" charset="0"/>
              </a:rPr>
              <a:t>police carry out breath </a:t>
            </a:r>
            <a:r>
              <a:rPr lang="en-US" sz="1800" dirty="0" err="1">
                <a:cs typeface="Times New Roman" panose="02020603050405020304" pitchFamily="18" charset="0"/>
              </a:rPr>
              <a:t>test,then</a:t>
            </a:r>
            <a:r>
              <a:rPr lang="en-US" sz="1800" dirty="0">
                <a:cs typeface="Times New Roman" panose="02020603050405020304" pitchFamily="18" charset="0"/>
              </a:rPr>
              <a:t> the probability that the driver has been drinking is </a:t>
            </a:r>
          </a:p>
          <a:p>
            <a:r>
              <a:rPr lang="en-US" sz="1800" dirty="0">
                <a:cs typeface="Times New Roman" panose="02020603050405020304" pitchFamily="18" charset="0"/>
              </a:rPr>
              <a:t>a) 0.001                       b)0.01                         c) 0.992                         d)0.95      </a:t>
            </a:r>
          </a:p>
          <a:p>
            <a:r>
              <a:rPr lang="en-IN" sz="1800" b="1" dirty="0"/>
              <a:t>Solution 2: </a:t>
            </a:r>
            <a:r>
              <a:rPr lang="en-IN" sz="1800" dirty="0"/>
              <a:t>By tree diagram only:-</a:t>
            </a:r>
          </a:p>
          <a:p>
            <a:endParaRPr lang="en-IN" dirty="0"/>
          </a:p>
        </p:txBody>
      </p:sp>
    </p:spTree>
    <p:extLst>
      <p:ext uri="{BB962C8B-B14F-4D97-AF65-F5344CB8AC3E}">
        <p14:creationId xmlns:p14="http://schemas.microsoft.com/office/powerpoint/2010/main" val="18716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07A6-3C1C-4428-97EB-66F8B6F432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C012ED-B046-456B-90E2-DDC2AF51B54C}"/>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29. What is the probability of forming words by using the letters of word INDIA with vowels being together if we are making all the possible words by using same letters as in given 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1/10                 (b)2/10    (c) 3/10   (d) 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330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2"/>
            <a:ext cx="8229600" cy="21602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332656"/>
            <a:ext cx="8229600" cy="6192688"/>
          </a:xfrm>
        </p:spPr>
        <p:txBody>
          <a:bodyPr>
            <a:normAutofit fontScale="25000" lnSpcReduction="20000"/>
          </a:bodyPr>
          <a:lstStyle/>
          <a:p>
            <a:r>
              <a:rPr lang="en-US" sz="4400" dirty="0"/>
              <a:t>Directions for question number 1-4∶Two fair coins are tossed simultaneously .</a:t>
            </a:r>
          </a:p>
          <a:p>
            <a:r>
              <a:rPr lang="en-US" sz="4400" dirty="0"/>
              <a:t>Find the probability of</a:t>
            </a:r>
          </a:p>
          <a:p>
            <a:r>
              <a:rPr lang="en-US" sz="4400" dirty="0"/>
              <a:t>Q1.Getting only one head.</a:t>
            </a:r>
          </a:p>
          <a:p>
            <a:r>
              <a:rPr lang="en-US" sz="4400" dirty="0"/>
              <a:t>(A)  1/(2 ) (B)  1/(3 ) (C)  2/(3 ) (D)  3/(4 )</a:t>
            </a:r>
          </a:p>
          <a:p>
            <a:endParaRPr lang="en-US" sz="4400" dirty="0"/>
          </a:p>
          <a:p>
            <a:r>
              <a:rPr lang="en-US" sz="4400" dirty="0"/>
              <a:t>Q2.Getting at least one head.</a:t>
            </a:r>
          </a:p>
          <a:p>
            <a:r>
              <a:rPr lang="en-US" sz="4400" dirty="0"/>
              <a:t>(A)  1/(4 ) (B)  3/(4 ) (C)  1/(2 ) (D)  3/8</a:t>
            </a:r>
          </a:p>
          <a:p>
            <a:endParaRPr lang="en-US" sz="4400" dirty="0"/>
          </a:p>
          <a:p>
            <a:r>
              <a:rPr lang="en-US" sz="4400" dirty="0"/>
              <a:t>Q3.Getting two heads.</a:t>
            </a:r>
          </a:p>
          <a:p>
            <a:r>
              <a:rPr lang="en-US" sz="4400" dirty="0"/>
              <a:t>(A)  2/(7 ) (B)  (1 )/( 4     ) (C)  1/2 (D)  4/5</a:t>
            </a:r>
          </a:p>
          <a:p>
            <a:endParaRPr lang="en-US" sz="4400" dirty="0"/>
          </a:p>
          <a:p>
            <a:r>
              <a:rPr lang="en-US" sz="4400" dirty="0"/>
              <a:t>Q4.Getting at least two heads.</a:t>
            </a:r>
          </a:p>
          <a:p>
            <a:r>
              <a:rPr lang="en-US" sz="4400" dirty="0"/>
              <a:t>(A)  3/(4 ) (B)  1/(2 ) (C)  1/(4 ) (D)1</a:t>
            </a:r>
          </a:p>
          <a:p>
            <a:endParaRPr lang="en-US" sz="4400" dirty="0"/>
          </a:p>
          <a:p>
            <a:r>
              <a:rPr lang="en-US" sz="4400" dirty="0"/>
              <a:t>Directions for question number 5-11:</a:t>
            </a:r>
          </a:p>
          <a:p>
            <a:r>
              <a:rPr lang="en-US" sz="4400" dirty="0"/>
              <a:t>Three fair </a:t>
            </a:r>
            <a:r>
              <a:rPr lang="en-US" sz="4400" dirty="0" err="1"/>
              <a:t>cions</a:t>
            </a:r>
            <a:r>
              <a:rPr lang="en-US" sz="4400" dirty="0"/>
              <a:t> are tossed </a:t>
            </a:r>
            <a:r>
              <a:rPr lang="en-US" sz="4400" dirty="0" err="1"/>
              <a:t>simultaneously.Find</a:t>
            </a:r>
            <a:r>
              <a:rPr lang="en-US" sz="4400" dirty="0"/>
              <a:t> the probability of</a:t>
            </a:r>
          </a:p>
          <a:p>
            <a:r>
              <a:rPr lang="en-US" sz="4400" dirty="0"/>
              <a:t>Q5.Getting one head.</a:t>
            </a:r>
          </a:p>
          <a:p>
            <a:r>
              <a:rPr lang="en-US" sz="4400" dirty="0"/>
              <a:t>(A)  0                        (B)  3/(4 ) (C)  5/(8 ) (D)  3/8</a:t>
            </a:r>
          </a:p>
          <a:p>
            <a:endParaRPr lang="en-US" sz="4400" dirty="0"/>
          </a:p>
          <a:p>
            <a:r>
              <a:rPr lang="en-US" sz="4400" dirty="0"/>
              <a:t>Q6.Getting one tail</a:t>
            </a:r>
          </a:p>
          <a:p>
            <a:r>
              <a:rPr lang="en-US" sz="4400" dirty="0"/>
              <a:t>(A)  1                        (B)  1/(4 ) (C)  5/(8   ) (D)  3/(8 )</a:t>
            </a:r>
          </a:p>
          <a:p>
            <a:endParaRPr lang="en-US" sz="4400" dirty="0"/>
          </a:p>
          <a:p>
            <a:r>
              <a:rPr lang="en-US" sz="4400" dirty="0"/>
              <a:t>Q7.Getting </a:t>
            </a:r>
            <a:r>
              <a:rPr lang="en-US" sz="4400" dirty="0" err="1"/>
              <a:t>atleast</a:t>
            </a:r>
            <a:r>
              <a:rPr lang="en-US" sz="4400" dirty="0"/>
              <a:t> one head</a:t>
            </a:r>
          </a:p>
          <a:p>
            <a:r>
              <a:rPr lang="en-US" sz="4400" dirty="0"/>
              <a:t>(A)  7/8 (B)  1/8 (C)  3/4 (D)  1/(4 )</a:t>
            </a:r>
          </a:p>
          <a:p>
            <a:endParaRPr lang="en-US" sz="4400" dirty="0"/>
          </a:p>
          <a:p>
            <a:r>
              <a:rPr lang="en-US" sz="4400" dirty="0"/>
              <a:t>Q8.Getting two heads.</a:t>
            </a:r>
          </a:p>
          <a:p>
            <a:r>
              <a:rPr lang="en-US" sz="4400" dirty="0"/>
              <a:t>(A)  3/(5 ) (B)  3/(8 ) (C)  5/(8 ) (D)  2/5</a:t>
            </a:r>
          </a:p>
          <a:p>
            <a:endParaRPr lang="en-US" sz="4400" dirty="0"/>
          </a:p>
          <a:p>
            <a:r>
              <a:rPr lang="en-US" sz="4400" dirty="0"/>
              <a:t>Q9.Getting </a:t>
            </a:r>
            <a:r>
              <a:rPr lang="en-US" sz="4400" dirty="0" err="1"/>
              <a:t>atleast</a:t>
            </a:r>
            <a:r>
              <a:rPr lang="en-US" sz="4400" dirty="0"/>
              <a:t> two heads.</a:t>
            </a:r>
          </a:p>
          <a:p>
            <a:r>
              <a:rPr lang="en-US" sz="4400" dirty="0"/>
              <a:t>(A)  3/(8 ) (B)  7/(8 ) (C)  1/(2 ) (D)  1/4</a:t>
            </a:r>
          </a:p>
          <a:p>
            <a:endParaRPr lang="en-US" sz="4400" dirty="0"/>
          </a:p>
          <a:p>
            <a:r>
              <a:rPr lang="en-US" sz="4400" dirty="0"/>
              <a:t>Q10.Getting </a:t>
            </a:r>
            <a:r>
              <a:rPr lang="en-US" sz="4400" dirty="0" err="1"/>
              <a:t>atleast</a:t>
            </a:r>
            <a:r>
              <a:rPr lang="en-US" sz="4400" dirty="0"/>
              <a:t> one head and one tail.</a:t>
            </a:r>
          </a:p>
          <a:p>
            <a:r>
              <a:rPr lang="en-US" sz="4400" dirty="0"/>
              <a:t>(A)  2/(8 ) (B)  1/(2 ) (C)  3/(10 )     (D)3/4</a:t>
            </a:r>
          </a:p>
          <a:p>
            <a:endParaRPr lang="en-US" sz="4400" dirty="0"/>
          </a:p>
          <a:p>
            <a:r>
              <a:rPr lang="en-US" sz="4400" dirty="0"/>
              <a:t>Q11.Getting more heads than the number of tails.</a:t>
            </a:r>
          </a:p>
          <a:p>
            <a:r>
              <a:rPr lang="en-US" sz="4400" dirty="0"/>
              <a:t>(A)  2/(5 ) (B)  7/(8 ) (C)  5/(8 ) (D)  1/2</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8105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Probability for 2 events A and B</a:t>
            </a:r>
          </a:p>
        </p:txBody>
      </p:sp>
      <p:pic>
        <p:nvPicPr>
          <p:cNvPr id="1026" name="Picture 2" descr="D:\foto aadhar etc\probability\thDbC17eVWTAR1QT3A4L9P4C.jpg"/>
          <p:cNvPicPr>
            <a:picLocks noGrp="1" noChangeAspect="1" noChangeArrowheads="1"/>
          </p:cNvPicPr>
          <p:nvPr>
            <p:ph idx="1"/>
          </p:nvPr>
        </p:nvPicPr>
        <p:blipFill>
          <a:blip r:embed="rId2"/>
          <a:srcRect/>
          <a:stretch>
            <a:fillRect/>
          </a:stretch>
        </p:blipFill>
        <p:spPr bwMode="auto">
          <a:xfrm>
            <a:off x="457200" y="1341882"/>
            <a:ext cx="8229600" cy="517436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620688"/>
            <a:ext cx="8229600" cy="6120680"/>
          </a:xfrm>
        </p:spPr>
        <p:txBody>
          <a:bodyPr>
            <a:normAutofit fontScale="25000" lnSpcReduction="20000"/>
          </a:bodyPr>
          <a:lstStyle/>
          <a:p>
            <a:r>
              <a:rPr lang="en-US" sz="5600" dirty="0"/>
              <a:t>Directions for question number 12-20∶</a:t>
            </a:r>
          </a:p>
          <a:p>
            <a:r>
              <a:rPr lang="en-US" sz="5600" dirty="0"/>
              <a:t>Two dice are rolled </a:t>
            </a:r>
            <a:r>
              <a:rPr lang="en-US" sz="5600" dirty="0" err="1"/>
              <a:t>simultaneously.Find</a:t>
            </a:r>
            <a:r>
              <a:rPr lang="en-US" sz="5600" dirty="0"/>
              <a:t> the probability of</a:t>
            </a:r>
          </a:p>
          <a:p>
            <a:r>
              <a:rPr lang="en-US" sz="5600" dirty="0"/>
              <a:t>Q12.Getting a total of 9</a:t>
            </a:r>
          </a:p>
          <a:p>
            <a:r>
              <a:rPr lang="en-US" sz="5600" dirty="0"/>
              <a:t>(A)  1/(3 ) (B)  1/(9 ) (C)  8/(9 ) (D)  9/10</a:t>
            </a:r>
          </a:p>
          <a:p>
            <a:endParaRPr lang="en-US" sz="5600" dirty="0"/>
          </a:p>
          <a:p>
            <a:r>
              <a:rPr lang="en-US" sz="5600" dirty="0"/>
              <a:t>Q13.Getting a sum greater than 9</a:t>
            </a:r>
          </a:p>
          <a:p>
            <a:r>
              <a:rPr lang="en-US" sz="5600" dirty="0"/>
              <a:t>(A)  10/(11  ) (B)  5/(6 ) (C)  1/(6 ) (D)  8/9</a:t>
            </a:r>
          </a:p>
          <a:p>
            <a:endParaRPr lang="en-US" sz="5600" dirty="0"/>
          </a:p>
          <a:p>
            <a:r>
              <a:rPr lang="en-US" sz="5600" dirty="0"/>
              <a:t>Q14.Getting a total of 9 or 11</a:t>
            </a:r>
          </a:p>
          <a:p>
            <a:r>
              <a:rPr lang="en-US" sz="5600" dirty="0"/>
              <a:t>(A)  2/(99 ) (B)  20/(99 ) (C)  1/6 (D)  1/(10 )</a:t>
            </a:r>
          </a:p>
          <a:p>
            <a:endParaRPr lang="en-US" sz="5600" dirty="0"/>
          </a:p>
          <a:p>
            <a:r>
              <a:rPr lang="en-US" sz="5600" dirty="0"/>
              <a:t>Q15.Getting a doublet.</a:t>
            </a:r>
          </a:p>
          <a:p>
            <a:r>
              <a:rPr lang="en-US" sz="5600" dirty="0"/>
              <a:t>(A)  1/(12 ) (B)  0                               (C)  5/(8 ) (D)  1/6</a:t>
            </a:r>
          </a:p>
          <a:p>
            <a:endParaRPr lang="en-US" sz="5600" dirty="0"/>
          </a:p>
          <a:p>
            <a:r>
              <a:rPr lang="en-US" sz="5600" dirty="0"/>
              <a:t>Q16.Getting a doublet of even numbers.</a:t>
            </a:r>
          </a:p>
          <a:p>
            <a:r>
              <a:rPr lang="en-US" sz="5600" dirty="0"/>
              <a:t>(A)  5/(8 ) (B)  1/(12 ) (C)  3/(4 ) (D)  1/(4 )</a:t>
            </a:r>
          </a:p>
          <a:p>
            <a:endParaRPr lang="en-US" sz="5600" dirty="0"/>
          </a:p>
          <a:p>
            <a:r>
              <a:rPr lang="en-US" sz="5600" dirty="0"/>
              <a:t>Q17.Getting a multiple of 2 on one die and a multiple of 3 on the other.</a:t>
            </a:r>
          </a:p>
          <a:p>
            <a:r>
              <a:rPr lang="en-US" sz="5600" dirty="0"/>
              <a:t>(A)  15/(36 ) (B)  25/(36 ) (C)  11/(36 ) (D)  5/(6 )</a:t>
            </a:r>
          </a:p>
          <a:p>
            <a:endParaRPr lang="en-US" sz="5600" dirty="0"/>
          </a:p>
          <a:p>
            <a:r>
              <a:rPr lang="en-US" sz="5600" dirty="0"/>
              <a:t>Q18.Getting the sum of numbers on the two faces divisible by 3 or 4.</a:t>
            </a:r>
          </a:p>
          <a:p>
            <a:r>
              <a:rPr lang="en-US" sz="5600" dirty="0"/>
              <a:t>(A)  4/(9 ) (B)  1/(7 ) (C)  5/(9 ) (D)  7/(12 )</a:t>
            </a:r>
          </a:p>
          <a:p>
            <a:endParaRPr lang="en-US" sz="5600" dirty="0"/>
          </a:p>
          <a:p>
            <a:r>
              <a:rPr lang="en-US" sz="5600" dirty="0"/>
              <a:t>Q19.Getting the sum as a prime number</a:t>
            </a:r>
          </a:p>
          <a:p>
            <a:r>
              <a:rPr lang="en-US" sz="5600" dirty="0"/>
              <a:t>(A)  3/(5 ) (B)  5/(12 ) (C)  1/2 (D)  3/4</a:t>
            </a:r>
          </a:p>
          <a:p>
            <a:endParaRPr lang="en-US" sz="5600" dirty="0"/>
          </a:p>
          <a:p>
            <a:r>
              <a:rPr lang="en-US" sz="5600" dirty="0"/>
              <a:t>Q20.Getting at least one '5'</a:t>
            </a:r>
          </a:p>
          <a:p>
            <a:r>
              <a:rPr lang="en-US" sz="5600" dirty="0"/>
              <a:t>(A)  3/(5 ) (B)  1/(5 ) (C)  5/(36 ) (D)  11/36</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62657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5040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620690"/>
            <a:ext cx="8229600" cy="5505474"/>
          </a:xfrm>
        </p:spPr>
        <p:txBody>
          <a:bodyPr>
            <a:normAutofit fontScale="25000" lnSpcReduction="20000"/>
          </a:bodyPr>
          <a:lstStyle/>
          <a:p>
            <a:pPr marL="0" indent="0">
              <a:buNone/>
            </a:pPr>
            <a:endParaRPr lang="en-US" dirty="0"/>
          </a:p>
          <a:p>
            <a:r>
              <a:rPr lang="en-US" sz="4300" dirty="0"/>
              <a:t>Directions for questions number 21-28∶one card is drawn from a pack of 52 cards.</a:t>
            </a:r>
          </a:p>
          <a:p>
            <a:r>
              <a:rPr lang="en-US" sz="4300" dirty="0"/>
              <a:t>Each of the 52 card being equally likely to be </a:t>
            </a:r>
            <a:r>
              <a:rPr lang="en-US" sz="4300" dirty="0" err="1"/>
              <a:t>drawn.Find</a:t>
            </a:r>
            <a:r>
              <a:rPr lang="en-US" sz="4300" dirty="0"/>
              <a:t> the probability thatQ21.The card drawn is black.</a:t>
            </a:r>
          </a:p>
          <a:p>
            <a:r>
              <a:rPr lang="en-US" sz="4300" dirty="0"/>
              <a:t>(A)  1/(2 ) (B)  1/(4 ) (C)  8/(13 ) (D)can^' </a:t>
            </a:r>
            <a:r>
              <a:rPr lang="en-US" sz="4300" dirty="0" err="1"/>
              <a:t>tbe</a:t>
            </a:r>
            <a:r>
              <a:rPr lang="en-US" sz="4300" dirty="0"/>
              <a:t> determine</a:t>
            </a:r>
          </a:p>
          <a:p>
            <a:endParaRPr lang="en-US" sz="4300" dirty="0"/>
          </a:p>
          <a:p>
            <a:r>
              <a:rPr lang="en-US" sz="4300" dirty="0"/>
              <a:t>Q22.The card drawn is a queen.</a:t>
            </a:r>
          </a:p>
          <a:p>
            <a:r>
              <a:rPr lang="en-US" sz="4300" dirty="0"/>
              <a:t>(A)  1/(12 ) (B)  1/(13 ) (C)  1/(4 ) (D)  3/4</a:t>
            </a:r>
          </a:p>
          <a:p>
            <a:endParaRPr lang="en-US" sz="4300" dirty="0"/>
          </a:p>
          <a:p>
            <a:r>
              <a:rPr lang="en-US" sz="4300" dirty="0"/>
              <a:t>Q23.The card drawn is black and a queen.</a:t>
            </a:r>
          </a:p>
          <a:p>
            <a:r>
              <a:rPr lang="en-US" sz="4300" dirty="0"/>
              <a:t>(A)  1/(13 ) (B)  1/(52 ) (C)  1/(26 ) (D)  5/6</a:t>
            </a:r>
          </a:p>
          <a:p>
            <a:endParaRPr lang="en-US" sz="4300" dirty="0"/>
          </a:p>
          <a:p>
            <a:r>
              <a:rPr lang="en-US" sz="4300" dirty="0"/>
              <a:t>Q24.The card drawn is either black or a queen.</a:t>
            </a:r>
          </a:p>
          <a:p>
            <a:r>
              <a:rPr lang="en-US" sz="4300" dirty="0"/>
              <a:t>(A)  15/(26 ) (B)  13/17 (C)  7/(13 ) (D)  15/26</a:t>
            </a:r>
          </a:p>
          <a:p>
            <a:endParaRPr lang="en-US" sz="4300" dirty="0"/>
          </a:p>
          <a:p>
            <a:r>
              <a:rPr lang="en-US" sz="4300" dirty="0"/>
              <a:t>Q25.The card drawn is either king or a queen .</a:t>
            </a:r>
          </a:p>
          <a:p>
            <a:r>
              <a:rPr lang="en-US" sz="4300" dirty="0"/>
              <a:t>(A)  5/(26 ) (B)  1/(13 ) (C)  2/(13 ) (D)  12/13</a:t>
            </a:r>
          </a:p>
          <a:p>
            <a:endParaRPr lang="en-US" sz="4300" dirty="0"/>
          </a:p>
          <a:p>
            <a:r>
              <a:rPr lang="en-US" sz="4300" dirty="0"/>
              <a:t>Q26.The card drawn is either a </a:t>
            </a:r>
            <a:r>
              <a:rPr lang="en-US" sz="4300" dirty="0" err="1"/>
              <a:t>heart,a</a:t>
            </a:r>
            <a:r>
              <a:rPr lang="en-US" sz="4300" dirty="0"/>
              <a:t> queen or a king.</a:t>
            </a:r>
          </a:p>
          <a:p>
            <a:r>
              <a:rPr lang="en-US" sz="4300" dirty="0"/>
              <a:t>(A)  17/(52 ) (B)  21/(52 ) (C)  19/(52 ) (D)  9/26</a:t>
            </a:r>
          </a:p>
          <a:p>
            <a:endParaRPr lang="en-US" sz="4300" dirty="0"/>
          </a:p>
          <a:p>
            <a:r>
              <a:rPr lang="en-US" sz="4300" dirty="0"/>
              <a:t>Q27.The card drawn is neither a spade nor a king.</a:t>
            </a:r>
          </a:p>
          <a:p>
            <a:r>
              <a:rPr lang="en-US" sz="4300" dirty="0"/>
              <a:t>(A)  0               (B)  9/(13 ) (C)  1/(2 ) (D)  4/13</a:t>
            </a:r>
          </a:p>
          <a:p>
            <a:endParaRPr lang="en-US" sz="4300" dirty="0"/>
          </a:p>
          <a:p>
            <a:r>
              <a:rPr lang="en-US" sz="4300" dirty="0"/>
              <a:t>Q28 .The card drawn is neither an ace nor a king.</a:t>
            </a:r>
          </a:p>
          <a:p>
            <a:r>
              <a:rPr lang="en-US" sz="4300" dirty="0"/>
              <a:t>(A)  11/13 (B)  1/(2 ) (C)  2/(13 ) (D)  11/26</a:t>
            </a:r>
          </a:p>
          <a:p>
            <a:endParaRPr lang="en-US" sz="4300" dirty="0"/>
          </a:p>
          <a:p>
            <a:r>
              <a:rPr lang="en-US" sz="4300" dirty="0"/>
              <a:t>Q29.  The odds in </a:t>
            </a:r>
            <a:r>
              <a:rPr lang="en-US" sz="4300" dirty="0" err="1"/>
              <a:t>favour</a:t>
            </a:r>
            <a:r>
              <a:rPr lang="en-US" sz="4300" dirty="0"/>
              <a:t> of an event are 2∶7.Find the probability of occurrence of this event.</a:t>
            </a:r>
          </a:p>
          <a:p>
            <a:r>
              <a:rPr lang="en-US" sz="4300" dirty="0"/>
              <a:t>(A)  2/(9 ) (B)  5/(12 ) (C)  7/(12 ) (D)  2/5</a:t>
            </a:r>
          </a:p>
          <a:p>
            <a:endParaRPr lang="en-US" sz="4300" dirty="0"/>
          </a:p>
          <a:p>
            <a:r>
              <a:rPr lang="en-US" sz="4300" dirty="0"/>
              <a:t>Q30.The odds against of an event are 5∶7.Find the probability of occurrence of this event.</a:t>
            </a:r>
          </a:p>
          <a:p>
            <a:r>
              <a:rPr lang="en-US" sz="4300" dirty="0"/>
              <a:t>(A)  3/(8 ) (B)  7/(12 ) (C)  2/(7 ) (D)  5/12</a:t>
            </a:r>
          </a:p>
          <a:p>
            <a:endParaRPr lang="en-US" dirty="0"/>
          </a:p>
          <a:p>
            <a:endParaRPr lang="en-IN" dirty="0"/>
          </a:p>
        </p:txBody>
      </p:sp>
    </p:spTree>
    <p:extLst>
      <p:ext uri="{BB962C8B-B14F-4D97-AF65-F5344CB8AC3E}">
        <p14:creationId xmlns:p14="http://schemas.microsoft.com/office/powerpoint/2010/main" val="121038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5040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620690"/>
            <a:ext cx="8229600" cy="5505474"/>
          </a:xfrm>
        </p:spPr>
        <p:txBody>
          <a:bodyPr>
            <a:normAutofit fontScale="32500" lnSpcReduction="20000"/>
          </a:bodyPr>
          <a:lstStyle/>
          <a:p>
            <a:endParaRPr lang="en-US" dirty="0"/>
          </a:p>
          <a:p>
            <a:r>
              <a:rPr lang="en-US" dirty="0"/>
              <a:t>Q31.A box contains 5 defective and 15 non-defective bulbs    Two bulbs are chosen at random    .Find the probability that both the bulbs are non-defective.(A)  5/(19 ) (B)  3/(20 ) (C)  21/(38 ) (D)None of these</a:t>
            </a:r>
          </a:p>
          <a:p>
            <a:endParaRPr lang="en-US" dirty="0"/>
          </a:p>
          <a:p>
            <a:r>
              <a:rPr lang="en-US" dirty="0"/>
              <a:t>Q32.If A and B be two events in a sample space such that P(A)=3/(10  ) and P(B)=1/(5 ) and P(A∩B)=1/5</a:t>
            </a:r>
          </a:p>
          <a:p>
            <a:r>
              <a:rPr lang="en-US" dirty="0"/>
              <a:t>Find P(A∪B)</a:t>
            </a:r>
          </a:p>
          <a:p>
            <a:r>
              <a:rPr lang="en-US" dirty="0"/>
              <a:t>(A)  1/(5 ) (B)  2/(5 ) (C)  3/(5 ) (D)  4/5</a:t>
            </a:r>
          </a:p>
          <a:p>
            <a:endParaRPr lang="en-US" dirty="0"/>
          </a:p>
          <a:p>
            <a:r>
              <a:rPr lang="en-US" dirty="0"/>
              <a:t>Q33.If A and B be two events in a sample space such that P(A)=2/(5 ),P(B)=1/(2 )  and P(A∪B)=3/(5.)</a:t>
            </a:r>
          </a:p>
          <a:p>
            <a:r>
              <a:rPr lang="en-US" dirty="0"/>
              <a:t>Find P(A∩B).</a:t>
            </a:r>
          </a:p>
          <a:p>
            <a:r>
              <a:rPr lang="en-US" dirty="0"/>
              <a:t>(A)  3/(10 ) (B)  7/(10 ) (C)  ( 4)/(7 ) (D)  4/( 15)</a:t>
            </a:r>
          </a:p>
          <a:p>
            <a:endParaRPr lang="en-US" dirty="0"/>
          </a:p>
          <a:p>
            <a:r>
              <a:rPr lang="en-US" dirty="0" err="1"/>
              <a:t>Drections</a:t>
            </a:r>
            <a:r>
              <a:rPr lang="en-US" dirty="0"/>
              <a:t> for question number 34-39:</a:t>
            </a:r>
          </a:p>
          <a:p>
            <a:r>
              <a:rPr lang="en-US" dirty="0"/>
              <a:t>If A and B two mutually exclusive events in a sample space</a:t>
            </a:r>
          </a:p>
          <a:p>
            <a:r>
              <a:rPr lang="en-US" dirty="0"/>
              <a:t>such </a:t>
            </a:r>
            <a:r>
              <a:rPr lang="en-US" dirty="0" err="1"/>
              <a:t>that.P</a:t>
            </a:r>
            <a:r>
              <a:rPr lang="en-US" dirty="0"/>
              <a:t>(A)=2/(5 )  and P(B)=1/(2 ),then</a:t>
            </a:r>
          </a:p>
          <a:p>
            <a:r>
              <a:rPr lang="en-US" dirty="0"/>
              <a:t>Q34.Find P(A ̅)</a:t>
            </a:r>
          </a:p>
          <a:p>
            <a:r>
              <a:rPr lang="en-US" dirty="0"/>
              <a:t>(A)  2/(5 ) (B)  3/(5 ) (C)  4/(5 ) (D)  6/7</a:t>
            </a:r>
          </a:p>
          <a:p>
            <a:endParaRPr lang="en-US" dirty="0"/>
          </a:p>
          <a:p>
            <a:r>
              <a:rPr lang="en-US" dirty="0"/>
              <a:t>Q35.Find P((B ) ̅)</a:t>
            </a:r>
          </a:p>
          <a:p>
            <a:r>
              <a:rPr lang="en-US" dirty="0"/>
              <a:t>(A)  1/(4 ) (B)  3/(4 ) (C)  1/(2 ) (D)  4/5</a:t>
            </a:r>
          </a:p>
          <a:p>
            <a:endParaRPr lang="en-US" dirty="0"/>
          </a:p>
          <a:p>
            <a:r>
              <a:rPr lang="en-US" dirty="0"/>
              <a:t>Q36.Find P(A∪B)</a:t>
            </a:r>
          </a:p>
          <a:p>
            <a:r>
              <a:rPr lang="en-US" dirty="0"/>
              <a:t>(A)  7/(16 ) (B)  9/(16 ) (C)  9/(10 ) (D)  1/2</a:t>
            </a:r>
          </a:p>
          <a:p>
            <a:endParaRPr lang="en-US" dirty="0"/>
          </a:p>
          <a:p>
            <a:r>
              <a:rPr lang="en-US" dirty="0"/>
              <a:t>Q37.Find P((A ) ̅∩(B ) ̅)</a:t>
            </a:r>
          </a:p>
          <a:p>
            <a:r>
              <a:rPr lang="en-US" dirty="0"/>
              <a:t>(A)  4/(5 ) (B)  1/(10 ) (C)  8/(9 ) (D)  13/20</a:t>
            </a:r>
          </a:p>
          <a:p>
            <a:endParaRPr lang="en-US" dirty="0"/>
          </a:p>
          <a:p>
            <a:r>
              <a:rPr lang="en-US" dirty="0"/>
              <a:t>Q38.Find P((A ) ̅∩B)</a:t>
            </a:r>
          </a:p>
          <a:p>
            <a:r>
              <a:rPr lang="en-US" dirty="0"/>
              <a:t>(A)  1/(2 ) (B)  3/(5 ) (C)  4/(7 ) (D)  7/15</a:t>
            </a:r>
          </a:p>
          <a:p>
            <a:endParaRPr lang="en-US" dirty="0"/>
          </a:p>
          <a:p>
            <a:r>
              <a:rPr lang="en-US" dirty="0"/>
              <a:t>Q39.Find P(A∩(B ) ̅)</a:t>
            </a:r>
          </a:p>
          <a:p>
            <a:r>
              <a:rPr lang="en-US" dirty="0"/>
              <a:t>(A)  1/(5 ) (B)  2/(5 ) (C)  4/(15 ) (D)  3/10</a:t>
            </a:r>
          </a:p>
          <a:p>
            <a:endParaRPr lang="en-US" dirty="0"/>
          </a:p>
          <a:p>
            <a:r>
              <a:rPr lang="en-US" dirty="0"/>
              <a:t>Q40.If P((A ) ̅ )=0.65,P(A∪B)0.65,where A and B are two mutually exclusive events then </a:t>
            </a:r>
            <a:r>
              <a:rPr lang="en-US" dirty="0" err="1"/>
              <a:t>findP</a:t>
            </a:r>
            <a:r>
              <a:rPr lang="en-US" dirty="0"/>
              <a:t>(B).</a:t>
            </a:r>
          </a:p>
          <a:p>
            <a:r>
              <a:rPr lang="en-US" dirty="0"/>
              <a:t>(A)0.60                       (B)  0.30                        (C)  0.70                (D)None of these</a:t>
            </a:r>
          </a:p>
          <a:p>
            <a:endParaRPr lang="en-US" dirty="0"/>
          </a:p>
          <a:p>
            <a:endParaRPr lang="en-IN" dirty="0"/>
          </a:p>
        </p:txBody>
      </p:sp>
    </p:spTree>
    <p:extLst>
      <p:ext uri="{BB962C8B-B14F-4D97-AF65-F5344CB8AC3E}">
        <p14:creationId xmlns:p14="http://schemas.microsoft.com/office/powerpoint/2010/main" val="1255048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1440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323528" y="404663"/>
            <a:ext cx="8712968" cy="6336703"/>
          </a:xfrm>
        </p:spPr>
        <p:txBody>
          <a:bodyPr>
            <a:normAutofit fontScale="25000" lnSpcReduction="20000"/>
          </a:bodyPr>
          <a:lstStyle/>
          <a:p>
            <a:r>
              <a:rPr lang="en-US" sz="4400" dirty="0"/>
              <a:t>Q41.A natural number is chosen at random from the first 100 natural </a:t>
            </a:r>
            <a:r>
              <a:rPr lang="en-US" sz="4400" dirty="0" err="1"/>
              <a:t>numbers.what</a:t>
            </a:r>
            <a:r>
              <a:rPr lang="en-US" sz="4400" dirty="0"/>
              <a:t> is the probability that the number chosen is a </a:t>
            </a:r>
            <a:r>
              <a:rPr lang="en-US" sz="4400" dirty="0" err="1"/>
              <a:t>mutiple</a:t>
            </a:r>
            <a:r>
              <a:rPr lang="en-US" sz="4400" dirty="0"/>
              <a:t> of 2 or 3 or 5.</a:t>
            </a:r>
          </a:p>
          <a:p>
            <a:r>
              <a:rPr lang="en-US" sz="4400" dirty="0"/>
              <a:t>(A)  30/(100 ) (B)  1/(33 ) (C)  74/(100 ) (D)  7/10</a:t>
            </a:r>
          </a:p>
          <a:p>
            <a:endParaRPr lang="en-US" sz="4400" dirty="0"/>
          </a:p>
          <a:p>
            <a:r>
              <a:rPr lang="en-US" sz="4400" dirty="0"/>
              <a:t>Q42.In a class 40% of the students offered physics,20% offered chemistry and 5% </a:t>
            </a:r>
            <a:r>
              <a:rPr lang="en-US" sz="4400" dirty="0" err="1"/>
              <a:t>offerd</a:t>
            </a:r>
            <a:r>
              <a:rPr lang="en-US" sz="4400" dirty="0"/>
              <a:t> both. If a student is selected at </a:t>
            </a:r>
            <a:r>
              <a:rPr lang="en-US" sz="4400" dirty="0" err="1"/>
              <a:t>random,find</a:t>
            </a:r>
            <a:r>
              <a:rPr lang="en-US" sz="4400" dirty="0"/>
              <a:t> the probability that he has offered physics or chemistry only.</a:t>
            </a:r>
          </a:p>
          <a:p>
            <a:r>
              <a:rPr lang="en-US" sz="4400" dirty="0"/>
              <a:t>(A)45%                   (B)55%                     (C)36%                          (D)None of theses</a:t>
            </a:r>
          </a:p>
          <a:p>
            <a:endParaRPr lang="en-US" sz="4400" dirty="0"/>
          </a:p>
          <a:p>
            <a:r>
              <a:rPr lang="en-US" sz="4400" dirty="0"/>
              <a:t>Q43.The </a:t>
            </a:r>
            <a:r>
              <a:rPr lang="en-US" sz="4400" dirty="0" err="1"/>
              <a:t>probabilty</a:t>
            </a:r>
            <a:r>
              <a:rPr lang="en-US" sz="4400" dirty="0"/>
              <a:t> that an MBA aspirant will join IIM is  2/(5 )  and that he will </a:t>
            </a:r>
            <a:r>
              <a:rPr lang="en-US" sz="4400" dirty="0" err="1"/>
              <a:t>jion</a:t>
            </a:r>
            <a:r>
              <a:rPr lang="en-US" sz="4400" dirty="0"/>
              <a:t> XLRI is  1/(3 ). Find the </a:t>
            </a:r>
            <a:r>
              <a:rPr lang="en-US" sz="4400" dirty="0" err="1"/>
              <a:t>prabability</a:t>
            </a:r>
            <a:r>
              <a:rPr lang="en-US" sz="4400" dirty="0"/>
              <a:t> that he will join IIM or XLRI.</a:t>
            </a:r>
          </a:p>
          <a:p>
            <a:r>
              <a:rPr lang="en-US" sz="4400" dirty="0"/>
              <a:t>(A)  4/(15 ) (B)  7/(15 ) (C)  11/(15 ) (D)  8/15</a:t>
            </a:r>
          </a:p>
          <a:p>
            <a:endParaRPr lang="en-US" sz="4400" dirty="0"/>
          </a:p>
          <a:p>
            <a:r>
              <a:rPr lang="en-US" sz="4400" dirty="0"/>
              <a:t>Q44.In a given </a:t>
            </a:r>
            <a:r>
              <a:rPr lang="en-US" sz="4400" dirty="0" err="1"/>
              <a:t>race,the</a:t>
            </a:r>
            <a:r>
              <a:rPr lang="en-US" sz="4400" dirty="0"/>
              <a:t> odds in </a:t>
            </a:r>
            <a:r>
              <a:rPr lang="en-US" sz="4400" dirty="0" err="1"/>
              <a:t>favour</a:t>
            </a:r>
            <a:r>
              <a:rPr lang="en-US" sz="4400" dirty="0"/>
              <a:t> of horses H1,H2 ),H3, and H4  are 1∶2,1∶3,1∶4,1∶5 </a:t>
            </a:r>
            <a:r>
              <a:rPr lang="en-US" sz="4400" dirty="0" err="1"/>
              <a:t>repectively</a:t>
            </a:r>
            <a:r>
              <a:rPr lang="en-US" sz="4400" dirty="0"/>
              <a:t>. Find the probability that one of them wins the race.</a:t>
            </a:r>
          </a:p>
          <a:p>
            <a:r>
              <a:rPr lang="en-US" sz="4400" dirty="0"/>
              <a:t>(A)  57/(60 ) (B)  1/(20 ) (C)  2/(7 ) (D)  7/60</a:t>
            </a:r>
          </a:p>
          <a:p>
            <a:endParaRPr lang="en-US" sz="4400" dirty="0"/>
          </a:p>
          <a:p>
            <a:r>
              <a:rPr lang="en-US" sz="4400" dirty="0"/>
              <a:t>Direction for question number 45-49∶Two dice are thrown.</a:t>
            </a:r>
          </a:p>
          <a:p>
            <a:r>
              <a:rPr lang="en-US" sz="4400" dirty="0"/>
              <a:t>The events A,B,C,D ,E and F are described as follows.</a:t>
            </a:r>
          </a:p>
          <a:p>
            <a:r>
              <a:rPr lang="en-US" sz="4400" dirty="0"/>
              <a:t>A=Getting an even number on the first die., B=Getting an odd number on the first die., C=Getting at most 5 as sum of the numbers on the two dice., D=Getting the sum of the numbers on the dice greater than 5 but less than 10, E=Getting at least 10 as the sum of the numbers on the dice, F=Getting an odd number on one of the dice.</a:t>
            </a:r>
          </a:p>
          <a:p>
            <a:endParaRPr lang="en-US" sz="4400" dirty="0"/>
          </a:p>
          <a:p>
            <a:r>
              <a:rPr lang="en-US" sz="4400" dirty="0"/>
              <a:t>Q45.Which of the following is correct?</a:t>
            </a:r>
          </a:p>
          <a:p>
            <a:r>
              <a:rPr lang="en-US" sz="4400" dirty="0"/>
              <a:t>(A)  A and B are not mutually exclusive events.     (B)  A and B are mutually exclusive events.                 (C)  A=B                         (D)None of these</a:t>
            </a:r>
          </a:p>
          <a:p>
            <a:endParaRPr lang="en-US" sz="4400" dirty="0"/>
          </a:p>
          <a:p>
            <a:r>
              <a:rPr lang="en-US" sz="4400" dirty="0"/>
              <a:t>Q46.Which of the following is correct ?</a:t>
            </a:r>
          </a:p>
          <a:p>
            <a:r>
              <a:rPr lang="en-US" sz="4400" dirty="0"/>
              <a:t>(A)  A and B are exhaustive events but not mutually </a:t>
            </a:r>
            <a:r>
              <a:rPr lang="en-US" sz="4400" dirty="0" err="1"/>
              <a:t>exclsive</a:t>
            </a:r>
            <a:r>
              <a:rPr lang="en-US" sz="4400" dirty="0"/>
              <a:t> events.             (B)  A and B are not exhaustive events but mutually exclusive events.</a:t>
            </a:r>
          </a:p>
          <a:p>
            <a:r>
              <a:rPr lang="en-US" sz="4400" dirty="0"/>
              <a:t>(C)  A and B are exhaustive  events as well as mutually </a:t>
            </a:r>
            <a:r>
              <a:rPr lang="en-US" sz="4400" dirty="0" err="1"/>
              <a:t>exclsive</a:t>
            </a:r>
            <a:r>
              <a:rPr lang="en-US" sz="4400" dirty="0"/>
              <a:t> events.                 (D)  None of these</a:t>
            </a:r>
          </a:p>
          <a:p>
            <a:endParaRPr lang="en-US" sz="4400" dirty="0"/>
          </a:p>
          <a:p>
            <a:r>
              <a:rPr lang="en-US" sz="4400" dirty="0"/>
              <a:t>Q47.Which of the following is not correct ?</a:t>
            </a:r>
          </a:p>
          <a:p>
            <a:r>
              <a:rPr lang="en-US" sz="4400" dirty="0"/>
              <a:t>(A)  A≠C                                                     (B)  A and C are mutually exclusive events                          (C)  A∩B=∅                                            (D)  None of these</a:t>
            </a:r>
          </a:p>
          <a:p>
            <a:endParaRPr lang="en-US" sz="4400" dirty="0"/>
          </a:p>
          <a:p>
            <a:r>
              <a:rPr lang="en-US" sz="4400" dirty="0"/>
              <a:t>Q48.Which of the following is correct ?</a:t>
            </a:r>
          </a:p>
          <a:p>
            <a:r>
              <a:rPr lang="en-US" sz="4400" dirty="0"/>
              <a:t>(A) A^' and B^' are not mutually exclusive events.            (B)  A 'and B^' are mutually </a:t>
            </a:r>
            <a:r>
              <a:rPr lang="en-US" sz="4400" dirty="0" err="1"/>
              <a:t>exclsive</a:t>
            </a:r>
            <a:r>
              <a:rPr lang="en-US" sz="4400" dirty="0"/>
              <a:t> events.              (C) A^'∩B^’=∅     (D)None of these</a:t>
            </a:r>
          </a:p>
          <a:p>
            <a:endParaRPr lang="en-US" sz="4400" dirty="0"/>
          </a:p>
          <a:p>
            <a:r>
              <a:rPr lang="en-US" sz="4400" dirty="0"/>
              <a:t>Q49.Which of the following is correct?</a:t>
            </a:r>
          </a:p>
          <a:p>
            <a:r>
              <a:rPr lang="en-US" sz="4400" dirty="0"/>
              <a:t>(A)  A,B,F are mutually exclusive and exhaustive events                      (B)  </a:t>
            </a:r>
            <a:r>
              <a:rPr lang="en-US" sz="4400" dirty="0" err="1"/>
              <a:t>Aand</a:t>
            </a:r>
            <a:r>
              <a:rPr lang="en-US" sz="4400" dirty="0"/>
              <a:t> B are not mutually exclusive events.</a:t>
            </a:r>
          </a:p>
          <a:p>
            <a:r>
              <a:rPr lang="en-US" sz="4400" dirty="0"/>
              <a:t>(C)B and C are not mutually exclusive events.                                        (D)None of </a:t>
            </a:r>
            <a:r>
              <a:rPr lang="en-US" sz="4400" dirty="0" err="1"/>
              <a:t>thsese</a:t>
            </a:r>
            <a:r>
              <a:rPr lang="en-US" sz="4400" dirty="0"/>
              <a:t>.</a:t>
            </a:r>
          </a:p>
          <a:p>
            <a:endParaRPr lang="en-US" dirty="0"/>
          </a:p>
          <a:p>
            <a:endParaRPr lang="en-IN" dirty="0"/>
          </a:p>
        </p:txBody>
      </p:sp>
    </p:spTree>
    <p:extLst>
      <p:ext uri="{BB962C8B-B14F-4D97-AF65-F5344CB8AC3E}">
        <p14:creationId xmlns:p14="http://schemas.microsoft.com/office/powerpoint/2010/main" val="266548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5040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620690"/>
            <a:ext cx="8229600" cy="5505474"/>
          </a:xfrm>
        </p:spPr>
        <p:txBody>
          <a:bodyPr>
            <a:normAutofit fontScale="40000" lnSpcReduction="20000"/>
          </a:bodyPr>
          <a:lstStyle/>
          <a:p>
            <a:pPr marL="0" indent="0">
              <a:buNone/>
            </a:pPr>
            <a:endParaRPr lang="en-US" dirty="0"/>
          </a:p>
          <a:p>
            <a:r>
              <a:rPr lang="en-US" dirty="0"/>
              <a:t>Q50.Which of the following is not correct?</a:t>
            </a:r>
          </a:p>
          <a:p>
            <a:r>
              <a:rPr lang="en-US" dirty="0"/>
              <a:t>(A)  0≤P(A)≤1                                                   (B)  probability of impossible events is 0</a:t>
            </a:r>
          </a:p>
          <a:p>
            <a:r>
              <a:rPr lang="en-US" dirty="0"/>
              <a:t>(C)  probability of sure event is 1                (D)None of these.</a:t>
            </a:r>
          </a:p>
          <a:p>
            <a:endParaRPr lang="en-US" dirty="0"/>
          </a:p>
          <a:p>
            <a:r>
              <a:rPr lang="en-US" dirty="0"/>
              <a:t>Q51.If </a:t>
            </a:r>
            <a:r>
              <a:rPr lang="en-US" dirty="0" err="1"/>
              <a:t>Aand</a:t>
            </a:r>
            <a:r>
              <a:rPr lang="en-US" dirty="0"/>
              <a:t> B are independent </a:t>
            </a:r>
            <a:r>
              <a:rPr lang="en-US" dirty="0" err="1"/>
              <a:t>events,then</a:t>
            </a:r>
            <a:r>
              <a:rPr lang="en-US" dirty="0"/>
              <a:t> which of the following is not correct ?</a:t>
            </a:r>
          </a:p>
          <a:p>
            <a:r>
              <a:rPr lang="en-US" dirty="0"/>
              <a:t>(A) (A ) ̅and B are independent events.            (B)  A and (B ) ̅  are independent events.</a:t>
            </a:r>
          </a:p>
          <a:p>
            <a:r>
              <a:rPr lang="en-US" dirty="0"/>
              <a:t>(C) (A ) ̅and (B ) ̅are independent events             (D)None of these</a:t>
            </a:r>
          </a:p>
          <a:p>
            <a:endParaRPr lang="en-US" dirty="0"/>
          </a:p>
          <a:p>
            <a:r>
              <a:rPr lang="en-US" dirty="0"/>
              <a:t>Q52.If A and B are two events such that P(A)=0.5,P(B)=0.6 and P(A∪B)=0.8.Find P(A/(B ))</a:t>
            </a:r>
          </a:p>
          <a:p>
            <a:r>
              <a:rPr lang="en-US" dirty="0"/>
              <a:t>(A)  1/(3 ) (B)  1/(2 ) (C)  1/(4 ) (D)None of these</a:t>
            </a:r>
          </a:p>
          <a:p>
            <a:endParaRPr lang="en-US" dirty="0"/>
          </a:p>
          <a:p>
            <a:r>
              <a:rPr lang="en-US" dirty="0"/>
              <a:t>Q53.If </a:t>
            </a:r>
            <a:r>
              <a:rPr lang="en-US" dirty="0" err="1"/>
              <a:t>Aand</a:t>
            </a:r>
            <a:r>
              <a:rPr lang="en-US" dirty="0"/>
              <a:t> B are two events such that P(A)=0.4,P(B)=0.8 and P(B/(A ))=0.6.find P(A∪B)</a:t>
            </a:r>
          </a:p>
          <a:p>
            <a:r>
              <a:rPr lang="en-US" dirty="0"/>
              <a:t>(A)  0.24            (B)0.96              (C)0.04          (D)None of these</a:t>
            </a:r>
          </a:p>
          <a:p>
            <a:endParaRPr lang="en-US" dirty="0"/>
          </a:p>
          <a:p>
            <a:r>
              <a:rPr lang="en-US" dirty="0"/>
              <a:t>Q54.Three fair coins are </a:t>
            </a:r>
            <a:r>
              <a:rPr lang="en-US" dirty="0" err="1"/>
              <a:t>tossed.Find</a:t>
            </a:r>
            <a:r>
              <a:rPr lang="en-US" dirty="0"/>
              <a:t> the probability that they are all </a:t>
            </a:r>
            <a:r>
              <a:rPr lang="en-US" dirty="0" err="1"/>
              <a:t>tails,if</a:t>
            </a:r>
            <a:r>
              <a:rPr lang="en-US" dirty="0"/>
              <a:t> one of the coins shows a tail.</a:t>
            </a:r>
          </a:p>
          <a:p>
            <a:r>
              <a:rPr lang="en-US" dirty="0"/>
              <a:t>(A)  2/(7  ) (B)  5/(14 ) (C)  1/(7 ) (D)None of these.</a:t>
            </a:r>
          </a:p>
          <a:p>
            <a:endParaRPr lang="en-US" dirty="0"/>
          </a:p>
          <a:p>
            <a:r>
              <a:rPr lang="en-US" dirty="0"/>
              <a:t>Q55.A coin is tossed twice and the four possible out comes are assumed to be equally likely.</a:t>
            </a:r>
          </a:p>
          <a:p>
            <a:r>
              <a:rPr lang="en-US" dirty="0"/>
              <a:t>If E is the </a:t>
            </a:r>
            <a:r>
              <a:rPr lang="en-US" dirty="0" err="1"/>
              <a:t>event,"Both</a:t>
            </a:r>
            <a:r>
              <a:rPr lang="en-US" dirty="0"/>
              <a:t> head and tail have appeared and F be the </a:t>
            </a:r>
            <a:r>
              <a:rPr lang="en-US" dirty="0" err="1"/>
              <a:t>event,at</a:t>
            </a:r>
            <a:r>
              <a:rPr lang="en-US" dirty="0"/>
              <a:t> most one tail is observed,</a:t>
            </a:r>
          </a:p>
          <a:p>
            <a:r>
              <a:rPr lang="en-US" dirty="0"/>
              <a:t>find P(E/(F ))and P(F/(E ))</a:t>
            </a:r>
          </a:p>
          <a:p>
            <a:r>
              <a:rPr lang="en-US" dirty="0"/>
              <a:t>(A)  2/(3 ),1            (B)  1/(3 ),2/(3 ) (C)1,2/(3 ) (D)None of theses</a:t>
            </a:r>
          </a:p>
          <a:p>
            <a:endParaRPr lang="en-US" dirty="0"/>
          </a:p>
          <a:p>
            <a:r>
              <a:rPr lang="en-US" dirty="0"/>
              <a:t>Q56.A die  is </a:t>
            </a:r>
            <a:r>
              <a:rPr lang="en-US" dirty="0" err="1"/>
              <a:t>rolled.If</a:t>
            </a:r>
            <a:r>
              <a:rPr lang="en-US" dirty="0"/>
              <a:t> the out come is an odd </a:t>
            </a:r>
            <a:r>
              <a:rPr lang="en-US" dirty="0" err="1"/>
              <a:t>number,what</a:t>
            </a:r>
            <a:r>
              <a:rPr lang="en-US" dirty="0"/>
              <a:t> is the probability that it is a prime number?</a:t>
            </a:r>
          </a:p>
          <a:p>
            <a:r>
              <a:rPr lang="en-US" dirty="0"/>
              <a:t>(A)  3/(8 ) (B)  7/(9 ) (C)  2/(3 ) (D)None of these</a:t>
            </a:r>
          </a:p>
          <a:p>
            <a:endParaRPr lang="en-US" dirty="0"/>
          </a:p>
          <a:p>
            <a:endParaRPr lang="en-IN" dirty="0"/>
          </a:p>
        </p:txBody>
      </p:sp>
    </p:spTree>
    <p:extLst>
      <p:ext uri="{BB962C8B-B14F-4D97-AF65-F5344CB8AC3E}">
        <p14:creationId xmlns:p14="http://schemas.microsoft.com/office/powerpoint/2010/main" val="117427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5040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457200" y="620690"/>
            <a:ext cx="8229600" cy="5505474"/>
          </a:xfrm>
        </p:spPr>
        <p:txBody>
          <a:bodyPr>
            <a:normAutofit fontScale="40000" lnSpcReduction="20000"/>
          </a:bodyPr>
          <a:lstStyle/>
          <a:p>
            <a:endParaRPr lang="en-US" dirty="0"/>
          </a:p>
          <a:p>
            <a:r>
              <a:rPr lang="en-US" dirty="0"/>
              <a:t>Q57.A die is thrown twice and the sum of the numbers appearing is observed to be 9.</a:t>
            </a:r>
          </a:p>
          <a:p>
            <a:r>
              <a:rPr lang="en-US" dirty="0"/>
              <a:t>what is the conditional probability that the number 4 has appeared </a:t>
            </a:r>
            <a:r>
              <a:rPr lang="en-US" dirty="0" err="1"/>
              <a:t>atleast</a:t>
            </a:r>
            <a:r>
              <a:rPr lang="en-US" dirty="0"/>
              <a:t> once ?</a:t>
            </a:r>
          </a:p>
          <a:p>
            <a:r>
              <a:rPr lang="en-US" dirty="0"/>
              <a:t>(A)  1/(2 ) (B)  2/(3 ) (C)  3/(4 ) (D)None of these</a:t>
            </a:r>
          </a:p>
          <a:p>
            <a:endParaRPr lang="en-US" dirty="0"/>
          </a:p>
          <a:p>
            <a:r>
              <a:rPr lang="en-US" dirty="0"/>
              <a:t>Q58.Two dice are </a:t>
            </a:r>
            <a:r>
              <a:rPr lang="en-US" dirty="0" err="1"/>
              <a:t>thrown.Find</a:t>
            </a:r>
            <a:r>
              <a:rPr lang="en-US" dirty="0"/>
              <a:t> the probability that the sum is 8 or greater than 8,</a:t>
            </a:r>
          </a:p>
          <a:p>
            <a:r>
              <a:rPr lang="en-US" dirty="0"/>
              <a:t>if 4 appears on the first die.</a:t>
            </a:r>
          </a:p>
          <a:p>
            <a:r>
              <a:rPr lang="en-US" dirty="0"/>
              <a:t>(A)  3/(8 ) (B)  5/(8 ) (C)  1/(2 ) (D)  None of these</a:t>
            </a:r>
          </a:p>
          <a:p>
            <a:endParaRPr lang="en-US" dirty="0"/>
          </a:p>
          <a:p>
            <a:r>
              <a:rPr lang="en-US" dirty="0"/>
              <a:t>Q59.A die is </a:t>
            </a:r>
            <a:r>
              <a:rPr lang="en-US" dirty="0" err="1"/>
              <a:t>rolled.If</a:t>
            </a:r>
            <a:r>
              <a:rPr lang="en-US" dirty="0"/>
              <a:t> the out come is an odd </a:t>
            </a:r>
            <a:r>
              <a:rPr lang="en-US" dirty="0" err="1"/>
              <a:t>number,what</a:t>
            </a:r>
            <a:r>
              <a:rPr lang="en-US" dirty="0"/>
              <a:t> is the probability that it is a number greater than1?</a:t>
            </a:r>
          </a:p>
          <a:p>
            <a:r>
              <a:rPr lang="en-US" dirty="0"/>
              <a:t>(A)  2/(3 ) (B)  1/(3 ) (C)  3/(8 ) (D)  5/6</a:t>
            </a:r>
          </a:p>
          <a:p>
            <a:endParaRPr lang="en-US" dirty="0"/>
          </a:p>
          <a:p>
            <a:r>
              <a:rPr lang="en-US" dirty="0"/>
              <a:t>Q60.In a class 45% students read English,30% read French and 20% read both English and French.</a:t>
            </a:r>
          </a:p>
          <a:p>
            <a:r>
              <a:rPr lang="en-US" dirty="0"/>
              <a:t>One student is selected at </a:t>
            </a:r>
            <a:r>
              <a:rPr lang="en-US" dirty="0" err="1"/>
              <a:t>random.Find</a:t>
            </a:r>
            <a:r>
              <a:rPr lang="en-US" dirty="0"/>
              <a:t> the probability that he reads </a:t>
            </a:r>
            <a:r>
              <a:rPr lang="en-US" dirty="0" err="1"/>
              <a:t>English,if</a:t>
            </a:r>
            <a:r>
              <a:rPr lang="en-US" dirty="0"/>
              <a:t> it is known that</a:t>
            </a:r>
          </a:p>
          <a:p>
            <a:r>
              <a:rPr lang="en-US" dirty="0"/>
              <a:t>he reads French</a:t>
            </a:r>
          </a:p>
          <a:p>
            <a:r>
              <a:rPr lang="en-US" dirty="0"/>
              <a:t>(A)  1/(3 ) (B)  2/(3 ) (C)  5/(6 ) (D)None of these</a:t>
            </a:r>
          </a:p>
          <a:p>
            <a:endParaRPr lang="en-US" dirty="0"/>
          </a:p>
          <a:p>
            <a:r>
              <a:rPr lang="en-US" dirty="0"/>
              <a:t>Q61.In question number 60,find the probability that he reads French if it is known that he reads English.</a:t>
            </a:r>
          </a:p>
          <a:p>
            <a:r>
              <a:rPr lang="en-US" dirty="0"/>
              <a:t>(A)  4/(9 ) (B)  5/(9 ) (C)  2/(9 ) (D)  1/9</a:t>
            </a:r>
          </a:p>
          <a:p>
            <a:endParaRPr lang="en-US" dirty="0"/>
          </a:p>
          <a:p>
            <a:r>
              <a:rPr lang="en-US" dirty="0"/>
              <a:t>Q62.A couple has two </a:t>
            </a:r>
            <a:r>
              <a:rPr lang="en-US" dirty="0" err="1"/>
              <a:t>children.Find</a:t>
            </a:r>
            <a:r>
              <a:rPr lang="en-US" dirty="0"/>
              <a:t> the </a:t>
            </a:r>
            <a:r>
              <a:rPr lang="en-US" dirty="0" err="1"/>
              <a:t>probabilty</a:t>
            </a:r>
            <a:r>
              <a:rPr lang="en-US" dirty="0"/>
              <a:t> that both are </a:t>
            </a:r>
            <a:r>
              <a:rPr lang="en-US" dirty="0" err="1"/>
              <a:t>boys,if</a:t>
            </a:r>
            <a:r>
              <a:rPr lang="en-US" dirty="0"/>
              <a:t> is known that one of the</a:t>
            </a:r>
          </a:p>
          <a:p>
            <a:r>
              <a:rPr lang="en-US" dirty="0"/>
              <a:t>children is a boy.</a:t>
            </a:r>
          </a:p>
          <a:p>
            <a:r>
              <a:rPr lang="en-US" dirty="0"/>
              <a:t>(A)  1/(9 ) (B)  1/(3 ) (C)  2/(3 ) (D)  4/5</a:t>
            </a:r>
          </a:p>
          <a:p>
            <a:endParaRPr lang="en-US" dirty="0"/>
          </a:p>
          <a:p>
            <a:r>
              <a:rPr lang="en-US" dirty="0"/>
              <a:t>Q63.In question number 62,find the </a:t>
            </a:r>
            <a:r>
              <a:rPr lang="en-US" dirty="0" err="1"/>
              <a:t>probabilty</a:t>
            </a:r>
            <a:r>
              <a:rPr lang="en-US" dirty="0"/>
              <a:t> that both are </a:t>
            </a:r>
            <a:r>
              <a:rPr lang="en-US" dirty="0" err="1"/>
              <a:t>boys,if</a:t>
            </a:r>
            <a:r>
              <a:rPr lang="en-US" dirty="0"/>
              <a:t> it is known that the older child is a boy.</a:t>
            </a:r>
          </a:p>
          <a:p>
            <a:r>
              <a:rPr lang="en-US" dirty="0"/>
              <a:t>(A)  3/(8 ) (B)  1/(2 ) (C)  5/(8 ) (D)  3/4</a:t>
            </a:r>
          </a:p>
          <a:p>
            <a:endParaRPr lang="en-US" dirty="0"/>
          </a:p>
          <a:p>
            <a:endParaRPr lang="en-IN" dirty="0"/>
          </a:p>
        </p:txBody>
      </p:sp>
    </p:spTree>
    <p:extLst>
      <p:ext uri="{BB962C8B-B14F-4D97-AF65-F5344CB8AC3E}">
        <p14:creationId xmlns:p14="http://schemas.microsoft.com/office/powerpoint/2010/main" val="103503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FDD-9EA9-43DE-A61C-E8018A94E69B}"/>
              </a:ext>
            </a:extLst>
          </p:cNvPr>
          <p:cNvSpPr>
            <a:spLocks noGrp="1"/>
          </p:cNvSpPr>
          <p:nvPr>
            <p:ph type="title"/>
          </p:nvPr>
        </p:nvSpPr>
        <p:spPr>
          <a:xfrm>
            <a:off x="457200" y="116633"/>
            <a:ext cx="8229600" cy="2880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F0F44E7-51B9-44E3-B1D2-FA99DD7DE416}"/>
              </a:ext>
            </a:extLst>
          </p:cNvPr>
          <p:cNvSpPr>
            <a:spLocks noGrp="1"/>
          </p:cNvSpPr>
          <p:nvPr>
            <p:ph idx="1"/>
          </p:nvPr>
        </p:nvSpPr>
        <p:spPr>
          <a:xfrm>
            <a:off x="179512" y="404665"/>
            <a:ext cx="8784976" cy="6336702"/>
          </a:xfrm>
        </p:spPr>
        <p:txBody>
          <a:bodyPr>
            <a:normAutofit fontScale="25000" lnSpcReduction="20000"/>
          </a:bodyPr>
          <a:lstStyle/>
          <a:p>
            <a:r>
              <a:rPr lang="en-US" sz="4800" dirty="0"/>
              <a:t>Directions for question number 64-67∶</a:t>
            </a:r>
          </a:p>
          <a:p>
            <a:r>
              <a:rPr lang="en-US" sz="4800" dirty="0"/>
              <a:t>A bog contains 3 red and 4 black balls and another bag has 4 red and 2 black </a:t>
            </a:r>
            <a:r>
              <a:rPr lang="en-US" sz="4800" dirty="0" err="1"/>
              <a:t>balls.One</a:t>
            </a:r>
            <a:r>
              <a:rPr lang="en-US" sz="4800" dirty="0"/>
              <a:t> bag is selected at random and from the selected bag a ball is drawn.  Let E be the event that the first bag is selected, F be the event that the </a:t>
            </a:r>
            <a:r>
              <a:rPr lang="en-US" sz="4800" dirty="0" err="1"/>
              <a:t>secand</a:t>
            </a:r>
            <a:r>
              <a:rPr lang="en-US" sz="4800" dirty="0"/>
              <a:t> bag is </a:t>
            </a:r>
            <a:r>
              <a:rPr lang="en-US" sz="4800" dirty="0" err="1"/>
              <a:t>selected,G</a:t>
            </a:r>
            <a:r>
              <a:rPr lang="en-US" sz="4800" dirty="0"/>
              <a:t> be the  event that ball drawn is red.</a:t>
            </a:r>
          </a:p>
          <a:p>
            <a:r>
              <a:rPr lang="en-US" sz="4800" dirty="0"/>
              <a:t>Q64.Find P(E)</a:t>
            </a:r>
          </a:p>
          <a:p>
            <a:r>
              <a:rPr lang="en-US" sz="4800" dirty="0"/>
              <a:t>(A)  1/(2 ) (B)  3/(4 ) (C)  1/(4 ) (D)  5/8</a:t>
            </a:r>
          </a:p>
          <a:p>
            <a:endParaRPr lang="en-US" sz="4800" dirty="0"/>
          </a:p>
          <a:p>
            <a:r>
              <a:rPr lang="en-US" sz="4800" dirty="0"/>
              <a:t>Q65.Find P(F)</a:t>
            </a:r>
          </a:p>
          <a:p>
            <a:r>
              <a:rPr lang="en-US" sz="4800" dirty="0"/>
              <a:t>(A)  3/(4 ) (B)  1/(2 ) (C)  1/(4 ) (D)  1/6</a:t>
            </a:r>
          </a:p>
          <a:p>
            <a:endParaRPr lang="en-US" sz="4800" dirty="0"/>
          </a:p>
          <a:p>
            <a:r>
              <a:rPr lang="en-US" sz="4800" dirty="0"/>
              <a:t>Q66.Find P (G/(E ))</a:t>
            </a:r>
          </a:p>
          <a:p>
            <a:r>
              <a:rPr lang="en-US" sz="4800" dirty="0"/>
              <a:t>(A)  5/(6 ) (B)  5/(14 ) (C)  3/(7 ) (D)None of these</a:t>
            </a:r>
          </a:p>
          <a:p>
            <a:endParaRPr lang="en-US" sz="4800" dirty="0"/>
          </a:p>
          <a:p>
            <a:r>
              <a:rPr lang="en-US" sz="4800" dirty="0"/>
              <a:t>Q67.Find P (G/(F ))</a:t>
            </a:r>
          </a:p>
          <a:p>
            <a:r>
              <a:rPr lang="en-US" sz="4800" dirty="0"/>
              <a:t>(A)  2/(3 ) (B)  1/(9 ) (C)  5/(9 ) (D)  4/5</a:t>
            </a:r>
          </a:p>
          <a:p>
            <a:endParaRPr lang="en-US" sz="4800" dirty="0"/>
          </a:p>
          <a:p>
            <a:r>
              <a:rPr lang="en-US" sz="4800" dirty="0"/>
              <a:t>Q68.A die is rolled twice and the sum of the numbers appearing on them is observed to be 7. What is the conditional probability that the number 2 has appeared at least once ?</a:t>
            </a:r>
          </a:p>
          <a:p>
            <a:r>
              <a:rPr lang="en-US" sz="4800" dirty="0"/>
              <a:t>(A)  1/(3 ) (B)  1/(4 ) (C)  2/(3 ) (D)  3/4</a:t>
            </a:r>
          </a:p>
          <a:p>
            <a:endParaRPr lang="en-US" sz="4800" dirty="0"/>
          </a:p>
          <a:p>
            <a:r>
              <a:rPr lang="en-US" sz="4800" dirty="0"/>
              <a:t>Q69.A black and a red die are </a:t>
            </a:r>
            <a:r>
              <a:rPr lang="en-US" sz="4800" dirty="0" err="1"/>
              <a:t>rolled.Find</a:t>
            </a:r>
            <a:r>
              <a:rPr lang="en-US" sz="4800" dirty="0"/>
              <a:t> the conditional probability of obtaining a sum greater than 9,given that the black die resulted in a 5.</a:t>
            </a:r>
          </a:p>
          <a:p>
            <a:r>
              <a:rPr lang="en-US" sz="4800" dirty="0"/>
              <a:t>(A)  1/(2 ) (B)  2/(3 ) (C)  1/(3 ) (D)None of these</a:t>
            </a:r>
          </a:p>
          <a:p>
            <a:endParaRPr lang="en-US" sz="4800" dirty="0"/>
          </a:p>
          <a:p>
            <a:r>
              <a:rPr lang="en-US" sz="4800" dirty="0"/>
              <a:t>Q70.A black and a red die are </a:t>
            </a:r>
            <a:r>
              <a:rPr lang="en-US" sz="4800" dirty="0" err="1"/>
              <a:t>rolled.Find</a:t>
            </a:r>
            <a:r>
              <a:rPr lang="en-US" sz="4800" dirty="0"/>
              <a:t> the conditional probability of obtaining the sum 8,given that  the red die </a:t>
            </a:r>
            <a:r>
              <a:rPr lang="en-US" sz="4800" dirty="0" err="1"/>
              <a:t>resultted</a:t>
            </a:r>
            <a:r>
              <a:rPr lang="en-US" sz="4800" dirty="0"/>
              <a:t> in a number less than 4.</a:t>
            </a:r>
          </a:p>
          <a:p>
            <a:r>
              <a:rPr lang="en-US" sz="4800" dirty="0"/>
              <a:t>(A)  1/(7 ) (B)  1/(8 ) (C)  1/(9 ) (D)  1/10</a:t>
            </a:r>
          </a:p>
          <a:p>
            <a:endParaRPr lang="en-US" sz="4800" dirty="0"/>
          </a:p>
          <a:p>
            <a:r>
              <a:rPr lang="en-US" sz="4800" dirty="0"/>
              <a:t>Q71.A couple has two </a:t>
            </a:r>
            <a:r>
              <a:rPr lang="en-US" sz="4800" dirty="0" err="1"/>
              <a:t>children.Find</a:t>
            </a:r>
            <a:r>
              <a:rPr lang="en-US" sz="4800" dirty="0"/>
              <a:t> the </a:t>
            </a:r>
            <a:r>
              <a:rPr lang="en-US" sz="4800" dirty="0" err="1"/>
              <a:t>probabilty</a:t>
            </a:r>
            <a:r>
              <a:rPr lang="en-US" sz="4800" dirty="0"/>
              <a:t> that both are </a:t>
            </a:r>
            <a:r>
              <a:rPr lang="en-US" sz="4800" dirty="0" err="1"/>
              <a:t>boys,if</a:t>
            </a:r>
            <a:r>
              <a:rPr lang="en-US" sz="4800" dirty="0"/>
              <a:t> it is known that  one of the children   is a boy.</a:t>
            </a:r>
          </a:p>
          <a:p>
            <a:r>
              <a:rPr lang="en-US" sz="4800" dirty="0"/>
              <a:t>(A)  1/(2 ) (B)  1/(3 ) (C)  1/(4 ) (D)None of these</a:t>
            </a:r>
          </a:p>
          <a:p>
            <a:pPr marL="0" indent="0">
              <a:buNone/>
            </a:pPr>
            <a:endParaRPr lang="en-US" sz="4800" dirty="0"/>
          </a:p>
          <a:p>
            <a:r>
              <a:rPr lang="en-US" sz="4800" dirty="0"/>
              <a:t>Solutions1,A    2,B   3,B    4,C   5,D    6,D   7,A   8,B   9,C   10,D  11,D   12,B  13,C  14,C 15,D  16,B 17,C  18,C  19,B</a:t>
            </a:r>
          </a:p>
          <a:p>
            <a:r>
              <a:rPr lang="en-US" sz="4800" dirty="0"/>
              <a:t>20,D  21,A    22,B  23,C  24,C 25,C  26,C  27,B   28,A    29,A  30,B  31,C  32,C    33,A     34,B     35,C    36,C</a:t>
            </a:r>
          </a:p>
          <a:p>
            <a:r>
              <a:rPr lang="en-US" sz="4800" dirty="0"/>
              <a:t>37,B  38,A  39B  40,B   41,C   42,B   43,C     44,A  45,B    46,C   47,B    48,B   49,D   50,D    51,D 52,B  53,B</a:t>
            </a:r>
          </a:p>
          <a:p>
            <a:r>
              <a:rPr lang="en-US" sz="4800" dirty="0"/>
              <a:t>54,C  55,A  56,C  57,A 58,C   59,A  60,B  61,A  62,B    63,B   64,A  65,B  66,C   67,A   68,A 69,C  70,C   71,B</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7994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B258-7736-4E1F-BBB0-14EB4B60C068}"/>
              </a:ext>
            </a:extLst>
          </p:cNvPr>
          <p:cNvSpPr>
            <a:spLocks noGrp="1"/>
          </p:cNvSpPr>
          <p:nvPr>
            <p:ph type="title"/>
          </p:nvPr>
        </p:nvSpPr>
        <p:spPr/>
        <p:txBody>
          <a:bodyPr/>
          <a:lstStyle/>
          <a:p>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Dependent events</a:t>
            </a:r>
            <a:endParaRPr lang="en-IN" dirty="0"/>
          </a:p>
        </p:txBody>
      </p:sp>
      <p:sp>
        <p:nvSpPr>
          <p:cNvPr id="3" name="Content Placeholder 2">
            <a:extLst>
              <a:ext uri="{FF2B5EF4-FFF2-40B4-BE49-F238E27FC236}">
                <a16:creationId xmlns:a16="http://schemas.microsoft.com/office/drawing/2014/main" id="{C13E004D-5F78-4A67-ABB3-09F075BEC382}"/>
              </a:ext>
            </a:extLst>
          </p:cNvPr>
          <p:cNvSpPr>
            <a:spLocks noGrp="1"/>
          </p:cNvSpPr>
          <p:nvPr>
            <p:ph idx="1"/>
          </p:nvPr>
        </p:nvSpPr>
        <p:spPr/>
        <p:txBody>
          <a:bodyPr>
            <a:normAutofit fontScale="92500" lnSpcReduction="10000"/>
          </a:bodyPr>
          <a:lstStyle/>
          <a:p>
            <a:pP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Dependent events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If  happening of one event ( say A ) affect the happening of other event(say B), then A &amp; B are dependent events.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If A &amp; B are independent events, P(A∩B) = P(A)×P(B)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If A &amp; B are dependent events, P(A∩B) = P(A) × P(B/A)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=P(B) × p(A/B)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Conditional probability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When A &amp; B are dependent events, then P(A/B) denotes probability of happening of event A when B has already occurred. Similarly, P(B/A)  denotes probability of happening of B when A has already occurred.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931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B0E0-E1C8-4BB0-99B1-39925269B4AA}"/>
              </a:ext>
            </a:extLst>
          </p:cNvPr>
          <p:cNvSpPr>
            <a:spLocks noGrp="1"/>
          </p:cNvSpPr>
          <p:nvPr>
            <p:ph type="title"/>
          </p:nvPr>
        </p:nvSpPr>
        <p:spPr/>
        <p:txBody>
          <a:bodyPr>
            <a:normAutofit/>
          </a:bodyPr>
          <a:lstStyle/>
          <a:p>
            <a:r>
              <a:rPr lang="en-IN" sz="3200" dirty="0"/>
              <a:t>Type of problems based on dependent events</a:t>
            </a:r>
          </a:p>
        </p:txBody>
      </p:sp>
      <p:sp>
        <p:nvSpPr>
          <p:cNvPr id="3" name="Content Placeholder 2">
            <a:extLst>
              <a:ext uri="{FF2B5EF4-FFF2-40B4-BE49-F238E27FC236}">
                <a16:creationId xmlns:a16="http://schemas.microsoft.com/office/drawing/2014/main" id="{638B467B-7ADB-40BC-BA0B-889369B5726E}"/>
              </a:ext>
            </a:extLst>
          </p:cNvPr>
          <p:cNvSpPr>
            <a:spLocks noGrp="1"/>
          </p:cNvSpPr>
          <p:nvPr>
            <p:ph idx="1"/>
          </p:nvPr>
        </p:nvSpPr>
        <p:spPr/>
        <p:txBody>
          <a:bodyPr/>
          <a:lstStyle/>
          <a:p>
            <a:r>
              <a:rPr lang="en-IN" dirty="0"/>
              <a:t>There are 2 types of problems based on dependent events-</a:t>
            </a:r>
          </a:p>
          <a:p>
            <a:r>
              <a:rPr lang="en-IN" dirty="0"/>
              <a:t>1. Based on random experiments with equal probable outcomes (Toss, Dice and Cards)</a:t>
            </a:r>
          </a:p>
          <a:p>
            <a:r>
              <a:rPr lang="en-IN" dirty="0"/>
              <a:t>2. Based on </a:t>
            </a:r>
            <a:r>
              <a:rPr lang="en-IN" sz="3200" dirty="0"/>
              <a:t>Random experiments (non equal probable outcomes)</a:t>
            </a:r>
            <a:endParaRPr lang="en-IN" dirty="0"/>
          </a:p>
        </p:txBody>
      </p:sp>
    </p:spTree>
    <p:extLst>
      <p:ext uri="{BB962C8B-B14F-4D97-AF65-F5344CB8AC3E}">
        <p14:creationId xmlns:p14="http://schemas.microsoft.com/office/powerpoint/2010/main" val="256610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normAutofit/>
          </a:bodyPr>
          <a:lstStyle/>
          <a:p>
            <a:r>
              <a:rPr lang="en-IN" sz="1600" b="1" dirty="0"/>
              <a:t>Problems based on random experiments with equal probable outcomes (Toss, Dice and Cards)</a:t>
            </a:r>
          </a:p>
        </p:txBody>
      </p:sp>
      <p:sp>
        <p:nvSpPr>
          <p:cNvPr id="3" name="Content Placeholder 2"/>
          <p:cNvSpPr>
            <a:spLocks noGrp="1"/>
          </p:cNvSpPr>
          <p:nvPr>
            <p:ph idx="1"/>
          </p:nvPr>
        </p:nvSpPr>
        <p:spPr>
          <a:xfrm>
            <a:off x="642910" y="785794"/>
            <a:ext cx="8358246" cy="5572164"/>
          </a:xfrm>
        </p:spPr>
        <p:txBody>
          <a:bodyPr>
            <a:noAutofit/>
          </a:bodyPr>
          <a:lstStyle/>
          <a:p>
            <a:endParaRPr lang="en-US" sz="1200" dirty="0"/>
          </a:p>
          <a:p>
            <a:r>
              <a:rPr lang="en-US" sz="1400" dirty="0"/>
              <a:t>Two </a:t>
            </a:r>
            <a:r>
              <a:rPr lang="en-US" sz="1400" b="1" dirty="0"/>
              <a:t>events</a:t>
            </a:r>
            <a:r>
              <a:rPr lang="en-US" sz="1400" dirty="0"/>
              <a:t> are </a:t>
            </a:r>
            <a:r>
              <a:rPr lang="en-US" sz="1400" b="1" dirty="0"/>
              <a:t>dependent</a:t>
            </a:r>
            <a:r>
              <a:rPr lang="en-US" sz="1400" dirty="0"/>
              <a:t> if the outcome of the first </a:t>
            </a:r>
            <a:r>
              <a:rPr lang="en-US" sz="1400" b="1" dirty="0"/>
              <a:t>event</a:t>
            </a:r>
            <a:r>
              <a:rPr lang="en-US" sz="1400" dirty="0"/>
              <a:t> affects the outcome of the second </a:t>
            </a:r>
            <a:r>
              <a:rPr lang="en-US" sz="1400" b="1" dirty="0"/>
              <a:t>event</a:t>
            </a:r>
            <a:r>
              <a:rPr lang="en-US" sz="1400" dirty="0"/>
              <a:t>, so that the </a:t>
            </a:r>
            <a:r>
              <a:rPr lang="en-US" sz="1400" b="1" dirty="0"/>
              <a:t>probability</a:t>
            </a:r>
            <a:r>
              <a:rPr lang="en-US" sz="1400" dirty="0"/>
              <a:t> is changed.</a:t>
            </a:r>
          </a:p>
          <a:p>
            <a:r>
              <a:rPr lang="en-IN" sz="1400" dirty="0"/>
              <a:t>Representation of dependent event- </a:t>
            </a:r>
          </a:p>
          <a:p>
            <a:r>
              <a:rPr lang="en-IN" sz="1400" dirty="0"/>
              <a:t>1. A/B = event A when event B has already occurred</a:t>
            </a:r>
          </a:p>
          <a:p>
            <a:r>
              <a:rPr lang="en-IN" sz="1400" dirty="0"/>
              <a:t>2. B/A = event B when event A has already occurred</a:t>
            </a:r>
          </a:p>
          <a:p>
            <a:endParaRPr lang="en-IN" sz="1400" dirty="0"/>
          </a:p>
          <a:p>
            <a:r>
              <a:rPr lang="en-IN" sz="1400" b="1" dirty="0"/>
              <a:t>Example 1- </a:t>
            </a:r>
            <a:r>
              <a:rPr lang="en-IN" sz="1400" dirty="0"/>
              <a:t>Random experiment = rolling a die, sample space = (1, 2, 3, 4, 5, 6)</a:t>
            </a:r>
          </a:p>
          <a:p>
            <a:r>
              <a:rPr lang="en-IN" sz="1400" dirty="0"/>
              <a:t>Event A = outcome is multiple of 3</a:t>
            </a:r>
          </a:p>
          <a:p>
            <a:r>
              <a:rPr lang="en-IN" sz="1400" dirty="0"/>
              <a:t>Event B = outcome is even</a:t>
            </a:r>
          </a:p>
          <a:p>
            <a:r>
              <a:rPr lang="en-IN" sz="1400" dirty="0"/>
              <a:t>What is the value of P(A/B) and P(B/A) ?</a:t>
            </a:r>
          </a:p>
          <a:p>
            <a:endParaRPr lang="en-IN" sz="1400" dirty="0"/>
          </a:p>
          <a:p>
            <a:r>
              <a:rPr lang="en-IN" sz="1400" b="1" dirty="0"/>
              <a:t>Example 2- </a:t>
            </a:r>
            <a:r>
              <a:rPr lang="en-IN" sz="1400" dirty="0"/>
              <a:t>Random experiment = Picking a card,  number of possible outcomes = 52</a:t>
            </a:r>
          </a:p>
          <a:p>
            <a:r>
              <a:rPr lang="en-IN" sz="1400" dirty="0"/>
              <a:t>Event A = the card drawn is red</a:t>
            </a:r>
          </a:p>
          <a:p>
            <a:r>
              <a:rPr lang="en-IN" sz="1400" dirty="0"/>
              <a:t>Event B = the card drawn is king,</a:t>
            </a:r>
          </a:p>
          <a:p>
            <a:r>
              <a:rPr lang="en-IN" sz="1400" dirty="0"/>
              <a:t>What is the value of P(A/B) and P(B/A) ?</a:t>
            </a:r>
          </a:p>
          <a:p>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normAutofit/>
          </a:bodyPr>
          <a:lstStyle/>
          <a:p>
            <a:r>
              <a:rPr lang="en-IN" sz="1600" b="1" dirty="0"/>
              <a:t>Problems based on random experiments with equal probable outcomes (Toss, Dice and Cards)</a:t>
            </a:r>
          </a:p>
        </p:txBody>
      </p:sp>
      <p:sp>
        <p:nvSpPr>
          <p:cNvPr id="3" name="Content Placeholder 2"/>
          <p:cNvSpPr>
            <a:spLocks noGrp="1"/>
          </p:cNvSpPr>
          <p:nvPr>
            <p:ph idx="1"/>
          </p:nvPr>
        </p:nvSpPr>
        <p:spPr>
          <a:xfrm>
            <a:off x="642910" y="785794"/>
            <a:ext cx="8358246" cy="5572164"/>
          </a:xfrm>
        </p:spPr>
        <p:txBody>
          <a:bodyPr>
            <a:noAutofit/>
          </a:bodyPr>
          <a:lstStyle/>
          <a:p>
            <a:endParaRPr lang="en-US" sz="1200" dirty="0"/>
          </a:p>
          <a:p>
            <a:r>
              <a:rPr lang="en-US" sz="1400" dirty="0"/>
              <a:t>Two </a:t>
            </a:r>
            <a:r>
              <a:rPr lang="en-US" sz="1400" b="1" dirty="0"/>
              <a:t>events</a:t>
            </a:r>
            <a:r>
              <a:rPr lang="en-US" sz="1400" dirty="0"/>
              <a:t> are </a:t>
            </a:r>
            <a:r>
              <a:rPr lang="en-US" sz="1400" b="1" dirty="0"/>
              <a:t>dependent</a:t>
            </a:r>
            <a:r>
              <a:rPr lang="en-US" sz="1400" dirty="0"/>
              <a:t> if the outcome of the first </a:t>
            </a:r>
            <a:r>
              <a:rPr lang="en-US" sz="1400" b="1" dirty="0"/>
              <a:t>event</a:t>
            </a:r>
            <a:r>
              <a:rPr lang="en-US" sz="1400" dirty="0"/>
              <a:t> affects the outcome of the second </a:t>
            </a:r>
            <a:r>
              <a:rPr lang="en-US" sz="1400" b="1" dirty="0"/>
              <a:t>event</a:t>
            </a:r>
            <a:r>
              <a:rPr lang="en-US" sz="1400" dirty="0"/>
              <a:t>, so that the </a:t>
            </a:r>
            <a:r>
              <a:rPr lang="en-US" sz="1400" b="1" dirty="0"/>
              <a:t>probability</a:t>
            </a:r>
            <a:r>
              <a:rPr lang="en-US" sz="1400" dirty="0"/>
              <a:t> is changed.</a:t>
            </a:r>
          </a:p>
          <a:p>
            <a:r>
              <a:rPr lang="en-IN" sz="1400" dirty="0"/>
              <a:t>Representation of dependent event- </a:t>
            </a:r>
          </a:p>
          <a:p>
            <a:r>
              <a:rPr lang="en-IN" sz="1400" dirty="0"/>
              <a:t>1. A/B = event A when event B has already occurred</a:t>
            </a:r>
          </a:p>
          <a:p>
            <a:r>
              <a:rPr lang="en-IN" sz="1400" dirty="0"/>
              <a:t>2. B/A = event B when event A has already occurred</a:t>
            </a:r>
          </a:p>
          <a:p>
            <a:endParaRPr lang="en-IN" sz="1400" dirty="0"/>
          </a:p>
          <a:p>
            <a:r>
              <a:rPr lang="en-IN" sz="1400" b="1" dirty="0"/>
              <a:t>Example 1- </a:t>
            </a:r>
            <a:r>
              <a:rPr lang="en-IN" sz="1400" dirty="0"/>
              <a:t>Random experiment = rolling a die, sample space = (1, 2, 3, 4, 5, 6)</a:t>
            </a:r>
          </a:p>
          <a:p>
            <a:r>
              <a:rPr lang="en-IN" sz="1400" dirty="0"/>
              <a:t>Event A = outcome is multiple of 3, set of favourable outcomes = (3, 6), P(A) = 2/6 = 1/3</a:t>
            </a:r>
          </a:p>
          <a:p>
            <a:r>
              <a:rPr lang="en-IN" sz="1400" dirty="0"/>
              <a:t>Event B = outcome is even, set of favourable outcomes = (2, 4, 6), P(B) = 3/6 = 1/2</a:t>
            </a:r>
          </a:p>
          <a:p>
            <a:r>
              <a:rPr lang="en-IN" sz="1400" dirty="0"/>
              <a:t>Event A/B = outcome is multiple of 3 if it is known that outcome is an even number</a:t>
            </a:r>
          </a:p>
          <a:p>
            <a:r>
              <a:rPr lang="en-IN" sz="1400" dirty="0"/>
              <a:t>Event B/A = outcome is an even number if it is known that outcome is a multiple of 3 </a:t>
            </a:r>
          </a:p>
          <a:p>
            <a:r>
              <a:rPr lang="en-IN" sz="1400" dirty="0"/>
              <a:t>What is the value of P(A/B) and P(B/A) ?</a:t>
            </a:r>
          </a:p>
          <a:p>
            <a:endParaRPr lang="en-IN" sz="1400" dirty="0"/>
          </a:p>
          <a:p>
            <a:r>
              <a:rPr lang="en-IN" sz="1400" b="1" dirty="0"/>
              <a:t>Example 2- </a:t>
            </a:r>
            <a:r>
              <a:rPr lang="en-IN" sz="1400" dirty="0"/>
              <a:t>Random experiment = Picking a card,  number of possible outcomes = 52</a:t>
            </a:r>
          </a:p>
          <a:p>
            <a:r>
              <a:rPr lang="en-IN" sz="1400" dirty="0"/>
              <a:t>Event A = the card drawn is red, number of favourable outcomes = 26, P(A) = 26/52 = 1/2</a:t>
            </a:r>
          </a:p>
          <a:p>
            <a:r>
              <a:rPr lang="en-IN" sz="1400" dirty="0"/>
              <a:t>Event B = the card drawn is king, number of favourable outcomes = 4, P(B) = 4/52 = 1/13</a:t>
            </a:r>
          </a:p>
          <a:p>
            <a:r>
              <a:rPr lang="en-IN" sz="1400" dirty="0"/>
              <a:t>Event A/B = the card drawn is red if it is known that the card drawn is king</a:t>
            </a:r>
          </a:p>
          <a:p>
            <a:r>
              <a:rPr lang="en-IN" sz="1400" dirty="0"/>
              <a:t>Event B/A = the card drawn is a king if it is known that the card drawn is red</a:t>
            </a:r>
            <a:endParaRPr lang="en-US" sz="1400" dirty="0"/>
          </a:p>
          <a:p>
            <a:r>
              <a:rPr lang="en-IN" sz="1400" dirty="0"/>
              <a:t>What is the value of P(A/B) and P(B/A) ?</a:t>
            </a:r>
          </a:p>
          <a:p>
            <a:endParaRPr lang="en-US" sz="1400" dirty="0"/>
          </a:p>
        </p:txBody>
      </p:sp>
    </p:spTree>
    <p:extLst>
      <p:ext uri="{BB962C8B-B14F-4D97-AF65-F5344CB8AC3E}">
        <p14:creationId xmlns:p14="http://schemas.microsoft.com/office/powerpoint/2010/main" val="158645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Solution</a:t>
            </a:r>
            <a:endParaRPr lang="en-US" dirty="0"/>
          </a:p>
        </p:txBody>
      </p:sp>
      <p:sp>
        <p:nvSpPr>
          <p:cNvPr id="3" name="Content Placeholder 2"/>
          <p:cNvSpPr>
            <a:spLocks noGrp="1"/>
          </p:cNvSpPr>
          <p:nvPr>
            <p:ph idx="1"/>
          </p:nvPr>
        </p:nvSpPr>
        <p:spPr>
          <a:xfrm>
            <a:off x="457200" y="1214422"/>
            <a:ext cx="8229600" cy="4911741"/>
          </a:xfrm>
        </p:spPr>
        <p:txBody>
          <a:bodyPr>
            <a:normAutofit fontScale="47500" lnSpcReduction="20000"/>
          </a:bodyPr>
          <a:lstStyle/>
          <a:p>
            <a:endParaRPr lang="en-IN" dirty="0"/>
          </a:p>
          <a:p>
            <a:r>
              <a:rPr lang="en-IN" b="1" dirty="0"/>
              <a:t>Solution 1- </a:t>
            </a:r>
            <a:r>
              <a:rPr lang="en-IN" dirty="0"/>
              <a:t>Random experiment = rolling a die, sample space = (1, 2, 3, 4, 5, 6)</a:t>
            </a:r>
          </a:p>
          <a:p>
            <a:r>
              <a:rPr lang="en-IN" dirty="0"/>
              <a:t>Event A = outcome is multiple of 3, set of favourable outcomes = (3, 6), P(A) = 2/6 = 1/3</a:t>
            </a:r>
          </a:p>
          <a:p>
            <a:r>
              <a:rPr lang="en-IN" dirty="0"/>
              <a:t>Event B = outcome is even, set of favourable outcomes = (2, 4, 6), P(B) = 3/6 = 1/2</a:t>
            </a:r>
          </a:p>
          <a:p>
            <a:r>
              <a:rPr lang="en-IN" dirty="0"/>
              <a:t>Event A/B = outcome is multiple of 3 if it is known that outcome is an even number</a:t>
            </a:r>
          </a:p>
          <a:p>
            <a:r>
              <a:rPr lang="en-IN" dirty="0"/>
              <a:t>Event B/A = outcome is an even number if it is known that outcome is a multiple of 3 </a:t>
            </a:r>
          </a:p>
          <a:p>
            <a:r>
              <a:rPr lang="en-IN" dirty="0"/>
              <a:t>Event A</a:t>
            </a:r>
            <a:r>
              <a:rPr lang="ii-CN" altLang="en-US" dirty="0"/>
              <a:t>ꓵ</a:t>
            </a:r>
            <a:r>
              <a:rPr lang="en-IN" altLang="ii-CN" dirty="0"/>
              <a:t>B = Outcome is even and multiple of 3, </a:t>
            </a:r>
            <a:r>
              <a:rPr lang="en-IN" dirty="0"/>
              <a:t>set of favourable outcomes = (6), P(A</a:t>
            </a:r>
            <a:r>
              <a:rPr lang="ii-CN" altLang="en-US" dirty="0"/>
              <a:t>ꓵ</a:t>
            </a:r>
            <a:r>
              <a:rPr lang="en-IN" altLang="ii-CN" dirty="0"/>
              <a:t>B </a:t>
            </a:r>
            <a:r>
              <a:rPr lang="en-IN" dirty="0"/>
              <a:t>) = 1/6</a:t>
            </a:r>
          </a:p>
          <a:p>
            <a:r>
              <a:rPr lang="en-IN" dirty="0"/>
              <a:t>So, P(A/B) = P(A</a:t>
            </a:r>
            <a:r>
              <a:rPr lang="ii-CN" altLang="en-US" dirty="0"/>
              <a:t>ꓵ</a:t>
            </a:r>
            <a:r>
              <a:rPr lang="en-IN" altLang="ii-CN" dirty="0"/>
              <a:t>B)/P(B) = (1/6)/(1/2) = 1/3</a:t>
            </a:r>
          </a:p>
          <a:p>
            <a:r>
              <a:rPr lang="en-IN" dirty="0"/>
              <a:t>And P(B/A) = P(A</a:t>
            </a:r>
            <a:r>
              <a:rPr lang="ii-CN" altLang="en-US" dirty="0"/>
              <a:t>ꓵ</a:t>
            </a:r>
            <a:r>
              <a:rPr lang="en-IN" altLang="ii-CN" dirty="0"/>
              <a:t>B)/P(A) = (1/6)/(1/3) = 1/2</a:t>
            </a:r>
          </a:p>
          <a:p>
            <a:endParaRPr lang="en-IN" dirty="0"/>
          </a:p>
          <a:p>
            <a:endParaRPr lang="en-IN" dirty="0"/>
          </a:p>
          <a:p>
            <a:r>
              <a:rPr lang="en-IN" b="1" dirty="0"/>
              <a:t>Solution 2- </a:t>
            </a:r>
            <a:r>
              <a:rPr lang="en-IN" dirty="0"/>
              <a:t>Random experiment = Picking a card,  number of possible outcomes = 52</a:t>
            </a:r>
          </a:p>
          <a:p>
            <a:r>
              <a:rPr lang="en-IN" dirty="0"/>
              <a:t>Event A = the card drawn is red, number of favourable outcomes = 26, P(A) = 26/52 = 1/2</a:t>
            </a:r>
          </a:p>
          <a:p>
            <a:r>
              <a:rPr lang="en-IN" dirty="0"/>
              <a:t>Event B = the card drawn is king, number of favourable outcomes = 4, P(B) = 4/52 = 1/13</a:t>
            </a:r>
          </a:p>
          <a:p>
            <a:r>
              <a:rPr lang="en-IN" dirty="0"/>
              <a:t>Event A/B = the card drawn is red if it is known that the card drawn is king</a:t>
            </a:r>
          </a:p>
          <a:p>
            <a:r>
              <a:rPr lang="en-IN" dirty="0"/>
              <a:t>Event B/A = the card drawn is a king if it is known that the card drawn is red</a:t>
            </a:r>
            <a:endParaRPr lang="en-US" dirty="0"/>
          </a:p>
          <a:p>
            <a:r>
              <a:rPr lang="en-IN" dirty="0"/>
              <a:t>Event A</a:t>
            </a:r>
            <a:r>
              <a:rPr lang="ii-CN" altLang="en-US" dirty="0"/>
              <a:t>ꓵ</a:t>
            </a:r>
            <a:r>
              <a:rPr lang="en-IN" altLang="ii-CN" dirty="0"/>
              <a:t>B = </a:t>
            </a:r>
            <a:r>
              <a:rPr lang="en-IN" dirty="0"/>
              <a:t>the card drawn is a king of red colour</a:t>
            </a:r>
            <a:r>
              <a:rPr lang="en-IN" altLang="ii-CN" dirty="0"/>
              <a:t>, </a:t>
            </a:r>
            <a:r>
              <a:rPr lang="en-IN" dirty="0"/>
              <a:t>number of favourable outcomes = 2, P(A</a:t>
            </a:r>
            <a:r>
              <a:rPr lang="ii-CN" altLang="en-US" dirty="0"/>
              <a:t>ꓵ</a:t>
            </a:r>
            <a:r>
              <a:rPr lang="en-IN" altLang="ii-CN" dirty="0"/>
              <a:t>B </a:t>
            </a:r>
            <a:r>
              <a:rPr lang="en-IN" dirty="0"/>
              <a:t>) = 2/52 = 1/26</a:t>
            </a:r>
          </a:p>
          <a:p>
            <a:r>
              <a:rPr lang="en-IN" dirty="0"/>
              <a:t>So, P(A/B) = P(A</a:t>
            </a:r>
            <a:r>
              <a:rPr lang="ii-CN" altLang="en-US" dirty="0"/>
              <a:t>ꓵ</a:t>
            </a:r>
            <a:r>
              <a:rPr lang="en-IN" altLang="ii-CN" dirty="0"/>
              <a:t>B)/P(B) = (1/26)/(1/13) = 13/26 = 1/2</a:t>
            </a:r>
          </a:p>
          <a:p>
            <a:r>
              <a:rPr lang="en-IN" dirty="0"/>
              <a:t>And P(B/A) = P(A</a:t>
            </a:r>
            <a:r>
              <a:rPr lang="ii-CN" altLang="en-US" dirty="0"/>
              <a:t>ꓵ</a:t>
            </a:r>
            <a:r>
              <a:rPr lang="en-IN" altLang="ii-CN" dirty="0"/>
              <a:t>B)/P(A) = (1/26)/(1/2) = 2/26 = 1/13</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6903-1893-49B2-AD2F-87037DD707C8}"/>
              </a:ext>
            </a:extLst>
          </p:cNvPr>
          <p:cNvSpPr>
            <a:spLocks noGrp="1"/>
          </p:cNvSpPr>
          <p:nvPr>
            <p:ph type="title"/>
          </p:nvPr>
        </p:nvSpPr>
        <p:spPr>
          <a:xfrm>
            <a:off x="457200" y="116633"/>
            <a:ext cx="8229600" cy="288031"/>
          </a:xfrm>
        </p:spPr>
        <p:txBody>
          <a:bodyPr>
            <a:normAutofit fontScale="90000"/>
          </a:bodyPr>
          <a:lstStyle/>
          <a:p>
            <a:r>
              <a:rPr lang="en-US" sz="2400" dirty="0"/>
              <a:t>Another approach to solve dependent probability problems based on Toss, Dice or picking a card</a:t>
            </a: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BC45D-C286-4ACB-8890-9369646E1FC0}"/>
                  </a:ext>
                </a:extLst>
              </p:cNvPr>
              <p:cNvSpPr>
                <a:spLocks noGrp="1"/>
              </p:cNvSpPr>
              <p:nvPr>
                <p:ph idx="1"/>
              </p:nvPr>
            </p:nvSpPr>
            <p:spPr>
              <a:xfrm>
                <a:off x="179512" y="548680"/>
                <a:ext cx="8856984" cy="6192687"/>
              </a:xfrm>
            </p:spPr>
            <p:txBody>
              <a:bodyPr>
                <a:normAutofit fontScale="40000" lnSpcReduction="20000"/>
              </a:bodyPr>
              <a:lstStyle/>
              <a:p>
                <a:r>
                  <a:rPr lang="en-US" dirty="0"/>
                  <a:t>We know for the Random experiments with each outcome having equal chances of occurrence, P(A) = no. of </a:t>
                </a:r>
                <a:r>
                  <a:rPr lang="en-US" dirty="0" err="1"/>
                  <a:t>favourable</a:t>
                </a:r>
                <a:r>
                  <a:rPr lang="en-US" dirty="0"/>
                  <a:t> outcomes/total no. of possible outcomes</a:t>
                </a:r>
              </a:p>
              <a:p>
                <a:r>
                  <a:rPr lang="en-US" dirty="0"/>
                  <a:t>Can we use similar approach for dependent events based problems for such cases?</a:t>
                </a:r>
              </a:p>
              <a:p>
                <a:r>
                  <a:rPr lang="en-US" dirty="0"/>
                  <a:t>Yes</a:t>
                </a:r>
              </a:p>
              <a:p>
                <a:r>
                  <a:rPr lang="en-US" dirty="0"/>
                  <a:t>How- we know, by using formula </a:t>
                </a:r>
              </a:p>
              <a:p>
                <a:r>
                  <a:rPr lang="en-IN" dirty="0"/>
                  <a:t>P(A/B) = </a:t>
                </a:r>
                <a14:m>
                  <m:oMath xmlns:m="http://schemas.openxmlformats.org/officeDocument/2006/math">
                    <m:f>
                      <m:fPr>
                        <m:ctrlPr>
                          <a:rPr lang="en-IN" i="1" dirty="0" smtClean="0">
                            <a:latin typeface="Cambria Math" panose="02040503050406030204" pitchFamily="18" charset="0"/>
                          </a:rPr>
                        </m:ctrlPr>
                      </m:fPr>
                      <m:num>
                        <m:r>
                          <m:rPr>
                            <m:nor/>
                          </m:rPr>
                          <a:rPr lang="en-IN" dirty="0"/>
                          <m:t>P</m:t>
                        </m:r>
                        <m:r>
                          <m:rPr>
                            <m:nor/>
                          </m:rPr>
                          <a:rPr lang="en-IN" dirty="0"/>
                          <m:t>(</m:t>
                        </m:r>
                        <m:r>
                          <m:rPr>
                            <m:nor/>
                          </m:rPr>
                          <a:rPr lang="en-IN" dirty="0"/>
                          <m:t>A</m:t>
                        </m:r>
                        <m:r>
                          <m:rPr>
                            <m:nor/>
                          </m:rPr>
                          <a:rPr lang="ii-CN" altLang="en-US" dirty="0"/>
                          <m:t>ꓵ</m:t>
                        </m:r>
                        <m:r>
                          <m:rPr>
                            <m:nor/>
                          </m:rPr>
                          <a:rPr lang="en-IN" altLang="ii-CN" dirty="0"/>
                          <m:t>B</m:t>
                        </m:r>
                        <m:r>
                          <m:rPr>
                            <m:nor/>
                          </m:rPr>
                          <a:rPr lang="en-IN" altLang="ii-CN" dirty="0"/>
                          <m:t>)</m:t>
                        </m:r>
                      </m:num>
                      <m:den>
                        <m:r>
                          <m:rPr>
                            <m:nor/>
                          </m:rPr>
                          <a:rPr lang="en-IN" altLang="ii-CN" dirty="0"/>
                          <m:t>P</m:t>
                        </m:r>
                        <m:r>
                          <m:rPr>
                            <m:nor/>
                          </m:rPr>
                          <a:rPr lang="en-IN" altLang="ii-CN" dirty="0"/>
                          <m:t>(</m:t>
                        </m:r>
                        <m:r>
                          <m:rPr>
                            <m:nor/>
                          </m:rPr>
                          <a:rPr lang="en-IN" altLang="ii-CN" dirty="0"/>
                          <m:t>B</m:t>
                        </m:r>
                        <m:r>
                          <m:rPr>
                            <m:nor/>
                          </m:rPr>
                          <a:rPr lang="en-IN" altLang="ii-CN" dirty="0"/>
                          <m:t>)</m:t>
                        </m:r>
                      </m:den>
                    </m:f>
                    <m:r>
                      <a:rPr lang="en-IN" i="1" dirty="0" smtClean="0">
                        <a:latin typeface="Cambria Math" panose="02040503050406030204" pitchFamily="18" charset="0"/>
                      </a:rPr>
                      <m:t> </m:t>
                    </m:r>
                  </m:oMath>
                </a14:m>
                <a:r>
                  <a:rPr lang="en-IN" dirty="0"/>
                  <a:t>= </a:t>
                </a:r>
                <a14:m>
                  <m:oMath xmlns:m="http://schemas.openxmlformats.org/officeDocument/2006/math">
                    <m:f>
                      <m:fPr>
                        <m:ctrlPr>
                          <a:rPr lang="en-IN" i="1" dirty="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dirty="0"/>
                          <m:t>A</m:t>
                        </m:r>
                        <m:r>
                          <m:rPr>
                            <m:nor/>
                          </m:rPr>
                          <a:rPr lang="ii-CN" altLang="en-US" dirty="0"/>
                          <m:t>ꓵ</m:t>
                        </m:r>
                        <m:r>
                          <m:rPr>
                            <m:nor/>
                          </m:rPr>
                          <a:rPr lang="en-IN" altLang="ii-CN" dirty="0"/>
                          <m:t>B</m:t>
                        </m:r>
                        <m:r>
                          <m:rPr>
                            <m:nor/>
                          </m:rPr>
                          <a:rPr lang="en-IN" altLang="ii-CN" dirty="0"/>
                          <m:t>)/ </m:t>
                        </m:r>
                        <m:r>
                          <m:rPr>
                            <m:nor/>
                          </m:rPr>
                          <a:rPr lang="en-IN" altLang="ii-CN" dirty="0"/>
                          <m:t>Total</m:t>
                        </m:r>
                        <m:r>
                          <m:rPr>
                            <m:nor/>
                          </m:rPr>
                          <a:rPr lang="en-IN" altLang="ii-CN" dirty="0"/>
                          <m:t> </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possible</m:t>
                        </m:r>
                        <m:r>
                          <m:rPr>
                            <m:nor/>
                          </m:rPr>
                          <a:rPr lang="en-IN" altLang="ii-CN" dirty="0"/>
                          <m:t> </m:t>
                        </m:r>
                        <m:r>
                          <m:rPr>
                            <m:nor/>
                          </m:rPr>
                          <a:rPr lang="en-IN" altLang="ii-CN" dirty="0"/>
                          <m:t>outcomes</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altLang="ii-CN" dirty="0"/>
                          <m:t>B</m:t>
                        </m:r>
                        <m:r>
                          <m:rPr>
                            <m:nor/>
                          </m:rPr>
                          <a:rPr lang="en-IN" altLang="ii-CN" dirty="0"/>
                          <m:t>/ </m:t>
                        </m:r>
                        <m:r>
                          <m:rPr>
                            <m:nor/>
                          </m:rPr>
                          <a:rPr lang="en-IN" altLang="ii-CN" dirty="0"/>
                          <m:t>Total</m:t>
                        </m:r>
                        <m:r>
                          <m:rPr>
                            <m:nor/>
                          </m:rPr>
                          <a:rPr lang="en-IN" altLang="ii-CN" dirty="0"/>
                          <m:t> </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possible</m:t>
                        </m:r>
                        <m:r>
                          <m:rPr>
                            <m:nor/>
                          </m:rPr>
                          <a:rPr lang="en-IN" altLang="ii-CN" dirty="0"/>
                          <m:t> </m:t>
                        </m:r>
                        <m:r>
                          <m:rPr>
                            <m:nor/>
                          </m:rPr>
                          <a:rPr lang="en-IN" altLang="ii-CN" dirty="0"/>
                          <m:t>outcomes</m:t>
                        </m:r>
                        <m:r>
                          <m:rPr>
                            <m:nor/>
                          </m:rPr>
                          <a:rPr lang="en-US" altLang="ii-CN" b="0" i="0" dirty="0" smtClean="0"/>
                          <m:t>)</m:t>
                        </m:r>
                      </m:den>
                    </m:f>
                    <m:r>
                      <a:rPr lang="en-IN" altLang="ii-CN" i="1" dirty="0">
                        <a:latin typeface="Cambria Math" panose="02040503050406030204" pitchFamily="18" charset="0"/>
                      </a:rPr>
                      <m:t> </m:t>
                    </m:r>
                  </m:oMath>
                </a14:m>
                <a:endParaRPr lang="en-US" altLang="ii-CN" dirty="0"/>
              </a:p>
              <a:p>
                <a:r>
                  <a:rPr lang="en-US" altLang="ii-CN" dirty="0"/>
                  <a:t>=</a:t>
                </a:r>
                <a:r>
                  <a:rPr lang="en-IN" dirty="0"/>
                  <a:t> </a:t>
                </a:r>
                <a14:m>
                  <m:oMath xmlns:m="http://schemas.openxmlformats.org/officeDocument/2006/math">
                    <m:f>
                      <m:fPr>
                        <m:ctrlPr>
                          <a:rPr lang="en-IN" i="1" dirty="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dirty="0"/>
                          <m:t>A</m:t>
                        </m:r>
                        <m:r>
                          <m:rPr>
                            <m:nor/>
                          </m:rPr>
                          <a:rPr lang="ii-CN" altLang="en-US" dirty="0"/>
                          <m:t>ꓵ</m:t>
                        </m:r>
                        <m:r>
                          <m:rPr>
                            <m:nor/>
                          </m:rPr>
                          <a:rPr lang="en-IN" altLang="ii-CN" dirty="0"/>
                          <m:t>B</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altLang="ii-CN" dirty="0"/>
                          <m:t>B</m:t>
                        </m:r>
                        <m:r>
                          <m:rPr>
                            <m:nor/>
                          </m:rPr>
                          <a:rPr lang="en-US" altLang="ii-CN" dirty="0"/>
                          <m:t>)</m:t>
                        </m:r>
                      </m:den>
                    </m:f>
                    <m:r>
                      <a:rPr lang="en-IN" altLang="ii-CN" i="1" dirty="0">
                        <a:latin typeface="Cambria Math" panose="02040503050406030204" pitchFamily="18" charset="0"/>
                      </a:rPr>
                      <m:t> </m:t>
                    </m:r>
                  </m:oMath>
                </a14:m>
                <a:endParaRPr lang="en-US" altLang="ii-CN" dirty="0"/>
              </a:p>
              <a:p>
                <a:endParaRPr lang="en-US" altLang="ii-CN" dirty="0"/>
              </a:p>
              <a:p>
                <a:r>
                  <a:rPr lang="en-IN" sz="3200" dirty="0"/>
                  <a:t>Example 1- Example 1- Random experiment = rolling a die, sample space = (1, 2, 3, 4, 5, 6)</a:t>
                </a:r>
              </a:p>
              <a:p>
                <a:r>
                  <a:rPr lang="en-IN" sz="3200" dirty="0"/>
                  <a:t>Event A = outcome is multiple of 3, set of favourable outcomes = (3, 6), P(A) = 2/6 = 1/3</a:t>
                </a:r>
              </a:p>
              <a:p>
                <a:r>
                  <a:rPr lang="en-IN" sz="3200" dirty="0"/>
                  <a:t>Event B = outcome is even, set of favourable outcomes = (2, 4, 6), P(B) = 3/6 = ½</a:t>
                </a:r>
              </a:p>
              <a:p>
                <a:r>
                  <a:rPr lang="en-IN" sz="3200" dirty="0"/>
                  <a:t>Event </a:t>
                </a:r>
                <a14:m>
                  <m:oMath xmlns:m="http://schemas.openxmlformats.org/officeDocument/2006/math">
                    <m:r>
                      <m:rPr>
                        <m:nor/>
                      </m:rPr>
                      <a:rPr lang="en-IN" dirty="0"/>
                      <m:t>A</m:t>
                    </m:r>
                    <m:r>
                      <m:rPr>
                        <m:nor/>
                      </m:rPr>
                      <a:rPr lang="ii-CN" altLang="en-US" dirty="0"/>
                      <m:t>ꓵ</m:t>
                    </m:r>
                    <m:r>
                      <m:rPr>
                        <m:nor/>
                      </m:rPr>
                      <a:rPr lang="en-IN" altLang="ii-CN" dirty="0"/>
                      <m:t>B</m:t>
                    </m:r>
                  </m:oMath>
                </a14:m>
                <a:r>
                  <a:rPr lang="en-IN" sz="3200" dirty="0"/>
                  <a:t> = outcome is even and multiple of 3</a:t>
                </a:r>
                <a:r>
                  <a:rPr lang="en-IN" dirty="0"/>
                  <a:t>, set of favourable outcomes = (6)</a:t>
                </a:r>
                <a:endParaRPr lang="en-IN" sz="3200" dirty="0"/>
              </a:p>
              <a:p>
                <a:r>
                  <a:rPr lang="en-IN" sz="3200" dirty="0"/>
                  <a:t>What is the value of P(A/B) and P(B/A) ?</a:t>
                </a:r>
              </a:p>
              <a:p>
                <a:r>
                  <a:rPr lang="en-IN" sz="3200" dirty="0"/>
                  <a:t>Solution 1- P(A/B) = </a:t>
                </a:r>
                <a14:m>
                  <m:oMath xmlns:m="http://schemas.openxmlformats.org/officeDocument/2006/math">
                    <m:f>
                      <m:fPr>
                        <m:ctrlPr>
                          <a:rPr lang="en-IN" i="1" dirty="0" smtClean="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dirty="0"/>
                          <m:t>A</m:t>
                        </m:r>
                        <m:r>
                          <m:rPr>
                            <m:nor/>
                          </m:rPr>
                          <a:rPr lang="ii-CN" altLang="en-US" dirty="0"/>
                          <m:t>ꓵ</m:t>
                        </m:r>
                        <m:r>
                          <m:rPr>
                            <m:nor/>
                          </m:rPr>
                          <a:rPr lang="en-IN" altLang="ii-CN" dirty="0"/>
                          <m:t>B</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altLang="ii-CN" dirty="0"/>
                          <m:t>B</m:t>
                        </m:r>
                        <m:r>
                          <m:rPr>
                            <m:nor/>
                          </m:rPr>
                          <a:rPr lang="en-US" altLang="ii-CN" dirty="0"/>
                          <m:t>)</m:t>
                        </m:r>
                      </m:den>
                    </m:f>
                    <m:r>
                      <a:rPr lang="en-IN" altLang="ii-CN" i="1" dirty="0">
                        <a:latin typeface="Cambria Math" panose="02040503050406030204" pitchFamily="18" charset="0"/>
                      </a:rPr>
                      <m:t> </m:t>
                    </m:r>
                  </m:oMath>
                </a14:m>
                <a:r>
                  <a:rPr lang="en-US" altLang="ii-CN" dirty="0"/>
                  <a:t> = </a:t>
                </a:r>
                <a14:m>
                  <m:oMath xmlns:m="http://schemas.openxmlformats.org/officeDocument/2006/math">
                    <m:f>
                      <m:fPr>
                        <m:ctrlPr>
                          <a:rPr lang="en-IN" i="1" dirty="0">
                            <a:latin typeface="Cambria Math" panose="02040503050406030204" pitchFamily="18" charset="0"/>
                          </a:rPr>
                        </m:ctrlPr>
                      </m:fPr>
                      <m:num>
                        <m:r>
                          <m:rPr>
                            <m:nor/>
                          </m:rPr>
                          <a:rPr lang="en-US" altLang="ii-CN" b="0" i="0" dirty="0" smtClean="0"/>
                          <m:t>1</m:t>
                        </m:r>
                      </m:num>
                      <m:den>
                        <m:r>
                          <m:rPr>
                            <m:nor/>
                          </m:rPr>
                          <a:rPr lang="en-US" altLang="ii-CN" b="0" i="0" dirty="0" smtClean="0">
                            <a:latin typeface="Cambria Math" panose="02040503050406030204" pitchFamily="18" charset="0"/>
                          </a:rPr>
                          <m:t>3</m:t>
                        </m:r>
                      </m:den>
                    </m:f>
                    <m:r>
                      <a:rPr lang="en-IN" i="1" dirty="0">
                        <a:latin typeface="Cambria Math" panose="02040503050406030204" pitchFamily="18" charset="0"/>
                      </a:rPr>
                      <m:t> </m:t>
                    </m:r>
                  </m:oMath>
                </a14:m>
                <a:endParaRPr lang="en-US" altLang="ii-CN" dirty="0"/>
              </a:p>
              <a:p>
                <a:endParaRPr lang="en-US" altLang="ii-CN" dirty="0"/>
              </a:p>
              <a:p>
                <a:r>
                  <a:rPr lang="en-IN" sz="3200" dirty="0"/>
                  <a:t>P(B/</a:t>
                </a:r>
                <a:r>
                  <a:rPr lang="en-IN" dirty="0"/>
                  <a:t>A</a:t>
                </a:r>
                <a:r>
                  <a:rPr lang="en-IN" sz="3200" dirty="0"/>
                  <a:t>) = </a:t>
                </a:r>
                <a14:m>
                  <m:oMath xmlns:m="http://schemas.openxmlformats.org/officeDocument/2006/math">
                    <m:f>
                      <m:fPr>
                        <m:ctrlPr>
                          <a:rPr lang="en-IN" i="1" dirty="0" smtClean="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US" altLang="ii-CN" b="0" i="0" dirty="0" smtClean="0"/>
                          <m:t>B</m:t>
                        </m:r>
                        <m:r>
                          <m:rPr>
                            <m:nor/>
                          </m:rPr>
                          <a:rPr lang="ii-CN" altLang="en-US" dirty="0"/>
                          <m:t>ꓵ</m:t>
                        </m:r>
                        <m:r>
                          <m:rPr>
                            <m:nor/>
                          </m:rPr>
                          <a:rPr lang="en-US" altLang="ii-CN" b="0" i="0" dirty="0" smtClean="0"/>
                          <m:t>A</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sty m:val="p"/>
                          </m:rPr>
                          <a:rPr lang="en-US" altLang="ii-CN" b="0" i="0" dirty="0" smtClean="0">
                            <a:latin typeface="Cambria Math" panose="02040503050406030204" pitchFamily="18" charset="0"/>
                          </a:rPr>
                          <m:t>A</m:t>
                        </m:r>
                        <m:r>
                          <m:rPr>
                            <m:nor/>
                          </m:rPr>
                          <a:rPr lang="en-US" altLang="ii-CN" dirty="0"/>
                          <m:t>)</m:t>
                        </m:r>
                      </m:den>
                    </m:f>
                    <m:r>
                      <a:rPr lang="en-IN" altLang="ii-CN" i="1" dirty="0">
                        <a:latin typeface="Cambria Math" panose="02040503050406030204" pitchFamily="18" charset="0"/>
                      </a:rPr>
                      <m:t> </m:t>
                    </m:r>
                  </m:oMath>
                </a14:m>
                <a:r>
                  <a:rPr lang="en-US" altLang="ii-CN" dirty="0"/>
                  <a:t> = </a:t>
                </a:r>
                <a14:m>
                  <m:oMath xmlns:m="http://schemas.openxmlformats.org/officeDocument/2006/math">
                    <m:f>
                      <m:fPr>
                        <m:ctrlPr>
                          <a:rPr lang="en-IN" i="1" dirty="0">
                            <a:latin typeface="Cambria Math" panose="02040503050406030204" pitchFamily="18" charset="0"/>
                          </a:rPr>
                        </m:ctrlPr>
                      </m:fPr>
                      <m:num>
                        <m:r>
                          <m:rPr>
                            <m:nor/>
                          </m:rPr>
                          <a:rPr lang="en-US" altLang="ii-CN" b="0" i="0" dirty="0" smtClean="0"/>
                          <m:t>1</m:t>
                        </m:r>
                      </m:num>
                      <m:den>
                        <m:r>
                          <m:rPr>
                            <m:nor/>
                          </m:rPr>
                          <a:rPr lang="en-US" altLang="ii-CN" b="0" i="0" dirty="0" smtClean="0">
                            <a:latin typeface="Cambria Math" panose="02040503050406030204" pitchFamily="18" charset="0"/>
                          </a:rPr>
                          <m:t>2</m:t>
                        </m:r>
                      </m:den>
                    </m:f>
                    <m:r>
                      <a:rPr lang="en-IN" i="1" dirty="0">
                        <a:latin typeface="Cambria Math" panose="02040503050406030204" pitchFamily="18" charset="0"/>
                      </a:rPr>
                      <m:t> </m:t>
                    </m:r>
                  </m:oMath>
                </a14:m>
                <a:endParaRPr lang="en-US" altLang="ii-CN" dirty="0"/>
              </a:p>
              <a:p>
                <a:endParaRPr lang="en-IN" sz="3200" dirty="0"/>
              </a:p>
              <a:p>
                <a:endParaRPr lang="en-IN" sz="3200" dirty="0"/>
              </a:p>
              <a:p>
                <a:r>
                  <a:rPr lang="en-IN" sz="3200" dirty="0"/>
                  <a:t>Example 2- Random experiment = Picking a card,  number of possible outcomes = 52</a:t>
                </a:r>
              </a:p>
              <a:p>
                <a:r>
                  <a:rPr lang="en-IN" sz="3200" dirty="0"/>
                  <a:t>Event A = the card drawn is red, number of favourable outcomes = 26, P(A) = 26/52 = 1/2</a:t>
                </a:r>
              </a:p>
              <a:p>
                <a:r>
                  <a:rPr lang="en-IN" sz="3200" dirty="0"/>
                  <a:t>Event B = the card drawn is king, number of favourable outcomes = 4, P(B) = 4/52 = 1/13</a:t>
                </a:r>
              </a:p>
              <a:p>
                <a:r>
                  <a:rPr lang="en-IN" sz="3200" dirty="0"/>
                  <a:t>Event </a:t>
                </a:r>
                <a14:m>
                  <m:oMath xmlns:m="http://schemas.openxmlformats.org/officeDocument/2006/math">
                    <m:r>
                      <m:rPr>
                        <m:nor/>
                      </m:rPr>
                      <a:rPr lang="en-IN" dirty="0"/>
                      <m:t>A</m:t>
                    </m:r>
                    <m:r>
                      <m:rPr>
                        <m:nor/>
                      </m:rPr>
                      <a:rPr lang="ii-CN" altLang="en-US" dirty="0"/>
                      <m:t>ꓵ</m:t>
                    </m:r>
                    <m:r>
                      <m:rPr>
                        <m:nor/>
                      </m:rPr>
                      <a:rPr lang="en-IN" altLang="ii-CN" dirty="0"/>
                      <m:t>B</m:t>
                    </m:r>
                  </m:oMath>
                </a14:m>
                <a:r>
                  <a:rPr lang="en-IN" sz="3200" dirty="0"/>
                  <a:t> = card is red and king </a:t>
                </a:r>
                <a:r>
                  <a:rPr lang="en-IN" dirty="0"/>
                  <a:t>, number of favourable outcomes = 2</a:t>
                </a:r>
                <a:endParaRPr lang="en-IN" sz="3200" dirty="0"/>
              </a:p>
              <a:p>
                <a:r>
                  <a:rPr lang="en-IN" sz="3200" dirty="0"/>
                  <a:t>What is the value of P(A/B) and P(B/A) ?</a:t>
                </a:r>
              </a:p>
              <a:p>
                <a:r>
                  <a:rPr lang="en-IN" dirty="0"/>
                  <a:t>Solution 2-</a:t>
                </a:r>
                <a:r>
                  <a:rPr lang="en-IN" sz="3200" dirty="0"/>
                  <a:t>P(A/B) = </a:t>
                </a:r>
                <a14:m>
                  <m:oMath xmlns:m="http://schemas.openxmlformats.org/officeDocument/2006/math">
                    <m:f>
                      <m:fPr>
                        <m:ctrlPr>
                          <a:rPr lang="en-IN" i="1" dirty="0" smtClean="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dirty="0"/>
                          <m:t>A</m:t>
                        </m:r>
                        <m:r>
                          <m:rPr>
                            <m:nor/>
                          </m:rPr>
                          <a:rPr lang="ii-CN" altLang="en-US" dirty="0"/>
                          <m:t>ꓵ</m:t>
                        </m:r>
                        <m:r>
                          <m:rPr>
                            <m:nor/>
                          </m:rPr>
                          <a:rPr lang="en-IN" altLang="ii-CN" dirty="0"/>
                          <m:t>B</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IN" altLang="ii-CN" dirty="0"/>
                          <m:t>B</m:t>
                        </m:r>
                        <m:r>
                          <m:rPr>
                            <m:nor/>
                          </m:rPr>
                          <a:rPr lang="en-US" altLang="ii-CN" dirty="0"/>
                          <m:t>)</m:t>
                        </m:r>
                      </m:den>
                    </m:f>
                    <m:r>
                      <a:rPr lang="en-IN" altLang="ii-CN" i="1" dirty="0">
                        <a:latin typeface="Cambria Math" panose="02040503050406030204" pitchFamily="18" charset="0"/>
                      </a:rPr>
                      <m:t> </m:t>
                    </m:r>
                  </m:oMath>
                </a14:m>
                <a:r>
                  <a:rPr lang="en-US" altLang="ii-CN" dirty="0"/>
                  <a:t> = </a:t>
                </a:r>
                <a14:m>
                  <m:oMath xmlns:m="http://schemas.openxmlformats.org/officeDocument/2006/math">
                    <m:f>
                      <m:fPr>
                        <m:ctrlPr>
                          <a:rPr lang="en-IN" i="1" dirty="0">
                            <a:latin typeface="Cambria Math" panose="02040503050406030204" pitchFamily="18" charset="0"/>
                          </a:rPr>
                        </m:ctrlPr>
                      </m:fPr>
                      <m:num>
                        <m:r>
                          <m:rPr>
                            <m:nor/>
                          </m:rPr>
                          <a:rPr lang="en-IN" altLang="ii-CN" b="0" i="0" dirty="0" smtClean="0"/>
                          <m:t>2</m:t>
                        </m:r>
                      </m:num>
                      <m:den>
                        <m:r>
                          <m:rPr>
                            <m:nor/>
                          </m:rPr>
                          <a:rPr lang="en-IN" altLang="ii-CN" b="0" i="0" dirty="0" smtClean="0">
                            <a:latin typeface="Cambria Math" panose="02040503050406030204" pitchFamily="18" charset="0"/>
                          </a:rPr>
                          <m:t>4</m:t>
                        </m:r>
                      </m:den>
                    </m:f>
                    <m:r>
                      <a:rPr lang="en-IN" i="1" dirty="0">
                        <a:latin typeface="Cambria Math" panose="02040503050406030204" pitchFamily="18" charset="0"/>
                      </a:rPr>
                      <m:t> </m:t>
                    </m:r>
                  </m:oMath>
                </a14:m>
                <a:r>
                  <a:rPr lang="en-US" altLang="ii-CN" dirty="0"/>
                  <a:t>= </a:t>
                </a:r>
                <a14:m>
                  <m:oMath xmlns:m="http://schemas.openxmlformats.org/officeDocument/2006/math">
                    <m:f>
                      <m:fPr>
                        <m:ctrlPr>
                          <a:rPr lang="en-IN" i="1" dirty="0">
                            <a:latin typeface="Cambria Math" panose="02040503050406030204" pitchFamily="18" charset="0"/>
                          </a:rPr>
                        </m:ctrlPr>
                      </m:fPr>
                      <m:num>
                        <m:r>
                          <m:rPr>
                            <m:nor/>
                          </m:rPr>
                          <a:rPr lang="en-US" altLang="ii-CN" dirty="0"/>
                          <m:t>1</m:t>
                        </m:r>
                      </m:num>
                      <m:den>
                        <m:r>
                          <m:rPr>
                            <m:nor/>
                          </m:rPr>
                          <a:rPr lang="en-US" altLang="ii-CN" dirty="0">
                            <a:latin typeface="Cambria Math" panose="02040503050406030204" pitchFamily="18" charset="0"/>
                          </a:rPr>
                          <m:t>2</m:t>
                        </m:r>
                      </m:den>
                    </m:f>
                    <m:r>
                      <a:rPr lang="en-IN" i="1" dirty="0">
                        <a:latin typeface="Cambria Math" panose="02040503050406030204" pitchFamily="18" charset="0"/>
                      </a:rPr>
                      <m:t> </m:t>
                    </m:r>
                  </m:oMath>
                </a14:m>
                <a:endParaRPr lang="en-US" altLang="ii-CN" dirty="0"/>
              </a:p>
              <a:p>
                <a:r>
                  <a:rPr lang="en-IN" sz="3200" dirty="0"/>
                  <a:t>P(B/</a:t>
                </a:r>
                <a:r>
                  <a:rPr lang="en-IN" dirty="0"/>
                  <a:t>A</a:t>
                </a:r>
                <a:r>
                  <a:rPr lang="en-IN" sz="3200" dirty="0"/>
                  <a:t>) = </a:t>
                </a:r>
                <a14:m>
                  <m:oMath xmlns:m="http://schemas.openxmlformats.org/officeDocument/2006/math">
                    <m:f>
                      <m:fPr>
                        <m:ctrlPr>
                          <a:rPr lang="en-IN" i="1" dirty="0" smtClean="0">
                            <a:latin typeface="Cambria Math" panose="02040503050406030204" pitchFamily="18" charset="0"/>
                          </a:rPr>
                        </m:ctrlPr>
                      </m:fPr>
                      <m:num>
                        <m:r>
                          <m:rPr>
                            <m:nor/>
                          </m:rPr>
                          <a:rPr lang="en-US"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nor/>
                          </m:rPr>
                          <a:rPr lang="en-US" altLang="ii-CN" b="0" i="0" dirty="0" smtClean="0"/>
                          <m:t>B</m:t>
                        </m:r>
                        <m:r>
                          <m:rPr>
                            <m:nor/>
                          </m:rPr>
                          <a:rPr lang="ii-CN" altLang="en-US" dirty="0"/>
                          <m:t>ꓵ</m:t>
                        </m:r>
                        <m:r>
                          <m:rPr>
                            <m:nor/>
                          </m:rPr>
                          <a:rPr lang="en-US" altLang="ii-CN" b="0" i="0" dirty="0" smtClean="0"/>
                          <m:t>A</m:t>
                        </m:r>
                        <m:r>
                          <m:rPr>
                            <m:nor/>
                          </m:rPr>
                          <a:rPr lang="en-IN" altLang="ii-CN" dirty="0"/>
                          <m:t>)</m:t>
                        </m:r>
                      </m:num>
                      <m:den>
                        <m:r>
                          <m:rPr>
                            <m:nor/>
                          </m:rPr>
                          <a:rPr lang="en-US" altLang="ii-CN" b="0" i="0" dirty="0" smtClean="0">
                            <a:latin typeface="Cambria Math" panose="02040503050406030204" pitchFamily="18" charset="0"/>
                          </a:rPr>
                          <m:t>(</m:t>
                        </m:r>
                        <m:r>
                          <m:rPr>
                            <m:nor/>
                          </m:rPr>
                          <a:rPr lang="en-IN" altLang="ii-CN" dirty="0"/>
                          <m:t>no</m:t>
                        </m:r>
                        <m:r>
                          <m:rPr>
                            <m:nor/>
                          </m:rPr>
                          <a:rPr lang="en-IN" altLang="ii-CN" dirty="0"/>
                          <m:t>. </m:t>
                        </m:r>
                        <m:r>
                          <m:rPr>
                            <m:nor/>
                          </m:rPr>
                          <a:rPr lang="en-IN" altLang="ii-CN" dirty="0"/>
                          <m:t>of</m:t>
                        </m:r>
                        <m:r>
                          <m:rPr>
                            <m:nor/>
                          </m:rPr>
                          <a:rPr lang="en-IN" altLang="ii-CN" dirty="0"/>
                          <m:t> </m:t>
                        </m:r>
                        <m:r>
                          <m:rPr>
                            <m:nor/>
                          </m:rPr>
                          <a:rPr lang="en-IN" altLang="ii-CN" dirty="0"/>
                          <m:t>favourable</m:t>
                        </m:r>
                        <m:r>
                          <m:rPr>
                            <m:nor/>
                          </m:rPr>
                          <a:rPr lang="en-IN" altLang="ii-CN" dirty="0"/>
                          <m:t> </m:t>
                        </m:r>
                        <m:r>
                          <m:rPr>
                            <m:nor/>
                          </m:rPr>
                          <a:rPr lang="en-IN" altLang="ii-CN" dirty="0"/>
                          <m:t>outcomes</m:t>
                        </m:r>
                        <m:r>
                          <m:rPr>
                            <m:nor/>
                          </m:rPr>
                          <a:rPr lang="en-IN" altLang="ii-CN" dirty="0"/>
                          <m:t> </m:t>
                        </m:r>
                        <m:r>
                          <m:rPr>
                            <m:nor/>
                          </m:rPr>
                          <a:rPr lang="en-IN" altLang="ii-CN" dirty="0"/>
                          <m:t>for</m:t>
                        </m:r>
                        <m:r>
                          <m:rPr>
                            <m:nor/>
                          </m:rPr>
                          <a:rPr lang="en-IN" altLang="ii-CN" dirty="0"/>
                          <m:t> </m:t>
                        </m:r>
                        <m:r>
                          <m:rPr>
                            <m:nor/>
                          </m:rPr>
                          <a:rPr lang="en-IN" altLang="ii-CN" dirty="0"/>
                          <m:t>event</m:t>
                        </m:r>
                        <m:r>
                          <m:rPr>
                            <m:nor/>
                          </m:rPr>
                          <a:rPr lang="en-IN" altLang="ii-CN" dirty="0"/>
                          <m:t> </m:t>
                        </m:r>
                        <m:r>
                          <m:rPr>
                            <m:sty m:val="p"/>
                          </m:rPr>
                          <a:rPr lang="en-US" altLang="ii-CN" b="0" i="0" dirty="0" smtClean="0">
                            <a:latin typeface="Cambria Math" panose="02040503050406030204" pitchFamily="18" charset="0"/>
                          </a:rPr>
                          <m:t>A</m:t>
                        </m:r>
                        <m:r>
                          <m:rPr>
                            <m:nor/>
                          </m:rPr>
                          <a:rPr lang="en-US" altLang="ii-CN" dirty="0"/>
                          <m:t>)</m:t>
                        </m:r>
                      </m:den>
                    </m:f>
                    <m:r>
                      <a:rPr lang="en-IN" altLang="ii-CN" i="1" dirty="0">
                        <a:latin typeface="Cambria Math" panose="02040503050406030204" pitchFamily="18" charset="0"/>
                      </a:rPr>
                      <m:t> </m:t>
                    </m:r>
                  </m:oMath>
                </a14:m>
                <a:r>
                  <a:rPr lang="en-US" altLang="ii-CN" dirty="0"/>
                  <a:t> = </a:t>
                </a:r>
                <a14:m>
                  <m:oMath xmlns:m="http://schemas.openxmlformats.org/officeDocument/2006/math">
                    <m:f>
                      <m:fPr>
                        <m:ctrlPr>
                          <a:rPr lang="en-IN" i="1" dirty="0">
                            <a:latin typeface="Cambria Math" panose="02040503050406030204" pitchFamily="18" charset="0"/>
                          </a:rPr>
                        </m:ctrlPr>
                      </m:fPr>
                      <m:num>
                        <m:r>
                          <m:rPr>
                            <m:nor/>
                          </m:rPr>
                          <a:rPr lang="en-IN" b="0" i="0" dirty="0" smtClean="0">
                            <a:latin typeface="Cambria Math" panose="02040503050406030204" pitchFamily="18" charset="0"/>
                          </a:rPr>
                          <m:t>2</m:t>
                        </m:r>
                      </m:num>
                      <m:den>
                        <m:r>
                          <m:rPr>
                            <m:nor/>
                          </m:rPr>
                          <a:rPr lang="en-IN" altLang="ii-CN" b="0" i="0" dirty="0" smtClean="0">
                            <a:latin typeface="Cambria Math" panose="02040503050406030204" pitchFamily="18" charset="0"/>
                          </a:rPr>
                          <m:t>26</m:t>
                        </m:r>
                      </m:den>
                    </m:f>
                    <m:r>
                      <a:rPr lang="en-IN" i="1" dirty="0">
                        <a:latin typeface="Cambria Math" panose="02040503050406030204" pitchFamily="18" charset="0"/>
                      </a:rPr>
                      <m:t> </m:t>
                    </m:r>
                  </m:oMath>
                </a14:m>
                <a:r>
                  <a:rPr lang="en-US" altLang="ii-CN" dirty="0"/>
                  <a:t>= </a:t>
                </a:r>
                <a14:m>
                  <m:oMath xmlns:m="http://schemas.openxmlformats.org/officeDocument/2006/math">
                    <m:f>
                      <m:fPr>
                        <m:ctrlPr>
                          <a:rPr lang="en-IN" i="1" dirty="0">
                            <a:latin typeface="Cambria Math" panose="02040503050406030204" pitchFamily="18" charset="0"/>
                          </a:rPr>
                        </m:ctrlPr>
                      </m:fPr>
                      <m:num>
                        <m:r>
                          <m:rPr>
                            <m:nor/>
                          </m:rPr>
                          <a:rPr lang="en-US" altLang="ii-CN" dirty="0"/>
                          <m:t>1</m:t>
                        </m:r>
                      </m:num>
                      <m:den>
                        <m:r>
                          <m:rPr>
                            <m:nor/>
                          </m:rPr>
                          <a:rPr lang="en-IN" altLang="ii-CN" b="0" i="0" dirty="0" smtClean="0">
                            <a:latin typeface="Cambria Math" panose="02040503050406030204" pitchFamily="18" charset="0"/>
                          </a:rPr>
                          <m:t>13</m:t>
                        </m:r>
                      </m:den>
                    </m:f>
                    <m:r>
                      <a:rPr lang="en-IN" i="1" dirty="0">
                        <a:latin typeface="Cambria Math" panose="02040503050406030204" pitchFamily="18" charset="0"/>
                      </a:rPr>
                      <m:t> </m:t>
                    </m:r>
                  </m:oMath>
                </a14:m>
                <a:endParaRPr lang="en-US" altLang="ii-CN" dirty="0"/>
              </a:p>
              <a:p>
                <a:endParaRPr lang="en-IN" dirty="0"/>
              </a:p>
              <a:p>
                <a:endParaRPr lang="en-IN" sz="3200" dirty="0"/>
              </a:p>
              <a:p>
                <a:endParaRPr lang="en-US" altLang="ii-CN" dirty="0"/>
              </a:p>
            </p:txBody>
          </p:sp>
        </mc:Choice>
        <mc:Fallback xmlns="">
          <p:sp>
            <p:nvSpPr>
              <p:cNvPr id="3" name="Content Placeholder 2">
                <a:extLst>
                  <a:ext uri="{FF2B5EF4-FFF2-40B4-BE49-F238E27FC236}">
                    <a16:creationId xmlns:a16="http://schemas.microsoft.com/office/drawing/2014/main" id="{5AFBC45D-C286-4ACB-8890-9369646E1FC0}"/>
                  </a:ext>
                </a:extLst>
              </p:cNvPr>
              <p:cNvSpPr>
                <a:spLocks noGrp="1" noRot="1" noChangeAspect="1" noMove="1" noResize="1" noEditPoints="1" noAdjustHandles="1" noChangeArrowheads="1" noChangeShapeType="1" noTextEdit="1"/>
              </p:cNvSpPr>
              <p:nvPr>
                <p:ph idx="1"/>
              </p:nvPr>
            </p:nvSpPr>
            <p:spPr>
              <a:xfrm>
                <a:off x="179512" y="548680"/>
                <a:ext cx="8856984" cy="6192687"/>
              </a:xfrm>
              <a:blipFill>
                <a:blip r:embed="rId2"/>
                <a:stretch>
                  <a:fillRect t="-591"/>
                </a:stretch>
              </a:blipFill>
            </p:spPr>
            <p:txBody>
              <a:bodyPr/>
              <a:lstStyle/>
              <a:p>
                <a:r>
                  <a:rPr lang="en-IN">
                    <a:noFill/>
                  </a:rPr>
                  <a:t> </a:t>
                </a:r>
              </a:p>
            </p:txBody>
          </p:sp>
        </mc:Fallback>
      </mc:AlternateContent>
    </p:spTree>
    <p:extLst>
      <p:ext uri="{BB962C8B-B14F-4D97-AF65-F5344CB8AC3E}">
        <p14:creationId xmlns:p14="http://schemas.microsoft.com/office/powerpoint/2010/main" val="328105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935E-4D45-4887-B999-0B57808C9033}"/>
              </a:ext>
            </a:extLst>
          </p:cNvPr>
          <p:cNvSpPr>
            <a:spLocks noGrp="1"/>
          </p:cNvSpPr>
          <p:nvPr>
            <p:ph type="title"/>
          </p:nvPr>
        </p:nvSpPr>
        <p:spPr>
          <a:xfrm>
            <a:off x="107504" y="116633"/>
            <a:ext cx="9036496" cy="432048"/>
          </a:xfrm>
        </p:spPr>
        <p:txBody>
          <a:bodyPr>
            <a:noAutofit/>
          </a:bodyPr>
          <a:lstStyle/>
          <a:p>
            <a:pPr algn="l"/>
            <a:r>
              <a:rPr lang="en-IN" sz="1600" b="1" dirty="0"/>
              <a:t>2. Problems based on dependent events – Random experiments (non equal probable outcomes)</a:t>
            </a:r>
          </a:p>
        </p:txBody>
      </p:sp>
      <p:sp>
        <p:nvSpPr>
          <p:cNvPr id="3" name="Content Placeholder 2">
            <a:extLst>
              <a:ext uri="{FF2B5EF4-FFF2-40B4-BE49-F238E27FC236}">
                <a16:creationId xmlns:a16="http://schemas.microsoft.com/office/drawing/2014/main" id="{261AC3A8-3C3C-49CF-AA4B-7DC53BFE6102}"/>
              </a:ext>
            </a:extLst>
          </p:cNvPr>
          <p:cNvSpPr>
            <a:spLocks noGrp="1"/>
          </p:cNvSpPr>
          <p:nvPr>
            <p:ph idx="1"/>
          </p:nvPr>
        </p:nvSpPr>
        <p:spPr>
          <a:xfrm>
            <a:off x="457200" y="548681"/>
            <a:ext cx="8229600" cy="6048671"/>
          </a:xfrm>
        </p:spPr>
        <p:txBody>
          <a:bodyPr>
            <a:normAutofit/>
          </a:bodyPr>
          <a:lstStyle/>
          <a:p>
            <a:r>
              <a:rPr lang="en-IN" sz="2200" b="1" dirty="0"/>
              <a:t>In such problems, we are given P(A/B) and we need to find P(B/A)</a:t>
            </a:r>
          </a:p>
          <a:p>
            <a:r>
              <a:rPr lang="en-US" sz="2200" dirty="0">
                <a:effectLst/>
                <a:ea typeface="Times New Roman" panose="02020603050405020304" pitchFamily="18" charset="0"/>
                <a:cs typeface="Times New Roman" panose="02020603050405020304" pitchFamily="18" charset="0"/>
              </a:rPr>
              <a:t>In conditional probability questions (i.e. non-mutually exclusive dependent events), most of the questions are framed in a manner in which P(A/B) is given &amp; P(B/A) is to be calculated. So, we first find P(A∩B) by using P(A/B) in such cases &amp; then use it to find P(B/A).</a:t>
            </a:r>
          </a:p>
          <a:p>
            <a:endParaRPr lang="en-US" sz="2200" dirty="0">
              <a:cs typeface="Times New Roman" panose="02020603050405020304" pitchFamily="18" charset="0"/>
            </a:endParaRPr>
          </a:p>
          <a:p>
            <a:r>
              <a:rPr lang="en-US" sz="2200" dirty="0">
                <a:cs typeface="Times New Roman" panose="02020603050405020304" pitchFamily="18" charset="0"/>
              </a:rPr>
              <a:t>How to solve these problems??</a:t>
            </a:r>
          </a:p>
          <a:p>
            <a:r>
              <a:rPr lang="en-US" sz="2200" dirty="0">
                <a:cs typeface="Times New Roman" panose="02020603050405020304" pitchFamily="18" charset="0"/>
              </a:rPr>
              <a:t>1. Use </a:t>
            </a:r>
            <a:r>
              <a:rPr lang="en-US" sz="2200" dirty="0" err="1">
                <a:cs typeface="Times New Roman" panose="02020603050405020304" pitchFamily="18" charset="0"/>
              </a:rPr>
              <a:t>Baye’s</a:t>
            </a:r>
            <a:r>
              <a:rPr lang="en-US" sz="2200" dirty="0">
                <a:cs typeface="Times New Roman" panose="02020603050405020304" pitchFamily="18" charset="0"/>
              </a:rPr>
              <a:t> Theorem</a:t>
            </a:r>
          </a:p>
          <a:p>
            <a:r>
              <a:rPr lang="en-US" sz="2200" dirty="0">
                <a:cs typeface="Times New Roman" panose="02020603050405020304" pitchFamily="18" charset="0"/>
              </a:rPr>
              <a:t>2. Use Tree diagram (easier way)</a:t>
            </a:r>
          </a:p>
          <a:p>
            <a:endParaRPr lang="en-US" sz="2200" dirty="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2017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6399</TotalTime>
  <Words>7287</Words>
  <Application>Microsoft Office PowerPoint</Application>
  <PresentationFormat>On-screen Show (4:3)</PresentationFormat>
  <Paragraphs>465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Office Theme</vt:lpstr>
      <vt:lpstr> Probability</vt:lpstr>
      <vt:lpstr>Probability for 2 events A and B</vt:lpstr>
      <vt:lpstr>Dependent events</vt:lpstr>
      <vt:lpstr>Type of problems based on dependent events</vt:lpstr>
      <vt:lpstr>Problems based on random experiments with equal probable outcomes (Toss, Dice and Cards)</vt:lpstr>
      <vt:lpstr>Problems based on random experiments with equal probable outcomes (Toss, Dice and Cards)</vt:lpstr>
      <vt:lpstr>Solution</vt:lpstr>
      <vt:lpstr>Another approach to solve dependent probability problems based on Toss, Dice or picking a card</vt:lpstr>
      <vt:lpstr>2. Problems based on dependent events – Random experiments (non equal probable outcomes)</vt:lpstr>
      <vt:lpstr>Baye’s Theorems</vt:lpstr>
      <vt:lpstr>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87</cp:revision>
  <dcterms:created xsi:type="dcterms:W3CDTF">2006-08-16T00:00:00Z</dcterms:created>
  <dcterms:modified xsi:type="dcterms:W3CDTF">2020-09-09T21:00:31Z</dcterms:modified>
</cp:coreProperties>
</file>