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305" r:id="rId3"/>
    <p:sldId id="315" r:id="rId4"/>
    <p:sldId id="320" r:id="rId5"/>
    <p:sldId id="290" r:id="rId6"/>
    <p:sldId id="292" r:id="rId7"/>
    <p:sldId id="307" r:id="rId8"/>
    <p:sldId id="321" r:id="rId9"/>
    <p:sldId id="308" r:id="rId10"/>
    <p:sldId id="322" r:id="rId11"/>
    <p:sldId id="316" r:id="rId12"/>
    <p:sldId id="310" r:id="rId13"/>
    <p:sldId id="323" r:id="rId14"/>
    <p:sldId id="317" r:id="rId15"/>
    <p:sldId id="309" r:id="rId16"/>
    <p:sldId id="324" r:id="rId17"/>
    <p:sldId id="318" r:id="rId18"/>
    <p:sldId id="314" r:id="rId19"/>
    <p:sldId id="325" r:id="rId20"/>
    <p:sldId id="326"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1-04-06T06:54:09.622"/>
    </inkml:context>
    <inkml:brush xml:id="br0">
      <inkml:brushProperty name="width" value="0.05292" units="cm"/>
      <inkml:brushProperty name="height" value="0.05292" units="cm"/>
      <inkml:brushProperty name="color" value="#C00000"/>
    </inkml:brush>
  </inkml:definitions>
  <inkml:trace contextRef="#ctx0" brushRef="#br0">5143 4033 0,'0'-35'559,"35"35"-529,-1 0-22,1 0 23,0-35-21,0 35 0,-1 0 13,1 0-7,0 0 6,0 0-2,-1 0-10,1 0 0,0 0 10,0 0-11,-1 0 3,36 0-3,-35 0 0,34 0 2,-34 0-1,34 0-1,-34 0 2,0 0-2,34 0 2,-34 0-2,0 0 2,0 0-5,-1 0 7,36 0-2,-1 0 9,-34 0-11,0 0-2,0 0 8,-1 0 6,1 0 5,0 0-5,0 0 324,-1 0-324,1 0-9,35 0-3,69 0 1,521 0-1,-174 0 1,-243 0 1,-138 0-2,-71 0 2,36 0-2,-1 35 2,1-35 6,-35 0 2,-1 0-6,1 0 4,0 0-4,0 0 16,-35 35 2,34-35 265,36 0-267,-35 0-15,34 0-5,35 0 0,418-70-2,68 36 6,-277 34-3,-209 0 0,0 0 0,-34 0-1,-35 0-2,-1 0 7,1 0-4,0 0 8,0 0 1,-1 0 321,36 0-318,-35 0-7,-1 0-2,36 0 8,-35 0-12,-1 0 1,1 0 2,0 0-8,0 0 9,-1 0 8,1 0-11,0 0 10,0 0 0,-1 0 2,1 0 4,0 0 6,0 0-15,-35 34 24</inkml:trace>
  <inkml:trace contextRef="#ctx0" brushRef="#br0" timeOffset="4355">9000 2225 0,'-35'0'218,"0"0"-198,-34 0 0,34 0-10,0 0 0,1 0 3,-71 0-4,36 0-2,34 35 6,-34-35-3,-1 0-1,1 35 1,34-1-3,-35-34 6,36 35-1,-1-35-4,-35 35 3,36-35-2,34 35 1,-70 0 0,35-1 10,1-34-4,34 35-1,-35-35-5,35 35 8,0 0-6,0-1 26,0 1-10,0 0-7,0 0-11,0-1 17,35-34-13,-35 35-5,34 35 11,1-36-1,35 1 2,-70 0-11,34-35 0,1 0 0,0 35 0,0-35 10,-1 0-8,1 0-4,0 0 1,0 0 1,-1 0 0,36 0 0,-35 0 10,34 0-9,-34 0-2,0 0 1,-1 0 0,1-35 0,0 35-3,0 0 4,-35-35-1,34 35 0,1 0 0,0 0 0,-35-35 1,35 1-1,-1 34 0,1-35 10,0 0 8,0 0-5,-1 1-3</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5/9/2021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Time and work</a:t>
            </a:r>
            <a:endParaRPr lang="en-US" dirty="0"/>
          </a:p>
        </p:txBody>
      </p:sp>
      <p:sp>
        <p:nvSpPr>
          <p:cNvPr id="4" name="Content Placeholder 3"/>
          <p:cNvSpPr>
            <a:spLocks noGrp="1"/>
          </p:cNvSpPr>
          <p:nvPr>
            <p:ph idx="1"/>
          </p:nvPr>
        </p:nvSpPr>
        <p:spPr/>
        <p:txBody>
          <a:bodyPr>
            <a:normAutofit/>
          </a:bodyPr>
          <a:lstStyle/>
          <a:p>
            <a:pPr lvl="0">
              <a:buNone/>
            </a:pPr>
            <a:endParaRPr lang="en-IN" sz="2400" dirty="0"/>
          </a:p>
          <a:p>
            <a:pPr lvl="0"/>
            <a:r>
              <a:rPr lang="en-IN" sz="2400" dirty="0"/>
              <a:t>Efficiency, time and work</a:t>
            </a:r>
          </a:p>
          <a:p>
            <a:r>
              <a:rPr lang="en-IN" sz="2400" dirty="0"/>
              <a:t>Single person based problems</a:t>
            </a:r>
            <a:endParaRPr lang="en-US" sz="2400" dirty="0"/>
          </a:p>
          <a:p>
            <a:pPr lvl="0"/>
            <a:r>
              <a:rPr lang="en-IN" sz="2400" dirty="0"/>
              <a:t>Unitary method, LCM method and Percentage method</a:t>
            </a:r>
            <a:endParaRPr lang="en-US" sz="2400" dirty="0"/>
          </a:p>
          <a:p>
            <a:pPr lvl="0"/>
            <a:r>
              <a:rPr lang="en-IN" sz="2400" dirty="0"/>
              <a:t>Problems based on 2 or more people working together-</a:t>
            </a:r>
          </a:p>
          <a:p>
            <a:pPr lvl="0"/>
            <a:r>
              <a:rPr lang="en-IN" sz="2400" dirty="0"/>
              <a:t>              1. Simultaneously</a:t>
            </a:r>
          </a:p>
          <a:p>
            <a:pPr lvl="0"/>
            <a:r>
              <a:rPr lang="en-IN" sz="2400" dirty="0"/>
              <a:t>              2. Alternatively</a:t>
            </a:r>
          </a:p>
          <a:p>
            <a:pPr lvl="0"/>
            <a:r>
              <a:rPr lang="en-IN" sz="2400" dirty="0"/>
              <a:t>Inverse relationship between efficiency and time – use of ratio</a:t>
            </a:r>
          </a:p>
          <a:p>
            <a:pPr lvl="0"/>
            <a:r>
              <a:rPr lang="en-IN" sz="2400" dirty="0"/>
              <a:t>Examples – Individual efficiency from combined efficiency</a:t>
            </a:r>
          </a:p>
          <a:p>
            <a:pPr lvl="0"/>
            <a:r>
              <a:rPr lang="en-IN" sz="2400" dirty="0"/>
              <a:t>Non- uniform work</a:t>
            </a:r>
            <a:endParaRPr lang="en-US" sz="2400" dirty="0"/>
          </a:p>
          <a:p>
            <a:pPr marL="0" indent="0">
              <a:buNone/>
            </a:pPr>
            <a:endParaRPr lang="en-US" sz="2400" dirty="0"/>
          </a:p>
        </p:txBody>
      </p:sp>
    </p:spTree>
    <p:extLst>
      <p:ext uri="{BB962C8B-B14F-4D97-AF65-F5344CB8AC3E}">
        <p14:creationId xmlns:p14="http://schemas.microsoft.com/office/powerpoint/2010/main" val="11695771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52"/>
            <a:ext cx="8229600" cy="571504"/>
          </a:xfrm>
        </p:spPr>
        <p:txBody>
          <a:bodyPr>
            <a:normAutofit fontScale="90000"/>
          </a:bodyPr>
          <a:lstStyle/>
          <a:p>
            <a:r>
              <a:rPr lang="en-IN" dirty="0"/>
              <a:t>Examples based on alternative work</a:t>
            </a:r>
            <a:endParaRPr lang="en-US" dirty="0"/>
          </a:p>
        </p:txBody>
      </p:sp>
      <p:sp>
        <p:nvSpPr>
          <p:cNvPr id="3" name="Content Placeholder 2"/>
          <p:cNvSpPr>
            <a:spLocks noGrp="1"/>
          </p:cNvSpPr>
          <p:nvPr>
            <p:ph idx="1"/>
          </p:nvPr>
        </p:nvSpPr>
        <p:spPr>
          <a:xfrm>
            <a:off x="457200" y="857232"/>
            <a:ext cx="8229600" cy="5668112"/>
          </a:xfrm>
        </p:spPr>
        <p:txBody>
          <a:bodyPr>
            <a:normAutofit fontScale="70000" lnSpcReduction="20000"/>
          </a:bodyPr>
          <a:lstStyle/>
          <a:p>
            <a:r>
              <a:rPr lang="en-US" sz="1800" b="1" dirty="0"/>
              <a:t>Example 1</a:t>
            </a:r>
            <a:r>
              <a:rPr lang="en-US" sz="1800" dirty="0"/>
              <a:t>- A can do a work in 10 days while B can do the work alone in 30 days. If they work on alternate days in how many days can the work get completed if it was started by A? What if it was started by B?</a:t>
            </a:r>
          </a:p>
          <a:p>
            <a:r>
              <a:rPr lang="en-IN" sz="1800" b="1" dirty="0"/>
              <a:t>Solution 1- </a:t>
            </a:r>
            <a:r>
              <a:rPr lang="en-IN" sz="1800" dirty="0"/>
              <a:t> Let Work = LCM (10, 30) = 30 units</a:t>
            </a:r>
          </a:p>
          <a:p>
            <a:r>
              <a:rPr lang="en-IN" sz="1800" dirty="0"/>
              <a:t>E(A) = 30/10 = 3 units per day, E(B) = 30/30 = 1 unit per day</a:t>
            </a:r>
          </a:p>
          <a:p>
            <a:r>
              <a:rPr lang="en-IN" sz="1800" dirty="0"/>
              <a:t>For day 1, A works alone and for day 2, B works alone.</a:t>
            </a:r>
          </a:p>
          <a:p>
            <a:r>
              <a:rPr lang="en-IN" sz="1800" dirty="0"/>
              <a:t>So, work done after 2 days = 3 + 1 = 4 units</a:t>
            </a:r>
          </a:p>
          <a:p>
            <a:r>
              <a:rPr lang="en-IN" sz="1800" dirty="0"/>
              <a:t>There is a repetitive pattern in work done with period of 2 days</a:t>
            </a:r>
          </a:p>
          <a:p>
            <a:r>
              <a:rPr lang="en-IN" sz="1800" dirty="0"/>
              <a:t>Work done after 2 days = 4 units</a:t>
            </a:r>
          </a:p>
          <a:p>
            <a:r>
              <a:rPr lang="en-IN" sz="1800" dirty="0"/>
              <a:t>So, work done after 14 days = 28 units. Hence work left after 14 days = 2 units</a:t>
            </a:r>
          </a:p>
          <a:p>
            <a:r>
              <a:rPr lang="en-IN" sz="1800" dirty="0"/>
              <a:t>On 15</a:t>
            </a:r>
            <a:r>
              <a:rPr lang="en-IN" sz="1800" baseline="30000" dirty="0"/>
              <a:t>th</a:t>
            </a:r>
            <a:r>
              <a:rPr lang="en-IN" sz="1800" dirty="0"/>
              <a:t> day A will complete work in (2/3)</a:t>
            </a:r>
            <a:r>
              <a:rPr lang="en-IN" sz="1800" dirty="0" err="1"/>
              <a:t>rd</a:t>
            </a:r>
            <a:r>
              <a:rPr lang="en-IN" sz="1800" dirty="0"/>
              <a:t> part of 15</a:t>
            </a:r>
            <a:r>
              <a:rPr lang="en-IN" sz="1800" baseline="30000" dirty="0"/>
              <a:t>th</a:t>
            </a:r>
            <a:r>
              <a:rPr lang="en-IN" sz="1800" dirty="0"/>
              <a:t> day </a:t>
            </a:r>
          </a:p>
          <a:p>
            <a:r>
              <a:rPr lang="en-IN" sz="1800" dirty="0"/>
              <a:t>So, number of days needed = (14 + 2/3) days</a:t>
            </a:r>
          </a:p>
          <a:p>
            <a:r>
              <a:rPr lang="en-IN" sz="1800" dirty="0"/>
              <a:t> </a:t>
            </a:r>
            <a:r>
              <a:rPr lang="en-IN" sz="1800" b="1" dirty="0"/>
              <a:t>If work was started by B – </a:t>
            </a:r>
            <a:r>
              <a:rPr lang="en-IN" sz="1800" dirty="0"/>
              <a:t>work left after 14 days = 2 units</a:t>
            </a:r>
          </a:p>
          <a:p>
            <a:r>
              <a:rPr lang="en-IN" sz="1800" dirty="0"/>
              <a:t>On day 15, B will work alone. The work done on day 15 = 1 unit, work left after 15 days = 1 unit</a:t>
            </a:r>
          </a:p>
          <a:p>
            <a:r>
              <a:rPr lang="en-IN" sz="1800" dirty="0"/>
              <a:t>On day 16, A will work alone for time (1/3) part of the day</a:t>
            </a:r>
          </a:p>
          <a:p>
            <a:r>
              <a:rPr lang="en-IN" sz="1800" dirty="0"/>
              <a:t>So, number of days needed = (15 + 1/3) day</a:t>
            </a:r>
          </a:p>
          <a:p>
            <a:pPr>
              <a:buNone/>
            </a:pPr>
            <a:endParaRPr lang="en-US" sz="1800" dirty="0"/>
          </a:p>
          <a:p>
            <a:pPr>
              <a:buNone/>
            </a:pPr>
            <a:endParaRPr lang="en-US" sz="1800" dirty="0"/>
          </a:p>
          <a:p>
            <a:pPr>
              <a:buNone/>
            </a:pPr>
            <a:endParaRPr lang="en-US" sz="1800" dirty="0"/>
          </a:p>
          <a:p>
            <a:pPr>
              <a:buNone/>
            </a:pPr>
            <a:endParaRPr lang="en-US" sz="1800" dirty="0"/>
          </a:p>
          <a:p>
            <a:pPr>
              <a:buNone/>
            </a:pPr>
            <a:endParaRPr lang="en-US" sz="1800" dirty="0"/>
          </a:p>
          <a:p>
            <a:pPr>
              <a:buNone/>
            </a:pPr>
            <a:endParaRPr lang="en-US" sz="1800" dirty="0"/>
          </a:p>
          <a:p>
            <a:pPr>
              <a:buNone/>
            </a:pPr>
            <a:endParaRPr lang="en-US" sz="1800" dirty="0"/>
          </a:p>
          <a:p>
            <a:pPr>
              <a:buNone/>
            </a:pPr>
            <a:endParaRPr lang="en-US" sz="1800" dirty="0"/>
          </a:p>
          <a:p>
            <a:pPr>
              <a:buNone/>
            </a:pPr>
            <a:endParaRPr lang="en-US" sz="1800" dirty="0"/>
          </a:p>
          <a:p>
            <a:r>
              <a:rPr lang="en-US" sz="1800" b="1" dirty="0"/>
              <a:t>Example 2- </a:t>
            </a:r>
            <a:r>
              <a:rPr lang="en-US" sz="1800" dirty="0"/>
              <a:t>A alone can do a work in 12 days, B in 16 days and C in 20 days. They work in such a manner that A and B work on the first day, B and C work on the 2</a:t>
            </a:r>
            <a:r>
              <a:rPr lang="en-US" sz="1800" baseline="30000" dirty="0"/>
              <a:t>nd</a:t>
            </a:r>
            <a:r>
              <a:rPr lang="en-US" sz="1800" dirty="0"/>
              <a:t> day, A and C work on the 3</a:t>
            </a:r>
            <a:r>
              <a:rPr lang="en-US" sz="1800" baseline="30000" dirty="0"/>
              <a:t>rd</a:t>
            </a:r>
            <a:r>
              <a:rPr lang="en-US" sz="1800" dirty="0"/>
              <a:t> day, A and B work on the 4</a:t>
            </a:r>
            <a:r>
              <a:rPr lang="en-US" sz="1800" baseline="30000" dirty="0"/>
              <a:t>th</a:t>
            </a:r>
            <a:r>
              <a:rPr lang="en-US" sz="1800" dirty="0"/>
              <a:t> day and so on. In how many days will the work get finished?</a:t>
            </a:r>
          </a:p>
          <a:p>
            <a:endParaRPr lang="en-US" sz="4800" dirty="0"/>
          </a:p>
          <a:p>
            <a:endParaRPr lang="en-US" dirty="0"/>
          </a:p>
          <a:p>
            <a:endParaRPr lang="en-US" dirty="0"/>
          </a:p>
          <a:p>
            <a:endParaRPr lang="en-US" dirty="0"/>
          </a:p>
          <a:p>
            <a:endParaRPr lang="en-IN" dirty="0"/>
          </a:p>
          <a:p>
            <a:endParaRPr lang="en-US" dirty="0"/>
          </a:p>
          <a:p>
            <a:endParaRPr lang="en-US"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053ECECA-A394-41E5-8817-7F6F30642DBA}"/>
                  </a:ext>
                </a:extLst>
              </p14:cNvPr>
              <p14:cNvContentPartPr/>
              <p14:nvPr/>
            </p14:nvContentPartPr>
            <p14:xfrm>
              <a:off x="1851480" y="801000"/>
              <a:ext cx="2339640" cy="651240"/>
            </p14:xfrm>
          </p:contentPart>
        </mc:Choice>
        <mc:Fallback xmlns="">
          <p:pic>
            <p:nvPicPr>
              <p:cNvPr id="4" name="Ink 3">
                <a:extLst>
                  <a:ext uri="{FF2B5EF4-FFF2-40B4-BE49-F238E27FC236}">
                    <a16:creationId xmlns:a16="http://schemas.microsoft.com/office/drawing/2014/main" id="{053ECECA-A394-41E5-8817-7F6F30642DBA}"/>
                  </a:ext>
                </a:extLst>
              </p:cNvPr>
              <p:cNvPicPr/>
              <p:nvPr/>
            </p:nvPicPr>
            <p:blipFill>
              <a:blip r:embed="rId3"/>
              <a:stretch>
                <a:fillRect/>
              </a:stretch>
            </p:blipFill>
            <p:spPr>
              <a:xfrm>
                <a:off x="1842120" y="791640"/>
                <a:ext cx="2358360" cy="669960"/>
              </a:xfrm>
              <a:prstGeom prst="rect">
                <a:avLst/>
              </a:prstGeom>
            </p:spPr>
          </p:pic>
        </mc:Fallback>
      </mc:AlternateContent>
    </p:spTree>
    <p:extLst>
      <p:ext uri="{BB962C8B-B14F-4D97-AF65-F5344CB8AC3E}">
        <p14:creationId xmlns:p14="http://schemas.microsoft.com/office/powerpoint/2010/main" val="17162810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52"/>
            <a:ext cx="8229600" cy="571504"/>
          </a:xfrm>
        </p:spPr>
        <p:txBody>
          <a:bodyPr>
            <a:normAutofit fontScale="90000"/>
          </a:bodyPr>
          <a:lstStyle/>
          <a:p>
            <a:r>
              <a:rPr lang="en-IN" dirty="0"/>
              <a:t>Examples based on alternative work</a:t>
            </a:r>
            <a:endParaRPr lang="en-US" dirty="0"/>
          </a:p>
        </p:txBody>
      </p:sp>
      <p:sp>
        <p:nvSpPr>
          <p:cNvPr id="3" name="Content Placeholder 2"/>
          <p:cNvSpPr>
            <a:spLocks noGrp="1"/>
          </p:cNvSpPr>
          <p:nvPr>
            <p:ph idx="1"/>
          </p:nvPr>
        </p:nvSpPr>
        <p:spPr>
          <a:xfrm>
            <a:off x="457200" y="857232"/>
            <a:ext cx="8229600" cy="5857916"/>
          </a:xfrm>
        </p:spPr>
        <p:txBody>
          <a:bodyPr>
            <a:normAutofit fontScale="25000" lnSpcReduction="20000"/>
          </a:bodyPr>
          <a:lstStyle/>
          <a:p>
            <a:r>
              <a:rPr lang="en-US" sz="4800" b="1" dirty="0"/>
              <a:t>Example 1</a:t>
            </a:r>
            <a:r>
              <a:rPr lang="en-US" sz="4800" dirty="0"/>
              <a:t>- A can do a work in 10 days while B can do the work alone in 30 days. If they work on alternate days in how many days can the work get completed if it was started by A? What if it was started by B?</a:t>
            </a:r>
          </a:p>
          <a:p>
            <a:r>
              <a:rPr lang="en-IN" sz="4800" b="1" dirty="0"/>
              <a:t>Solution 1- </a:t>
            </a:r>
            <a:r>
              <a:rPr lang="en-IN" sz="4800" dirty="0"/>
              <a:t> Let Work = LCM (10, 30) = 30 units</a:t>
            </a:r>
          </a:p>
          <a:p>
            <a:r>
              <a:rPr lang="en-IN" sz="4800" dirty="0"/>
              <a:t>E(A) = 30/10 = 3 units per day, E(B) = 30/30 = 1 unit per day</a:t>
            </a:r>
          </a:p>
          <a:p>
            <a:r>
              <a:rPr lang="en-IN" sz="4800" dirty="0"/>
              <a:t>For day 1, A works alone and for day 2, B works alone.</a:t>
            </a:r>
          </a:p>
          <a:p>
            <a:r>
              <a:rPr lang="en-IN" sz="4800" dirty="0"/>
              <a:t>So, work done after 2 days = 3 + 1 = 4 units</a:t>
            </a:r>
          </a:p>
          <a:p>
            <a:r>
              <a:rPr lang="en-IN" sz="4800" dirty="0"/>
              <a:t>There is a repetitive pattern in work done with period of 2 days</a:t>
            </a:r>
          </a:p>
          <a:p>
            <a:r>
              <a:rPr lang="en-IN" sz="4800" dirty="0"/>
              <a:t>Work done after 2 days = 4 units</a:t>
            </a:r>
          </a:p>
          <a:p>
            <a:r>
              <a:rPr lang="en-IN" sz="4800" dirty="0"/>
              <a:t>So, work done after 14 days = 28 units. Hence work left after 14 days = 2 units</a:t>
            </a:r>
          </a:p>
          <a:p>
            <a:r>
              <a:rPr lang="en-IN" sz="4800" dirty="0"/>
              <a:t>On 15</a:t>
            </a:r>
            <a:r>
              <a:rPr lang="en-IN" sz="4800" baseline="30000" dirty="0"/>
              <a:t>th</a:t>
            </a:r>
            <a:r>
              <a:rPr lang="en-IN" sz="4800" dirty="0"/>
              <a:t> day A will complete work in (2/3)rd part of 15</a:t>
            </a:r>
            <a:r>
              <a:rPr lang="en-IN" sz="4800" baseline="30000" dirty="0"/>
              <a:t>th</a:t>
            </a:r>
            <a:r>
              <a:rPr lang="en-IN" sz="4800" dirty="0"/>
              <a:t> day </a:t>
            </a:r>
          </a:p>
          <a:p>
            <a:r>
              <a:rPr lang="en-IN" sz="4800" dirty="0"/>
              <a:t>So, number of days needed = (14 + 2/3) days</a:t>
            </a:r>
          </a:p>
          <a:p>
            <a:r>
              <a:rPr lang="en-IN" sz="4800" dirty="0"/>
              <a:t> </a:t>
            </a:r>
            <a:r>
              <a:rPr lang="en-IN" sz="4800" b="1" dirty="0"/>
              <a:t>If work was started by B – </a:t>
            </a:r>
            <a:r>
              <a:rPr lang="en-IN" sz="4800" dirty="0"/>
              <a:t>work left after 14 days = 2 units</a:t>
            </a:r>
          </a:p>
          <a:p>
            <a:r>
              <a:rPr lang="en-IN" sz="4800" dirty="0"/>
              <a:t>On day 15, B will work alone. The work done on day 15 = 1 unit, work left after 15 days = 1 unit</a:t>
            </a:r>
          </a:p>
          <a:p>
            <a:r>
              <a:rPr lang="en-IN" sz="4800" dirty="0"/>
              <a:t>On day 16, A will work alone for time (1/3) part of the day</a:t>
            </a:r>
          </a:p>
          <a:p>
            <a:r>
              <a:rPr lang="en-IN" sz="4800" dirty="0"/>
              <a:t>So, number of days needed = (15 + 1/3) day</a:t>
            </a:r>
          </a:p>
          <a:p>
            <a:pPr>
              <a:buNone/>
            </a:pPr>
            <a:endParaRPr lang="en-US" sz="4800" dirty="0"/>
          </a:p>
          <a:p>
            <a:r>
              <a:rPr lang="en-US" sz="4800" b="1" dirty="0"/>
              <a:t>Example 2- </a:t>
            </a:r>
            <a:r>
              <a:rPr lang="en-US" sz="4800" dirty="0"/>
              <a:t>A alone can do a work in 12 days, B in 16 days and C in 20 days. They work in such a manner that A and B work on the first day, B and C work on the 2</a:t>
            </a:r>
            <a:r>
              <a:rPr lang="en-US" sz="4800" baseline="30000" dirty="0"/>
              <a:t>nd</a:t>
            </a:r>
            <a:r>
              <a:rPr lang="en-US" sz="4800" dirty="0"/>
              <a:t> day, A and C work on the 3</a:t>
            </a:r>
            <a:r>
              <a:rPr lang="en-US" sz="4800" baseline="30000" dirty="0"/>
              <a:t>rd</a:t>
            </a:r>
            <a:r>
              <a:rPr lang="en-US" sz="4800" dirty="0"/>
              <a:t> day, A and B work on the 4</a:t>
            </a:r>
            <a:r>
              <a:rPr lang="en-US" sz="4800" baseline="30000" dirty="0"/>
              <a:t>th</a:t>
            </a:r>
            <a:r>
              <a:rPr lang="en-US" sz="4800" dirty="0"/>
              <a:t> day and so on. In how many days will the work get finished?</a:t>
            </a:r>
          </a:p>
          <a:p>
            <a:r>
              <a:rPr lang="en-IN" sz="4800" b="1" dirty="0"/>
              <a:t>Solution 2- </a:t>
            </a:r>
            <a:r>
              <a:rPr lang="en-IN" sz="4800" dirty="0"/>
              <a:t> Let Work = LCM (12, 16, 20) = 240 units</a:t>
            </a:r>
          </a:p>
          <a:p>
            <a:r>
              <a:rPr lang="en-IN" sz="4800" dirty="0"/>
              <a:t>E(A) = 240/12 = 20 units per day, E(B) = 240/16 = 15 units per day, E(C) = 240/20 = 12 units per day</a:t>
            </a:r>
          </a:p>
          <a:p>
            <a:r>
              <a:rPr lang="en-IN" sz="4800" dirty="0"/>
              <a:t>For day 1, A and B works together</a:t>
            </a:r>
          </a:p>
          <a:p>
            <a:r>
              <a:rPr lang="en-IN" sz="4800" dirty="0"/>
              <a:t> for day 2, B and C works together</a:t>
            </a:r>
          </a:p>
          <a:p>
            <a:r>
              <a:rPr lang="en-IN" sz="4800" dirty="0"/>
              <a:t> for day 3, C and A works together and so on</a:t>
            </a:r>
          </a:p>
          <a:p>
            <a:r>
              <a:rPr lang="en-IN" sz="4800" dirty="0"/>
              <a:t>So, work done on day 1= 20+15 = 35 units, work done on day 2 = 15+12 = 27 units, work done on day 3 = 12+20 = 32 units</a:t>
            </a:r>
          </a:p>
          <a:p>
            <a:r>
              <a:rPr lang="en-IN" sz="4800" dirty="0"/>
              <a:t>So, work done after 3 days = 35+27+32 = 94</a:t>
            </a:r>
          </a:p>
          <a:p>
            <a:r>
              <a:rPr lang="en-IN" sz="4800" dirty="0"/>
              <a:t>There is a repetitive pattern in work done with period of 3 days</a:t>
            </a:r>
          </a:p>
          <a:p>
            <a:r>
              <a:rPr lang="en-IN" sz="4800" dirty="0"/>
              <a:t>Work done after 3 days = 94 units</a:t>
            </a:r>
          </a:p>
          <a:p>
            <a:r>
              <a:rPr lang="en-IN" sz="4800" dirty="0"/>
              <a:t>So, work done after 6 days = 188 units. Hence work left after 6 days = (240-188) = 52 units</a:t>
            </a:r>
          </a:p>
          <a:p>
            <a:r>
              <a:rPr lang="en-IN" sz="4800" dirty="0"/>
              <a:t>Work done on day  7= 35 units, work left after 7 days = 52-35 = 17 units</a:t>
            </a:r>
          </a:p>
          <a:p>
            <a:r>
              <a:rPr lang="en-IN" sz="4800" dirty="0"/>
              <a:t>B and C will work together on 8</a:t>
            </a:r>
            <a:r>
              <a:rPr lang="en-IN" sz="4800" baseline="30000" dirty="0"/>
              <a:t>th</a:t>
            </a:r>
            <a:r>
              <a:rPr lang="en-IN" sz="4800" dirty="0"/>
              <a:t> day for = (17/27)</a:t>
            </a:r>
            <a:r>
              <a:rPr lang="en-IN" sz="4800" dirty="0" err="1"/>
              <a:t>th</a:t>
            </a:r>
            <a:r>
              <a:rPr lang="en-IN" sz="4800" dirty="0"/>
              <a:t> part of the 8</a:t>
            </a:r>
            <a:r>
              <a:rPr lang="en-IN" sz="4800" baseline="30000" dirty="0"/>
              <a:t>th</a:t>
            </a:r>
            <a:r>
              <a:rPr lang="en-IN" sz="4800" dirty="0"/>
              <a:t> day</a:t>
            </a:r>
          </a:p>
          <a:p>
            <a:r>
              <a:rPr lang="en-IN" sz="4800" dirty="0"/>
              <a:t>So, work in done in (7 + 17/27) days</a:t>
            </a:r>
          </a:p>
          <a:p>
            <a:endParaRPr lang="en-US" dirty="0"/>
          </a:p>
          <a:p>
            <a:endParaRPr lang="en-US" dirty="0"/>
          </a:p>
          <a:p>
            <a:endParaRPr lang="en-US" dirty="0"/>
          </a:p>
          <a:p>
            <a:endParaRPr lang="en-IN" dirty="0"/>
          </a:p>
          <a:p>
            <a:endParaRPr lang="en-US" dirty="0"/>
          </a:p>
          <a:p>
            <a:endParaRPr lang="en-US" dirty="0"/>
          </a:p>
        </p:txBody>
      </p:sp>
    </p:spTree>
    <p:extLst>
      <p:ext uri="{BB962C8B-B14F-4D97-AF65-F5344CB8AC3E}">
        <p14:creationId xmlns:p14="http://schemas.microsoft.com/office/powerpoint/2010/main" val="32748473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52"/>
            <a:ext cx="8229600" cy="357190"/>
          </a:xfrm>
        </p:spPr>
        <p:txBody>
          <a:bodyPr>
            <a:noAutofit/>
          </a:bodyPr>
          <a:lstStyle/>
          <a:p>
            <a:r>
              <a:rPr lang="en-IN" sz="2000" b="1" dirty="0"/>
              <a:t>Inverse relation between Efficiency and time and problems on it</a:t>
            </a:r>
            <a:endParaRPr lang="en-US" sz="2000" b="1" dirty="0"/>
          </a:p>
        </p:txBody>
      </p:sp>
      <p:sp>
        <p:nvSpPr>
          <p:cNvPr id="4" name="Content Placeholder 3"/>
          <p:cNvSpPr>
            <a:spLocks noGrp="1"/>
          </p:cNvSpPr>
          <p:nvPr>
            <p:ph idx="1"/>
          </p:nvPr>
        </p:nvSpPr>
        <p:spPr>
          <a:xfrm>
            <a:off x="457200" y="571480"/>
            <a:ext cx="8229600" cy="6000792"/>
          </a:xfrm>
        </p:spPr>
        <p:txBody>
          <a:bodyPr>
            <a:normAutofit fontScale="55000" lnSpcReduction="20000"/>
          </a:bodyPr>
          <a:lstStyle/>
          <a:p>
            <a:r>
              <a:rPr lang="en-IN" sz="3500" b="1" dirty="0"/>
              <a:t>Efficiency = Work/Time. </a:t>
            </a:r>
            <a:r>
              <a:rPr lang="en-IN" sz="3500" dirty="0"/>
              <a:t> So, efficiency and time are inversely proportional to each other</a:t>
            </a:r>
            <a:r>
              <a:rPr lang="en-US" sz="3500" dirty="0"/>
              <a:t> because if efficiency increases, time decreases and vice versa</a:t>
            </a:r>
          </a:p>
          <a:p>
            <a:r>
              <a:rPr lang="en-IN" sz="3500" dirty="0"/>
              <a:t>For 2 people A and B</a:t>
            </a:r>
          </a:p>
          <a:p>
            <a:r>
              <a:rPr lang="en-IN" sz="3500" dirty="0"/>
              <a:t>E(A):E(B) = T(B):T(A)</a:t>
            </a:r>
          </a:p>
          <a:p>
            <a:endParaRPr lang="en-IN" sz="3500" dirty="0"/>
          </a:p>
          <a:p>
            <a:r>
              <a:rPr lang="en-US" sz="3500" b="1" dirty="0"/>
              <a:t>Example 1- </a:t>
            </a:r>
            <a:r>
              <a:rPr lang="en-US" sz="3500" dirty="0"/>
              <a:t>A takes twice as much time as B and thrice as much time as C to finish a work. If all of them can do the work together in 2 days, in how many days can B do the work alone?</a:t>
            </a:r>
          </a:p>
          <a:p>
            <a:r>
              <a:rPr lang="en-IN" sz="3500" b="1" dirty="0"/>
              <a:t>Solution 1- </a:t>
            </a:r>
            <a:r>
              <a:rPr lang="en-IN" sz="3500" dirty="0"/>
              <a:t>T(A) = 2T(B) and T(A) = 3T(C) </a:t>
            </a:r>
          </a:p>
          <a:p>
            <a:endParaRPr lang="en-US" sz="3500" dirty="0"/>
          </a:p>
          <a:p>
            <a:endParaRPr lang="en-US" sz="3500" dirty="0"/>
          </a:p>
          <a:p>
            <a:endParaRPr lang="en-US" sz="3500" dirty="0"/>
          </a:p>
          <a:p>
            <a:endParaRPr lang="en-US" sz="3500" dirty="0"/>
          </a:p>
          <a:p>
            <a:endParaRPr lang="en-US" sz="3500" dirty="0"/>
          </a:p>
          <a:p>
            <a:endParaRPr lang="en-US" sz="3500" dirty="0"/>
          </a:p>
          <a:p>
            <a:endParaRPr lang="en-US" sz="3500" dirty="0"/>
          </a:p>
          <a:p>
            <a:endParaRPr lang="en-US" sz="3500" dirty="0"/>
          </a:p>
          <a:p>
            <a:endParaRPr lang="en-US" sz="3500" dirty="0"/>
          </a:p>
          <a:p>
            <a:r>
              <a:rPr lang="en-US" sz="3500" b="1" dirty="0"/>
              <a:t>Example 2- </a:t>
            </a:r>
            <a:r>
              <a:rPr lang="en-US" sz="3500" dirty="0"/>
              <a:t>A is twice as good as B and together they can finish a work in 14 days. In how many days can A alone do it?</a:t>
            </a:r>
          </a:p>
          <a:p>
            <a:endParaRPr lang="en-US" dirty="0"/>
          </a:p>
          <a:p>
            <a:endParaRPr lang="en-US" dirty="0"/>
          </a:p>
          <a:p>
            <a:endParaRPr lang="en-IN" dirty="0"/>
          </a:p>
          <a:p>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52"/>
            <a:ext cx="8229600" cy="357190"/>
          </a:xfrm>
        </p:spPr>
        <p:txBody>
          <a:bodyPr>
            <a:noAutofit/>
          </a:bodyPr>
          <a:lstStyle/>
          <a:p>
            <a:r>
              <a:rPr lang="en-IN" sz="2000" b="1" dirty="0"/>
              <a:t>Inverse relation between Efficiency and time and problems on it</a:t>
            </a:r>
            <a:endParaRPr lang="en-US" sz="2000" b="1" dirty="0"/>
          </a:p>
        </p:txBody>
      </p:sp>
      <p:sp>
        <p:nvSpPr>
          <p:cNvPr id="4" name="Content Placeholder 3"/>
          <p:cNvSpPr>
            <a:spLocks noGrp="1"/>
          </p:cNvSpPr>
          <p:nvPr>
            <p:ph idx="1"/>
          </p:nvPr>
        </p:nvSpPr>
        <p:spPr>
          <a:xfrm>
            <a:off x="457200" y="571480"/>
            <a:ext cx="8229600" cy="6000792"/>
          </a:xfrm>
        </p:spPr>
        <p:txBody>
          <a:bodyPr>
            <a:normAutofit fontScale="40000" lnSpcReduction="20000"/>
          </a:bodyPr>
          <a:lstStyle/>
          <a:p>
            <a:r>
              <a:rPr lang="en-IN" sz="3500" b="1" dirty="0"/>
              <a:t>Efficiency = Work/Time. </a:t>
            </a:r>
            <a:r>
              <a:rPr lang="en-IN" sz="3500" dirty="0"/>
              <a:t> So, efficiency and time are inversely proportional to each other</a:t>
            </a:r>
            <a:r>
              <a:rPr lang="en-US" sz="3500" dirty="0"/>
              <a:t> because if efficiency increases, time decreases and vice versa</a:t>
            </a:r>
          </a:p>
          <a:p>
            <a:r>
              <a:rPr lang="en-IN" sz="3500" dirty="0"/>
              <a:t>For 2 people A and B</a:t>
            </a:r>
          </a:p>
          <a:p>
            <a:r>
              <a:rPr lang="en-IN" sz="3500" dirty="0"/>
              <a:t>E(A):E(B) = T(B):T(A)</a:t>
            </a:r>
          </a:p>
          <a:p>
            <a:endParaRPr lang="en-IN" sz="3500" dirty="0"/>
          </a:p>
          <a:p>
            <a:r>
              <a:rPr lang="en-US" sz="3500" b="1" dirty="0"/>
              <a:t>Example 1- </a:t>
            </a:r>
            <a:r>
              <a:rPr lang="en-US" sz="3500" dirty="0"/>
              <a:t>A takes twice as much time as B and thrice as much time as C to finish a work. If all of them can do the work together in 2 days, in how many days can B do the work alone?</a:t>
            </a:r>
          </a:p>
          <a:p>
            <a:r>
              <a:rPr lang="en-IN" sz="3500" b="1" dirty="0"/>
              <a:t>Solution 1- </a:t>
            </a:r>
            <a:r>
              <a:rPr lang="en-IN" sz="3500" dirty="0"/>
              <a:t>T(A) = 2T(B) and T(A) = 3T(C) </a:t>
            </a:r>
          </a:p>
          <a:p>
            <a:r>
              <a:rPr lang="en-IN" sz="3500" dirty="0"/>
              <a:t>So, T(A):T(B) = 2:1 and T(A):T(C) = 3:1 </a:t>
            </a:r>
          </a:p>
          <a:p>
            <a:r>
              <a:rPr lang="en-IN" sz="3500" dirty="0"/>
              <a:t>So, E(A):E(B) = 1:2 and E(A):E(C) = 1:3</a:t>
            </a:r>
          </a:p>
          <a:p>
            <a:r>
              <a:rPr lang="en-IN" sz="3500" dirty="0"/>
              <a:t>So, E(A):E(B):E(C) = 1:2:3</a:t>
            </a:r>
          </a:p>
          <a:p>
            <a:r>
              <a:rPr lang="en-IN" sz="3500" dirty="0"/>
              <a:t>Let E(A) =k, so E(B) = 2k and E(C) = 3k</a:t>
            </a:r>
          </a:p>
          <a:p>
            <a:r>
              <a:rPr lang="en-IN" sz="3500" dirty="0"/>
              <a:t>If A, B and C work together</a:t>
            </a:r>
          </a:p>
          <a:p>
            <a:r>
              <a:rPr lang="en-IN" sz="3500" dirty="0"/>
              <a:t>E(A+B+C) = k+2k+3k= 6k</a:t>
            </a:r>
          </a:p>
          <a:p>
            <a:r>
              <a:rPr lang="en-IN" sz="3500" dirty="0"/>
              <a:t>So, work done per day = 6k units</a:t>
            </a:r>
          </a:p>
          <a:p>
            <a:r>
              <a:rPr lang="en-IN" sz="3500" dirty="0"/>
              <a:t>Work done in 2 days = 12k units. They finish work in 2 days and so work = 12k units</a:t>
            </a:r>
          </a:p>
          <a:p>
            <a:r>
              <a:rPr lang="en-IN" sz="3500" dirty="0"/>
              <a:t>If B works alone, T(B) = W/E(B) = 12k/2k = 6 days </a:t>
            </a:r>
          </a:p>
          <a:p>
            <a:endParaRPr lang="en-US" sz="3500" dirty="0"/>
          </a:p>
          <a:p>
            <a:endParaRPr lang="en-US" sz="3500" dirty="0"/>
          </a:p>
          <a:p>
            <a:endParaRPr lang="en-US" sz="3500" dirty="0"/>
          </a:p>
          <a:p>
            <a:endParaRPr lang="en-US" sz="3500" dirty="0"/>
          </a:p>
          <a:p>
            <a:endParaRPr lang="en-US" sz="3500" dirty="0"/>
          </a:p>
          <a:p>
            <a:endParaRPr lang="en-US" sz="3500" dirty="0"/>
          </a:p>
          <a:p>
            <a:endParaRPr lang="en-US" sz="3500" dirty="0"/>
          </a:p>
          <a:p>
            <a:endParaRPr lang="en-US" sz="3500" dirty="0"/>
          </a:p>
          <a:p>
            <a:endParaRPr lang="en-US" sz="3500" dirty="0"/>
          </a:p>
          <a:p>
            <a:r>
              <a:rPr lang="en-US" sz="3500" b="1" dirty="0"/>
              <a:t>Example 2- </a:t>
            </a:r>
            <a:r>
              <a:rPr lang="en-US" sz="3500" dirty="0"/>
              <a:t>A is twice as good as B and together they can finish a work in 14 days. In how many days can A alone do it?</a:t>
            </a:r>
          </a:p>
          <a:p>
            <a:endParaRPr lang="en-US" dirty="0"/>
          </a:p>
          <a:p>
            <a:endParaRPr lang="en-US" dirty="0"/>
          </a:p>
          <a:p>
            <a:endParaRPr lang="en-IN" dirty="0"/>
          </a:p>
          <a:p>
            <a:endParaRPr lang="en-IN" dirty="0"/>
          </a:p>
        </p:txBody>
      </p:sp>
    </p:spTree>
    <p:extLst>
      <p:ext uri="{BB962C8B-B14F-4D97-AF65-F5344CB8AC3E}">
        <p14:creationId xmlns:p14="http://schemas.microsoft.com/office/powerpoint/2010/main" val="29368282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52"/>
            <a:ext cx="8229600" cy="357190"/>
          </a:xfrm>
        </p:spPr>
        <p:txBody>
          <a:bodyPr>
            <a:noAutofit/>
          </a:bodyPr>
          <a:lstStyle/>
          <a:p>
            <a:r>
              <a:rPr lang="en-IN" sz="2000" b="1" dirty="0"/>
              <a:t>Inverse relation between Efficiency and time and problems on it</a:t>
            </a:r>
            <a:endParaRPr lang="en-US" sz="2000" b="1" dirty="0"/>
          </a:p>
        </p:txBody>
      </p:sp>
      <p:sp>
        <p:nvSpPr>
          <p:cNvPr id="4" name="Content Placeholder 3"/>
          <p:cNvSpPr>
            <a:spLocks noGrp="1"/>
          </p:cNvSpPr>
          <p:nvPr>
            <p:ph idx="1"/>
          </p:nvPr>
        </p:nvSpPr>
        <p:spPr>
          <a:xfrm>
            <a:off x="457200" y="571480"/>
            <a:ext cx="8229600" cy="6000792"/>
          </a:xfrm>
        </p:spPr>
        <p:txBody>
          <a:bodyPr>
            <a:normAutofit fontScale="32500" lnSpcReduction="20000"/>
          </a:bodyPr>
          <a:lstStyle/>
          <a:p>
            <a:r>
              <a:rPr lang="en-IN" sz="4300" b="1" dirty="0"/>
              <a:t>Efficiency = Work/Time. </a:t>
            </a:r>
            <a:r>
              <a:rPr lang="en-IN" sz="4300" dirty="0"/>
              <a:t> So, efficiency and time are inversely proportional to each other</a:t>
            </a:r>
            <a:r>
              <a:rPr lang="en-US" sz="4300" dirty="0"/>
              <a:t> because if efficiency increases, time decreases and vice versa</a:t>
            </a:r>
          </a:p>
          <a:p>
            <a:r>
              <a:rPr lang="en-IN" sz="4300" dirty="0"/>
              <a:t>For 2 people A and B</a:t>
            </a:r>
          </a:p>
          <a:p>
            <a:r>
              <a:rPr lang="en-IN" sz="4300" dirty="0"/>
              <a:t>E(A):E(B) = T(B):T(A)</a:t>
            </a:r>
          </a:p>
          <a:p>
            <a:endParaRPr lang="en-IN" sz="4300" dirty="0"/>
          </a:p>
          <a:p>
            <a:r>
              <a:rPr lang="en-US" sz="4300" b="1" dirty="0"/>
              <a:t>Example 1- </a:t>
            </a:r>
            <a:r>
              <a:rPr lang="en-US" sz="4300" dirty="0"/>
              <a:t>A takes twice as much time as B and thrice as much time as C to finish a work. If all of them can do the work together in 2 days, in how many days can B do the work alone?</a:t>
            </a:r>
          </a:p>
          <a:p>
            <a:r>
              <a:rPr lang="en-IN" sz="4300" b="1" dirty="0"/>
              <a:t>Solution 1- </a:t>
            </a:r>
            <a:r>
              <a:rPr lang="en-IN" sz="4300" dirty="0"/>
              <a:t>T(A) = 2T(B) and T(A) = 3T(C) </a:t>
            </a:r>
          </a:p>
          <a:p>
            <a:r>
              <a:rPr lang="en-IN" sz="4300" dirty="0"/>
              <a:t>So, T(A):T(B) = 2:1 and T(A):T(C) = 3:1 </a:t>
            </a:r>
          </a:p>
          <a:p>
            <a:r>
              <a:rPr lang="en-IN" sz="4300" dirty="0"/>
              <a:t>So, E(A):E(B) = 1:2 and E(A):E(C) = 1:3</a:t>
            </a:r>
          </a:p>
          <a:p>
            <a:r>
              <a:rPr lang="en-IN" sz="4300" dirty="0"/>
              <a:t>So, E(A):E(B):E(C) = 1:2:3</a:t>
            </a:r>
          </a:p>
          <a:p>
            <a:r>
              <a:rPr lang="en-IN" sz="4300" dirty="0"/>
              <a:t>Let E(A) =k, so E(B) = 2k and E(C) = 3k</a:t>
            </a:r>
          </a:p>
          <a:p>
            <a:r>
              <a:rPr lang="en-IN" sz="4300" dirty="0"/>
              <a:t>If A, B and C work together</a:t>
            </a:r>
          </a:p>
          <a:p>
            <a:r>
              <a:rPr lang="en-IN" sz="4300" dirty="0"/>
              <a:t>E(A+B+C) = k+2k+3k= 6k</a:t>
            </a:r>
          </a:p>
          <a:p>
            <a:r>
              <a:rPr lang="en-IN" sz="4300" dirty="0"/>
              <a:t>So, work done per day = 6k units</a:t>
            </a:r>
          </a:p>
          <a:p>
            <a:r>
              <a:rPr lang="en-IN" sz="4300" dirty="0"/>
              <a:t>Work done in 2 days = 12k units. They finish work in 2 days and so work = 12k units</a:t>
            </a:r>
          </a:p>
          <a:p>
            <a:r>
              <a:rPr lang="en-IN" sz="4300" dirty="0"/>
              <a:t>If B works alone, T(B) = W/E(B) = 12k/2k = 6 days </a:t>
            </a:r>
          </a:p>
          <a:p>
            <a:endParaRPr lang="en-US" sz="4300" dirty="0"/>
          </a:p>
          <a:p>
            <a:r>
              <a:rPr lang="en-US" sz="4300" b="1" dirty="0"/>
              <a:t>Example 2- </a:t>
            </a:r>
            <a:r>
              <a:rPr lang="en-US" sz="4300" dirty="0"/>
              <a:t>A is twice as good as B and together they can finish a work in 14 days. In how many days can A alone do it?</a:t>
            </a:r>
          </a:p>
          <a:p>
            <a:r>
              <a:rPr lang="en-IN" sz="4300" b="1" dirty="0"/>
              <a:t>Solution 1- </a:t>
            </a:r>
            <a:r>
              <a:rPr lang="en-US" sz="4300" dirty="0"/>
              <a:t>A is twice as good as B means that E(A) = 2E(B)</a:t>
            </a:r>
            <a:endParaRPr lang="en-IN" sz="4300" b="1" dirty="0"/>
          </a:p>
          <a:p>
            <a:r>
              <a:rPr lang="en-IN" sz="4300" dirty="0"/>
              <a:t>So, E(A):E(B) = 2:1</a:t>
            </a:r>
          </a:p>
          <a:p>
            <a:r>
              <a:rPr lang="en-IN" sz="4300" dirty="0"/>
              <a:t>Let E(B) =k, so E(A) = 2k</a:t>
            </a:r>
          </a:p>
          <a:p>
            <a:r>
              <a:rPr lang="en-IN" sz="4300" dirty="0"/>
              <a:t>If A  and B work together</a:t>
            </a:r>
          </a:p>
          <a:p>
            <a:r>
              <a:rPr lang="en-IN" sz="4300" dirty="0"/>
              <a:t>E(A+B) = k+2k= 3k</a:t>
            </a:r>
          </a:p>
          <a:p>
            <a:r>
              <a:rPr lang="en-IN" sz="4300" dirty="0"/>
              <a:t>So, work done per day = 3k units</a:t>
            </a:r>
          </a:p>
          <a:p>
            <a:r>
              <a:rPr lang="en-IN" sz="4300" dirty="0"/>
              <a:t>Work done in 14 days = 42k units. They finish work in 14 days and so work = 42k units</a:t>
            </a:r>
          </a:p>
          <a:p>
            <a:r>
              <a:rPr lang="en-IN" sz="4300" dirty="0"/>
              <a:t>If A works alone, T(A) = W/E(A) = 42k/2k = 21 days </a:t>
            </a:r>
          </a:p>
          <a:p>
            <a:endParaRPr lang="en-US" dirty="0"/>
          </a:p>
          <a:p>
            <a:endParaRPr lang="en-US" dirty="0"/>
          </a:p>
          <a:p>
            <a:endParaRPr lang="en-IN" dirty="0"/>
          </a:p>
          <a:p>
            <a:endParaRPr lang="en-IN" dirty="0"/>
          </a:p>
        </p:txBody>
      </p:sp>
    </p:spTree>
    <p:extLst>
      <p:ext uri="{BB962C8B-B14F-4D97-AF65-F5344CB8AC3E}">
        <p14:creationId xmlns:p14="http://schemas.microsoft.com/office/powerpoint/2010/main" val="629803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52"/>
            <a:ext cx="8229600" cy="642942"/>
          </a:xfrm>
        </p:spPr>
        <p:txBody>
          <a:bodyPr>
            <a:noAutofit/>
          </a:bodyPr>
          <a:lstStyle/>
          <a:p>
            <a:r>
              <a:rPr lang="en-IN" sz="2400" dirty="0"/>
              <a:t>Examples – Individual efficiency from combined efficiency</a:t>
            </a:r>
            <a:endParaRPr lang="en-US" sz="2400" dirty="0"/>
          </a:p>
        </p:txBody>
      </p:sp>
      <p:sp>
        <p:nvSpPr>
          <p:cNvPr id="3" name="Content Placeholder 2"/>
          <p:cNvSpPr>
            <a:spLocks noGrp="1"/>
          </p:cNvSpPr>
          <p:nvPr>
            <p:ph idx="1"/>
          </p:nvPr>
        </p:nvSpPr>
        <p:spPr>
          <a:xfrm>
            <a:off x="457200" y="928670"/>
            <a:ext cx="8229600" cy="5715040"/>
          </a:xfrm>
        </p:spPr>
        <p:txBody>
          <a:bodyPr>
            <a:normAutofit/>
          </a:bodyPr>
          <a:lstStyle/>
          <a:p>
            <a:r>
              <a:rPr lang="en-US" sz="1400" b="1" dirty="0"/>
              <a:t>Example 1</a:t>
            </a:r>
            <a:r>
              <a:rPr lang="en-US" sz="1400" dirty="0"/>
              <a:t>- A can do a certain work in the same time in which B and C can do it together. If A and B can do it in 10 days and C alone in 50 days, then B alone could do it in how many days?</a:t>
            </a:r>
          </a:p>
          <a:p>
            <a:r>
              <a:rPr lang="en-IN" sz="1400" b="1" dirty="0"/>
              <a:t>Solution</a:t>
            </a:r>
            <a:r>
              <a:rPr lang="en-IN" sz="1400" dirty="0"/>
              <a:t>- Let work = LCM</a:t>
            </a:r>
            <a:endParaRPr lang="en-US" sz="1400" dirty="0"/>
          </a:p>
          <a:p>
            <a:pPr>
              <a:buNone/>
            </a:pPr>
            <a:endParaRPr lang="en-US" sz="1400" dirty="0"/>
          </a:p>
          <a:p>
            <a:pPr>
              <a:buNone/>
            </a:pPr>
            <a:endParaRPr lang="en-US" sz="1400" dirty="0"/>
          </a:p>
          <a:p>
            <a:pPr>
              <a:buNone/>
            </a:pPr>
            <a:endParaRPr lang="en-US" sz="1400" dirty="0"/>
          </a:p>
          <a:p>
            <a:pPr>
              <a:buNone/>
            </a:pPr>
            <a:endParaRPr lang="en-US" sz="1400" dirty="0"/>
          </a:p>
          <a:p>
            <a:pPr>
              <a:buNone/>
            </a:pPr>
            <a:endParaRPr lang="en-US" sz="1400" dirty="0"/>
          </a:p>
          <a:p>
            <a:pPr>
              <a:buNone/>
            </a:pPr>
            <a:r>
              <a:rPr lang="en-US" sz="1400" b="1" dirty="0"/>
              <a:t>      Example 2</a:t>
            </a:r>
            <a:r>
              <a:rPr lang="en-US" sz="1400" dirty="0"/>
              <a:t>- A and B can do a work in 10 days, B and C in 14 days while A and C can do it in 8 days. In how many days C alone will complete the work?</a:t>
            </a:r>
          </a:p>
          <a:p>
            <a:endParaRPr lang="en-IN" dirty="0"/>
          </a:p>
          <a:p>
            <a:endParaRPr lang="en-IN" dirty="0"/>
          </a:p>
          <a:p>
            <a:endParaRPr lang="en-IN" dirty="0"/>
          </a:p>
          <a:p>
            <a:endParaRPr lang="en-IN" dirty="0"/>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52"/>
            <a:ext cx="8229600" cy="642942"/>
          </a:xfrm>
        </p:spPr>
        <p:txBody>
          <a:bodyPr>
            <a:noAutofit/>
          </a:bodyPr>
          <a:lstStyle/>
          <a:p>
            <a:r>
              <a:rPr lang="en-IN" sz="2400" dirty="0"/>
              <a:t>Examples – Individual efficiency from combined efficiency</a:t>
            </a:r>
            <a:endParaRPr lang="en-US" sz="2400" dirty="0"/>
          </a:p>
        </p:txBody>
      </p:sp>
      <p:sp>
        <p:nvSpPr>
          <p:cNvPr id="3" name="Content Placeholder 2"/>
          <p:cNvSpPr>
            <a:spLocks noGrp="1"/>
          </p:cNvSpPr>
          <p:nvPr>
            <p:ph idx="1"/>
          </p:nvPr>
        </p:nvSpPr>
        <p:spPr>
          <a:xfrm>
            <a:off x="457200" y="928670"/>
            <a:ext cx="8229600" cy="5715040"/>
          </a:xfrm>
        </p:spPr>
        <p:txBody>
          <a:bodyPr>
            <a:normAutofit/>
          </a:bodyPr>
          <a:lstStyle/>
          <a:p>
            <a:r>
              <a:rPr lang="en-US" sz="1400" b="1" dirty="0"/>
              <a:t>Example 1</a:t>
            </a:r>
            <a:r>
              <a:rPr lang="en-US" sz="1400" dirty="0"/>
              <a:t>- A can do a certain work in the same time in which B and C can do it together. If A and B can do it in 10 days and C alone in 50 days, then B alone could do it in how many days?</a:t>
            </a:r>
          </a:p>
          <a:p>
            <a:r>
              <a:rPr lang="en-IN" sz="1400" b="1" dirty="0"/>
              <a:t>Solution</a:t>
            </a:r>
            <a:r>
              <a:rPr lang="en-IN" sz="1400" dirty="0"/>
              <a:t>- Let work = LCM (10, 50) = 50 units</a:t>
            </a:r>
          </a:p>
          <a:p>
            <a:r>
              <a:rPr lang="en-US" sz="1400" dirty="0"/>
              <a:t>A and B can do it in 10 days and C alone in 50 days,</a:t>
            </a:r>
            <a:endParaRPr lang="en-IN" sz="1400" dirty="0"/>
          </a:p>
          <a:p>
            <a:r>
              <a:rPr lang="en-IN" sz="1400" dirty="0"/>
              <a:t>E(A+B) = 50/10 = 5 units per day and E(C) = 50/50 = 1 unit per day</a:t>
            </a:r>
          </a:p>
          <a:p>
            <a:r>
              <a:rPr lang="en-US" sz="1400" dirty="0"/>
              <a:t>A can do a certain work in the same time in which B and C can do it together</a:t>
            </a:r>
          </a:p>
          <a:p>
            <a:r>
              <a:rPr lang="en-IN" sz="1400" dirty="0"/>
              <a:t>So, E(A) = E(B+C) = E(B) + E(C)</a:t>
            </a:r>
          </a:p>
          <a:p>
            <a:r>
              <a:rPr lang="en-IN" sz="1400" dirty="0"/>
              <a:t>So, E(A) = E(B) + 1………………………………(1)</a:t>
            </a:r>
          </a:p>
          <a:p>
            <a:r>
              <a:rPr lang="en-IN" sz="1400" dirty="0"/>
              <a:t>E(A+B) = E(A) + E(B) = 5</a:t>
            </a:r>
          </a:p>
          <a:p>
            <a:r>
              <a:rPr lang="en-IN" sz="1400" dirty="0"/>
              <a:t>So, E(A) = 5 – E(B)……………………………….(2)</a:t>
            </a:r>
          </a:p>
          <a:p>
            <a:r>
              <a:rPr lang="en-IN" sz="1400" dirty="0"/>
              <a:t>From (1) and (2), </a:t>
            </a:r>
          </a:p>
          <a:p>
            <a:r>
              <a:rPr lang="en-IN" sz="1400" dirty="0"/>
              <a:t>E(B) + 1 = 5 – E(B)</a:t>
            </a:r>
          </a:p>
          <a:p>
            <a:r>
              <a:rPr lang="en-IN" sz="1400" dirty="0"/>
              <a:t>So, E(B) = 2 units per day</a:t>
            </a:r>
          </a:p>
          <a:p>
            <a:r>
              <a:rPr lang="en-IN" sz="1400" dirty="0"/>
              <a:t>T(B) = W/E(B) = 50/2 = 25 days</a:t>
            </a:r>
          </a:p>
          <a:p>
            <a:pPr>
              <a:buNone/>
            </a:pPr>
            <a:endParaRPr lang="en-US" sz="1400" dirty="0"/>
          </a:p>
          <a:p>
            <a:pPr>
              <a:buNone/>
            </a:pPr>
            <a:endParaRPr lang="en-US" sz="1400" dirty="0"/>
          </a:p>
          <a:p>
            <a:pPr>
              <a:buNone/>
            </a:pPr>
            <a:endParaRPr lang="en-US" sz="1400" dirty="0"/>
          </a:p>
          <a:p>
            <a:pPr>
              <a:buNone/>
            </a:pPr>
            <a:endParaRPr lang="en-US" sz="1400" dirty="0"/>
          </a:p>
          <a:p>
            <a:pPr>
              <a:buNone/>
            </a:pPr>
            <a:endParaRPr lang="en-US" sz="1400" dirty="0"/>
          </a:p>
          <a:p>
            <a:pPr>
              <a:buNone/>
            </a:pPr>
            <a:endParaRPr lang="en-US" sz="1400" dirty="0"/>
          </a:p>
          <a:p>
            <a:pPr>
              <a:buNone/>
            </a:pPr>
            <a:r>
              <a:rPr lang="en-US" sz="1400" b="1" dirty="0"/>
              <a:t>      Example 2</a:t>
            </a:r>
            <a:r>
              <a:rPr lang="en-US" sz="1400" dirty="0"/>
              <a:t>- A and B can do a work in 10 days, B and C in 14 days while A and C can do it in 8 days. In how many days C alone will complete the work?</a:t>
            </a:r>
          </a:p>
          <a:p>
            <a:endParaRPr lang="en-IN" dirty="0"/>
          </a:p>
          <a:p>
            <a:endParaRPr lang="en-IN" dirty="0"/>
          </a:p>
          <a:p>
            <a:endParaRPr lang="en-IN" dirty="0"/>
          </a:p>
          <a:p>
            <a:endParaRPr lang="en-IN" dirty="0"/>
          </a:p>
          <a:p>
            <a:endParaRPr lang="en-US" dirty="0"/>
          </a:p>
        </p:txBody>
      </p:sp>
    </p:spTree>
    <p:extLst>
      <p:ext uri="{BB962C8B-B14F-4D97-AF65-F5344CB8AC3E}">
        <p14:creationId xmlns:p14="http://schemas.microsoft.com/office/powerpoint/2010/main" val="34339594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52"/>
            <a:ext cx="8229600" cy="642942"/>
          </a:xfrm>
        </p:spPr>
        <p:txBody>
          <a:bodyPr>
            <a:noAutofit/>
          </a:bodyPr>
          <a:lstStyle/>
          <a:p>
            <a:r>
              <a:rPr lang="en-IN" sz="2400" dirty="0"/>
              <a:t>Examples – Individual efficiency from combined efficiency</a:t>
            </a:r>
            <a:endParaRPr lang="en-US" sz="2400" dirty="0"/>
          </a:p>
        </p:txBody>
      </p:sp>
      <p:sp>
        <p:nvSpPr>
          <p:cNvPr id="3" name="Content Placeholder 2"/>
          <p:cNvSpPr>
            <a:spLocks noGrp="1"/>
          </p:cNvSpPr>
          <p:nvPr>
            <p:ph idx="1"/>
          </p:nvPr>
        </p:nvSpPr>
        <p:spPr>
          <a:xfrm>
            <a:off x="457200" y="928670"/>
            <a:ext cx="8229600" cy="5715040"/>
          </a:xfrm>
        </p:spPr>
        <p:txBody>
          <a:bodyPr>
            <a:normAutofit fontScale="40000" lnSpcReduction="20000"/>
          </a:bodyPr>
          <a:lstStyle/>
          <a:p>
            <a:r>
              <a:rPr lang="en-US" b="1" dirty="0"/>
              <a:t>Example 1</a:t>
            </a:r>
            <a:r>
              <a:rPr lang="en-US" dirty="0"/>
              <a:t>- A can do a certain work in the same time in which B and C can do it together. If A and B can do it in 10 days and C alone in 50 days, then B alone could do it in how many days?</a:t>
            </a:r>
          </a:p>
          <a:p>
            <a:r>
              <a:rPr lang="en-IN" b="1" dirty="0"/>
              <a:t>Solution</a:t>
            </a:r>
            <a:r>
              <a:rPr lang="en-IN" dirty="0"/>
              <a:t>- Let work = LCM (10, 50) = 50 units</a:t>
            </a:r>
          </a:p>
          <a:p>
            <a:r>
              <a:rPr lang="en-US" dirty="0"/>
              <a:t>A and B can do it in 10 days and C alone in 50 days,</a:t>
            </a:r>
            <a:endParaRPr lang="en-IN" dirty="0"/>
          </a:p>
          <a:p>
            <a:r>
              <a:rPr lang="en-IN" dirty="0"/>
              <a:t>E(A+B) = 50/10 = 5 units per day and E(C) = 50/50 = 1 unit per day</a:t>
            </a:r>
          </a:p>
          <a:p>
            <a:r>
              <a:rPr lang="en-US" dirty="0"/>
              <a:t>A can do a certain work in the same time in which B and C can do it together</a:t>
            </a:r>
          </a:p>
          <a:p>
            <a:r>
              <a:rPr lang="en-IN" dirty="0"/>
              <a:t>So, E(A) = E(B+C) = E(B) + E(C)</a:t>
            </a:r>
          </a:p>
          <a:p>
            <a:r>
              <a:rPr lang="en-IN" dirty="0"/>
              <a:t>So, E(A) = E(B) + 1………………………………(1)</a:t>
            </a:r>
          </a:p>
          <a:p>
            <a:r>
              <a:rPr lang="en-IN" dirty="0"/>
              <a:t>E(A+B) = E(A) + E(B) = 5</a:t>
            </a:r>
          </a:p>
          <a:p>
            <a:r>
              <a:rPr lang="en-IN" dirty="0"/>
              <a:t>So, E(A) = 5 – E(B)……………………………….(2)</a:t>
            </a:r>
          </a:p>
          <a:p>
            <a:r>
              <a:rPr lang="en-IN" dirty="0"/>
              <a:t>From (1) and (2), </a:t>
            </a:r>
          </a:p>
          <a:p>
            <a:r>
              <a:rPr lang="en-IN" dirty="0"/>
              <a:t>E(B) + 1 = 5 – E(B)</a:t>
            </a:r>
          </a:p>
          <a:p>
            <a:r>
              <a:rPr lang="en-IN" dirty="0"/>
              <a:t>So, E(B) = 2 units per day</a:t>
            </a:r>
          </a:p>
          <a:p>
            <a:r>
              <a:rPr lang="en-IN" dirty="0"/>
              <a:t>T(B) = W/E(B) = 50/2 = 25 days</a:t>
            </a:r>
          </a:p>
          <a:p>
            <a:pPr>
              <a:buNone/>
            </a:pPr>
            <a:endParaRPr lang="en-US" dirty="0"/>
          </a:p>
          <a:p>
            <a:pPr>
              <a:buNone/>
            </a:pPr>
            <a:r>
              <a:rPr lang="en-US" b="1" dirty="0"/>
              <a:t>      Example 2</a:t>
            </a:r>
            <a:r>
              <a:rPr lang="en-US" dirty="0"/>
              <a:t>- A and B can do a work in 10 days, B and C in 14 days while A and C can do it in 8 days. In how many days C alone will complete the work?</a:t>
            </a:r>
          </a:p>
          <a:p>
            <a:r>
              <a:rPr lang="en-US" b="1" dirty="0"/>
              <a:t>Solution</a:t>
            </a:r>
            <a:r>
              <a:rPr lang="en-US" dirty="0"/>
              <a:t>-</a:t>
            </a:r>
            <a:r>
              <a:rPr lang="en-IN" dirty="0"/>
              <a:t> Let work = LCM (10, 14, 8) = 280 units</a:t>
            </a:r>
          </a:p>
          <a:p>
            <a:r>
              <a:rPr lang="en-IN" dirty="0"/>
              <a:t>E(A+B) = E(A) + E(B) = 280/10 = 28 units per day……………..(1)</a:t>
            </a:r>
          </a:p>
          <a:p>
            <a:r>
              <a:rPr lang="en-IN" dirty="0"/>
              <a:t>E(B+C) = E(B) + E(C) = 280/14 = 20 units per day………………(2)</a:t>
            </a:r>
          </a:p>
          <a:p>
            <a:r>
              <a:rPr lang="en-IN" dirty="0"/>
              <a:t>E(C+A) = E(C) + E(A) = 280/8   = 35 units per day……………….(3)</a:t>
            </a:r>
          </a:p>
          <a:p>
            <a:r>
              <a:rPr lang="en-IN" dirty="0"/>
              <a:t>Adding (1), (2) and (3)</a:t>
            </a:r>
          </a:p>
          <a:p>
            <a:r>
              <a:rPr lang="en-IN" dirty="0"/>
              <a:t>2 { E(A) + E(B) + E(C)} = 83 units</a:t>
            </a:r>
          </a:p>
          <a:p>
            <a:r>
              <a:rPr lang="en-IN" dirty="0"/>
              <a:t>So, E(A) + E(B) + E (C) = 41.5 units per day………………………(4)</a:t>
            </a:r>
          </a:p>
          <a:p>
            <a:r>
              <a:rPr lang="en-IN" dirty="0"/>
              <a:t>(4) –(1) gives,</a:t>
            </a:r>
          </a:p>
          <a:p>
            <a:r>
              <a:rPr lang="en-IN" dirty="0"/>
              <a:t>E(C) = 41.5 – 28 = 13.5 units</a:t>
            </a:r>
          </a:p>
          <a:p>
            <a:r>
              <a:rPr lang="en-IN" dirty="0"/>
              <a:t>So, time in which C can alone complete the work is</a:t>
            </a:r>
          </a:p>
          <a:p>
            <a:r>
              <a:rPr lang="en-IN" dirty="0"/>
              <a:t>T(C) = W/E(C) = 280/13.5 = (20 + 20/27) days i.e. on 21</a:t>
            </a:r>
            <a:r>
              <a:rPr lang="en-IN" baseline="30000" dirty="0"/>
              <a:t>st</a:t>
            </a:r>
            <a:r>
              <a:rPr lang="en-IN" dirty="0"/>
              <a:t> day the work will be completed. </a:t>
            </a:r>
          </a:p>
          <a:p>
            <a:endParaRPr lang="en-IN" dirty="0"/>
          </a:p>
          <a:p>
            <a:endParaRPr lang="en-IN" dirty="0"/>
          </a:p>
          <a:p>
            <a:endParaRPr lang="en-IN" dirty="0"/>
          </a:p>
          <a:p>
            <a:endParaRPr lang="en-IN" dirty="0"/>
          </a:p>
          <a:p>
            <a:endParaRPr lang="en-US" dirty="0"/>
          </a:p>
        </p:txBody>
      </p:sp>
    </p:spTree>
    <p:extLst>
      <p:ext uri="{BB962C8B-B14F-4D97-AF65-F5344CB8AC3E}">
        <p14:creationId xmlns:p14="http://schemas.microsoft.com/office/powerpoint/2010/main" val="11083703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52"/>
            <a:ext cx="8229600" cy="285752"/>
          </a:xfrm>
        </p:spPr>
        <p:txBody>
          <a:bodyPr>
            <a:normAutofit fontScale="90000"/>
          </a:bodyPr>
          <a:lstStyle/>
          <a:p>
            <a:r>
              <a:rPr lang="en-IN" sz="3600" dirty="0"/>
              <a:t>Non- uniform work</a:t>
            </a:r>
            <a:endParaRPr lang="en-US" sz="3600" dirty="0"/>
          </a:p>
        </p:txBody>
      </p:sp>
      <p:sp>
        <p:nvSpPr>
          <p:cNvPr id="3" name="Content Placeholder 2"/>
          <p:cNvSpPr>
            <a:spLocks noGrp="1"/>
          </p:cNvSpPr>
          <p:nvPr>
            <p:ph idx="1"/>
          </p:nvPr>
        </p:nvSpPr>
        <p:spPr>
          <a:xfrm>
            <a:off x="457200" y="500042"/>
            <a:ext cx="8229600" cy="6215106"/>
          </a:xfrm>
        </p:spPr>
        <p:txBody>
          <a:bodyPr>
            <a:normAutofit/>
          </a:bodyPr>
          <a:lstStyle/>
          <a:p>
            <a:r>
              <a:rPr lang="en-US" sz="1400" dirty="0"/>
              <a:t>In these cases the work is not done uniformly, but in parts. Foe example, after a few days 1 person leaves the work or a new person joins after a few days etc. In such cases, we need to break the total work in different parts for which efficiency remains same</a:t>
            </a:r>
          </a:p>
          <a:p>
            <a:r>
              <a:rPr lang="en-IN" sz="1400" dirty="0"/>
              <a:t>Please check the examples below for better understanding</a:t>
            </a:r>
          </a:p>
          <a:p>
            <a:endParaRPr lang="en-US" sz="1400" dirty="0"/>
          </a:p>
          <a:p>
            <a:r>
              <a:rPr lang="en-US" sz="1400" b="1" dirty="0"/>
              <a:t>Example 1</a:t>
            </a:r>
            <a:r>
              <a:rPr lang="en-US" sz="1400" dirty="0"/>
              <a:t>- A can do a work in 24 days, B in 9 days and C in 12 days. B and C start the work but leave after 3 days. In how many days A will complete the remaining work?</a:t>
            </a:r>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r>
              <a:rPr lang="en-IN" sz="1400" b="1" dirty="0"/>
              <a:t>Example 2</a:t>
            </a:r>
            <a:r>
              <a:rPr lang="en-IN" sz="1400" dirty="0"/>
              <a:t>- </a:t>
            </a:r>
            <a:r>
              <a:rPr lang="en-US" sz="1400" dirty="0"/>
              <a:t>A completes 2/5</a:t>
            </a:r>
            <a:r>
              <a:rPr lang="en-US" sz="1400" baseline="30000" dirty="0"/>
              <a:t>th</a:t>
            </a:r>
            <a:r>
              <a:rPr lang="en-US" sz="1400" dirty="0"/>
              <a:t> of a work in 10 days. The remaining work is then completed by A and B in 3 days. How long would B alone take to do the work?</a:t>
            </a:r>
          </a:p>
          <a:p>
            <a:endParaRPr lang="en-US" dirty="0"/>
          </a:p>
          <a:p>
            <a:pPr>
              <a:buNone/>
            </a:pPr>
            <a:endParaRPr lang="en-US" dirty="0"/>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52"/>
            <a:ext cx="8229600" cy="285752"/>
          </a:xfrm>
        </p:spPr>
        <p:txBody>
          <a:bodyPr>
            <a:normAutofit fontScale="90000"/>
          </a:bodyPr>
          <a:lstStyle/>
          <a:p>
            <a:r>
              <a:rPr lang="en-IN" sz="3600" dirty="0"/>
              <a:t>Non- uniform work</a:t>
            </a:r>
            <a:endParaRPr lang="en-US" sz="3600" dirty="0"/>
          </a:p>
        </p:txBody>
      </p:sp>
      <p:sp>
        <p:nvSpPr>
          <p:cNvPr id="3" name="Content Placeholder 2"/>
          <p:cNvSpPr>
            <a:spLocks noGrp="1"/>
          </p:cNvSpPr>
          <p:nvPr>
            <p:ph idx="1"/>
          </p:nvPr>
        </p:nvSpPr>
        <p:spPr>
          <a:xfrm>
            <a:off x="457200" y="500042"/>
            <a:ext cx="8229600" cy="6215106"/>
          </a:xfrm>
        </p:spPr>
        <p:txBody>
          <a:bodyPr>
            <a:normAutofit lnSpcReduction="10000"/>
          </a:bodyPr>
          <a:lstStyle/>
          <a:p>
            <a:r>
              <a:rPr lang="en-US" sz="1400" dirty="0"/>
              <a:t>In these cases the work is not done uniformly, but in parts. Foe example, after a few days 1 person leaves the work or a new person joins after a few days etc. In such cases, we need to break the total work in different parts for which efficiency remains same</a:t>
            </a:r>
          </a:p>
          <a:p>
            <a:r>
              <a:rPr lang="en-IN" sz="1400" dirty="0"/>
              <a:t>Please check the examples below for better understanding</a:t>
            </a:r>
          </a:p>
          <a:p>
            <a:endParaRPr lang="en-US" sz="1400" dirty="0"/>
          </a:p>
          <a:p>
            <a:r>
              <a:rPr lang="en-US" sz="1400" b="1" dirty="0"/>
              <a:t>Example 1</a:t>
            </a:r>
            <a:r>
              <a:rPr lang="en-US" sz="1400" dirty="0"/>
              <a:t>- A can do a work in 24 days, B in 9 days and C in 12 days. B and C start the work but leave after 3 days. In how many days A will complete the remaining work?</a:t>
            </a:r>
          </a:p>
          <a:p>
            <a:r>
              <a:rPr lang="en-US" sz="1400" b="1" dirty="0"/>
              <a:t>Solution 1- </a:t>
            </a:r>
            <a:r>
              <a:rPr lang="en-US" sz="1400" dirty="0"/>
              <a:t>In this example B and C started the work (working together) and left after 3 days and then A worked alone. So, the work done can be divided in 2 parts-</a:t>
            </a:r>
          </a:p>
          <a:p>
            <a:r>
              <a:rPr lang="en-US" sz="1400" b="1" dirty="0"/>
              <a:t>Part 1- </a:t>
            </a:r>
            <a:r>
              <a:rPr lang="en-US" sz="1400" dirty="0"/>
              <a:t>work for first 3 days – B and C working together, efficiency = E(B+C)</a:t>
            </a:r>
          </a:p>
          <a:p>
            <a:r>
              <a:rPr lang="en-US" sz="1400" b="1" dirty="0"/>
              <a:t>Part 2 – </a:t>
            </a:r>
            <a:r>
              <a:rPr lang="en-US" sz="1400" dirty="0"/>
              <a:t>work from day 4 – A is working alone, efficiency = E(A)</a:t>
            </a:r>
          </a:p>
          <a:p>
            <a:r>
              <a:rPr lang="en-US" sz="1400" dirty="0"/>
              <a:t>Let work = LCM (24, 9, 12, 3) = 72 units</a:t>
            </a:r>
          </a:p>
          <a:p>
            <a:r>
              <a:rPr lang="en-US" sz="1400" dirty="0"/>
              <a:t>E(A) = 72/24 = 3 units per day, E(B) = 72/9 = 8 units per day, E(C) = 72/12 = 6 units per day</a:t>
            </a:r>
          </a:p>
          <a:p>
            <a:r>
              <a:rPr lang="en-US" sz="1400" dirty="0"/>
              <a:t>For first 3 days, B and C are working together with efficiency, E(B+C) = 8 + 6 = 14 units per day</a:t>
            </a:r>
          </a:p>
          <a:p>
            <a:r>
              <a:rPr lang="en-US" sz="1400" dirty="0"/>
              <a:t>Work done in 3 days = 3×14 = 42 units, work remain after 3 days = 72-42 = 30 units</a:t>
            </a:r>
          </a:p>
          <a:p>
            <a:r>
              <a:rPr lang="en-US" sz="1400" dirty="0"/>
              <a:t>Time needed by A to complete the work = work remaining/E(A) = 30/3 = 10 days</a:t>
            </a:r>
          </a:p>
          <a:p>
            <a:r>
              <a:rPr lang="en-US" sz="1400" dirty="0"/>
              <a:t>(for starting 3 days work was done with efficiency of 14 units per day</a:t>
            </a:r>
          </a:p>
          <a:p>
            <a:r>
              <a:rPr lang="en-US" sz="1400" dirty="0"/>
              <a:t>From day 4, the work is done with efficiency of 3 units per day</a:t>
            </a:r>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r>
              <a:rPr lang="en-IN" sz="1400" b="1" dirty="0"/>
              <a:t>Example 2</a:t>
            </a:r>
            <a:r>
              <a:rPr lang="en-IN" sz="1400" dirty="0"/>
              <a:t>- </a:t>
            </a:r>
            <a:r>
              <a:rPr lang="en-US" sz="1400" dirty="0"/>
              <a:t>A completes 2/5</a:t>
            </a:r>
            <a:r>
              <a:rPr lang="en-US" sz="1400" baseline="30000" dirty="0"/>
              <a:t>th</a:t>
            </a:r>
            <a:r>
              <a:rPr lang="en-US" sz="1400" dirty="0"/>
              <a:t> of a work in 10 days. The remaining work is then completed by A and B in 3 days. How long would B alone take to do the work?</a:t>
            </a:r>
          </a:p>
          <a:p>
            <a:endParaRPr lang="en-US" dirty="0"/>
          </a:p>
          <a:p>
            <a:pPr>
              <a:buNone/>
            </a:pPr>
            <a:endParaRPr lang="en-US" dirty="0"/>
          </a:p>
          <a:p>
            <a:endParaRPr lang="en-US" dirty="0"/>
          </a:p>
        </p:txBody>
      </p:sp>
    </p:spTree>
    <p:extLst>
      <p:ext uri="{BB962C8B-B14F-4D97-AF65-F5344CB8AC3E}">
        <p14:creationId xmlns:p14="http://schemas.microsoft.com/office/powerpoint/2010/main" val="16897257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Efficiency</a:t>
            </a:r>
          </a:p>
        </p:txBody>
      </p:sp>
      <p:sp>
        <p:nvSpPr>
          <p:cNvPr id="5" name="Content Placeholder 4"/>
          <p:cNvSpPr>
            <a:spLocks noGrp="1"/>
          </p:cNvSpPr>
          <p:nvPr>
            <p:ph idx="1"/>
          </p:nvPr>
        </p:nvSpPr>
        <p:spPr/>
        <p:txBody>
          <a:bodyPr>
            <a:normAutofit fontScale="85000" lnSpcReduction="20000"/>
          </a:bodyPr>
          <a:lstStyle/>
          <a:p>
            <a:r>
              <a:rPr lang="en-US" dirty="0"/>
              <a:t>Efficiency= Work/Time</a:t>
            </a:r>
          </a:p>
          <a:p>
            <a:r>
              <a:rPr lang="en-US" dirty="0"/>
              <a:t>Work = Efficiency × Time</a:t>
            </a:r>
          </a:p>
          <a:p>
            <a:r>
              <a:rPr lang="en-US" dirty="0"/>
              <a:t>Time = Work/Efficiency</a:t>
            </a:r>
          </a:p>
          <a:p>
            <a:endParaRPr lang="en-US" dirty="0"/>
          </a:p>
          <a:p>
            <a:r>
              <a:rPr lang="en-US" dirty="0"/>
              <a:t>Efficiency is defined as work done per unit time (per day, per hour etc)</a:t>
            </a:r>
          </a:p>
          <a:p>
            <a:r>
              <a:rPr lang="en-US" dirty="0"/>
              <a:t>Efficiency follows algebraic calculations. It means if 2 people are working together simultaneously, the efficiency with which work will be done will be the algebraic sum of efficiencies of both. </a:t>
            </a:r>
          </a:p>
          <a:p>
            <a:r>
              <a:rPr lang="en-US" dirty="0"/>
              <a:t>E(A+B) = E(A) + E(B)</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52"/>
            <a:ext cx="8229600" cy="285752"/>
          </a:xfrm>
        </p:spPr>
        <p:txBody>
          <a:bodyPr>
            <a:normAutofit fontScale="90000"/>
          </a:bodyPr>
          <a:lstStyle/>
          <a:p>
            <a:r>
              <a:rPr lang="en-IN" sz="3600" dirty="0"/>
              <a:t>Non- uniform work</a:t>
            </a:r>
            <a:endParaRPr lang="en-US" sz="3600" dirty="0"/>
          </a:p>
        </p:txBody>
      </p:sp>
      <p:sp>
        <p:nvSpPr>
          <p:cNvPr id="3" name="Content Placeholder 2"/>
          <p:cNvSpPr>
            <a:spLocks noGrp="1"/>
          </p:cNvSpPr>
          <p:nvPr>
            <p:ph idx="1"/>
          </p:nvPr>
        </p:nvSpPr>
        <p:spPr>
          <a:xfrm>
            <a:off x="457200" y="500042"/>
            <a:ext cx="8229600" cy="6215106"/>
          </a:xfrm>
        </p:spPr>
        <p:txBody>
          <a:bodyPr>
            <a:normAutofit fontScale="40000" lnSpcReduction="20000"/>
          </a:bodyPr>
          <a:lstStyle/>
          <a:p>
            <a:r>
              <a:rPr lang="en-US" dirty="0"/>
              <a:t>In these cases the work is not done uniformly, but in parts. Foe example, after a few days 1 person leaves the work or a new person joins after a few days etc. In such cases, we need to break the total work in different parts for which efficiency remains same</a:t>
            </a:r>
          </a:p>
          <a:p>
            <a:r>
              <a:rPr lang="en-IN" dirty="0"/>
              <a:t>Please check the examples below for better understanding</a:t>
            </a:r>
          </a:p>
          <a:p>
            <a:endParaRPr lang="en-US" dirty="0"/>
          </a:p>
          <a:p>
            <a:r>
              <a:rPr lang="en-US" b="1" dirty="0"/>
              <a:t>Example 1</a:t>
            </a:r>
            <a:r>
              <a:rPr lang="en-US" dirty="0"/>
              <a:t>- A can do a work in 24 days, B in 9 days and C in 12 days. B and C start the work but leave after 3 days. In how many days A will complete the remaining work?</a:t>
            </a:r>
          </a:p>
          <a:p>
            <a:r>
              <a:rPr lang="en-US" b="1" dirty="0"/>
              <a:t>Solution 1- </a:t>
            </a:r>
            <a:r>
              <a:rPr lang="en-US" dirty="0"/>
              <a:t>In this example B and C started the work (working together) and left after 3 days and then A worked alone. So, the work done can be divided in 2 parts-</a:t>
            </a:r>
          </a:p>
          <a:p>
            <a:r>
              <a:rPr lang="en-US" b="1" dirty="0"/>
              <a:t>Part 1- </a:t>
            </a:r>
            <a:r>
              <a:rPr lang="en-US" dirty="0"/>
              <a:t>work for first 3 days – B and C working together, efficiency = E(B+C)</a:t>
            </a:r>
          </a:p>
          <a:p>
            <a:r>
              <a:rPr lang="en-US" b="1" dirty="0"/>
              <a:t>Part 2 – </a:t>
            </a:r>
            <a:r>
              <a:rPr lang="en-US" dirty="0"/>
              <a:t>work from day 4 – A is working alone, efficiency = E(A)</a:t>
            </a:r>
          </a:p>
          <a:p>
            <a:r>
              <a:rPr lang="en-US" dirty="0"/>
              <a:t>Let work = LCM (24, 9, 12, 3) = 72 units</a:t>
            </a:r>
          </a:p>
          <a:p>
            <a:r>
              <a:rPr lang="en-US" dirty="0"/>
              <a:t>E(A) = 72/24 = 3 units per day, E(B) = 72/9 = 8 units per day, E(C) = 72/12 = 6 units per day</a:t>
            </a:r>
          </a:p>
          <a:p>
            <a:r>
              <a:rPr lang="en-US" dirty="0"/>
              <a:t>For first 3 days, B and C are working together with efficiency, E(B+C) = 8 + 6 = 14 units per day</a:t>
            </a:r>
          </a:p>
          <a:p>
            <a:r>
              <a:rPr lang="en-US" dirty="0"/>
              <a:t>Work done in 3 days = 3×14 = 42 units, work remain after 3 days = 72-42 = 30 units</a:t>
            </a:r>
          </a:p>
          <a:p>
            <a:r>
              <a:rPr lang="en-US" dirty="0"/>
              <a:t>Time needed by A to complete the work = work remaining/E(A) = 30/3 = 10 days</a:t>
            </a:r>
          </a:p>
          <a:p>
            <a:r>
              <a:rPr lang="en-US" dirty="0"/>
              <a:t>(for starting 3 days work was done with efficiency of 14 units per day</a:t>
            </a:r>
          </a:p>
          <a:p>
            <a:r>
              <a:rPr lang="en-US" dirty="0"/>
              <a:t>From day 4, the work is done with efficiency of 3 units per day</a:t>
            </a:r>
          </a:p>
          <a:p>
            <a:endParaRPr lang="en-US" dirty="0"/>
          </a:p>
          <a:p>
            <a:r>
              <a:rPr lang="en-IN" b="1" dirty="0"/>
              <a:t>Example 2</a:t>
            </a:r>
            <a:r>
              <a:rPr lang="en-IN" dirty="0"/>
              <a:t>- </a:t>
            </a:r>
            <a:r>
              <a:rPr lang="en-US" dirty="0"/>
              <a:t>A completes 2/5</a:t>
            </a:r>
            <a:r>
              <a:rPr lang="en-US" baseline="30000" dirty="0"/>
              <a:t>th</a:t>
            </a:r>
            <a:r>
              <a:rPr lang="en-US" dirty="0"/>
              <a:t> of a work in 10 days. The remaining work is then completed by A and B in 3 days. How long would B alone take to do the work?</a:t>
            </a:r>
          </a:p>
          <a:p>
            <a:r>
              <a:rPr lang="en-US" b="1" dirty="0"/>
              <a:t>Solution 1- </a:t>
            </a:r>
            <a:r>
              <a:rPr lang="en-US" dirty="0"/>
              <a:t>In this example A started the work (working alone) and after 10 days , B joined him (i.e. from 11</a:t>
            </a:r>
            <a:r>
              <a:rPr lang="en-US" baseline="30000" dirty="0"/>
              <a:t>th</a:t>
            </a:r>
            <a:r>
              <a:rPr lang="en-US" dirty="0"/>
              <a:t> day A and B are working together). So, the work done can be divided in 2 parts-</a:t>
            </a:r>
          </a:p>
          <a:p>
            <a:r>
              <a:rPr lang="en-US" b="1" dirty="0"/>
              <a:t>Part 1-  w</a:t>
            </a:r>
            <a:r>
              <a:rPr lang="en-US" dirty="0"/>
              <a:t>ork for first 10 days – A worked alone and completed (2/5)</a:t>
            </a:r>
            <a:r>
              <a:rPr lang="en-US" dirty="0" err="1"/>
              <a:t>th</a:t>
            </a:r>
            <a:r>
              <a:rPr lang="en-US" dirty="0"/>
              <a:t> of work</a:t>
            </a:r>
          </a:p>
          <a:p>
            <a:r>
              <a:rPr lang="en-US" b="1" dirty="0"/>
              <a:t>Part 2 – </a:t>
            </a:r>
            <a:r>
              <a:rPr lang="en-US" dirty="0"/>
              <a:t>work from day 11 – A and B are working together</a:t>
            </a:r>
          </a:p>
          <a:p>
            <a:r>
              <a:rPr lang="en-US" dirty="0"/>
              <a:t>Let work = LCM (10,3) = 30 units</a:t>
            </a:r>
          </a:p>
          <a:p>
            <a:r>
              <a:rPr lang="en-US" dirty="0"/>
              <a:t>E(A) = (2/5 W)/10  = {(2 × 30)/5}/10  units per day = 1.2 units per day</a:t>
            </a:r>
          </a:p>
          <a:p>
            <a:r>
              <a:rPr lang="en-US" dirty="0"/>
              <a:t>Work done in starting 10 days = 10 ×1.2 = 12 units, work remain after 10 days = 30-12 = 18 units</a:t>
            </a:r>
          </a:p>
          <a:p>
            <a:r>
              <a:rPr lang="en-US" dirty="0"/>
              <a:t>Time taken by A and B to complete the  remaining work = 3 days</a:t>
            </a:r>
          </a:p>
          <a:p>
            <a:r>
              <a:rPr lang="en-US" dirty="0"/>
              <a:t>So, E(A+B) = 18/3 = 6 unite per day</a:t>
            </a:r>
          </a:p>
          <a:p>
            <a:r>
              <a:rPr lang="en-US" dirty="0"/>
              <a:t>E(B) = E(A+B) – E(A) = 6-1.2 = 4.8 units per day</a:t>
            </a:r>
          </a:p>
          <a:p>
            <a:r>
              <a:rPr lang="en-US" dirty="0"/>
              <a:t>Time taken by B to complete work alone, T(B) = W/E(B) = 30/4.8 = 6.25 days or (6 + ¼) days</a:t>
            </a:r>
          </a:p>
          <a:p>
            <a:endParaRPr lang="en-US" dirty="0"/>
          </a:p>
          <a:p>
            <a:pPr>
              <a:buNone/>
            </a:pPr>
            <a:endParaRPr lang="en-US" dirty="0"/>
          </a:p>
          <a:p>
            <a:endParaRPr lang="en-US" dirty="0"/>
          </a:p>
        </p:txBody>
      </p:sp>
    </p:spTree>
    <p:extLst>
      <p:ext uri="{BB962C8B-B14F-4D97-AF65-F5344CB8AC3E}">
        <p14:creationId xmlns:p14="http://schemas.microsoft.com/office/powerpoint/2010/main" val="41609585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54032"/>
          </a:xfrm>
        </p:spPr>
        <p:txBody>
          <a:bodyPr>
            <a:normAutofit/>
          </a:bodyPr>
          <a:lstStyle/>
          <a:p>
            <a:r>
              <a:rPr lang="en-IN" sz="3600" dirty="0"/>
              <a:t>Single person based problems</a:t>
            </a:r>
            <a:endParaRPr lang="en-US" sz="3600" dirty="0"/>
          </a:p>
        </p:txBody>
      </p:sp>
      <p:sp>
        <p:nvSpPr>
          <p:cNvPr id="3" name="Content Placeholder 2"/>
          <p:cNvSpPr>
            <a:spLocks noGrp="1"/>
          </p:cNvSpPr>
          <p:nvPr>
            <p:ph idx="1"/>
          </p:nvPr>
        </p:nvSpPr>
        <p:spPr>
          <a:xfrm>
            <a:off x="457200" y="857232"/>
            <a:ext cx="8229600" cy="5572164"/>
          </a:xfrm>
        </p:spPr>
        <p:txBody>
          <a:bodyPr>
            <a:noAutofit/>
          </a:bodyPr>
          <a:lstStyle/>
          <a:p>
            <a:r>
              <a:rPr lang="en-US" sz="1600" b="1" dirty="0"/>
              <a:t>We can solve these problems by directly using relation Efficiency = Work/Time.</a:t>
            </a:r>
          </a:p>
          <a:p>
            <a:r>
              <a:rPr lang="en-US" sz="1600" b="1" dirty="0"/>
              <a:t>For 2 or more people, we will need Unitary method, LCM method or Percentage method. </a:t>
            </a:r>
          </a:p>
          <a:p>
            <a:r>
              <a:rPr lang="en-US" sz="1600" b="1" dirty="0"/>
              <a:t>We will solve this problem by LCM method too</a:t>
            </a:r>
          </a:p>
          <a:p>
            <a:r>
              <a:rPr lang="en-US" sz="1600" b="1" dirty="0"/>
              <a:t>Example - </a:t>
            </a:r>
            <a:r>
              <a:rPr lang="en-US" sz="1600" dirty="0"/>
              <a:t>P can do 3/5</a:t>
            </a:r>
            <a:r>
              <a:rPr lang="en-US" sz="1600" baseline="30000" dirty="0"/>
              <a:t>th</a:t>
            </a:r>
            <a:r>
              <a:rPr lang="en-US" sz="1600" dirty="0"/>
              <a:t> of a work in 27 days. Working at twice his normal efficiency, in how many days can P finish the work alone?</a:t>
            </a:r>
          </a:p>
          <a:p>
            <a:endParaRPr lang="en-US" sz="1600" b="1" dirty="0"/>
          </a:p>
          <a:p>
            <a:endParaRPr lang="en-US" sz="1600" b="1" dirty="0"/>
          </a:p>
          <a:p>
            <a:endParaRPr lang="en-US" sz="1600" b="1" dirty="0"/>
          </a:p>
          <a:p>
            <a:endParaRPr lang="en-US" sz="1600" b="1" dirty="0"/>
          </a:p>
          <a:p>
            <a:endParaRPr lang="en-US" sz="1600" b="1" dirty="0"/>
          </a:p>
          <a:p>
            <a:endParaRPr lang="en-US" sz="1600" b="1" dirty="0"/>
          </a:p>
          <a:p>
            <a:endParaRPr lang="en-US" sz="1600" b="1" dirty="0"/>
          </a:p>
          <a:p>
            <a:r>
              <a:rPr lang="en-US" sz="1600" b="1" dirty="0"/>
              <a:t>Solution  : Using LCM method – </a:t>
            </a:r>
            <a:endParaRPr lang="en-US" sz="11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54032"/>
          </a:xfrm>
        </p:spPr>
        <p:txBody>
          <a:bodyPr>
            <a:normAutofit/>
          </a:bodyPr>
          <a:lstStyle/>
          <a:p>
            <a:r>
              <a:rPr lang="en-IN" sz="3600" dirty="0"/>
              <a:t>Single person based problems</a:t>
            </a:r>
            <a:endParaRPr lang="en-US" sz="3600" dirty="0"/>
          </a:p>
        </p:txBody>
      </p:sp>
      <p:sp>
        <p:nvSpPr>
          <p:cNvPr id="3" name="Content Placeholder 2"/>
          <p:cNvSpPr>
            <a:spLocks noGrp="1"/>
          </p:cNvSpPr>
          <p:nvPr>
            <p:ph idx="1"/>
          </p:nvPr>
        </p:nvSpPr>
        <p:spPr>
          <a:xfrm>
            <a:off x="457200" y="857232"/>
            <a:ext cx="8229600" cy="5572164"/>
          </a:xfrm>
        </p:spPr>
        <p:txBody>
          <a:bodyPr>
            <a:noAutofit/>
          </a:bodyPr>
          <a:lstStyle/>
          <a:p>
            <a:r>
              <a:rPr lang="en-US" sz="1600" b="1" dirty="0"/>
              <a:t>We can solve these problems by directly using relation Efficiency = Work/Time.</a:t>
            </a:r>
          </a:p>
          <a:p>
            <a:r>
              <a:rPr lang="en-US" sz="1600" b="1" dirty="0"/>
              <a:t>For 2 or more people, we will need Unitary method, LCM method or Percentage method. </a:t>
            </a:r>
          </a:p>
          <a:p>
            <a:r>
              <a:rPr lang="en-US" sz="1600" b="1" dirty="0"/>
              <a:t>We will solve this problem by LCM method too</a:t>
            </a:r>
          </a:p>
          <a:p>
            <a:r>
              <a:rPr lang="en-US" sz="1600" b="1" dirty="0"/>
              <a:t>Example - </a:t>
            </a:r>
            <a:r>
              <a:rPr lang="en-US" sz="1600" dirty="0"/>
              <a:t>P can do 3/5</a:t>
            </a:r>
            <a:r>
              <a:rPr lang="en-US" sz="1600" baseline="30000" dirty="0"/>
              <a:t>th</a:t>
            </a:r>
            <a:r>
              <a:rPr lang="en-US" sz="1600" dirty="0"/>
              <a:t> of a work in 27 days. Working at twice his normal efficiency, in how many days can P finish the work alone?</a:t>
            </a:r>
          </a:p>
          <a:p>
            <a:r>
              <a:rPr lang="en-US" sz="1600" b="1" dirty="0"/>
              <a:t>Solution  : </a:t>
            </a:r>
            <a:r>
              <a:rPr lang="en-US" sz="1600" dirty="0"/>
              <a:t>Let efficiency = work/time. Let work = W</a:t>
            </a:r>
          </a:p>
          <a:p>
            <a:r>
              <a:rPr lang="en-US" sz="1600" dirty="0"/>
              <a:t>So, efficiency  = {3W/5}/27= W/45</a:t>
            </a:r>
          </a:p>
          <a:p>
            <a:r>
              <a:rPr lang="en-US" sz="1600" dirty="0"/>
              <a:t>New efficiency is twice of  the original efficiency </a:t>
            </a:r>
          </a:p>
          <a:p>
            <a:pPr>
              <a:buNone/>
            </a:pPr>
            <a:r>
              <a:rPr lang="en-US" sz="1600" dirty="0"/>
              <a:t>         So, new efficiency = 2 (W/45) =  2W/45</a:t>
            </a:r>
          </a:p>
          <a:p>
            <a:pPr>
              <a:buNone/>
            </a:pPr>
            <a:r>
              <a:rPr lang="en-US" sz="1600" dirty="0"/>
              <a:t>        New time = work/ (new efficiency ) = W/(2W/45) = 45/2 = 22.5 days</a:t>
            </a:r>
          </a:p>
          <a:p>
            <a:pPr>
              <a:buNone/>
            </a:pPr>
            <a:r>
              <a:rPr lang="en-US" sz="1600" b="1" dirty="0"/>
              <a:t>       Using LCM method – </a:t>
            </a:r>
            <a:r>
              <a:rPr lang="en-US" sz="1600" dirty="0"/>
              <a:t>Let Work = LCM (27) units = 27 units</a:t>
            </a:r>
          </a:p>
          <a:p>
            <a:pPr>
              <a:buNone/>
            </a:pPr>
            <a:r>
              <a:rPr lang="en-US" sz="1600" dirty="0"/>
              <a:t>So, efficiency = {3(27 units)/5}/27 = 3/5 units/day </a:t>
            </a:r>
          </a:p>
          <a:p>
            <a:pPr>
              <a:buNone/>
            </a:pPr>
            <a:r>
              <a:rPr lang="en-US" sz="1600" dirty="0"/>
              <a:t>New efficiency is twice of  the original efficiency </a:t>
            </a:r>
          </a:p>
          <a:p>
            <a:pPr>
              <a:buNone/>
            </a:pPr>
            <a:r>
              <a:rPr lang="en-US" sz="1600" dirty="0"/>
              <a:t>So, new efficiency = 2 (3/5) units/day = 6/5 units/day</a:t>
            </a:r>
          </a:p>
          <a:p>
            <a:pPr>
              <a:buNone/>
            </a:pPr>
            <a:r>
              <a:rPr lang="en-US" sz="1600" dirty="0"/>
              <a:t> Hence, new time = work/(new efficiency) = 27/(6/5) = 45/2 = 22.5 days</a:t>
            </a:r>
          </a:p>
          <a:p>
            <a:endParaRPr lang="en-US" sz="1100" dirty="0"/>
          </a:p>
        </p:txBody>
      </p:sp>
    </p:spTree>
    <p:extLst>
      <p:ext uri="{BB962C8B-B14F-4D97-AF65-F5344CB8AC3E}">
        <p14:creationId xmlns:p14="http://schemas.microsoft.com/office/powerpoint/2010/main" val="31713653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25470"/>
          </a:xfrm>
        </p:spPr>
        <p:txBody>
          <a:bodyPr>
            <a:normAutofit fontScale="90000"/>
          </a:bodyPr>
          <a:lstStyle/>
          <a:p>
            <a:br>
              <a:rPr lang="en-US" b="1" dirty="0"/>
            </a:br>
            <a:r>
              <a:rPr lang="en-US" b="1" dirty="0"/>
              <a:t> </a:t>
            </a:r>
            <a:r>
              <a:rPr lang="en-US" sz="3100" b="1" dirty="0"/>
              <a:t>Example of Problems based on 2 people</a:t>
            </a:r>
            <a:br>
              <a:rPr lang="en-US" dirty="0"/>
            </a:br>
            <a:endParaRPr lang="en-US" dirty="0"/>
          </a:p>
        </p:txBody>
      </p:sp>
      <p:sp>
        <p:nvSpPr>
          <p:cNvPr id="3" name="Content Placeholder 2"/>
          <p:cNvSpPr>
            <a:spLocks noGrp="1"/>
          </p:cNvSpPr>
          <p:nvPr>
            <p:ph idx="1"/>
          </p:nvPr>
        </p:nvSpPr>
        <p:spPr>
          <a:xfrm>
            <a:off x="457200" y="1000108"/>
            <a:ext cx="8229600" cy="5126055"/>
          </a:xfrm>
        </p:spPr>
        <p:txBody>
          <a:bodyPr>
            <a:normAutofit fontScale="62500" lnSpcReduction="20000"/>
          </a:bodyPr>
          <a:lstStyle/>
          <a:p>
            <a:r>
              <a:rPr lang="en-IN" dirty="0"/>
              <a:t>These are 2 examples based on work by 2 people. There are 2 cases-</a:t>
            </a:r>
            <a:endParaRPr lang="en-US" dirty="0"/>
          </a:p>
          <a:p>
            <a:r>
              <a:rPr lang="en-IN" b="1" dirty="0"/>
              <a:t>Case 1- Simultaneous work (i.e. working together)</a:t>
            </a:r>
          </a:p>
          <a:p>
            <a:r>
              <a:rPr lang="en-IN" dirty="0"/>
              <a:t>It means both (say A and B)  works together. So, the net efficiency with which work will be done is algebraic sum of efficiencies of both A and B</a:t>
            </a:r>
          </a:p>
          <a:p>
            <a:r>
              <a:rPr lang="en-US" b="1" dirty="0"/>
              <a:t>Example 1 </a:t>
            </a:r>
            <a:r>
              <a:rPr lang="en-US" dirty="0"/>
              <a:t>- A can do a work alone in 17 days while B can do the work alone in 10 days. If they work together (i.e. simultaneously), in how many days can the work gets completed?</a:t>
            </a:r>
            <a:endParaRPr lang="en-IN" dirty="0"/>
          </a:p>
          <a:p>
            <a:r>
              <a:rPr lang="en-IN" b="1" dirty="0"/>
              <a:t>Case 2- Alternative work</a:t>
            </a:r>
          </a:p>
          <a:p>
            <a:r>
              <a:rPr lang="en-IN" dirty="0"/>
              <a:t>It means both (A and B) works in such a way that for the 1</a:t>
            </a:r>
            <a:r>
              <a:rPr lang="en-IN" baseline="30000" dirty="0"/>
              <a:t>st</a:t>
            </a:r>
            <a:r>
              <a:rPr lang="en-IN" dirty="0"/>
              <a:t> day (or hour whichever is unit of time in that case) only 1 of them (say A) works alone. For the next day the other person (say B) works alone. So, in this way the work done in 2 days remains constant. In the problems based on Alternative work, we need to find the period for which we observe repetitive pattern for work done. The example 2 shown below follows repetitive pattern for 2 days. </a:t>
            </a:r>
            <a:endParaRPr lang="en-IN" b="1" dirty="0"/>
          </a:p>
          <a:p>
            <a:r>
              <a:rPr lang="en-US" b="1" dirty="0"/>
              <a:t>Example 2 </a:t>
            </a:r>
            <a:r>
              <a:rPr lang="en-US" dirty="0"/>
              <a:t>- A can do a work in 10 days while B can do the work alone in 30 days. If they work on alternate days in how many days can the work get completed?</a:t>
            </a:r>
            <a:endParaRPr lang="en-IN"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52"/>
            <a:ext cx="8229600" cy="571504"/>
          </a:xfrm>
        </p:spPr>
        <p:txBody>
          <a:bodyPr>
            <a:normAutofit fontScale="90000"/>
          </a:bodyPr>
          <a:lstStyle/>
          <a:p>
            <a:br>
              <a:rPr lang="en-US" sz="2800" b="1" dirty="0"/>
            </a:br>
            <a:r>
              <a:rPr lang="en-US" sz="2800" b="1" dirty="0"/>
              <a:t>Unitary method, LCM method and Percentage method</a:t>
            </a:r>
            <a:br>
              <a:rPr lang="en-US" sz="2800" dirty="0"/>
            </a:br>
            <a:endParaRPr lang="en-US" sz="2800" dirty="0"/>
          </a:p>
        </p:txBody>
      </p:sp>
      <p:sp>
        <p:nvSpPr>
          <p:cNvPr id="3" name="Content Placeholder 2"/>
          <p:cNvSpPr>
            <a:spLocks noGrp="1"/>
          </p:cNvSpPr>
          <p:nvPr>
            <p:ph idx="1"/>
          </p:nvPr>
        </p:nvSpPr>
        <p:spPr>
          <a:xfrm>
            <a:off x="457200" y="857232"/>
            <a:ext cx="8229600" cy="5643602"/>
          </a:xfrm>
        </p:spPr>
        <p:txBody>
          <a:bodyPr>
            <a:normAutofit/>
          </a:bodyPr>
          <a:lstStyle/>
          <a:p>
            <a:r>
              <a:rPr lang="en-IN" sz="2400" dirty="0"/>
              <a:t>There are 3 methods of solving problems of time and work. These methods are different from each other on the basis of assumption taken for work in these 3 methods</a:t>
            </a:r>
          </a:p>
          <a:p>
            <a:r>
              <a:rPr lang="en-IN" sz="2400" dirty="0"/>
              <a:t>For Unitary method, Work = 1 unit</a:t>
            </a:r>
          </a:p>
          <a:p>
            <a:r>
              <a:rPr lang="en-IN" sz="2400" dirty="0"/>
              <a:t>For LCM method, Work = LCM (T1, T2 etc.) units</a:t>
            </a:r>
          </a:p>
          <a:p>
            <a:r>
              <a:rPr lang="en-IN" sz="2400" dirty="0"/>
              <a:t>For Percentage method, Work = 100%</a:t>
            </a:r>
          </a:p>
          <a:p>
            <a:r>
              <a:rPr lang="en-IN" sz="2400" dirty="0"/>
              <a:t>The unit of efficiency depends on the method chosen.</a:t>
            </a:r>
          </a:p>
          <a:p>
            <a:r>
              <a:rPr lang="en-IN" sz="2400" dirty="0"/>
              <a:t>LCM methods is most widely used method</a:t>
            </a:r>
          </a:p>
          <a:p>
            <a:r>
              <a:rPr lang="en-IN" sz="2400" dirty="0"/>
              <a:t>In next slide we will solve the Example 1 of last slide by all 3 methods</a:t>
            </a:r>
          </a:p>
          <a:p>
            <a:endParaRPr lang="en-IN" sz="3500" b="1" dirty="0"/>
          </a:p>
          <a:p>
            <a:endParaRPr lang="en-IN" sz="3500" b="1" dirty="0"/>
          </a:p>
          <a:p>
            <a:endParaRPr lang="en-IN" sz="3500" dirty="0"/>
          </a:p>
          <a:p>
            <a:endParaRPr lang="en-IN" dirty="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52"/>
            <a:ext cx="8229600" cy="714380"/>
          </a:xfrm>
        </p:spPr>
        <p:txBody>
          <a:bodyPr>
            <a:normAutofit/>
          </a:bodyPr>
          <a:lstStyle/>
          <a:p>
            <a:r>
              <a:rPr lang="en-IN" sz="2800" dirty="0"/>
              <a:t>Example of Unitary, LCM and Percentage methods</a:t>
            </a:r>
            <a:endParaRPr lang="en-US" sz="2800" dirty="0"/>
          </a:p>
        </p:txBody>
      </p:sp>
      <p:sp>
        <p:nvSpPr>
          <p:cNvPr id="3" name="Content Placeholder 2"/>
          <p:cNvSpPr>
            <a:spLocks noGrp="1"/>
          </p:cNvSpPr>
          <p:nvPr>
            <p:ph idx="1"/>
          </p:nvPr>
        </p:nvSpPr>
        <p:spPr>
          <a:xfrm>
            <a:off x="457200" y="857232"/>
            <a:ext cx="8229600" cy="5643602"/>
          </a:xfrm>
        </p:spPr>
        <p:txBody>
          <a:bodyPr>
            <a:normAutofit fontScale="70000" lnSpcReduction="20000"/>
          </a:bodyPr>
          <a:lstStyle/>
          <a:p>
            <a:r>
              <a:rPr lang="en-US" b="1" dirty="0"/>
              <a:t>Example 1 </a:t>
            </a:r>
            <a:r>
              <a:rPr lang="en-US" dirty="0"/>
              <a:t>- A can do a work in 17 days while B can do the work alone in 10 days. If they work simultaneously, in how many days can the work get completed?</a:t>
            </a:r>
          </a:p>
          <a:p>
            <a:endParaRPr lang="en-IN" dirty="0"/>
          </a:p>
          <a:p>
            <a:r>
              <a:rPr lang="en-IN" dirty="0"/>
              <a:t>We will solve this example by all 3 methods</a:t>
            </a:r>
          </a:p>
          <a:p>
            <a:r>
              <a:rPr lang="en-IN" b="1" dirty="0"/>
              <a:t>Solution by Unitary method- </a:t>
            </a:r>
            <a:r>
              <a:rPr lang="en-IN" dirty="0"/>
              <a:t>Let work = 1 unit</a:t>
            </a:r>
          </a:p>
          <a:p>
            <a:r>
              <a:rPr lang="en-IN" dirty="0"/>
              <a:t>E(A) = 1/17 per day, E(B) = 1/10 per day.</a:t>
            </a:r>
          </a:p>
          <a:p>
            <a:endParaRPr lang="en-IN" dirty="0"/>
          </a:p>
          <a:p>
            <a:r>
              <a:rPr lang="en-IN" b="1" dirty="0"/>
              <a:t>Solution by LCM method- </a:t>
            </a:r>
            <a:r>
              <a:rPr lang="en-IN" dirty="0"/>
              <a:t>Let work =</a:t>
            </a:r>
          </a:p>
          <a:p>
            <a:r>
              <a:rPr lang="en-IN" b="1" dirty="0"/>
              <a:t>Solution by Percentage method- </a:t>
            </a:r>
            <a:r>
              <a:rPr lang="en-IN" dirty="0"/>
              <a:t>Let work = 100%</a:t>
            </a:r>
          </a:p>
          <a:p>
            <a:endParaRPr lang="en-IN" dirty="0"/>
          </a:p>
          <a:p>
            <a:r>
              <a:rPr lang="en-IN" b="1" dirty="0"/>
              <a:t>Comparison between 3 methods- </a:t>
            </a:r>
            <a:r>
              <a:rPr lang="en-IN" dirty="0"/>
              <a:t>We can see that LCM method is best, as it involves easiest calculations. Other too methods can trap us in tedious calculations. So, we must use LCM method for solving the problems based on Time and work.  Please check audio file for more clarification</a:t>
            </a: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52"/>
            <a:ext cx="8229600" cy="714380"/>
          </a:xfrm>
        </p:spPr>
        <p:txBody>
          <a:bodyPr>
            <a:normAutofit/>
          </a:bodyPr>
          <a:lstStyle/>
          <a:p>
            <a:r>
              <a:rPr lang="en-IN" sz="2800" dirty="0"/>
              <a:t>Example of Unitary, LCM and Percentage methods</a:t>
            </a:r>
            <a:endParaRPr lang="en-US" sz="2800" dirty="0"/>
          </a:p>
        </p:txBody>
      </p:sp>
      <p:sp>
        <p:nvSpPr>
          <p:cNvPr id="3" name="Content Placeholder 2"/>
          <p:cNvSpPr>
            <a:spLocks noGrp="1"/>
          </p:cNvSpPr>
          <p:nvPr>
            <p:ph idx="1"/>
          </p:nvPr>
        </p:nvSpPr>
        <p:spPr>
          <a:xfrm>
            <a:off x="457200" y="857232"/>
            <a:ext cx="8229600" cy="5643602"/>
          </a:xfrm>
        </p:spPr>
        <p:txBody>
          <a:bodyPr>
            <a:normAutofit fontScale="47500" lnSpcReduction="20000"/>
          </a:bodyPr>
          <a:lstStyle/>
          <a:p>
            <a:r>
              <a:rPr lang="en-US" b="1" dirty="0"/>
              <a:t>Example 1 </a:t>
            </a:r>
            <a:r>
              <a:rPr lang="en-US" dirty="0"/>
              <a:t>- A can do a work in 17 days while B can do the work alone in 10 days. If they work simultaneously, in how many days can the work get completed?</a:t>
            </a:r>
          </a:p>
          <a:p>
            <a:endParaRPr lang="en-IN" dirty="0"/>
          </a:p>
          <a:p>
            <a:r>
              <a:rPr lang="en-IN" dirty="0"/>
              <a:t>We will solve this example by all 3 methods</a:t>
            </a:r>
          </a:p>
          <a:p>
            <a:r>
              <a:rPr lang="en-IN" b="1" dirty="0"/>
              <a:t>Solution by Unitary method- </a:t>
            </a:r>
            <a:r>
              <a:rPr lang="en-IN" dirty="0"/>
              <a:t>Let work = 1 unit</a:t>
            </a:r>
          </a:p>
          <a:p>
            <a:r>
              <a:rPr lang="en-IN" dirty="0"/>
              <a:t>E(A) = 1/17 per day, E(B) = 1/10 per day.</a:t>
            </a:r>
          </a:p>
          <a:p>
            <a:r>
              <a:rPr lang="en-IN" dirty="0"/>
              <a:t>If both work together,</a:t>
            </a:r>
          </a:p>
          <a:p>
            <a:r>
              <a:rPr lang="en-IN" dirty="0"/>
              <a:t>E(A+B) = (1/17 + 1/10) per day = 27/170 per day</a:t>
            </a:r>
          </a:p>
          <a:p>
            <a:r>
              <a:rPr lang="en-IN" dirty="0"/>
              <a:t>T (A+B) = work/E(A+B) = 1/(27/170) = 170/27 days = (6 + 8/27) days </a:t>
            </a:r>
          </a:p>
          <a:p>
            <a:endParaRPr lang="en-IN" dirty="0"/>
          </a:p>
          <a:p>
            <a:r>
              <a:rPr lang="en-IN" b="1" dirty="0"/>
              <a:t>Solution by LCM method- </a:t>
            </a:r>
            <a:r>
              <a:rPr lang="en-IN" dirty="0"/>
              <a:t>Let work = LCM (10, 17) = 170 units</a:t>
            </a:r>
          </a:p>
          <a:p>
            <a:r>
              <a:rPr lang="en-IN" dirty="0"/>
              <a:t>E(A) = 170/17 = 10 units per day, E(B) = 170/10 = 17 units per day.</a:t>
            </a:r>
          </a:p>
          <a:p>
            <a:r>
              <a:rPr lang="en-IN" dirty="0"/>
              <a:t>If both work together,</a:t>
            </a:r>
          </a:p>
          <a:p>
            <a:r>
              <a:rPr lang="en-IN" dirty="0"/>
              <a:t>E(A+B) = (10+ 17) = 27 units per day</a:t>
            </a:r>
          </a:p>
          <a:p>
            <a:r>
              <a:rPr lang="en-IN" dirty="0"/>
              <a:t>T (A+B) = work/E(A+B) = 170/27 = (6 + 8/27) days</a:t>
            </a:r>
          </a:p>
          <a:p>
            <a:endParaRPr lang="en-IN" dirty="0"/>
          </a:p>
          <a:p>
            <a:r>
              <a:rPr lang="en-IN" b="1" dirty="0"/>
              <a:t>Solution by Percentage method- </a:t>
            </a:r>
            <a:r>
              <a:rPr lang="en-IN" dirty="0"/>
              <a:t>Let work = 100%</a:t>
            </a:r>
          </a:p>
          <a:p>
            <a:r>
              <a:rPr lang="en-IN" dirty="0"/>
              <a:t>E(A) = 100/17 = 5.88% per day, E(B) = 100/10 = 10% per day.</a:t>
            </a:r>
          </a:p>
          <a:p>
            <a:r>
              <a:rPr lang="en-IN" dirty="0"/>
              <a:t>If both work together,</a:t>
            </a:r>
          </a:p>
          <a:p>
            <a:r>
              <a:rPr lang="en-IN" dirty="0"/>
              <a:t>E(A+B) = (5.88% + 10%) = 15.88% per say</a:t>
            </a:r>
          </a:p>
          <a:p>
            <a:r>
              <a:rPr lang="en-IN" dirty="0"/>
              <a:t>T (A+B) = work/E(A+B) = 100/(15.88) days</a:t>
            </a:r>
          </a:p>
          <a:p>
            <a:endParaRPr lang="en-IN" dirty="0"/>
          </a:p>
          <a:p>
            <a:r>
              <a:rPr lang="en-IN" b="1" dirty="0"/>
              <a:t>Comparison between 3 methods- </a:t>
            </a:r>
            <a:r>
              <a:rPr lang="en-IN" dirty="0"/>
              <a:t>We can see that LCM method is best, as it involves easiest calculations. Other too methods can trap us in tedious calculations. So, we must use LCM method for solving the problems based on Time and work.  Please check audio file for more clarification</a:t>
            </a:r>
          </a:p>
          <a:p>
            <a:endParaRPr lang="en-IN" dirty="0"/>
          </a:p>
        </p:txBody>
      </p:sp>
    </p:spTree>
    <p:extLst>
      <p:ext uri="{BB962C8B-B14F-4D97-AF65-F5344CB8AC3E}">
        <p14:creationId xmlns:p14="http://schemas.microsoft.com/office/powerpoint/2010/main" val="30424485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52"/>
            <a:ext cx="8229600" cy="571504"/>
          </a:xfrm>
        </p:spPr>
        <p:txBody>
          <a:bodyPr>
            <a:normAutofit fontScale="90000"/>
          </a:bodyPr>
          <a:lstStyle/>
          <a:p>
            <a:r>
              <a:rPr lang="en-IN" dirty="0"/>
              <a:t>Examples based on alternative work</a:t>
            </a:r>
            <a:endParaRPr lang="en-US" dirty="0"/>
          </a:p>
        </p:txBody>
      </p:sp>
      <p:sp>
        <p:nvSpPr>
          <p:cNvPr id="3" name="Content Placeholder 2"/>
          <p:cNvSpPr>
            <a:spLocks noGrp="1"/>
          </p:cNvSpPr>
          <p:nvPr>
            <p:ph idx="1"/>
          </p:nvPr>
        </p:nvSpPr>
        <p:spPr>
          <a:xfrm>
            <a:off x="457200" y="857232"/>
            <a:ext cx="8229600" cy="5668112"/>
          </a:xfrm>
        </p:spPr>
        <p:txBody>
          <a:bodyPr>
            <a:normAutofit lnSpcReduction="10000"/>
          </a:bodyPr>
          <a:lstStyle/>
          <a:p>
            <a:r>
              <a:rPr lang="en-US" sz="1800" b="1" dirty="0"/>
              <a:t>Example 1</a:t>
            </a:r>
            <a:r>
              <a:rPr lang="en-US" sz="1800" dirty="0"/>
              <a:t>- A can do a work in 10 days while B can do the work alone in 30 days. If they work on alternate days in how many days can the work get completed if it was started by A? What if it was started by B?</a:t>
            </a:r>
          </a:p>
          <a:p>
            <a:r>
              <a:rPr lang="en-IN" sz="1800" b="1" dirty="0"/>
              <a:t>Solution 1- </a:t>
            </a:r>
            <a:r>
              <a:rPr lang="en-IN" sz="1800" dirty="0"/>
              <a:t> Let Work = LCM (10, 30) = 30 units</a:t>
            </a:r>
          </a:p>
          <a:p>
            <a:r>
              <a:rPr lang="en-IN" sz="1800" dirty="0"/>
              <a:t>E(A) = 30/10 = 3 units per day, E(B) = 30/30 = 1 unit per day</a:t>
            </a:r>
          </a:p>
          <a:p>
            <a:pPr>
              <a:buNone/>
            </a:pPr>
            <a:endParaRPr lang="en-US" sz="1800" dirty="0"/>
          </a:p>
          <a:p>
            <a:pPr>
              <a:buNone/>
            </a:pPr>
            <a:endParaRPr lang="en-US" sz="1800" dirty="0"/>
          </a:p>
          <a:p>
            <a:pPr>
              <a:buNone/>
            </a:pPr>
            <a:endParaRPr lang="en-US" sz="1800" dirty="0"/>
          </a:p>
          <a:p>
            <a:pPr>
              <a:buNone/>
            </a:pPr>
            <a:endParaRPr lang="en-US" sz="1800" dirty="0"/>
          </a:p>
          <a:p>
            <a:pPr>
              <a:buNone/>
            </a:pPr>
            <a:endParaRPr lang="en-US" sz="1800" dirty="0"/>
          </a:p>
          <a:p>
            <a:pPr>
              <a:buNone/>
            </a:pPr>
            <a:endParaRPr lang="en-US" sz="1800" dirty="0"/>
          </a:p>
          <a:p>
            <a:pPr>
              <a:buNone/>
            </a:pPr>
            <a:endParaRPr lang="en-US" sz="1800" dirty="0"/>
          </a:p>
          <a:p>
            <a:pPr>
              <a:buNone/>
            </a:pPr>
            <a:endParaRPr lang="en-US" sz="1800" dirty="0"/>
          </a:p>
          <a:p>
            <a:pPr>
              <a:buNone/>
            </a:pPr>
            <a:endParaRPr lang="en-US" sz="1800" dirty="0"/>
          </a:p>
          <a:p>
            <a:r>
              <a:rPr lang="en-US" sz="1800" b="1" dirty="0"/>
              <a:t>Example 2- </a:t>
            </a:r>
            <a:r>
              <a:rPr lang="en-US" sz="1800" dirty="0"/>
              <a:t>A alone can do a work in 12 days, B in 16 days and C in 20 days. They work in such a manner that A and B work on the first day, B and C work on the 2</a:t>
            </a:r>
            <a:r>
              <a:rPr lang="en-US" sz="1800" baseline="30000" dirty="0"/>
              <a:t>nd</a:t>
            </a:r>
            <a:r>
              <a:rPr lang="en-US" sz="1800" dirty="0"/>
              <a:t> day, A and C work on the 3</a:t>
            </a:r>
            <a:r>
              <a:rPr lang="en-US" sz="1800" baseline="30000" dirty="0"/>
              <a:t>rd</a:t>
            </a:r>
            <a:r>
              <a:rPr lang="en-US" sz="1800" dirty="0"/>
              <a:t> day, A and B work on the 4</a:t>
            </a:r>
            <a:r>
              <a:rPr lang="en-US" sz="1800" baseline="30000" dirty="0"/>
              <a:t>th</a:t>
            </a:r>
            <a:r>
              <a:rPr lang="en-US" sz="1800" dirty="0"/>
              <a:t> day and so on. In how many days will the work get finished?</a:t>
            </a:r>
          </a:p>
          <a:p>
            <a:endParaRPr lang="en-US" sz="4800" dirty="0"/>
          </a:p>
          <a:p>
            <a:endParaRPr lang="en-US" dirty="0"/>
          </a:p>
          <a:p>
            <a:endParaRPr lang="en-US" dirty="0"/>
          </a:p>
          <a:p>
            <a:endParaRPr lang="en-US" dirty="0"/>
          </a:p>
          <a:p>
            <a:endParaRPr lang="en-IN" dirty="0"/>
          </a:p>
          <a:p>
            <a:endParaRPr lang="en-US" dirty="0"/>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4858</TotalTime>
  <Words>5336</Words>
  <Application>Microsoft Office PowerPoint</Application>
  <PresentationFormat>On-screen Show (4:3)</PresentationFormat>
  <Paragraphs>396</Paragraphs>
  <Slides>20</Slides>
  <Notes>0</Notes>
  <HiddenSlides>1</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Arial</vt:lpstr>
      <vt:lpstr>Calibri</vt:lpstr>
      <vt:lpstr>Office Theme</vt:lpstr>
      <vt:lpstr>Time and work</vt:lpstr>
      <vt:lpstr>Efficiency</vt:lpstr>
      <vt:lpstr>Single person based problems</vt:lpstr>
      <vt:lpstr>Single person based problems</vt:lpstr>
      <vt:lpstr>  Example of Problems based on 2 people </vt:lpstr>
      <vt:lpstr> Unitary method, LCM method and Percentage method </vt:lpstr>
      <vt:lpstr>Example of Unitary, LCM and Percentage methods</vt:lpstr>
      <vt:lpstr>Example of Unitary, LCM and Percentage methods</vt:lpstr>
      <vt:lpstr>Examples based on alternative work</vt:lpstr>
      <vt:lpstr>Examples based on alternative work</vt:lpstr>
      <vt:lpstr>Examples based on alternative work</vt:lpstr>
      <vt:lpstr>Inverse relation between Efficiency and time and problems on it</vt:lpstr>
      <vt:lpstr>Inverse relation between Efficiency and time and problems on it</vt:lpstr>
      <vt:lpstr>Inverse relation between Efficiency and time and problems on it</vt:lpstr>
      <vt:lpstr>Examples – Individual efficiency from combined efficiency</vt:lpstr>
      <vt:lpstr>Examples – Individual efficiency from combined efficiency</vt:lpstr>
      <vt:lpstr>Examples – Individual efficiency from combined efficiency</vt:lpstr>
      <vt:lpstr>Non- uniform work</vt:lpstr>
      <vt:lpstr>Non- uniform work</vt:lpstr>
      <vt:lpstr>Non- uniform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dc:title>
  <dc:creator>DELL</dc:creator>
  <cp:lastModifiedBy>Mr. Narendra Bisht</cp:lastModifiedBy>
  <cp:revision>91</cp:revision>
  <dcterms:created xsi:type="dcterms:W3CDTF">2006-08-16T00:00:00Z</dcterms:created>
  <dcterms:modified xsi:type="dcterms:W3CDTF">2021-05-09T17:19:18Z</dcterms:modified>
</cp:coreProperties>
</file>