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305" r:id="rId3"/>
    <p:sldId id="315" r:id="rId4"/>
    <p:sldId id="321" r:id="rId5"/>
    <p:sldId id="324" r:id="rId6"/>
    <p:sldId id="325" r:id="rId7"/>
    <p:sldId id="326" r:id="rId8"/>
    <p:sldId id="327" r:id="rId9"/>
    <p:sldId id="328" r:id="rId10"/>
    <p:sldId id="292" r:id="rId11"/>
    <p:sldId id="307" r:id="rId12"/>
    <p:sldId id="330" r:id="rId13"/>
    <p:sldId id="331" r:id="rId14"/>
    <p:sldId id="329" r:id="rId15"/>
    <p:sldId id="332" r:id="rId16"/>
    <p:sldId id="318" r:id="rId17"/>
    <p:sldId id="334" r:id="rId18"/>
    <p:sldId id="333" r:id="rId19"/>
    <p:sldId id="335" r:id="rId20"/>
    <p:sldId id="319" r:id="rId21"/>
    <p:sldId id="33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and work – 2nd</a:t>
            </a:r>
            <a:endParaRPr lang="en-US" dirty="0"/>
          </a:p>
        </p:txBody>
      </p:sp>
      <p:sp>
        <p:nvSpPr>
          <p:cNvPr id="4" name="Content Placeholder 3"/>
          <p:cNvSpPr>
            <a:spLocks noGrp="1"/>
          </p:cNvSpPr>
          <p:nvPr>
            <p:ph idx="1"/>
          </p:nvPr>
        </p:nvSpPr>
        <p:spPr/>
        <p:txBody>
          <a:bodyPr>
            <a:normAutofit/>
          </a:bodyPr>
          <a:lstStyle/>
          <a:p>
            <a:pPr lvl="0">
              <a:buNone/>
            </a:pPr>
            <a:endParaRPr lang="en-IN" sz="2400" dirty="0"/>
          </a:p>
          <a:p>
            <a:pPr lvl="0"/>
            <a:r>
              <a:rPr lang="en-IN" sz="2400" dirty="0"/>
              <a:t>Concept of negative work- case of pipes and tanks</a:t>
            </a:r>
            <a:endParaRPr lang="en-US" sz="2400" dirty="0"/>
          </a:p>
          <a:p>
            <a:pPr lvl="0"/>
            <a:r>
              <a:rPr lang="en-IN" sz="2400" dirty="0"/>
              <a:t>Group efficiency –</a:t>
            </a:r>
            <a:endParaRPr lang="en-US" sz="2400" dirty="0"/>
          </a:p>
          <a:p>
            <a:r>
              <a:rPr lang="en-IN" sz="2400" dirty="0"/>
              <a:t>                        1. Homogeneous group</a:t>
            </a:r>
            <a:endParaRPr lang="en-US" sz="2400" dirty="0"/>
          </a:p>
          <a:p>
            <a:r>
              <a:rPr lang="en-IN" sz="2400" dirty="0"/>
              <a:t>                        2. Heterogeneous group</a:t>
            </a:r>
            <a:endParaRPr lang="en-US" sz="2400" dirty="0"/>
          </a:p>
          <a:p>
            <a:pPr lvl="0"/>
            <a:r>
              <a:rPr lang="en-IN" sz="2400" dirty="0"/>
              <a:t>work and wages </a:t>
            </a:r>
            <a:endParaRPr lang="en-US" sz="2400" dirty="0"/>
          </a:p>
          <a:p>
            <a:pPr marL="0" indent="0">
              <a:buNone/>
            </a:pPr>
            <a:endParaRPr lang="en-US" sz="2400" dirty="0"/>
          </a:p>
        </p:txBody>
      </p:sp>
    </p:spTree>
    <p:extLst>
      <p:ext uri="{BB962C8B-B14F-4D97-AF65-F5344CB8AC3E}">
        <p14:creationId xmlns:p14="http://schemas.microsoft.com/office/powerpoint/2010/main" val="1169577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normAutofit fontScale="90000"/>
          </a:bodyPr>
          <a:lstStyle/>
          <a:p>
            <a:br>
              <a:rPr lang="en-US" sz="2800" b="1" dirty="0"/>
            </a:br>
            <a:r>
              <a:rPr lang="en-US" sz="2800" b="1" dirty="0"/>
              <a:t>Group efficiency- homogeneous and heterogeneous</a:t>
            </a:r>
            <a:br>
              <a:rPr lang="en-US" sz="2800" dirty="0"/>
            </a:br>
            <a:endParaRPr lang="en-US" sz="2800" dirty="0"/>
          </a:p>
        </p:txBody>
      </p:sp>
      <p:sp>
        <p:nvSpPr>
          <p:cNvPr id="3" name="Content Placeholder 2"/>
          <p:cNvSpPr>
            <a:spLocks noGrp="1"/>
          </p:cNvSpPr>
          <p:nvPr>
            <p:ph idx="1"/>
          </p:nvPr>
        </p:nvSpPr>
        <p:spPr>
          <a:xfrm>
            <a:off x="457200" y="857232"/>
            <a:ext cx="8229600" cy="5643602"/>
          </a:xfrm>
        </p:spPr>
        <p:txBody>
          <a:bodyPr>
            <a:normAutofit fontScale="40000" lnSpcReduction="20000"/>
          </a:bodyPr>
          <a:lstStyle/>
          <a:p>
            <a:r>
              <a:rPr lang="en-IN" sz="3800" dirty="0"/>
              <a:t>In problems (or situations) based on group efficiency, we consider the work done by an entire group and not the work done by the individuals. </a:t>
            </a:r>
          </a:p>
          <a:p>
            <a:r>
              <a:rPr lang="en-IN" sz="3800" dirty="0"/>
              <a:t>Groups are of 2 types- homogeneous groups and heterogeneous groups</a:t>
            </a:r>
          </a:p>
          <a:p>
            <a:endParaRPr lang="en-IN" sz="3800" dirty="0"/>
          </a:p>
          <a:p>
            <a:r>
              <a:rPr lang="en-IN" sz="3800" b="1" dirty="0"/>
              <a:t>Homogeneous group- </a:t>
            </a:r>
            <a:r>
              <a:rPr lang="en-IN" sz="3800" dirty="0"/>
              <a:t>In this case we assume that all the individuals of the group (homogeneous) works with the same efficiency</a:t>
            </a:r>
          </a:p>
          <a:p>
            <a:r>
              <a:rPr lang="en-IN" sz="3800" b="1" dirty="0"/>
              <a:t>Example of homogeneous group- </a:t>
            </a:r>
            <a:r>
              <a:rPr lang="en-US" sz="3800" dirty="0"/>
              <a:t>12 men can complete a work in 9 days. After they have worked for 6 days, 6 more men join them. How many days will they take to complete the remaining work?</a:t>
            </a:r>
          </a:p>
          <a:p>
            <a:r>
              <a:rPr lang="en-IN" sz="3800" b="1" dirty="0"/>
              <a:t>About this example- </a:t>
            </a:r>
            <a:r>
              <a:rPr lang="en-IN" sz="3800" dirty="0"/>
              <a:t>In this case there is a homogeneous group of 12 men. We assume that efficiency of each man is same. After 6 days, 6 more men join them and now there is group of 18 men who are working with the same efficiency (efficiency of 1 man is same for both the groups i.e. group of 12 men and group of 18 men)</a:t>
            </a:r>
          </a:p>
          <a:p>
            <a:endParaRPr lang="en-IN" sz="3800" dirty="0"/>
          </a:p>
          <a:p>
            <a:r>
              <a:rPr lang="en-IN" sz="3800" b="1" dirty="0"/>
              <a:t>Heterogeneous groups- </a:t>
            </a:r>
            <a:r>
              <a:rPr lang="en-IN" sz="3800" dirty="0"/>
              <a:t>In this case we assume that the members of the group are further divided in sub-groups. Each sub-group is like a homogeneous group. So, the individuals are divided in sub-groups such that each member of a specific sub-group works with the same efficiency and members from different sub-groups work with different efficiencies.  </a:t>
            </a:r>
          </a:p>
          <a:p>
            <a:r>
              <a:rPr lang="en-IN" sz="3800" b="1" dirty="0"/>
              <a:t>Example of heterogeneous group- </a:t>
            </a:r>
            <a:r>
              <a:rPr lang="en-US" sz="3800" dirty="0"/>
              <a:t>4 men and 6 women can complete a work in 8 days while 3 men and 7 women can complete it in 10 days. In how many days can 10 women complete the work?</a:t>
            </a:r>
          </a:p>
          <a:p>
            <a:r>
              <a:rPr lang="en-IN" sz="3800" b="1" dirty="0"/>
              <a:t>About this example- </a:t>
            </a:r>
            <a:r>
              <a:rPr lang="en-IN" sz="3800" dirty="0"/>
              <a:t>In this case there are 2 heterogeneous groups</a:t>
            </a:r>
          </a:p>
          <a:p>
            <a:r>
              <a:rPr lang="en-IN" sz="3800" dirty="0"/>
              <a:t>Group 1- There are 4 men and 6 women.</a:t>
            </a:r>
          </a:p>
          <a:p>
            <a:r>
              <a:rPr lang="en-IN" sz="3800" dirty="0"/>
              <a:t>Group 2- There are 3 men and 7 women.</a:t>
            </a:r>
          </a:p>
          <a:p>
            <a:endParaRPr lang="en-IN" sz="3800" dirty="0"/>
          </a:p>
          <a:p>
            <a:r>
              <a:rPr lang="en-IN" sz="3800" dirty="0"/>
              <a:t> Efficiency of each man is same and efficiency of each woman is same. But, efficiency of a man and efficiency of a woman are not same. (so, there are 2 sub-groups of men and women)</a:t>
            </a:r>
          </a:p>
          <a:p>
            <a:endParaRPr lang="en-IN" sz="3500" dirty="0"/>
          </a:p>
          <a:p>
            <a:endParaRPr lang="en-IN" sz="3500" dirty="0"/>
          </a:p>
          <a:p>
            <a:endParaRPr lang="en-IN" sz="3500" b="1" dirty="0"/>
          </a:p>
          <a:p>
            <a:endParaRPr lang="en-IN" sz="3500" dirty="0"/>
          </a:p>
          <a:p>
            <a:endParaRPr lang="en-IN"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14380"/>
          </a:xfrm>
        </p:spPr>
        <p:txBody>
          <a:bodyPr>
            <a:normAutofit fontScale="90000"/>
          </a:bodyPr>
          <a:lstStyle/>
          <a:p>
            <a:r>
              <a:rPr lang="en-IN" sz="2800" dirty="0"/>
              <a:t>Types of problems in group efficiency and approach to solve it</a:t>
            </a:r>
            <a:endParaRPr lang="en-US" sz="2800" dirty="0"/>
          </a:p>
        </p:txBody>
      </p:sp>
      <p:sp>
        <p:nvSpPr>
          <p:cNvPr id="3" name="Content Placeholder 2"/>
          <p:cNvSpPr>
            <a:spLocks noGrp="1"/>
          </p:cNvSpPr>
          <p:nvPr>
            <p:ph idx="1"/>
          </p:nvPr>
        </p:nvSpPr>
        <p:spPr>
          <a:xfrm>
            <a:off x="457200" y="857232"/>
            <a:ext cx="8229600" cy="5643602"/>
          </a:xfrm>
        </p:spPr>
        <p:txBody>
          <a:bodyPr>
            <a:normAutofit fontScale="47500" lnSpcReduction="20000"/>
          </a:bodyPr>
          <a:lstStyle/>
          <a:p>
            <a:r>
              <a:rPr lang="en-IN" b="1" dirty="0"/>
              <a:t>Case 1- problems based on a homogeneous  group</a:t>
            </a:r>
            <a:endParaRPr lang="en-US" b="1" dirty="0"/>
          </a:p>
          <a:p>
            <a:endParaRPr lang="en-US" b="1" dirty="0"/>
          </a:p>
          <a:p>
            <a:r>
              <a:rPr lang="en-US" b="1" dirty="0"/>
              <a:t>Example 1 </a:t>
            </a:r>
            <a:r>
              <a:rPr lang="en-US" dirty="0"/>
              <a:t>- 12 men can complete a work in 9 days. After they  have worked for 6 days, 6 more men join them. How many days will they take to complete the remaining work?</a:t>
            </a:r>
          </a:p>
          <a:p>
            <a:r>
              <a:rPr lang="en-IN" b="1" dirty="0"/>
              <a:t>Approach</a:t>
            </a:r>
            <a:r>
              <a:rPr lang="en-IN" dirty="0"/>
              <a:t>- efficiency of each member is same. The work is expressed in man-days or man-hours (if number of hours of work for a day is given). There are 2 scenarios given to us. Work done in scenario 2 is either same as work done in scenario 1 or multiple of it.</a:t>
            </a:r>
          </a:p>
          <a:p>
            <a:r>
              <a:rPr lang="en-IN" dirty="0"/>
              <a:t>With the help of relation between work in both the scenarios we can solve the problem</a:t>
            </a:r>
          </a:p>
          <a:p>
            <a:endParaRPr lang="en-IN" dirty="0"/>
          </a:p>
          <a:p>
            <a:r>
              <a:rPr lang="en-IN" b="1" dirty="0"/>
              <a:t>Case 2- problems based on 2 homogeneous  groups (example 2)</a:t>
            </a:r>
          </a:p>
          <a:p>
            <a:r>
              <a:rPr lang="en-IN" b="1" dirty="0"/>
              <a:t>Case 3- problems based on 1 or more heterogeneous groups (example 3)</a:t>
            </a:r>
            <a:endParaRPr lang="en-IN" dirty="0"/>
          </a:p>
          <a:p>
            <a:r>
              <a:rPr lang="en-US" b="1" dirty="0"/>
              <a:t>Example 2- </a:t>
            </a:r>
            <a:r>
              <a:rPr lang="en-US" dirty="0"/>
              <a:t>Twenty women can do a work in sixteen days. Sixteen men can complete the same work in 15 days. What is the ratio between the capacity of a man and a woman?</a:t>
            </a:r>
          </a:p>
          <a:p>
            <a:r>
              <a:rPr lang="en-US" b="1" dirty="0"/>
              <a:t>Example 3- </a:t>
            </a:r>
            <a:r>
              <a:rPr lang="en-US" dirty="0"/>
              <a:t>4 men and 6 women can complete a work in 8 days while 3 men and 7 women can complete it in 10 days. In how many days can 10 women complete the work?</a:t>
            </a:r>
          </a:p>
          <a:p>
            <a:r>
              <a:rPr lang="en-IN" b="1" dirty="0"/>
              <a:t>Approach</a:t>
            </a:r>
            <a:r>
              <a:rPr lang="en-IN" dirty="0"/>
              <a:t>- Efficiency of each man is same. Efficiency of each woman is same. But efficiency of a man and efficiency of a woman are not equal. So, we assume efficiency of a man = m (per day or per hour), efficiency of a woman = w (per day or per hour).</a:t>
            </a:r>
          </a:p>
          <a:p>
            <a:r>
              <a:rPr lang="en-IN" dirty="0"/>
              <a:t> We need to find relation (comparison) between m and w.  </a:t>
            </a:r>
          </a:p>
          <a:p>
            <a:r>
              <a:rPr lang="en-IN" dirty="0"/>
              <a:t>The work is expressed in either man-days or woman-days (man-hours or woman-hours, if number of hours of work for a day is given).</a:t>
            </a:r>
          </a:p>
          <a:p>
            <a:r>
              <a:rPr lang="en-IN" dirty="0"/>
              <a:t> There are 2 scenarios given to us. Work done in scenario 2 is either same as work done in scenario 1 or multiple of it.</a:t>
            </a:r>
          </a:p>
          <a:p>
            <a:r>
              <a:rPr lang="en-IN" dirty="0"/>
              <a:t>With the help of relation between work in both scenarios we can solve the problem</a:t>
            </a:r>
          </a:p>
          <a:p>
            <a:r>
              <a:rPr lang="en-IN" dirty="0"/>
              <a:t>Please check next slides to see how these problems can be solved</a:t>
            </a:r>
          </a:p>
          <a:p>
            <a:endParaRPr lang="en-IN" dirty="0"/>
          </a:p>
          <a:p>
            <a:endParaRPr lang="en-US"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285752"/>
          </a:xfrm>
        </p:spPr>
        <p:txBody>
          <a:bodyPr>
            <a:noAutofit/>
          </a:bodyPr>
          <a:lstStyle/>
          <a:p>
            <a:r>
              <a:rPr lang="en-IN" sz="3200" dirty="0"/>
              <a:t>Solutions - Examples based on group efficiency</a:t>
            </a:r>
            <a:endParaRPr lang="en-US" sz="3200" dirty="0"/>
          </a:p>
        </p:txBody>
      </p:sp>
      <p:sp>
        <p:nvSpPr>
          <p:cNvPr id="3" name="Content Placeholder 2"/>
          <p:cNvSpPr>
            <a:spLocks noGrp="1"/>
          </p:cNvSpPr>
          <p:nvPr>
            <p:ph idx="1"/>
          </p:nvPr>
        </p:nvSpPr>
        <p:spPr>
          <a:xfrm>
            <a:off x="285720" y="428604"/>
            <a:ext cx="8572560" cy="6215106"/>
          </a:xfrm>
        </p:spPr>
        <p:txBody>
          <a:bodyPr>
            <a:normAutofit/>
          </a:bodyPr>
          <a:lstStyle/>
          <a:p>
            <a:r>
              <a:rPr lang="en-US" sz="1400" b="1" dirty="0"/>
              <a:t>Example 1</a:t>
            </a:r>
            <a:r>
              <a:rPr lang="en-US" sz="1400" dirty="0"/>
              <a:t>- 12 men can complete a work in 9 days. After they have worked for 6 days, 6 men left the work. How many days will they take to complete the remaining work?</a:t>
            </a:r>
            <a:endParaRPr lang="en-IN" sz="1400" b="1" dirty="0"/>
          </a:p>
          <a:p>
            <a:r>
              <a:rPr lang="en-IN" sz="1400" b="1" dirty="0"/>
              <a:t>Solution 1- </a:t>
            </a:r>
            <a:r>
              <a:rPr lang="en-IN" sz="1400" dirty="0"/>
              <a:t>This is an example of homogeneous group of men (efficiency is same for all men) </a:t>
            </a:r>
          </a:p>
          <a:p>
            <a:r>
              <a:rPr lang="en-IN" sz="1400" b="1" dirty="0"/>
              <a:t>Scenario 1- </a:t>
            </a:r>
            <a:r>
              <a:rPr lang="en-IN" sz="1400" dirty="0"/>
              <a:t>12 men completes the work in 9 days</a:t>
            </a:r>
          </a:p>
          <a:p>
            <a:r>
              <a:rPr lang="en-IN" sz="1400" dirty="0"/>
              <a:t>So, work 1 = 12 men × 9 days = ( 12 × 9) man-days…………….(1)</a:t>
            </a:r>
          </a:p>
          <a:p>
            <a:r>
              <a:rPr lang="en-IN" sz="1400" b="1" dirty="0"/>
              <a:t>scenario 2- </a:t>
            </a:r>
            <a:r>
              <a:rPr lang="en-IN" sz="1400" dirty="0"/>
              <a:t>12 men started the work and after 6 days,  6 men left and so remaining 6 men will complete the remaining work in some days (say y days)</a:t>
            </a:r>
          </a:p>
          <a:p>
            <a:r>
              <a:rPr lang="en-IN" sz="1400" dirty="0"/>
              <a:t>So, work 2 =  (12 × 6) + (6 × y) …………………………………………….(2)</a:t>
            </a:r>
          </a:p>
          <a:p>
            <a:r>
              <a:rPr lang="en-IN" sz="1400" dirty="0"/>
              <a:t>Work done is same in both the scenarios i.e. work 1 = work 2</a:t>
            </a:r>
          </a:p>
          <a:p>
            <a:r>
              <a:rPr lang="en-IN" sz="1400" dirty="0"/>
              <a:t>So, 12 × 9 = (12 × 6) + (6 × y) </a:t>
            </a:r>
          </a:p>
          <a:p>
            <a:r>
              <a:rPr lang="en-IN" sz="1400" dirty="0"/>
              <a:t>So, y = 6</a:t>
            </a:r>
          </a:p>
          <a:p>
            <a:r>
              <a:rPr lang="en-IN" sz="1400" dirty="0"/>
              <a:t>So, they </a:t>
            </a:r>
            <a:r>
              <a:rPr lang="en-US" sz="1400" dirty="0"/>
              <a:t>will take 6 days to complete the remaining work</a:t>
            </a:r>
          </a:p>
          <a:p>
            <a:endParaRPr lang="en-IN" sz="1400" dirty="0"/>
          </a:p>
          <a:p>
            <a:r>
              <a:rPr lang="en-US" sz="1400" b="1" dirty="0"/>
              <a:t>Example 2- </a:t>
            </a:r>
            <a:r>
              <a:rPr lang="en-US" sz="1400" dirty="0"/>
              <a:t>If 30 Men working for 9 hours can finish a work in 32 days, in how many days can 54 Men working at 10 hours do a work which is 100% more than the first one?</a:t>
            </a:r>
          </a:p>
          <a:p>
            <a:r>
              <a:rPr lang="en-IN" sz="1400" b="1" dirty="0"/>
              <a:t>Solution 2-</a:t>
            </a:r>
            <a:endParaRPr lang="en-US" sz="1400" dirty="0"/>
          </a:p>
          <a:p>
            <a:endParaRPr lang="en-US" sz="1600" dirty="0"/>
          </a:p>
        </p:txBody>
      </p:sp>
    </p:spTree>
    <p:extLst>
      <p:ext uri="{BB962C8B-B14F-4D97-AF65-F5344CB8AC3E}">
        <p14:creationId xmlns:p14="http://schemas.microsoft.com/office/powerpoint/2010/main" val="713035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285752"/>
          </a:xfrm>
        </p:spPr>
        <p:txBody>
          <a:bodyPr>
            <a:noAutofit/>
          </a:bodyPr>
          <a:lstStyle/>
          <a:p>
            <a:r>
              <a:rPr lang="en-IN" sz="3200" dirty="0"/>
              <a:t>Solutions - Examples based on group efficiency</a:t>
            </a:r>
            <a:endParaRPr lang="en-US" sz="3200" dirty="0"/>
          </a:p>
        </p:txBody>
      </p:sp>
      <p:sp>
        <p:nvSpPr>
          <p:cNvPr id="3" name="Content Placeholder 2"/>
          <p:cNvSpPr>
            <a:spLocks noGrp="1"/>
          </p:cNvSpPr>
          <p:nvPr>
            <p:ph idx="1"/>
          </p:nvPr>
        </p:nvSpPr>
        <p:spPr>
          <a:xfrm>
            <a:off x="285720" y="428604"/>
            <a:ext cx="8572560" cy="6215106"/>
          </a:xfrm>
        </p:spPr>
        <p:txBody>
          <a:bodyPr>
            <a:normAutofit fontScale="92500" lnSpcReduction="10000"/>
          </a:bodyPr>
          <a:lstStyle/>
          <a:p>
            <a:r>
              <a:rPr lang="en-US" sz="1600" b="1" dirty="0"/>
              <a:t>Example 1</a:t>
            </a:r>
            <a:r>
              <a:rPr lang="en-US" sz="1600" dirty="0"/>
              <a:t>- 12 men can complete a work in 9 days. After they have worked for 6 days, 6 men left the work. How many days will they take to complete the remaining work?</a:t>
            </a:r>
            <a:endParaRPr lang="en-IN" sz="1600" b="1" dirty="0"/>
          </a:p>
          <a:p>
            <a:r>
              <a:rPr lang="en-IN" sz="1600" b="1" dirty="0"/>
              <a:t>Solution 1- </a:t>
            </a:r>
            <a:r>
              <a:rPr lang="en-IN" sz="1600" dirty="0"/>
              <a:t>This is an example of homogeneous group of men (efficiency is same for all men) </a:t>
            </a:r>
          </a:p>
          <a:p>
            <a:r>
              <a:rPr lang="en-IN" sz="1600" b="1" dirty="0"/>
              <a:t>Scenario 1- </a:t>
            </a:r>
            <a:r>
              <a:rPr lang="en-IN" sz="1600" dirty="0"/>
              <a:t>12 men completes the work in 9 days</a:t>
            </a:r>
          </a:p>
          <a:p>
            <a:r>
              <a:rPr lang="en-IN" sz="1600" dirty="0"/>
              <a:t>So, work 1 = 12 men × 9 days = ( 12 × 9) man-days…………….(1)</a:t>
            </a:r>
          </a:p>
          <a:p>
            <a:r>
              <a:rPr lang="en-IN" sz="1600" b="1" dirty="0"/>
              <a:t>scenario 2- </a:t>
            </a:r>
            <a:r>
              <a:rPr lang="en-IN" sz="1600" dirty="0"/>
              <a:t>12 men started the work and after 6 days,  6 men left and so remaining 6 men will complete the remaining work in some days (say y days)</a:t>
            </a:r>
          </a:p>
          <a:p>
            <a:r>
              <a:rPr lang="en-IN" sz="1600" dirty="0"/>
              <a:t>So, work 2 =  (12 × 6) + (6 × y) …………………………………………….(2)</a:t>
            </a:r>
          </a:p>
          <a:p>
            <a:r>
              <a:rPr lang="en-IN" sz="1600" dirty="0"/>
              <a:t>Work done is same in both the scenarios i.e. work 1 = work 2</a:t>
            </a:r>
          </a:p>
          <a:p>
            <a:r>
              <a:rPr lang="en-IN" sz="1600" dirty="0"/>
              <a:t>So, 12 × 9 = (12 × 6) + (6 × y) </a:t>
            </a:r>
          </a:p>
          <a:p>
            <a:r>
              <a:rPr lang="en-IN" sz="1600" dirty="0"/>
              <a:t>So, y = 6</a:t>
            </a:r>
          </a:p>
          <a:p>
            <a:r>
              <a:rPr lang="en-IN" sz="1600" dirty="0"/>
              <a:t>So, they </a:t>
            </a:r>
            <a:r>
              <a:rPr lang="en-US" sz="1600" dirty="0"/>
              <a:t>will take 6 days to complete the remaining work</a:t>
            </a:r>
          </a:p>
          <a:p>
            <a:endParaRPr lang="en-IN" sz="1600" dirty="0"/>
          </a:p>
          <a:p>
            <a:r>
              <a:rPr lang="en-US" sz="1600" b="1" dirty="0"/>
              <a:t>Example 2- </a:t>
            </a:r>
            <a:r>
              <a:rPr lang="en-US" sz="1600" dirty="0"/>
              <a:t>If 30 Men working for 9 hours can finish a work in 32 days, in how many days can 54 Men working at 10 hours do a work which is 100% more than the first one?</a:t>
            </a:r>
          </a:p>
          <a:p>
            <a:r>
              <a:rPr lang="en-IN" sz="1600" b="1" dirty="0"/>
              <a:t>Solution 2- </a:t>
            </a:r>
            <a:r>
              <a:rPr lang="en-IN" sz="1600" dirty="0"/>
              <a:t>This is an example of homogeneous group of men (efficiency is same for all men)</a:t>
            </a:r>
          </a:p>
          <a:p>
            <a:r>
              <a:rPr lang="en-IN" sz="1600" b="1" dirty="0"/>
              <a:t>Scenario 1- </a:t>
            </a:r>
            <a:r>
              <a:rPr lang="en-US" sz="1600" dirty="0"/>
              <a:t>30 Men working for 9 hours can finish a work in 32 days</a:t>
            </a:r>
            <a:endParaRPr lang="en-IN" sz="1600" dirty="0"/>
          </a:p>
          <a:p>
            <a:r>
              <a:rPr lang="en-IN" sz="1600" dirty="0"/>
              <a:t>So, work 1 = 30 men × 32 days × 9 hours/day  = (30 × 32 × 9) man-hours…………….(1)</a:t>
            </a:r>
          </a:p>
          <a:p>
            <a:r>
              <a:rPr lang="en-IN" sz="1600" b="1" dirty="0"/>
              <a:t>scenario 2- </a:t>
            </a:r>
            <a:r>
              <a:rPr lang="en-IN" sz="1600" dirty="0"/>
              <a:t>54 men</a:t>
            </a:r>
            <a:r>
              <a:rPr lang="en-US" sz="1600" dirty="0"/>
              <a:t> working at 10 hours completes the work in some days (say y days)</a:t>
            </a:r>
            <a:endParaRPr lang="en-IN" sz="1600" dirty="0"/>
          </a:p>
          <a:p>
            <a:r>
              <a:rPr lang="en-IN" sz="1600" dirty="0"/>
              <a:t>So, work 2 = (54 × y × 10) man-hours …………………………………………….(2)</a:t>
            </a:r>
          </a:p>
          <a:p>
            <a:r>
              <a:rPr lang="en-IN" sz="1600" dirty="0"/>
              <a:t>Work 2 is 100% more than work 1, so work 2 = 2 × work 1</a:t>
            </a:r>
          </a:p>
          <a:p>
            <a:r>
              <a:rPr lang="en-IN" sz="1600" dirty="0"/>
              <a:t>So, (54 × y × 10)  = 2 × (30 × 32 × 9) </a:t>
            </a:r>
          </a:p>
          <a:p>
            <a:r>
              <a:rPr lang="en-IN" sz="1600" dirty="0"/>
              <a:t>So, y = 32</a:t>
            </a:r>
          </a:p>
          <a:p>
            <a:r>
              <a:rPr lang="en-IN" sz="1600" dirty="0"/>
              <a:t>So, the work will be completed in 32 days</a:t>
            </a:r>
          </a:p>
          <a:p>
            <a:endParaRPr lang="en-US" sz="1600" dirty="0"/>
          </a:p>
          <a:p>
            <a:endParaRPr lang="en-US" sz="1600" dirty="0"/>
          </a:p>
        </p:txBody>
      </p:sp>
    </p:spTree>
    <p:extLst>
      <p:ext uri="{BB962C8B-B14F-4D97-AF65-F5344CB8AC3E}">
        <p14:creationId xmlns:p14="http://schemas.microsoft.com/office/powerpoint/2010/main" val="2662269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285752"/>
          </a:xfrm>
        </p:spPr>
        <p:txBody>
          <a:bodyPr>
            <a:noAutofit/>
          </a:bodyPr>
          <a:lstStyle/>
          <a:p>
            <a:r>
              <a:rPr lang="en-IN" sz="3200" dirty="0"/>
              <a:t>Solutions - Examples based on group efficiency</a:t>
            </a:r>
            <a:endParaRPr lang="en-US" sz="3200" dirty="0"/>
          </a:p>
        </p:txBody>
      </p:sp>
      <p:sp>
        <p:nvSpPr>
          <p:cNvPr id="3" name="Content Placeholder 2"/>
          <p:cNvSpPr>
            <a:spLocks noGrp="1"/>
          </p:cNvSpPr>
          <p:nvPr>
            <p:ph idx="1"/>
          </p:nvPr>
        </p:nvSpPr>
        <p:spPr>
          <a:xfrm>
            <a:off x="285720" y="548680"/>
            <a:ext cx="8572560" cy="6095030"/>
          </a:xfrm>
        </p:spPr>
        <p:txBody>
          <a:bodyPr>
            <a:normAutofit/>
          </a:bodyPr>
          <a:lstStyle/>
          <a:p>
            <a:r>
              <a:rPr lang="en-US" sz="1400" b="1" dirty="0"/>
              <a:t>Example 3-  </a:t>
            </a:r>
            <a:r>
              <a:rPr lang="en-US" sz="1400" dirty="0"/>
              <a:t>200 soldiers went to a camp for 50 days. After 10 days, 40% of the soldiers left the camp. For how many more days will the food last than what was initially planned?</a:t>
            </a:r>
            <a:endParaRPr lang="en-IN" sz="1400" dirty="0"/>
          </a:p>
          <a:p>
            <a:r>
              <a:rPr lang="en-IN" sz="1400" b="1" dirty="0"/>
              <a:t>Solution 3- </a:t>
            </a:r>
            <a:r>
              <a:rPr lang="en-IN" sz="1400" dirty="0"/>
              <a:t>In this case work done =  to eat food  and the efficiency is same for each one of them. So, this is an example of homogeneous group</a:t>
            </a:r>
            <a:endParaRPr lang="en-US" sz="1400" dirty="0"/>
          </a:p>
          <a:p>
            <a:r>
              <a:rPr lang="en-IN" sz="1400" b="1" dirty="0"/>
              <a:t>Scenario 1- </a:t>
            </a:r>
            <a:r>
              <a:rPr lang="en-US" sz="1400" dirty="0"/>
              <a:t>200  soldiers stayed for 50 days</a:t>
            </a:r>
          </a:p>
          <a:p>
            <a:r>
              <a:rPr lang="en-IN" sz="1400" dirty="0"/>
              <a:t>So, work 1 =  200 soldiers  × 50 days = (200 × 50) …………….(1)</a:t>
            </a:r>
          </a:p>
          <a:p>
            <a:r>
              <a:rPr lang="en-IN" sz="1400" b="1" dirty="0"/>
              <a:t>scenario 2- </a:t>
            </a:r>
            <a:r>
              <a:rPr lang="en-IN" sz="1400" dirty="0"/>
              <a:t>200 soldiers stayed for 10 days. After 10 days, 80 soldiers left and so 120 were left. Let food lasted for y days after 10 days</a:t>
            </a:r>
          </a:p>
          <a:p>
            <a:r>
              <a:rPr lang="en-IN" sz="1400" dirty="0"/>
              <a:t>So, work 2 = (200 × 10) + (120 × y) …………………………………………….(2)</a:t>
            </a:r>
          </a:p>
          <a:p>
            <a:r>
              <a:rPr lang="en-IN" sz="1400" dirty="0"/>
              <a:t>Work 2 is same as work 1, so work 2 = work 1</a:t>
            </a:r>
          </a:p>
          <a:p>
            <a:r>
              <a:rPr lang="en-IN" sz="1400" dirty="0"/>
              <a:t>So, (200 ×  50)  = (200 × 10) + (120 × y) </a:t>
            </a:r>
          </a:p>
          <a:p>
            <a:r>
              <a:rPr lang="en-IN" sz="1400" dirty="0"/>
              <a:t>So, y = 66.66</a:t>
            </a:r>
          </a:p>
          <a:p>
            <a:r>
              <a:rPr lang="en-IN" sz="1400" dirty="0"/>
              <a:t>So, food will end after total 10 + 66.66 = 76.66 days and hence it lasted for 26.66 (i.e. 26 + 2/3) more days than what was initially planned</a:t>
            </a:r>
          </a:p>
          <a:p>
            <a:endParaRPr lang="en-US" sz="1400" dirty="0"/>
          </a:p>
          <a:p>
            <a:r>
              <a:rPr lang="en-US" sz="1400" b="1" dirty="0"/>
              <a:t>Example 4- </a:t>
            </a:r>
            <a:r>
              <a:rPr lang="en-US" sz="1400" dirty="0"/>
              <a:t>Thirty women can do a work in thirteen days. Thirteen men can complete the same work in twenty days. What is the ratio between the efficiency of a man and a woman?</a:t>
            </a:r>
            <a:endParaRPr lang="en-IN" sz="1400" dirty="0"/>
          </a:p>
          <a:p>
            <a:r>
              <a:rPr lang="en-IN" sz="1400" b="1" dirty="0"/>
              <a:t>Solution 4- </a:t>
            </a:r>
            <a:r>
              <a:rPr lang="en-IN" sz="1400" dirty="0"/>
              <a:t>This is an example of comparison of 2 different homogeneous groups of women (group 1) and men (group 2)</a:t>
            </a:r>
          </a:p>
          <a:p>
            <a:endParaRPr lang="en-US" sz="1600" dirty="0"/>
          </a:p>
        </p:txBody>
      </p:sp>
    </p:spTree>
    <p:extLst>
      <p:ext uri="{BB962C8B-B14F-4D97-AF65-F5344CB8AC3E}">
        <p14:creationId xmlns:p14="http://schemas.microsoft.com/office/powerpoint/2010/main" val="153265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285752"/>
          </a:xfrm>
        </p:spPr>
        <p:txBody>
          <a:bodyPr>
            <a:noAutofit/>
          </a:bodyPr>
          <a:lstStyle/>
          <a:p>
            <a:r>
              <a:rPr lang="en-IN" sz="3200" dirty="0"/>
              <a:t>Solutions - Examples based on group efficiency</a:t>
            </a:r>
            <a:endParaRPr lang="en-US" sz="3200" dirty="0"/>
          </a:p>
        </p:txBody>
      </p:sp>
      <p:sp>
        <p:nvSpPr>
          <p:cNvPr id="3" name="Content Placeholder 2"/>
          <p:cNvSpPr>
            <a:spLocks noGrp="1"/>
          </p:cNvSpPr>
          <p:nvPr>
            <p:ph idx="1"/>
          </p:nvPr>
        </p:nvSpPr>
        <p:spPr>
          <a:xfrm>
            <a:off x="285720" y="548680"/>
            <a:ext cx="8572560" cy="6095030"/>
          </a:xfrm>
        </p:spPr>
        <p:txBody>
          <a:bodyPr>
            <a:normAutofit fontScale="92500" lnSpcReduction="20000"/>
          </a:bodyPr>
          <a:lstStyle/>
          <a:p>
            <a:r>
              <a:rPr lang="en-US" sz="1600" b="1" dirty="0"/>
              <a:t>Example 3-  </a:t>
            </a:r>
            <a:r>
              <a:rPr lang="en-US" sz="1600" dirty="0"/>
              <a:t>200 soldiers went to a camp for 50 days. After 10 days, 40% of the soldiers left the camp. For how many more days will the food last than what was initially planned?</a:t>
            </a:r>
            <a:endParaRPr lang="en-IN" sz="1600" dirty="0"/>
          </a:p>
          <a:p>
            <a:r>
              <a:rPr lang="en-IN" sz="1600" b="1" dirty="0"/>
              <a:t>Solution 3- </a:t>
            </a:r>
            <a:r>
              <a:rPr lang="en-IN" sz="1600" dirty="0"/>
              <a:t>In this case work done =  to eat food  and the efficiency is same for each one of them. So, this is an example of homogeneous group</a:t>
            </a:r>
            <a:endParaRPr lang="en-US" sz="1600" dirty="0"/>
          </a:p>
          <a:p>
            <a:r>
              <a:rPr lang="en-IN" sz="1600" b="1" dirty="0"/>
              <a:t>Scenario 1- </a:t>
            </a:r>
            <a:r>
              <a:rPr lang="en-US" sz="1600" dirty="0"/>
              <a:t>200  soldiers stayed for 50 days</a:t>
            </a:r>
          </a:p>
          <a:p>
            <a:r>
              <a:rPr lang="en-IN" sz="1600" dirty="0"/>
              <a:t>So, work 1 =  200 soldiers  × 50 days = (200 × 50) …………….(1)</a:t>
            </a:r>
          </a:p>
          <a:p>
            <a:r>
              <a:rPr lang="en-IN" sz="1600" b="1" dirty="0"/>
              <a:t>scenario 2- </a:t>
            </a:r>
            <a:r>
              <a:rPr lang="en-IN" sz="1600" dirty="0"/>
              <a:t>200 soldiers stayed for 10 days. After 10 days, 80 soldiers left and so 120 were left. Let food lasted for y days after 10 days</a:t>
            </a:r>
          </a:p>
          <a:p>
            <a:r>
              <a:rPr lang="en-IN" sz="1600" dirty="0"/>
              <a:t>So, work 2 = (200 × 10) + (120 × y) …………………………………………….(2)</a:t>
            </a:r>
          </a:p>
          <a:p>
            <a:r>
              <a:rPr lang="en-IN" sz="1600" dirty="0"/>
              <a:t>Work 2 is same as work 1, so work 2 = work 1</a:t>
            </a:r>
          </a:p>
          <a:p>
            <a:r>
              <a:rPr lang="en-IN" sz="1600" dirty="0"/>
              <a:t>So, (200 ×  50)  = (200 × 10) + (120 × y) </a:t>
            </a:r>
          </a:p>
          <a:p>
            <a:r>
              <a:rPr lang="en-IN" sz="1600" dirty="0"/>
              <a:t>So, y = 66.66</a:t>
            </a:r>
          </a:p>
          <a:p>
            <a:r>
              <a:rPr lang="en-IN" sz="1600" dirty="0"/>
              <a:t>So, food will end after total 10 + 66.66 = 76.66 days and hence it lasted for 26.66 (i.e. 26 + 2/3) more days than what was initially planned</a:t>
            </a:r>
          </a:p>
          <a:p>
            <a:endParaRPr lang="en-US" sz="1600" dirty="0"/>
          </a:p>
          <a:p>
            <a:r>
              <a:rPr lang="en-US" sz="1600" b="1" dirty="0"/>
              <a:t>Example 4- </a:t>
            </a:r>
            <a:r>
              <a:rPr lang="en-US" sz="1600" dirty="0"/>
              <a:t>Thirty women can do a work in thirteen days. Thirteen men can complete the same work in twenty days. What is the ratio between the efficiency of a man and a woman?</a:t>
            </a:r>
            <a:endParaRPr lang="en-IN" sz="1600" dirty="0"/>
          </a:p>
          <a:p>
            <a:r>
              <a:rPr lang="en-IN" sz="1600" b="1" dirty="0"/>
              <a:t>Solution 4- </a:t>
            </a:r>
            <a:r>
              <a:rPr lang="en-IN" sz="1600" dirty="0"/>
              <a:t>This is an example of comparison of 2 different homogeneous groups of women (group 1) and men (group 2)</a:t>
            </a:r>
          </a:p>
          <a:p>
            <a:r>
              <a:rPr lang="en-IN" sz="1600" b="1" dirty="0"/>
              <a:t>Scenario 1- </a:t>
            </a:r>
            <a:r>
              <a:rPr lang="en-IN" sz="1600" dirty="0"/>
              <a:t>30 women completes the work in 13 days. Let efficiency of a woman is w per day</a:t>
            </a:r>
          </a:p>
          <a:p>
            <a:r>
              <a:rPr lang="en-IN" sz="1600" dirty="0"/>
              <a:t>So, work 1 = 30 women × 13 days = (30 × 13) w -days…………….(1)</a:t>
            </a:r>
          </a:p>
          <a:p>
            <a:r>
              <a:rPr lang="en-IN" sz="1600" b="1" dirty="0"/>
              <a:t>scenario 2- </a:t>
            </a:r>
            <a:r>
              <a:rPr lang="en-IN" sz="1600" dirty="0"/>
              <a:t>13 men</a:t>
            </a:r>
            <a:r>
              <a:rPr lang="en-US" sz="1600" dirty="0"/>
              <a:t> completes the work in 20 days</a:t>
            </a:r>
            <a:r>
              <a:rPr lang="en-IN" sz="1600" dirty="0"/>
              <a:t>. Let efficiency of a man is m per day </a:t>
            </a:r>
          </a:p>
          <a:p>
            <a:r>
              <a:rPr lang="en-IN" sz="1600" dirty="0"/>
              <a:t>So, work 2 = 13 men × 20 days = (13 × 20) m -days…………….(1)</a:t>
            </a:r>
          </a:p>
          <a:p>
            <a:r>
              <a:rPr lang="en-IN" sz="1600" dirty="0"/>
              <a:t>Work done is same in both scenarios i.e. work 1 = work 2</a:t>
            </a:r>
          </a:p>
          <a:p>
            <a:r>
              <a:rPr lang="en-IN" sz="1600" dirty="0"/>
              <a:t>So, (30 × 13) w -days = (13 × 20) m –days</a:t>
            </a:r>
          </a:p>
          <a:p>
            <a:r>
              <a:rPr lang="en-IN" sz="1600" dirty="0"/>
              <a:t>3w = 2m. So, m:w = 3:2</a:t>
            </a:r>
          </a:p>
          <a:p>
            <a:r>
              <a:rPr lang="en-IN" sz="1600" dirty="0"/>
              <a:t>E(man) : E(woman) = 3:2</a:t>
            </a:r>
            <a:endParaRPr lang="en-US" sz="1600" dirty="0"/>
          </a:p>
          <a:p>
            <a:endParaRPr lang="en-US" sz="1600" dirty="0"/>
          </a:p>
        </p:txBody>
      </p:sp>
    </p:spTree>
    <p:extLst>
      <p:ext uri="{BB962C8B-B14F-4D97-AF65-F5344CB8AC3E}">
        <p14:creationId xmlns:p14="http://schemas.microsoft.com/office/powerpoint/2010/main" val="3165772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357190"/>
          </a:xfrm>
        </p:spPr>
        <p:txBody>
          <a:bodyPr>
            <a:normAutofit fontScale="90000"/>
          </a:bodyPr>
          <a:lstStyle/>
          <a:p>
            <a:r>
              <a:rPr lang="en-US" dirty="0"/>
              <a:t>Solutions</a:t>
            </a:r>
          </a:p>
        </p:txBody>
      </p:sp>
      <p:sp>
        <p:nvSpPr>
          <p:cNvPr id="3" name="Content Placeholder 2"/>
          <p:cNvSpPr>
            <a:spLocks noGrp="1"/>
          </p:cNvSpPr>
          <p:nvPr>
            <p:ph idx="1"/>
          </p:nvPr>
        </p:nvSpPr>
        <p:spPr>
          <a:xfrm>
            <a:off x="457200" y="500042"/>
            <a:ext cx="8229600" cy="6215106"/>
          </a:xfrm>
        </p:spPr>
        <p:txBody>
          <a:bodyPr>
            <a:noAutofit/>
          </a:bodyPr>
          <a:lstStyle/>
          <a:p>
            <a:r>
              <a:rPr lang="en-US" sz="2000" b="1" dirty="0"/>
              <a:t>Example 5- </a:t>
            </a:r>
            <a:r>
              <a:rPr lang="en-US" sz="2000" dirty="0"/>
              <a:t>4 men and 6 women can complete a work in 8 days while 3 men and 7 women can complete it in 10 days. In how many days can 10 women complete the work?</a:t>
            </a:r>
          </a:p>
          <a:p>
            <a:r>
              <a:rPr lang="en-US" sz="2000" b="1" dirty="0"/>
              <a:t>Solution- </a:t>
            </a:r>
          </a:p>
          <a:p>
            <a:endParaRPr lang="en-US" sz="1000" dirty="0"/>
          </a:p>
          <a:p>
            <a:endParaRPr lang="en-US" sz="1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357190"/>
          </a:xfrm>
        </p:spPr>
        <p:txBody>
          <a:bodyPr>
            <a:normAutofit fontScale="90000"/>
          </a:bodyPr>
          <a:lstStyle/>
          <a:p>
            <a:r>
              <a:rPr lang="en-US" dirty="0"/>
              <a:t>Solutions</a:t>
            </a:r>
          </a:p>
        </p:txBody>
      </p:sp>
      <p:sp>
        <p:nvSpPr>
          <p:cNvPr id="3" name="Content Placeholder 2"/>
          <p:cNvSpPr>
            <a:spLocks noGrp="1"/>
          </p:cNvSpPr>
          <p:nvPr>
            <p:ph idx="1"/>
          </p:nvPr>
        </p:nvSpPr>
        <p:spPr>
          <a:xfrm>
            <a:off x="457200" y="500042"/>
            <a:ext cx="8229600" cy="6215106"/>
          </a:xfrm>
        </p:spPr>
        <p:txBody>
          <a:bodyPr>
            <a:noAutofit/>
          </a:bodyPr>
          <a:lstStyle/>
          <a:p>
            <a:r>
              <a:rPr lang="en-US" sz="1600" b="1" dirty="0"/>
              <a:t>Example 5- </a:t>
            </a:r>
            <a:r>
              <a:rPr lang="en-US" sz="1600" dirty="0"/>
              <a:t>4 men and 6 women can complete a work in 8 days while 3 men and 7 women can complete it in 10 days. In how many days can 10 women complete the work?</a:t>
            </a:r>
          </a:p>
          <a:p>
            <a:r>
              <a:rPr lang="en-IN" sz="1600" b="1" dirty="0"/>
              <a:t>Solution 5- </a:t>
            </a:r>
            <a:r>
              <a:rPr lang="en-IN" sz="1600" dirty="0"/>
              <a:t>This is an example of comparison of 2 different heterogeneous groups of  men and women (group 1 and group 2)</a:t>
            </a:r>
          </a:p>
          <a:p>
            <a:r>
              <a:rPr lang="en-IN" sz="1600" b="1" dirty="0"/>
              <a:t>Scenario 1- </a:t>
            </a:r>
            <a:r>
              <a:rPr lang="en-IN" sz="1600" dirty="0"/>
              <a:t>work is done by a heterogeneous group of </a:t>
            </a:r>
            <a:r>
              <a:rPr lang="en-US" sz="1600" dirty="0"/>
              <a:t>4 men and 6 women in 8 days </a:t>
            </a:r>
          </a:p>
          <a:p>
            <a:r>
              <a:rPr lang="en-IN" sz="1600" dirty="0"/>
              <a:t>Let efficiency of a man and a woman is m per day and w per day respectively</a:t>
            </a:r>
          </a:p>
          <a:p>
            <a:r>
              <a:rPr lang="en-IN" sz="1600" dirty="0"/>
              <a:t>So, work 1 = efficiency × time = (4m + 6w) × 8 </a:t>
            </a:r>
          </a:p>
          <a:p>
            <a:r>
              <a:rPr lang="en-IN" sz="1600" dirty="0"/>
              <a:t>Work 1 = 32m + 48w</a:t>
            </a:r>
          </a:p>
          <a:p>
            <a:r>
              <a:rPr lang="en-IN" sz="1600" b="1" dirty="0"/>
              <a:t>scenario 2- </a:t>
            </a:r>
            <a:r>
              <a:rPr lang="en-IN" sz="1600" dirty="0"/>
              <a:t>work is done by a heterogeneous group of </a:t>
            </a:r>
            <a:r>
              <a:rPr lang="en-US" sz="1600" dirty="0"/>
              <a:t>3 men and 7 women in 10 days </a:t>
            </a:r>
            <a:endParaRPr lang="en-IN" sz="1600" dirty="0"/>
          </a:p>
          <a:p>
            <a:r>
              <a:rPr lang="en-IN" sz="1600" dirty="0"/>
              <a:t>Let efficiency of a man and a woman is m per day and w per day respectively</a:t>
            </a:r>
          </a:p>
          <a:p>
            <a:r>
              <a:rPr lang="en-IN" sz="1600" dirty="0"/>
              <a:t>So, work 2 = efficiency × time = (3m + 7w) × 10 </a:t>
            </a:r>
          </a:p>
          <a:p>
            <a:r>
              <a:rPr lang="en-IN" sz="1600" dirty="0"/>
              <a:t>Work 2 = 30m + 70w</a:t>
            </a:r>
          </a:p>
          <a:p>
            <a:r>
              <a:rPr lang="en-IN" sz="1600" dirty="0"/>
              <a:t>Work done is same in both scenarios i.e. work 1 = work 2</a:t>
            </a:r>
          </a:p>
          <a:p>
            <a:r>
              <a:rPr lang="en-IN" sz="1600" dirty="0"/>
              <a:t>So, 32m + 48w = 30m + 70w</a:t>
            </a:r>
          </a:p>
          <a:p>
            <a:r>
              <a:rPr lang="en-IN" sz="1600" dirty="0"/>
              <a:t>2m = 22w. So, m:w = 11:1 hence m = 11w</a:t>
            </a:r>
          </a:p>
          <a:p>
            <a:r>
              <a:rPr lang="en-US" sz="1600" dirty="0"/>
              <a:t>using m = 11w, Work = 400 w (woman-days)</a:t>
            </a:r>
          </a:p>
          <a:p>
            <a:r>
              <a:rPr lang="en-US" sz="1600" dirty="0"/>
              <a:t>Let 10 women work for y days to complete the work</a:t>
            </a:r>
          </a:p>
          <a:p>
            <a:r>
              <a:rPr lang="en-US" sz="1600" dirty="0"/>
              <a:t>So, 10 y = 400 and so y = 10</a:t>
            </a:r>
          </a:p>
          <a:p>
            <a:r>
              <a:rPr lang="en-US" sz="1600" dirty="0"/>
              <a:t>So, 10 women can complete the work in 40 days</a:t>
            </a:r>
          </a:p>
          <a:p>
            <a:endParaRPr lang="en-US" sz="1000" dirty="0"/>
          </a:p>
          <a:p>
            <a:endParaRPr lang="en-US" sz="1000" dirty="0"/>
          </a:p>
        </p:txBody>
      </p:sp>
    </p:spTree>
    <p:extLst>
      <p:ext uri="{BB962C8B-B14F-4D97-AF65-F5344CB8AC3E}">
        <p14:creationId xmlns:p14="http://schemas.microsoft.com/office/powerpoint/2010/main" val="4198547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357190"/>
          </a:xfrm>
        </p:spPr>
        <p:txBody>
          <a:bodyPr>
            <a:normAutofit fontScale="90000"/>
          </a:bodyPr>
          <a:lstStyle/>
          <a:p>
            <a:r>
              <a:rPr lang="en-US" dirty="0"/>
              <a:t>Solutions</a:t>
            </a:r>
          </a:p>
        </p:txBody>
      </p:sp>
      <p:sp>
        <p:nvSpPr>
          <p:cNvPr id="3" name="Content Placeholder 2"/>
          <p:cNvSpPr>
            <a:spLocks noGrp="1"/>
          </p:cNvSpPr>
          <p:nvPr>
            <p:ph idx="1"/>
          </p:nvPr>
        </p:nvSpPr>
        <p:spPr>
          <a:xfrm>
            <a:off x="457200" y="500042"/>
            <a:ext cx="8229600" cy="6215106"/>
          </a:xfrm>
        </p:spPr>
        <p:txBody>
          <a:bodyPr>
            <a:noAutofit/>
          </a:bodyPr>
          <a:lstStyle/>
          <a:p>
            <a:r>
              <a:rPr lang="en-US" sz="1800" b="1" dirty="0"/>
              <a:t>Example 6- </a:t>
            </a:r>
            <a:r>
              <a:rPr lang="en-US" sz="1800" dirty="0"/>
              <a:t>If 2 Men can do as much work as 5 women and 2 Women can do as much work as 5 boys, in how many days can 10 Men, 15 Women and 20 Boys do a work which is done by 25 boys alone in 40 days?</a:t>
            </a:r>
          </a:p>
          <a:p>
            <a:r>
              <a:rPr lang="en-US" sz="1800" b="1" dirty="0"/>
              <a:t>Solution- </a:t>
            </a:r>
          </a:p>
          <a:p>
            <a:endParaRPr lang="en-US" sz="1400" dirty="0"/>
          </a:p>
        </p:txBody>
      </p:sp>
    </p:spTree>
    <p:extLst>
      <p:ext uri="{BB962C8B-B14F-4D97-AF65-F5344CB8AC3E}">
        <p14:creationId xmlns:p14="http://schemas.microsoft.com/office/powerpoint/2010/main" val="2790118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357190"/>
          </a:xfrm>
        </p:spPr>
        <p:txBody>
          <a:bodyPr>
            <a:normAutofit fontScale="90000"/>
          </a:bodyPr>
          <a:lstStyle/>
          <a:p>
            <a:r>
              <a:rPr lang="en-US" dirty="0"/>
              <a:t>Solutions</a:t>
            </a:r>
          </a:p>
        </p:txBody>
      </p:sp>
      <p:sp>
        <p:nvSpPr>
          <p:cNvPr id="3" name="Content Placeholder 2"/>
          <p:cNvSpPr>
            <a:spLocks noGrp="1"/>
          </p:cNvSpPr>
          <p:nvPr>
            <p:ph idx="1"/>
          </p:nvPr>
        </p:nvSpPr>
        <p:spPr>
          <a:xfrm>
            <a:off x="457200" y="500042"/>
            <a:ext cx="8229600" cy="6215106"/>
          </a:xfrm>
        </p:spPr>
        <p:txBody>
          <a:bodyPr>
            <a:noAutofit/>
          </a:bodyPr>
          <a:lstStyle/>
          <a:p>
            <a:r>
              <a:rPr lang="en-US" sz="1400" b="1" dirty="0"/>
              <a:t>Example 6- </a:t>
            </a:r>
            <a:r>
              <a:rPr lang="en-US" sz="1400" dirty="0"/>
              <a:t>If 2 Men can do as much work as 5 women and 2 Women can do as much work as 5 boys, in how many days can 10 Men, 15 Women and 20 Boys do a work which is done by 25 boys alone in 40 days?</a:t>
            </a:r>
          </a:p>
          <a:p>
            <a:endParaRPr lang="en-US" sz="1400" dirty="0"/>
          </a:p>
          <a:p>
            <a:r>
              <a:rPr lang="en-US" sz="1400" b="1" dirty="0"/>
              <a:t>Solution 6-</a:t>
            </a:r>
            <a:r>
              <a:rPr lang="en-IN" sz="1400" b="1" dirty="0"/>
              <a:t> </a:t>
            </a:r>
            <a:r>
              <a:rPr lang="en-IN" sz="1400" dirty="0"/>
              <a:t>This is an example of a heterogeneous group of  men , women and boys</a:t>
            </a:r>
            <a:endParaRPr lang="en-US" sz="1400" dirty="0"/>
          </a:p>
          <a:p>
            <a:r>
              <a:rPr lang="en-US" sz="1400" dirty="0"/>
              <a:t> Let efficiency of a man, a woman and a boy be m per day, w per day and b per day respectively</a:t>
            </a:r>
          </a:p>
          <a:p>
            <a:r>
              <a:rPr lang="en-US" sz="1400" dirty="0"/>
              <a:t>2m = 5w, 2w = 5b</a:t>
            </a:r>
          </a:p>
          <a:p>
            <a:r>
              <a:rPr lang="en-US" sz="1400" dirty="0"/>
              <a:t>So, m:w = 5:2 and w:b = 5:2   (using properties of ratio)</a:t>
            </a:r>
          </a:p>
          <a:p>
            <a:r>
              <a:rPr lang="en-US" sz="1400" dirty="0"/>
              <a:t> m : w : b = 25 : 10 : 4…………………………………………………………..(1)</a:t>
            </a:r>
          </a:p>
          <a:p>
            <a:r>
              <a:rPr lang="en-US" sz="1400" b="1" dirty="0"/>
              <a:t>Scenario 1</a:t>
            </a:r>
            <a:r>
              <a:rPr lang="en-US" sz="1400" dirty="0"/>
              <a:t>- Work is done by 25 boys alone in 40 days. So, let b=1 unit per day</a:t>
            </a:r>
          </a:p>
          <a:p>
            <a:r>
              <a:rPr lang="en-US" sz="1400" dirty="0"/>
              <a:t>Hence work 1 = </a:t>
            </a:r>
            <a:r>
              <a:rPr lang="en-IN" sz="1400" dirty="0"/>
              <a:t>efficiency × time =  25b × 40  </a:t>
            </a:r>
          </a:p>
          <a:p>
            <a:r>
              <a:rPr lang="en-IN" sz="1400" dirty="0"/>
              <a:t>Work 1= 1000 units (boy-days)</a:t>
            </a:r>
          </a:p>
          <a:p>
            <a:r>
              <a:rPr lang="en-IN" sz="1400" b="1" dirty="0"/>
              <a:t>scenario 2- </a:t>
            </a:r>
            <a:r>
              <a:rPr lang="en-IN" sz="1400" dirty="0"/>
              <a:t>We have the heterogeneous group of 10 men, 15 women and 20 boys. Let they completes the work in y days</a:t>
            </a:r>
          </a:p>
          <a:p>
            <a:r>
              <a:rPr lang="en-IN" sz="1400" dirty="0"/>
              <a:t>So, work 2 = efficiency × time =  (10m + 15w + 20b) × y</a:t>
            </a:r>
          </a:p>
          <a:p>
            <a:r>
              <a:rPr lang="en-IN" sz="1400" dirty="0"/>
              <a:t>Work 2= y(10m + 15w + 20b)</a:t>
            </a:r>
          </a:p>
          <a:p>
            <a:r>
              <a:rPr lang="en-IN" sz="1400" dirty="0"/>
              <a:t>Using 1, if b=1, w = 2.5  units per day and m = 6.25 units per day</a:t>
            </a:r>
          </a:p>
          <a:p>
            <a:r>
              <a:rPr lang="en-IN" sz="1400" dirty="0"/>
              <a:t>Work 2 = y{(10 × 6.25) + (15 × 2.5) + (20 × 1)} = 120y </a:t>
            </a:r>
          </a:p>
          <a:p>
            <a:r>
              <a:rPr lang="en-IN" sz="1400" dirty="0"/>
              <a:t>Work done is same in both scenarios i.e. work 1 = work 2</a:t>
            </a:r>
          </a:p>
          <a:p>
            <a:r>
              <a:rPr lang="en-IN" sz="1400" dirty="0"/>
              <a:t>Hence, 120y = 1000 units and so y=8.33</a:t>
            </a:r>
          </a:p>
          <a:p>
            <a:r>
              <a:rPr lang="en-US" sz="1400" dirty="0"/>
              <a:t>So, the heterogeneous group of 10 Men, 15 Women and 20 Boys will complete the work in (8 + 1/3) days</a:t>
            </a:r>
          </a:p>
          <a:p>
            <a:r>
              <a:rPr lang="en-US" sz="1400" dirty="0"/>
              <a:t>(i.e. on 9</a:t>
            </a:r>
            <a:r>
              <a:rPr lang="en-US" sz="1400" baseline="30000" dirty="0"/>
              <a:t>th</a:t>
            </a:r>
            <a:r>
              <a:rPr lang="en-US" sz="1400" dirty="0"/>
              <a:t> day the work will be completed)</a:t>
            </a:r>
          </a:p>
          <a:p>
            <a:endParaRPr lang="en-US" sz="1000" dirty="0"/>
          </a:p>
        </p:txBody>
      </p:sp>
    </p:spTree>
    <p:extLst>
      <p:ext uri="{BB962C8B-B14F-4D97-AF65-F5344CB8AC3E}">
        <p14:creationId xmlns:p14="http://schemas.microsoft.com/office/powerpoint/2010/main" val="754463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dirty="0"/>
              <a:t>Concept of negative work</a:t>
            </a:r>
          </a:p>
        </p:txBody>
      </p:sp>
      <p:sp>
        <p:nvSpPr>
          <p:cNvPr id="5" name="Content Placeholder 4"/>
          <p:cNvSpPr>
            <a:spLocks noGrp="1"/>
          </p:cNvSpPr>
          <p:nvPr>
            <p:ph idx="1"/>
          </p:nvPr>
        </p:nvSpPr>
        <p:spPr>
          <a:xfrm>
            <a:off x="457200" y="1214422"/>
            <a:ext cx="8229600" cy="4911741"/>
          </a:xfrm>
        </p:spPr>
        <p:txBody>
          <a:bodyPr>
            <a:normAutofit fontScale="47500" lnSpcReduction="20000"/>
          </a:bodyPr>
          <a:lstStyle/>
          <a:p>
            <a:r>
              <a:rPr lang="en-US" dirty="0"/>
              <a:t>In some cases the work done by a person or an object can be taken as negative work. It commonly appears when 2 or more objects or people are working in opposite direction. </a:t>
            </a:r>
          </a:p>
          <a:p>
            <a:r>
              <a:rPr lang="en-US" dirty="0"/>
              <a:t>The most common example is of Pipes and Tanks (Cisterns). So, negative work appears in the problems based on pipes and tanks (cisterns). In these cases there are inlet and outlet pipes/leaks which are working against each other</a:t>
            </a:r>
          </a:p>
          <a:p>
            <a:r>
              <a:rPr lang="en-US" dirty="0"/>
              <a:t>Inlet pipe is a pipe which is connected to a tank (or cistern or reservoir) and it is used to fill it. </a:t>
            </a:r>
          </a:p>
          <a:p>
            <a:r>
              <a:rPr lang="en-US" dirty="0"/>
              <a:t>Outlet pipe is a pipe which is connected to a tank (or cistern or reservoir) and it is used to empty it</a:t>
            </a:r>
          </a:p>
          <a:p>
            <a:r>
              <a:rPr lang="en-US" dirty="0"/>
              <a:t>Leak empties a tank</a:t>
            </a:r>
          </a:p>
          <a:p>
            <a:r>
              <a:rPr lang="en-US" dirty="0"/>
              <a:t>Positive work – To fill the tank</a:t>
            </a:r>
          </a:p>
          <a:p>
            <a:r>
              <a:rPr lang="en-US" dirty="0"/>
              <a:t>Negative work – To empty the tank</a:t>
            </a:r>
          </a:p>
          <a:p>
            <a:r>
              <a:rPr lang="en-US" dirty="0"/>
              <a:t>So, work done by Inlet pipe is positive work</a:t>
            </a:r>
          </a:p>
          <a:p>
            <a:r>
              <a:rPr lang="en-US" dirty="0"/>
              <a:t>work done by Outlet pipe and leak is negative work</a:t>
            </a:r>
          </a:p>
          <a:p>
            <a:r>
              <a:rPr lang="en-US" dirty="0"/>
              <a:t>There could be other examples too. For example, a person is constructing a wall and other person is destroying the same wall. The person who is constructing the wall is doing positive work while the person who is destroying the wall is doing negative work. The net work done will be the construction of wall (if efficiency of the person who is doing positive work is more) or destruction of wall (if efficiency of the person who is doing negative work is more) Similarly there could be other examples too</a:t>
            </a:r>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615205"/>
          </a:xfrm>
        </p:spPr>
        <p:txBody>
          <a:bodyPr>
            <a:normAutofit fontScale="90000"/>
          </a:bodyPr>
          <a:lstStyle/>
          <a:p>
            <a:r>
              <a:rPr lang="en-US" dirty="0"/>
              <a:t>solutions</a:t>
            </a:r>
          </a:p>
        </p:txBody>
      </p:sp>
      <p:sp>
        <p:nvSpPr>
          <p:cNvPr id="3" name="Content Placeholder 2"/>
          <p:cNvSpPr>
            <a:spLocks noGrp="1"/>
          </p:cNvSpPr>
          <p:nvPr>
            <p:ph idx="1"/>
          </p:nvPr>
        </p:nvSpPr>
        <p:spPr>
          <a:xfrm>
            <a:off x="457200" y="731838"/>
            <a:ext cx="8229600" cy="5394326"/>
          </a:xfrm>
        </p:spPr>
        <p:txBody>
          <a:bodyPr>
            <a:normAutofit/>
          </a:bodyPr>
          <a:lstStyle/>
          <a:p>
            <a:r>
              <a:rPr lang="en-US" sz="1800" b="1" dirty="0"/>
              <a:t>Example 7- </a:t>
            </a:r>
            <a:r>
              <a:rPr lang="en-US" sz="1800" dirty="0"/>
              <a:t>A Contractor undertook to finish a job in 45 days and employed 40 Men to do the job. After 30 days, 50% of the work had been completed. If he wants to employ additional women where 1 Man is as efficient as 3 Women so that the work is completed on time, how many women need to be employed?</a:t>
            </a:r>
          </a:p>
          <a:p>
            <a:r>
              <a:rPr lang="en-US" sz="1800" b="1" dirty="0"/>
              <a:t>Solution-</a:t>
            </a:r>
          </a:p>
          <a:p>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615205"/>
          </a:xfrm>
        </p:spPr>
        <p:txBody>
          <a:bodyPr>
            <a:normAutofit fontScale="90000"/>
          </a:bodyPr>
          <a:lstStyle/>
          <a:p>
            <a:r>
              <a:rPr lang="en-US" dirty="0"/>
              <a:t>solutions</a:t>
            </a:r>
          </a:p>
        </p:txBody>
      </p:sp>
      <p:sp>
        <p:nvSpPr>
          <p:cNvPr id="3" name="Content Placeholder 2"/>
          <p:cNvSpPr>
            <a:spLocks noGrp="1"/>
          </p:cNvSpPr>
          <p:nvPr>
            <p:ph idx="1"/>
          </p:nvPr>
        </p:nvSpPr>
        <p:spPr>
          <a:xfrm>
            <a:off x="457200" y="731838"/>
            <a:ext cx="8229600" cy="5394326"/>
          </a:xfrm>
        </p:spPr>
        <p:txBody>
          <a:bodyPr>
            <a:normAutofit fontScale="47500" lnSpcReduction="20000"/>
          </a:bodyPr>
          <a:lstStyle/>
          <a:p>
            <a:r>
              <a:rPr lang="en-US" sz="3200" b="1" dirty="0"/>
              <a:t>Example 7- </a:t>
            </a:r>
            <a:r>
              <a:rPr lang="en-US" sz="3200" dirty="0"/>
              <a:t>A Contractor undertook to finish a job in 45 days and employed 40 Men to do the job. After 30 days, 50% of the work had been completed. If he wants to employ additional women where 1 Man is as efficient as 3 Women so that the work is completed on time, how many women need to be employed?</a:t>
            </a:r>
          </a:p>
          <a:p>
            <a:endParaRPr lang="en-US" b="1" dirty="0"/>
          </a:p>
          <a:p>
            <a:r>
              <a:rPr lang="en-US" b="1" dirty="0"/>
              <a:t>Solution 7- </a:t>
            </a:r>
            <a:r>
              <a:rPr lang="en-US" dirty="0"/>
              <a:t>Let efficiency of a man and a woman be m per day and w per day respectively</a:t>
            </a:r>
          </a:p>
          <a:p>
            <a:r>
              <a:rPr lang="en-US" dirty="0"/>
              <a:t>It is given that m = 3w </a:t>
            </a:r>
          </a:p>
          <a:p>
            <a:r>
              <a:rPr lang="en-US" dirty="0"/>
              <a:t>So, w=m/3………………………………………(1)</a:t>
            </a:r>
          </a:p>
          <a:p>
            <a:r>
              <a:rPr lang="en-US" dirty="0"/>
              <a:t>We know that 50% of total work was completed by 40 men in 30 days</a:t>
            </a:r>
          </a:p>
          <a:p>
            <a:r>
              <a:rPr lang="en-US" dirty="0"/>
              <a:t>50% of work = efficiency × time = 40m × 30 = 1200 m</a:t>
            </a:r>
          </a:p>
          <a:p>
            <a:r>
              <a:rPr lang="en-US" dirty="0"/>
              <a:t>So, work = 2400 m (man-days)</a:t>
            </a:r>
          </a:p>
          <a:p>
            <a:r>
              <a:rPr lang="en-US" dirty="0"/>
              <a:t>Work done in 30 days = 1200 m and the work left after 30 days = 1200 m</a:t>
            </a:r>
          </a:p>
          <a:p>
            <a:r>
              <a:rPr lang="en-US" dirty="0"/>
              <a:t>Let the number of women employed on day 31 be y</a:t>
            </a:r>
          </a:p>
          <a:p>
            <a:r>
              <a:rPr lang="en-US" dirty="0"/>
              <a:t>Now, the remaining work of 1200 m must be completed by the group of 40 men and y women in 15 days</a:t>
            </a:r>
          </a:p>
          <a:p>
            <a:r>
              <a:rPr lang="en-US" dirty="0"/>
              <a:t>So, remaining work = efficiency × time </a:t>
            </a:r>
          </a:p>
          <a:p>
            <a:r>
              <a:rPr lang="en-US" dirty="0"/>
              <a:t>(40m + y w) × 15 = 1200 m………………………….(2)</a:t>
            </a:r>
          </a:p>
          <a:p>
            <a:r>
              <a:rPr lang="en-US" dirty="0"/>
              <a:t>Using (1) in (2)</a:t>
            </a:r>
          </a:p>
          <a:p>
            <a:r>
              <a:rPr lang="en-US" dirty="0"/>
              <a:t>(40m + y/3 m) × 15  = 1200 m</a:t>
            </a:r>
          </a:p>
          <a:p>
            <a:r>
              <a:rPr lang="en-US" dirty="0"/>
              <a:t>600 m + 5y m = 1200 m</a:t>
            </a:r>
          </a:p>
          <a:p>
            <a:r>
              <a:rPr lang="en-US" dirty="0"/>
              <a:t>So, 600 + 5y = 1200</a:t>
            </a:r>
          </a:p>
          <a:p>
            <a:r>
              <a:rPr lang="en-US" dirty="0"/>
              <a:t>Hence, y= 120</a:t>
            </a:r>
          </a:p>
          <a:p>
            <a:r>
              <a:rPr lang="en-US" dirty="0"/>
              <a:t>There are 120 women needed to be employed</a:t>
            </a:r>
          </a:p>
        </p:txBody>
      </p:sp>
    </p:spTree>
    <p:extLst>
      <p:ext uri="{BB962C8B-B14F-4D97-AF65-F5344CB8AC3E}">
        <p14:creationId xmlns:p14="http://schemas.microsoft.com/office/powerpoint/2010/main" val="257873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8715436" cy="357190"/>
          </a:xfrm>
        </p:spPr>
        <p:txBody>
          <a:bodyPr>
            <a:noAutofit/>
          </a:bodyPr>
          <a:lstStyle/>
          <a:p>
            <a:r>
              <a:rPr lang="en-IN" sz="2400" b="1" dirty="0"/>
              <a:t>Problems based on negative work- Pipes and Tanks based problems</a:t>
            </a:r>
            <a:endParaRPr lang="en-US" sz="2400" b="1" dirty="0"/>
          </a:p>
        </p:txBody>
      </p:sp>
      <p:sp>
        <p:nvSpPr>
          <p:cNvPr id="3" name="Content Placeholder 2"/>
          <p:cNvSpPr>
            <a:spLocks noGrp="1"/>
          </p:cNvSpPr>
          <p:nvPr>
            <p:ph idx="1"/>
          </p:nvPr>
        </p:nvSpPr>
        <p:spPr>
          <a:xfrm>
            <a:off x="457200" y="500042"/>
            <a:ext cx="8229600" cy="6215106"/>
          </a:xfrm>
        </p:spPr>
        <p:txBody>
          <a:bodyPr>
            <a:noAutofit/>
          </a:bodyPr>
          <a:lstStyle/>
          <a:p>
            <a:r>
              <a:rPr lang="en-US" sz="1600" b="1" dirty="0"/>
              <a:t>Example 1- </a:t>
            </a:r>
            <a:r>
              <a:rPr lang="en-US" sz="1600" dirty="0"/>
              <a:t>Two pipes A and b can fill a tank in 75 minutes and 90 minutes respectively. Both pipes are opened together. The tank was filled in exactly 1 hour if  the pipe B was closed after y minutes. What is the value of y?</a:t>
            </a:r>
          </a:p>
          <a:p>
            <a:r>
              <a:rPr lang="en-US" sz="1600" b="1" dirty="0"/>
              <a:t>Example 2- </a:t>
            </a:r>
            <a:r>
              <a:rPr lang="en-US" sz="1600" dirty="0"/>
              <a:t>An inlet pipe can fill a tank in 2 hours. Because of a leak, it took 2 and 1/3 hours to fill the tank. In how much time the leak can empty the half filled tank?</a:t>
            </a:r>
          </a:p>
          <a:p>
            <a:r>
              <a:rPr lang="en-US" sz="1600" b="1" dirty="0"/>
              <a:t>Example 3- </a:t>
            </a:r>
            <a:r>
              <a:rPr lang="en-US" sz="1600" dirty="0"/>
              <a:t>A tank (cistern) can be filled by a tap in 4 hours while it can be emptied by another tap in 9 hours. If both the taps are opened simultaneously, then how much time is needed to fill the tank?</a:t>
            </a:r>
          </a:p>
          <a:p>
            <a:r>
              <a:rPr lang="en-US" sz="1600" b="1" dirty="0"/>
              <a:t>Example 4- </a:t>
            </a:r>
            <a:r>
              <a:rPr lang="en-US" sz="1600" dirty="0"/>
              <a:t>A water tank is 3/5</a:t>
            </a:r>
            <a:r>
              <a:rPr lang="en-US" sz="1600" baseline="30000" dirty="0"/>
              <a:t>th</a:t>
            </a:r>
            <a:r>
              <a:rPr lang="en-US" sz="1600" dirty="0"/>
              <a:t> full. The inlet pipe can fill the tank alone in 30 minutes while the outlet pipe can empty it in 18 minutes. If both the pipes are opened, how long will it take to empty or fill the tank completely?</a:t>
            </a:r>
          </a:p>
          <a:p>
            <a:r>
              <a:rPr lang="en-US" sz="1600" b="1" dirty="0"/>
              <a:t>Example 5</a:t>
            </a:r>
            <a:r>
              <a:rPr lang="en-US" sz="1600" dirty="0"/>
              <a:t>-Pipe 1 can fill a tank in 12 hours, Pipe 2 in 20 hours while a leak can empty the tank in 30 hours. Initially, all 3 are opened. After 5 hours, Pipe 1 is closed. In how much more time will the tank get completely filled?</a:t>
            </a:r>
          </a:p>
          <a:p>
            <a:r>
              <a:rPr lang="en-US" sz="1600" b="1" dirty="0"/>
              <a:t>Example 6- </a:t>
            </a:r>
            <a:r>
              <a:rPr lang="en-US" sz="1600" dirty="0"/>
              <a:t>A hole in the bottom of a tank can empty it in 8 hours. An inlet pipe fills water at the rate of 2 </a:t>
            </a:r>
            <a:r>
              <a:rPr lang="en-US" sz="1600" dirty="0" err="1"/>
              <a:t>litres</a:t>
            </a:r>
            <a:r>
              <a:rPr lang="en-US" sz="1600" dirty="0"/>
              <a:t> per minute. When the tank is full the inlet is opened but due to the leak(by hole), the tank gets emptied in 10 hours. Find the capacity of the tank?</a:t>
            </a:r>
          </a:p>
          <a:p>
            <a:endParaRPr lang="en-US" sz="1600" dirty="0"/>
          </a:p>
          <a:p>
            <a:r>
              <a:rPr lang="en-US" sz="1600" dirty="0"/>
              <a:t>The example 1 is not based on negative work. The remaining 5 (from 2</a:t>
            </a:r>
            <a:r>
              <a:rPr lang="en-US" sz="1600" baseline="30000" dirty="0"/>
              <a:t>nd</a:t>
            </a:r>
            <a:r>
              <a:rPr lang="en-US" sz="1600" dirty="0"/>
              <a:t> to 6</a:t>
            </a:r>
            <a:r>
              <a:rPr lang="en-US" sz="1600" baseline="30000" dirty="0"/>
              <a:t>th</a:t>
            </a:r>
            <a:r>
              <a:rPr lang="en-US" sz="1600" dirty="0"/>
              <a:t>) are based on negative work.</a:t>
            </a:r>
          </a:p>
          <a:p>
            <a:r>
              <a:rPr lang="en-US" sz="1600" dirty="0"/>
              <a:t>Example 1 to 2 – easy</a:t>
            </a:r>
          </a:p>
          <a:p>
            <a:r>
              <a:rPr lang="en-US" sz="1600" dirty="0"/>
              <a:t>Example 3  to 4 – easy to moderate</a:t>
            </a:r>
          </a:p>
          <a:p>
            <a:r>
              <a:rPr lang="en-US" sz="1600" dirty="0"/>
              <a:t>Example 5  to 6 –  moderate</a:t>
            </a:r>
          </a:p>
          <a:p>
            <a:endParaRPr lang="en-US" sz="1600" dirty="0"/>
          </a:p>
          <a:p>
            <a:endParaRPr lang="en-US" sz="1600" dirty="0"/>
          </a:p>
          <a:p>
            <a:endParaRPr lang="en-US"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19C90-3050-4B8E-82F2-D171512DF88B}"/>
              </a:ext>
            </a:extLst>
          </p:cNvPr>
          <p:cNvSpPr>
            <a:spLocks noGrp="1"/>
          </p:cNvSpPr>
          <p:nvPr>
            <p:ph type="title"/>
          </p:nvPr>
        </p:nvSpPr>
        <p:spPr>
          <a:xfrm>
            <a:off x="457200" y="116632"/>
            <a:ext cx="8229600" cy="28803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02274E1-B852-490D-8358-A9A09B22A384}"/>
              </a:ext>
            </a:extLst>
          </p:cNvPr>
          <p:cNvSpPr>
            <a:spLocks noGrp="1"/>
          </p:cNvSpPr>
          <p:nvPr>
            <p:ph idx="1"/>
          </p:nvPr>
        </p:nvSpPr>
        <p:spPr>
          <a:xfrm>
            <a:off x="251520" y="476672"/>
            <a:ext cx="8712968" cy="6264696"/>
          </a:xfrm>
        </p:spPr>
        <p:txBody>
          <a:bodyPr>
            <a:normAutofit fontScale="25000" lnSpcReduction="20000"/>
          </a:bodyPr>
          <a:lstStyle/>
          <a:p>
            <a:r>
              <a:rPr lang="en-US" sz="5600" b="1" dirty="0"/>
              <a:t>Example 1- </a:t>
            </a:r>
            <a:r>
              <a:rPr lang="en-US" sz="5600" dirty="0"/>
              <a:t>Two pipes A and b can fill a tank in 75 minutes and 90 minutes respectively. Both pipes are opened together. The tank was filled in exactly 1 hour if  the pipe B was closed after y minutes. What is the value of y?</a:t>
            </a:r>
            <a:endParaRPr lang="en-IN" sz="5600" b="1" dirty="0"/>
          </a:p>
          <a:p>
            <a:endParaRPr lang="en-IN" sz="5600" dirty="0"/>
          </a:p>
          <a:p>
            <a:endParaRPr lang="en-IN" sz="5600" dirty="0"/>
          </a:p>
          <a:p>
            <a:endParaRPr lang="en-IN" sz="5600" dirty="0"/>
          </a:p>
          <a:p>
            <a:endParaRPr lang="en-IN" sz="5600" dirty="0"/>
          </a:p>
          <a:p>
            <a:endParaRPr lang="en-IN" sz="5600" dirty="0"/>
          </a:p>
          <a:p>
            <a:r>
              <a:rPr lang="en-US" sz="5600" b="1" dirty="0"/>
              <a:t>Example 2- </a:t>
            </a:r>
            <a:r>
              <a:rPr lang="en-US" sz="5600" dirty="0"/>
              <a:t>An inlet pipe can fill a tank in 2 hours. Because of a leak, it took 2 and 1/3 hours to fill the tank. In how much time the leak can empty the half filled tank?</a:t>
            </a:r>
          </a:p>
          <a:p>
            <a:r>
              <a:rPr lang="en-IN" sz="5600" b="1" dirty="0"/>
              <a:t>Solution 2- </a:t>
            </a:r>
            <a:r>
              <a:rPr lang="en-IN" sz="5600" dirty="0"/>
              <a:t>Work by inlet pipe is +</a:t>
            </a:r>
            <a:r>
              <a:rPr lang="en-IN" sz="5600" dirty="0" err="1"/>
              <a:t>ve</a:t>
            </a:r>
            <a:r>
              <a:rPr lang="en-IN" sz="5600" dirty="0"/>
              <a:t> and work done by leak is –</a:t>
            </a:r>
            <a:r>
              <a:rPr lang="en-IN" sz="5600" dirty="0" err="1"/>
              <a:t>ve</a:t>
            </a:r>
            <a:r>
              <a:rPr lang="en-IN" sz="5600" dirty="0"/>
              <a:t>. </a:t>
            </a:r>
          </a:p>
          <a:p>
            <a:r>
              <a:rPr lang="en-IN" sz="5600" dirty="0"/>
              <a:t>Let Work = LCM (2, 7/3) = 14 units</a:t>
            </a:r>
          </a:p>
          <a:p>
            <a:r>
              <a:rPr lang="en-IN" sz="5600" dirty="0"/>
              <a:t>E(pipe) = 14/2 = 7 units/hr, E(Pipe + leak) = 14/(7/3) = 6 units/hr</a:t>
            </a:r>
          </a:p>
          <a:p>
            <a:r>
              <a:rPr lang="en-IN" sz="5600" dirty="0"/>
              <a:t>E(Pipe + leak) = E(pipe) + E(Leak)</a:t>
            </a:r>
          </a:p>
          <a:p>
            <a:r>
              <a:rPr lang="en-IN" sz="5600" dirty="0"/>
              <a:t>6 = 7 + E(leak)</a:t>
            </a:r>
          </a:p>
          <a:p>
            <a:r>
              <a:rPr lang="en-IN" sz="5600" dirty="0"/>
              <a:t>So, E(leak) = -1 unit/hr (so, it is conformed that work done by leak is –</a:t>
            </a:r>
            <a:r>
              <a:rPr lang="en-IN" sz="5600" dirty="0" err="1"/>
              <a:t>ve</a:t>
            </a:r>
            <a:r>
              <a:rPr lang="en-IN" sz="5600" dirty="0"/>
              <a:t>)</a:t>
            </a:r>
          </a:p>
          <a:p>
            <a:r>
              <a:rPr lang="en-IN" sz="5600" dirty="0"/>
              <a:t>Required work = To empty the half filled tank =  - 50% of total work = - (50% of 14) units = -7 units</a:t>
            </a:r>
          </a:p>
          <a:p>
            <a:r>
              <a:rPr lang="en-IN" sz="5600" dirty="0"/>
              <a:t>Time = Required work/E(leak) = -7 units/ (-1 unit/hr) = 7 hours</a:t>
            </a:r>
          </a:p>
          <a:p>
            <a:r>
              <a:rPr lang="en-IN" sz="5600" dirty="0"/>
              <a:t>Hence leak </a:t>
            </a:r>
            <a:r>
              <a:rPr lang="en-US" sz="5600" dirty="0"/>
              <a:t>can empty the half filled tank in 7 hours</a:t>
            </a:r>
          </a:p>
          <a:p>
            <a:endParaRPr lang="en-US" sz="5600" b="1" dirty="0"/>
          </a:p>
          <a:p>
            <a:r>
              <a:rPr lang="en-US" sz="5600" b="1" dirty="0"/>
              <a:t>Example 3- </a:t>
            </a:r>
            <a:r>
              <a:rPr lang="en-US" sz="5600" dirty="0"/>
              <a:t>A tank (cistern) can be filled by a tap in 4 hours while it can be emptied by another tap in 9 hours. If both the taps are opened simultaneously, then how much time is needed to fill the tank?</a:t>
            </a:r>
          </a:p>
          <a:p>
            <a:endParaRPr lang="en-IN" dirty="0"/>
          </a:p>
        </p:txBody>
      </p:sp>
    </p:spTree>
    <p:extLst>
      <p:ext uri="{BB962C8B-B14F-4D97-AF65-F5344CB8AC3E}">
        <p14:creationId xmlns:p14="http://schemas.microsoft.com/office/powerpoint/2010/main" val="1787720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440D6-8175-4556-AB33-2BD4BD41B6C4}"/>
              </a:ext>
            </a:extLst>
          </p:cNvPr>
          <p:cNvSpPr>
            <a:spLocks noGrp="1"/>
          </p:cNvSpPr>
          <p:nvPr>
            <p:ph type="title"/>
          </p:nvPr>
        </p:nvSpPr>
        <p:spPr>
          <a:xfrm>
            <a:off x="457200" y="188640"/>
            <a:ext cx="8229600" cy="28803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EE456C4-4184-4865-B11A-22A2FC382E1D}"/>
              </a:ext>
            </a:extLst>
          </p:cNvPr>
          <p:cNvSpPr>
            <a:spLocks noGrp="1"/>
          </p:cNvSpPr>
          <p:nvPr>
            <p:ph idx="1"/>
          </p:nvPr>
        </p:nvSpPr>
        <p:spPr>
          <a:xfrm>
            <a:off x="107504" y="548680"/>
            <a:ext cx="8856984" cy="6120680"/>
          </a:xfrm>
        </p:spPr>
        <p:txBody>
          <a:bodyPr>
            <a:normAutofit fontScale="40000" lnSpcReduction="20000"/>
          </a:bodyPr>
          <a:lstStyle/>
          <a:p>
            <a:r>
              <a:rPr lang="en-US" sz="3200" b="1" dirty="0"/>
              <a:t>Example 1- </a:t>
            </a:r>
            <a:r>
              <a:rPr lang="en-US" sz="3200" dirty="0"/>
              <a:t>Two pipes A and b can fill a tank in 75 minutes and 90 minutes respectively. Both pipes are opened together. The tank was filled in exactly 1 hour if  the pipe B was closed after y minutes. What is the value of y?</a:t>
            </a:r>
            <a:endParaRPr lang="en-IN" sz="3200" b="1" dirty="0"/>
          </a:p>
          <a:p>
            <a:r>
              <a:rPr lang="en-IN" sz="3200" b="1" dirty="0"/>
              <a:t>Solution 1- </a:t>
            </a:r>
            <a:r>
              <a:rPr lang="en-IN" sz="3200" dirty="0"/>
              <a:t>Let Work = LCM (75, 90) = 450 units</a:t>
            </a:r>
          </a:p>
          <a:p>
            <a:r>
              <a:rPr lang="en-IN" sz="3200" dirty="0"/>
              <a:t>E(A) = 450/75 = 6 units/min, E(B) = 450/90 =5 units/min </a:t>
            </a:r>
          </a:p>
          <a:p>
            <a:r>
              <a:rPr lang="en-IN" sz="3200" dirty="0"/>
              <a:t>The total work of 450 units is done by 60 min work of A and x min work of B</a:t>
            </a:r>
          </a:p>
          <a:p>
            <a:r>
              <a:rPr lang="en-IN" sz="3200" dirty="0"/>
              <a:t>So, (60 × 6) + (y × 5) = 450</a:t>
            </a:r>
          </a:p>
          <a:p>
            <a:r>
              <a:rPr lang="en-IN" sz="3200" dirty="0"/>
              <a:t>Solving it, y = 18. Hence pipe B is closed after 18 minutes</a:t>
            </a:r>
          </a:p>
          <a:p>
            <a:endParaRPr lang="en-IN" sz="3200" dirty="0"/>
          </a:p>
          <a:p>
            <a:r>
              <a:rPr lang="en-US" sz="3200" b="1" dirty="0"/>
              <a:t>Example 2- </a:t>
            </a:r>
            <a:r>
              <a:rPr lang="en-US" sz="3200" dirty="0"/>
              <a:t>An inlet pipe can fill a tank in 2 hours. Because of a leak, it took 2 and 1/3 hours to fill the tank. In how much time the leak can empty the half filled tank?</a:t>
            </a:r>
          </a:p>
          <a:p>
            <a:r>
              <a:rPr lang="en-IN" sz="3200" b="1" dirty="0"/>
              <a:t>Solution 2- </a:t>
            </a:r>
            <a:r>
              <a:rPr lang="en-IN" sz="3200" dirty="0"/>
              <a:t>Work by inlet pipe is +</a:t>
            </a:r>
            <a:r>
              <a:rPr lang="en-IN" sz="3200" dirty="0" err="1"/>
              <a:t>ve</a:t>
            </a:r>
            <a:r>
              <a:rPr lang="en-IN" sz="3200" dirty="0"/>
              <a:t> and work done by leak is –</a:t>
            </a:r>
            <a:r>
              <a:rPr lang="en-IN" sz="3200" dirty="0" err="1"/>
              <a:t>ve</a:t>
            </a:r>
            <a:r>
              <a:rPr lang="en-IN" sz="3200" dirty="0"/>
              <a:t>. </a:t>
            </a:r>
          </a:p>
          <a:p>
            <a:r>
              <a:rPr lang="en-IN" sz="3200" dirty="0"/>
              <a:t>Let Work = LCM (2, 7/3) = 14 units</a:t>
            </a:r>
          </a:p>
          <a:p>
            <a:r>
              <a:rPr lang="en-IN" sz="3200" dirty="0"/>
              <a:t>E(pipe) = 14/2 = 7 units/hr, E(Pipe + leak) = 14/(7/3) = 6 units/hr</a:t>
            </a:r>
          </a:p>
          <a:p>
            <a:r>
              <a:rPr lang="en-IN" sz="3200" dirty="0"/>
              <a:t>E(Pipe + leak) = E(pipe) + E(Leak)</a:t>
            </a:r>
          </a:p>
          <a:p>
            <a:r>
              <a:rPr lang="en-IN" sz="3200" dirty="0"/>
              <a:t>6 = 7 + E(leak)</a:t>
            </a:r>
          </a:p>
          <a:p>
            <a:r>
              <a:rPr lang="en-IN" sz="3200" dirty="0"/>
              <a:t>So, E(leak) = -1 unit/hr (so, it is conformed that work done by leak is –</a:t>
            </a:r>
            <a:r>
              <a:rPr lang="en-IN" sz="3200" dirty="0" err="1"/>
              <a:t>ve</a:t>
            </a:r>
            <a:r>
              <a:rPr lang="en-IN" sz="3200" dirty="0"/>
              <a:t>)</a:t>
            </a:r>
          </a:p>
          <a:p>
            <a:r>
              <a:rPr lang="en-IN" sz="3200" dirty="0"/>
              <a:t>Required work = To empty the half filled tank =  - 50% of total work = - (50% of 14) units = -7 units</a:t>
            </a:r>
          </a:p>
          <a:p>
            <a:r>
              <a:rPr lang="en-IN" sz="3200" dirty="0"/>
              <a:t>Time = Required work/E(leak) = -7 units/ (-1 unit/hr) = 7 hours</a:t>
            </a:r>
          </a:p>
          <a:p>
            <a:r>
              <a:rPr lang="en-IN" sz="3200" dirty="0"/>
              <a:t>Hence leak </a:t>
            </a:r>
            <a:r>
              <a:rPr lang="en-US" sz="3200" dirty="0"/>
              <a:t>can empty the half filled tank in 7 hours</a:t>
            </a:r>
          </a:p>
          <a:p>
            <a:endParaRPr lang="en-US" sz="3200" b="1" dirty="0"/>
          </a:p>
          <a:p>
            <a:r>
              <a:rPr lang="en-US" sz="3200" b="1" dirty="0"/>
              <a:t>Example 3- </a:t>
            </a:r>
            <a:r>
              <a:rPr lang="en-US" sz="3200" dirty="0"/>
              <a:t>A tank (cistern) can be filled by a tap in 4 hours while it can be emptied by another tap in 9 hours. If both the taps are opened simultaneously, then how much time is needed to fill the tank?</a:t>
            </a:r>
          </a:p>
          <a:p>
            <a:r>
              <a:rPr lang="en-IN" sz="3200" b="1" dirty="0"/>
              <a:t>Solution 3- </a:t>
            </a:r>
            <a:r>
              <a:rPr lang="en-IN" sz="3200" dirty="0"/>
              <a:t>Work by Tap 1 is +</a:t>
            </a:r>
            <a:r>
              <a:rPr lang="en-IN" sz="3200" dirty="0" err="1"/>
              <a:t>ve</a:t>
            </a:r>
            <a:r>
              <a:rPr lang="en-IN" sz="3200" dirty="0"/>
              <a:t> and work done by Tap 2 is –</a:t>
            </a:r>
            <a:r>
              <a:rPr lang="en-IN" sz="3200" dirty="0" err="1"/>
              <a:t>ve</a:t>
            </a:r>
            <a:r>
              <a:rPr lang="en-IN" sz="3200" dirty="0"/>
              <a:t>. </a:t>
            </a:r>
          </a:p>
          <a:p>
            <a:r>
              <a:rPr lang="en-IN" sz="3200" dirty="0"/>
              <a:t>Let Work = LCM (4, 9) = 36 units</a:t>
            </a:r>
          </a:p>
          <a:p>
            <a:pPr>
              <a:buNone/>
            </a:pPr>
            <a:r>
              <a:rPr lang="en-IN" sz="3200" dirty="0"/>
              <a:t>          E(Tap 1) =36/4=9 units/hr, E(Tap 2) = -36/9 = -4 units/hr (Tap 2 can empty the tank in 4 hrs and so for tap 2, work is taken as -36 units)</a:t>
            </a:r>
          </a:p>
          <a:p>
            <a:r>
              <a:rPr lang="en-IN" sz="3200" dirty="0"/>
              <a:t>E(Tap 1 + Tap 2) = E(Tap 1) + E(Tap 2) = 9 + (-4) = 5 units/hr</a:t>
            </a:r>
          </a:p>
          <a:p>
            <a:r>
              <a:rPr lang="en-IN" sz="3200" dirty="0"/>
              <a:t>Required work = To fill the tank =  36 units</a:t>
            </a:r>
          </a:p>
          <a:p>
            <a:r>
              <a:rPr lang="en-IN" sz="3200" dirty="0"/>
              <a:t>Time = Required work/ E(Tap 1 + Tap 2) = 36 /5 = 7.2 hours = 7 hours and 12 minutes</a:t>
            </a:r>
          </a:p>
          <a:p>
            <a:r>
              <a:rPr lang="en-IN" sz="3200" dirty="0"/>
              <a:t>Hence </a:t>
            </a:r>
            <a:r>
              <a:rPr lang="en-US" sz="3200" dirty="0"/>
              <a:t>time is needed to fill the tank is 7.2 hours or </a:t>
            </a:r>
            <a:r>
              <a:rPr lang="en-IN" sz="3200" dirty="0"/>
              <a:t>7 hours and 12 minutes</a:t>
            </a:r>
          </a:p>
          <a:p>
            <a:endParaRPr lang="en-IN" dirty="0"/>
          </a:p>
        </p:txBody>
      </p:sp>
    </p:spTree>
    <p:extLst>
      <p:ext uri="{BB962C8B-B14F-4D97-AF65-F5344CB8AC3E}">
        <p14:creationId xmlns:p14="http://schemas.microsoft.com/office/powerpoint/2010/main" val="132351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6C9DE-20F3-4137-ACD3-3484D66AAB53}"/>
              </a:ext>
            </a:extLst>
          </p:cNvPr>
          <p:cNvSpPr>
            <a:spLocks noGrp="1"/>
          </p:cNvSpPr>
          <p:nvPr>
            <p:ph type="title"/>
          </p:nvPr>
        </p:nvSpPr>
        <p:spPr>
          <a:xfrm>
            <a:off x="457200" y="188641"/>
            <a:ext cx="8229600" cy="36004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5904C69-55CB-4D46-A61D-DA9213745DB9}"/>
              </a:ext>
            </a:extLst>
          </p:cNvPr>
          <p:cNvSpPr>
            <a:spLocks noGrp="1"/>
          </p:cNvSpPr>
          <p:nvPr>
            <p:ph idx="1"/>
          </p:nvPr>
        </p:nvSpPr>
        <p:spPr>
          <a:xfrm>
            <a:off x="179512" y="548681"/>
            <a:ext cx="8712968" cy="6120677"/>
          </a:xfrm>
        </p:spPr>
        <p:txBody>
          <a:bodyPr>
            <a:normAutofit fontScale="85000" lnSpcReduction="10000"/>
          </a:bodyPr>
          <a:lstStyle/>
          <a:p>
            <a:r>
              <a:rPr lang="en-US" sz="1600" b="1" dirty="0"/>
              <a:t>Example 4- </a:t>
            </a:r>
            <a:r>
              <a:rPr lang="en-US" sz="1600" dirty="0"/>
              <a:t>A water tank is 3/5</a:t>
            </a:r>
            <a:r>
              <a:rPr lang="en-US" sz="1600" baseline="30000" dirty="0"/>
              <a:t>th</a:t>
            </a:r>
            <a:r>
              <a:rPr lang="en-US" sz="1600" dirty="0"/>
              <a:t> full. The inlet pipe can fill the tank alone in 30 minutes while the outlet pipe can empty it in 18 minutes. If both the pipes are opened, how long will it take to empty or fill the tank completely?</a:t>
            </a:r>
            <a:endParaRPr lang="en-IN" sz="1600" b="1" dirty="0"/>
          </a:p>
          <a:p>
            <a:r>
              <a:rPr lang="en-IN" sz="1600" b="1" dirty="0"/>
              <a:t>Solution 4- </a:t>
            </a:r>
            <a:r>
              <a:rPr lang="en-IN" sz="1600" dirty="0"/>
              <a:t>Work by Inlet pipe is +</a:t>
            </a:r>
            <a:r>
              <a:rPr lang="en-IN" sz="1600" dirty="0" err="1"/>
              <a:t>ve</a:t>
            </a:r>
            <a:r>
              <a:rPr lang="en-IN" sz="1600" dirty="0"/>
              <a:t> and work done by Outlet pipe is –</a:t>
            </a:r>
            <a:r>
              <a:rPr lang="en-IN" sz="1600" dirty="0" err="1"/>
              <a:t>ve</a:t>
            </a:r>
            <a:r>
              <a:rPr lang="en-IN" sz="1600" dirty="0"/>
              <a:t>. </a:t>
            </a:r>
          </a:p>
          <a:p>
            <a:r>
              <a:rPr lang="en-IN" sz="1600" dirty="0"/>
              <a:t>Let Work = LCM (30, 18) = 90 units</a:t>
            </a:r>
          </a:p>
          <a:p>
            <a:r>
              <a:rPr lang="en-IN" sz="1600" dirty="0"/>
              <a:t>E(Inlet) = 90/30 = 3 units/min, E(Outlet) =  -90/18 =  -5 units/min (Outlet pipe can empty the tank in 18 minutes and so for outlet pipe work is taken as -90 units)</a:t>
            </a:r>
          </a:p>
          <a:p>
            <a:r>
              <a:rPr lang="en-IN" sz="1600" dirty="0"/>
              <a:t>E(Inlet + Outlet) = E(Inlet) + E(Outlet) = 3 + (-5) = -2 units/min</a:t>
            </a:r>
          </a:p>
          <a:p>
            <a:r>
              <a:rPr lang="en-IN" sz="1600" dirty="0"/>
              <a:t>Required work = To empty the (3/5)</a:t>
            </a:r>
            <a:r>
              <a:rPr lang="en-IN" sz="1600" dirty="0" err="1"/>
              <a:t>th</a:t>
            </a:r>
            <a:r>
              <a:rPr lang="en-IN" sz="1600" dirty="0"/>
              <a:t> of tank =  - (3/5) × 90 = -54 units (as efficiency of outlet pipe is more than the efficiency of inlet pipe, so tank will get empty i.e. the net work done is negative work)</a:t>
            </a:r>
          </a:p>
          <a:p>
            <a:r>
              <a:rPr lang="en-IN" sz="1600" dirty="0"/>
              <a:t>(If the efficiency of the inlet pipe were more than that of outlet pipe, the tank would been completely filled and net work done in that case would been positive work. The required work in that case would been = 2/5 of 90 units = +36 units)</a:t>
            </a:r>
          </a:p>
          <a:p>
            <a:r>
              <a:rPr lang="en-IN" sz="1600" dirty="0"/>
              <a:t>Time = Required work/ E(Inlet + Outlet) = -54/(-2) = 27 min</a:t>
            </a:r>
          </a:p>
          <a:p>
            <a:r>
              <a:rPr lang="en-IN" sz="1600" dirty="0"/>
              <a:t>Hence, </a:t>
            </a:r>
            <a:r>
              <a:rPr lang="en-US" sz="1600" dirty="0"/>
              <a:t>it will take 27 minutes to empty the tank completely</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324000">
              <a:spcBef>
                <a:spcPts val="0"/>
              </a:spcBef>
            </a:pPr>
            <a:r>
              <a:rPr lang="en-US" sz="1600" b="1" dirty="0"/>
              <a:t>Example 5</a:t>
            </a:r>
            <a:r>
              <a:rPr lang="en-US" sz="1600" dirty="0"/>
              <a:t>-Pipe 1 can fill a tank in 12 hours, Pipe 2 in 20 hours while a leak can empty the tank in 30 hours. Initially, all 3 are opened. After 5 hours, Pipe 1 is closed. In how much more time will the tank get filled?</a:t>
            </a:r>
            <a:endParaRPr lang="en-IN" dirty="0"/>
          </a:p>
        </p:txBody>
      </p:sp>
    </p:spTree>
    <p:extLst>
      <p:ext uri="{BB962C8B-B14F-4D97-AF65-F5344CB8AC3E}">
        <p14:creationId xmlns:p14="http://schemas.microsoft.com/office/powerpoint/2010/main" val="3834097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6C9DE-20F3-4137-ACD3-3484D66AAB53}"/>
              </a:ext>
            </a:extLst>
          </p:cNvPr>
          <p:cNvSpPr>
            <a:spLocks noGrp="1"/>
          </p:cNvSpPr>
          <p:nvPr>
            <p:ph type="title"/>
          </p:nvPr>
        </p:nvSpPr>
        <p:spPr>
          <a:xfrm>
            <a:off x="457200" y="188641"/>
            <a:ext cx="8229600" cy="36004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5904C69-55CB-4D46-A61D-DA9213745DB9}"/>
              </a:ext>
            </a:extLst>
          </p:cNvPr>
          <p:cNvSpPr>
            <a:spLocks noGrp="1"/>
          </p:cNvSpPr>
          <p:nvPr>
            <p:ph idx="1"/>
          </p:nvPr>
        </p:nvSpPr>
        <p:spPr>
          <a:xfrm>
            <a:off x="179512" y="548681"/>
            <a:ext cx="8712968" cy="6120677"/>
          </a:xfrm>
        </p:spPr>
        <p:txBody>
          <a:bodyPr>
            <a:normAutofit fontScale="25000" lnSpcReduction="20000"/>
          </a:bodyPr>
          <a:lstStyle/>
          <a:p>
            <a:r>
              <a:rPr lang="en-US" sz="5600" b="1" dirty="0"/>
              <a:t>Example 4- </a:t>
            </a:r>
            <a:r>
              <a:rPr lang="en-US" sz="5600" dirty="0"/>
              <a:t>A water tank is 3/5</a:t>
            </a:r>
            <a:r>
              <a:rPr lang="en-US" sz="5600" baseline="30000" dirty="0"/>
              <a:t>th</a:t>
            </a:r>
            <a:r>
              <a:rPr lang="en-US" sz="5600" dirty="0"/>
              <a:t> full. The inlet pipe can fill the tank alone in 30 minutes while the outlet pipe can empty it in 18 minutes. If both the pipes are opened, how long will it take to empty or fill the tank completely?</a:t>
            </a:r>
            <a:endParaRPr lang="en-IN" sz="5600" b="1" dirty="0"/>
          </a:p>
          <a:p>
            <a:r>
              <a:rPr lang="en-IN" sz="5600" b="1" dirty="0"/>
              <a:t>Solution 4- </a:t>
            </a:r>
            <a:r>
              <a:rPr lang="en-IN" sz="5600" dirty="0"/>
              <a:t>Work by Inlet pipe is +</a:t>
            </a:r>
            <a:r>
              <a:rPr lang="en-IN" sz="5600" dirty="0" err="1"/>
              <a:t>ve</a:t>
            </a:r>
            <a:r>
              <a:rPr lang="en-IN" sz="5600" dirty="0"/>
              <a:t> and work done by Outlet pipe is –</a:t>
            </a:r>
            <a:r>
              <a:rPr lang="en-IN" sz="5600" dirty="0" err="1"/>
              <a:t>ve</a:t>
            </a:r>
            <a:r>
              <a:rPr lang="en-IN" sz="5600" dirty="0"/>
              <a:t>. </a:t>
            </a:r>
          </a:p>
          <a:p>
            <a:r>
              <a:rPr lang="en-IN" sz="5600" dirty="0"/>
              <a:t>Let Work = LCM (30, 18) = 90 units</a:t>
            </a:r>
          </a:p>
          <a:p>
            <a:r>
              <a:rPr lang="en-IN" sz="5600" dirty="0"/>
              <a:t>E(Inlet) = 90/30 = 3 units/min, E(Outlet) =  -90/18 =  -5 units/min (Outlet pipe can empty the tank in 18 minutes and so for outlet pipe work is taken as -90 units)</a:t>
            </a:r>
          </a:p>
          <a:p>
            <a:r>
              <a:rPr lang="en-IN" sz="5600" dirty="0"/>
              <a:t>E(Inlet + Outlet) = E(Inlet) + E(Outlet) = 3 + (-5) = -2 units/min</a:t>
            </a:r>
          </a:p>
          <a:p>
            <a:r>
              <a:rPr lang="en-IN" sz="5600" dirty="0"/>
              <a:t>Required work = To empty the (3/5)</a:t>
            </a:r>
            <a:r>
              <a:rPr lang="en-IN" sz="5600" dirty="0" err="1"/>
              <a:t>th</a:t>
            </a:r>
            <a:r>
              <a:rPr lang="en-IN" sz="5600" dirty="0"/>
              <a:t> of tank =  - (3/5) × 90 = -54 units (as efficiency of outlet pipe is more than the efficiency of inlet pipe, so tank will get empty i.e. the net work done is negative work)</a:t>
            </a:r>
          </a:p>
          <a:p>
            <a:r>
              <a:rPr lang="en-IN" sz="5600" dirty="0"/>
              <a:t>(If the efficiency of the inlet pipe were more than that of outlet pipe, the tank would been completely filled and net work done in that case would been positive work. The required work in that case would been = 2/5 of 90 units = +36 units)</a:t>
            </a:r>
          </a:p>
          <a:p>
            <a:r>
              <a:rPr lang="en-IN" sz="5600" dirty="0"/>
              <a:t>Time = Required work/ E(Inlet + Outlet) = -54/(-2) = 27 min</a:t>
            </a:r>
          </a:p>
          <a:p>
            <a:r>
              <a:rPr lang="en-IN" sz="5600" dirty="0"/>
              <a:t>Hence, </a:t>
            </a:r>
            <a:r>
              <a:rPr lang="en-US" sz="5600" dirty="0"/>
              <a:t>it will take 27 minutes to empty the tank completely</a:t>
            </a:r>
          </a:p>
          <a:p>
            <a:endParaRPr lang="en-US" sz="5600" dirty="0"/>
          </a:p>
          <a:p>
            <a:r>
              <a:rPr lang="en-US" sz="5600" b="1" dirty="0"/>
              <a:t>Example 5</a:t>
            </a:r>
            <a:r>
              <a:rPr lang="en-US" sz="5600" dirty="0"/>
              <a:t>-Pipe 1 can fill a tank in 12 hours, Pipe 2 in 20 hours while a leak can empty the tank in 30 hours. Initially, all 3 are opened. After 5 hours, Pipe 1 is closed. In how much more time will the tank get filled?</a:t>
            </a:r>
            <a:endParaRPr lang="en-IN" sz="5600" b="1" dirty="0"/>
          </a:p>
          <a:p>
            <a:pPr>
              <a:buNone/>
            </a:pPr>
            <a:r>
              <a:rPr lang="en-IN" sz="5600" b="1" dirty="0"/>
              <a:t>           Solution 5- </a:t>
            </a:r>
            <a:r>
              <a:rPr lang="en-IN" sz="5600" dirty="0"/>
              <a:t>Work by pipe 1 and pipe 2 is +</a:t>
            </a:r>
            <a:r>
              <a:rPr lang="en-IN" sz="5600" dirty="0" err="1"/>
              <a:t>ve</a:t>
            </a:r>
            <a:r>
              <a:rPr lang="en-IN" sz="5600" dirty="0"/>
              <a:t> and work done by leak is –</a:t>
            </a:r>
            <a:r>
              <a:rPr lang="en-IN" sz="5600" dirty="0" err="1"/>
              <a:t>ve</a:t>
            </a:r>
            <a:r>
              <a:rPr lang="en-IN" sz="5600" dirty="0"/>
              <a:t>. </a:t>
            </a:r>
          </a:p>
          <a:p>
            <a:r>
              <a:rPr lang="en-IN" sz="5600" dirty="0"/>
              <a:t>Let Work = LCM (12, 20, 30) = 60 units</a:t>
            </a:r>
          </a:p>
          <a:p>
            <a:r>
              <a:rPr lang="en-IN" sz="5600" dirty="0"/>
              <a:t>E(pipe 1) = 60/12 = 5 units/hr, E(pipe 2) = 60/20 = 3 units/hr and E(leak)  -60/30 =  -2 units/hr (leak can empty  the tank in 30 hours and so for leak, work is taken as -60 units)</a:t>
            </a:r>
          </a:p>
          <a:p>
            <a:r>
              <a:rPr lang="en-IN" sz="5600" dirty="0"/>
              <a:t>Required work = To fill the tank</a:t>
            </a:r>
          </a:p>
          <a:p>
            <a:r>
              <a:rPr lang="en-IN" sz="5600" dirty="0"/>
              <a:t>It is done in 2 parts-</a:t>
            </a:r>
          </a:p>
          <a:p>
            <a:r>
              <a:rPr lang="en-IN" sz="5600" b="1" dirty="0"/>
              <a:t>Part 1- </a:t>
            </a:r>
            <a:r>
              <a:rPr lang="en-IN" sz="5600" dirty="0"/>
              <a:t>pipe 1, pipe 2 and leak are opened for 5 hours</a:t>
            </a:r>
          </a:p>
          <a:p>
            <a:r>
              <a:rPr lang="en-IN" sz="5600" dirty="0"/>
              <a:t>E( Pipe 1 + Pipe 2 + Leak)  = 5 + 3 + (-2) = 6 units/hr</a:t>
            </a:r>
          </a:p>
          <a:p>
            <a:r>
              <a:rPr lang="en-IN" sz="5600" dirty="0"/>
              <a:t>So, work done in 5 hours = 5 × 6 = 30 units, work left after 5 hours = 30 units</a:t>
            </a:r>
          </a:p>
          <a:p>
            <a:r>
              <a:rPr lang="en-IN" sz="5600" dirty="0"/>
              <a:t>Part 2- Pipe 2 and leak are opened</a:t>
            </a:r>
          </a:p>
          <a:p>
            <a:r>
              <a:rPr lang="en-IN" sz="5600" dirty="0"/>
              <a:t>E(Pipe 2 + leak)  = 3 + (-2) = 1 unit/hr</a:t>
            </a:r>
          </a:p>
          <a:p>
            <a:r>
              <a:rPr lang="en-IN" sz="5600" dirty="0"/>
              <a:t>Time taken by Pipe 2 and leak to complete the remaining work = work left/E(Pipe 2 + leak) = 30/1 = 30 hours</a:t>
            </a:r>
          </a:p>
          <a:p>
            <a:r>
              <a:rPr lang="en-IN" sz="5600" dirty="0"/>
              <a:t>So, it will take 30 more hours (after Pipe 1 is closed) to completely fill the tank</a:t>
            </a:r>
            <a:endParaRPr lang="en-US" sz="5600" dirty="0"/>
          </a:p>
          <a:p>
            <a:endParaRPr lang="en-IN" dirty="0"/>
          </a:p>
        </p:txBody>
      </p:sp>
    </p:spTree>
    <p:extLst>
      <p:ext uri="{BB962C8B-B14F-4D97-AF65-F5344CB8AC3E}">
        <p14:creationId xmlns:p14="http://schemas.microsoft.com/office/powerpoint/2010/main" val="916553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422A-15FA-41C0-B708-9227E74BF5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8EB146-4E53-41CD-B534-EE940AD8D16F}"/>
              </a:ext>
            </a:extLst>
          </p:cNvPr>
          <p:cNvSpPr>
            <a:spLocks noGrp="1"/>
          </p:cNvSpPr>
          <p:nvPr>
            <p:ph idx="1"/>
          </p:nvPr>
        </p:nvSpPr>
        <p:spPr/>
        <p:txBody>
          <a:bodyPr>
            <a:normAutofit/>
          </a:bodyPr>
          <a:lstStyle/>
          <a:p>
            <a:r>
              <a:rPr lang="en-US" sz="2000" b="1" dirty="0"/>
              <a:t>Example 6- </a:t>
            </a:r>
            <a:r>
              <a:rPr lang="en-US" sz="2000" dirty="0"/>
              <a:t>A hole in the bottom of a tank can empty it in 8 hours. An inlet pipe fills water at the rate of 2 </a:t>
            </a:r>
            <a:r>
              <a:rPr lang="en-US" sz="2000" dirty="0" err="1"/>
              <a:t>litres</a:t>
            </a:r>
            <a:r>
              <a:rPr lang="en-US" sz="2000" dirty="0"/>
              <a:t> per minute. When the tank is full the inlet is opened but due to the leak(by hole), the tank gets emptied in 10 hours. Find the capacity of the tank?</a:t>
            </a:r>
          </a:p>
          <a:p>
            <a:endParaRPr lang="en-US" dirty="0"/>
          </a:p>
          <a:p>
            <a:endParaRPr lang="en-US" dirty="0"/>
          </a:p>
          <a:p>
            <a:endParaRPr lang="en-IN" dirty="0"/>
          </a:p>
          <a:p>
            <a:endParaRPr lang="en-IN" dirty="0"/>
          </a:p>
        </p:txBody>
      </p:sp>
    </p:spTree>
    <p:extLst>
      <p:ext uri="{BB962C8B-B14F-4D97-AF65-F5344CB8AC3E}">
        <p14:creationId xmlns:p14="http://schemas.microsoft.com/office/powerpoint/2010/main" val="3788704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422A-15FA-41C0-B708-9227E74BF5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8EB146-4E53-41CD-B534-EE940AD8D16F}"/>
              </a:ext>
            </a:extLst>
          </p:cNvPr>
          <p:cNvSpPr>
            <a:spLocks noGrp="1"/>
          </p:cNvSpPr>
          <p:nvPr>
            <p:ph idx="1"/>
          </p:nvPr>
        </p:nvSpPr>
        <p:spPr/>
        <p:txBody>
          <a:bodyPr>
            <a:normAutofit fontScale="47500" lnSpcReduction="20000"/>
          </a:bodyPr>
          <a:lstStyle/>
          <a:p>
            <a:r>
              <a:rPr lang="en-US" sz="3200" b="1" dirty="0"/>
              <a:t>Example 6- </a:t>
            </a:r>
            <a:r>
              <a:rPr lang="en-US" sz="3200" dirty="0"/>
              <a:t>A hole in the bottom of a tank can empty it in 8 hours. An inlet pipe fills water at the rate of 2 </a:t>
            </a:r>
            <a:r>
              <a:rPr lang="en-US" sz="3200" dirty="0" err="1"/>
              <a:t>litres</a:t>
            </a:r>
            <a:r>
              <a:rPr lang="en-US" sz="3200" dirty="0"/>
              <a:t> per minute. When the tank is full the inlet is opened but due to the leak(by hole), the tank gets emptied in 10 hours. Find the capacity of the tank?</a:t>
            </a:r>
          </a:p>
          <a:p>
            <a:endParaRPr lang="en-US" dirty="0"/>
          </a:p>
          <a:p>
            <a:r>
              <a:rPr lang="en-IN" b="1" dirty="0"/>
              <a:t>Solution 6- </a:t>
            </a:r>
            <a:r>
              <a:rPr lang="en-IN" dirty="0"/>
              <a:t>Work by Inlet pipe is +</a:t>
            </a:r>
            <a:r>
              <a:rPr lang="en-IN" dirty="0" err="1"/>
              <a:t>ve</a:t>
            </a:r>
            <a:r>
              <a:rPr lang="en-IN" dirty="0"/>
              <a:t> and work done by hole is –</a:t>
            </a:r>
            <a:r>
              <a:rPr lang="en-IN" dirty="0" err="1"/>
              <a:t>ve</a:t>
            </a:r>
            <a:r>
              <a:rPr lang="en-IN" dirty="0"/>
              <a:t>. </a:t>
            </a:r>
          </a:p>
          <a:p>
            <a:r>
              <a:rPr lang="en-IN" dirty="0"/>
              <a:t>Let Work = LCM (8, 10) = 40 units</a:t>
            </a:r>
          </a:p>
          <a:p>
            <a:r>
              <a:rPr lang="en-IN" dirty="0"/>
              <a:t>E(hole) = -40/8 =  -5 units/hr (hole can empty the tank in 8 hours and so for hole, work is taken as -40 units)</a:t>
            </a:r>
          </a:p>
          <a:p>
            <a:r>
              <a:rPr lang="en-IN" dirty="0"/>
              <a:t>Required work = To empty the completely filled tank = - 40 units </a:t>
            </a:r>
          </a:p>
          <a:p>
            <a:r>
              <a:rPr lang="en-IN" dirty="0"/>
              <a:t>It took 10 hours by Inlet pipe and hole to do the required work</a:t>
            </a:r>
          </a:p>
          <a:p>
            <a:r>
              <a:rPr lang="en-IN" dirty="0"/>
              <a:t>So, E(Inlet + hole) = -40/10 = -4 units</a:t>
            </a:r>
          </a:p>
          <a:p>
            <a:r>
              <a:rPr lang="en-IN" dirty="0"/>
              <a:t>E(Inlet + hole) = E(Inlet) + E(hole) </a:t>
            </a:r>
          </a:p>
          <a:p>
            <a:r>
              <a:rPr lang="en-IN" dirty="0"/>
              <a:t>So, -4 = E(Inlet) + (-5) = E(Inlet)-5</a:t>
            </a:r>
          </a:p>
          <a:p>
            <a:r>
              <a:rPr lang="en-IN" dirty="0"/>
              <a:t>E(Inlet) = 1</a:t>
            </a:r>
          </a:p>
          <a:p>
            <a:r>
              <a:rPr lang="en-IN" dirty="0"/>
              <a:t>So, time needed by Inlet pipe to completely fill the tank = 40/1 = 40 hours</a:t>
            </a:r>
          </a:p>
          <a:p>
            <a:r>
              <a:rPr lang="en-IN" dirty="0"/>
              <a:t>So, Work = 40 hours of work done by Inlet pipe alone</a:t>
            </a:r>
          </a:p>
          <a:p>
            <a:r>
              <a:rPr lang="en-IN" dirty="0"/>
              <a:t>So, capacity of tank = water filled by inlet pipe alone in 40 hours </a:t>
            </a:r>
          </a:p>
          <a:p>
            <a:r>
              <a:rPr lang="en-IN" dirty="0"/>
              <a:t>The work done by Inlet pipe per minute is 2 lit/min</a:t>
            </a:r>
          </a:p>
          <a:p>
            <a:r>
              <a:rPr lang="en-IN" dirty="0"/>
              <a:t>So, work done by inlet pipe in 40 hours = (40 × 60) min × 2 lit/min = 4800 lit</a:t>
            </a:r>
          </a:p>
          <a:p>
            <a:r>
              <a:rPr lang="en-US" dirty="0"/>
              <a:t>The capacity of the tank is 4800 </a:t>
            </a:r>
            <a:r>
              <a:rPr lang="en-US" dirty="0" err="1"/>
              <a:t>litres</a:t>
            </a:r>
            <a:endParaRPr lang="en-IN" dirty="0"/>
          </a:p>
          <a:p>
            <a:endParaRPr lang="en-IN" dirty="0"/>
          </a:p>
        </p:txBody>
      </p:sp>
    </p:spTree>
    <p:extLst>
      <p:ext uri="{BB962C8B-B14F-4D97-AF65-F5344CB8AC3E}">
        <p14:creationId xmlns:p14="http://schemas.microsoft.com/office/powerpoint/2010/main" val="211351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3709</TotalTime>
  <Words>5966</Words>
  <Application>Microsoft Office PowerPoint</Application>
  <PresentationFormat>On-screen Show (4:3)</PresentationFormat>
  <Paragraphs>315</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Time and work – 2nd</vt:lpstr>
      <vt:lpstr>Concept of negative work</vt:lpstr>
      <vt:lpstr>Problems based on negative work- Pipes and Tanks based problems</vt:lpstr>
      <vt:lpstr>PowerPoint Presentation</vt:lpstr>
      <vt:lpstr>PowerPoint Presentation</vt:lpstr>
      <vt:lpstr>PowerPoint Presentation</vt:lpstr>
      <vt:lpstr>PowerPoint Presentation</vt:lpstr>
      <vt:lpstr>PowerPoint Presentation</vt:lpstr>
      <vt:lpstr>PowerPoint Presentation</vt:lpstr>
      <vt:lpstr> Group efficiency- homogeneous and heterogeneous </vt:lpstr>
      <vt:lpstr>Types of problems in group efficiency and approach to solve it</vt:lpstr>
      <vt:lpstr>Solutions - Examples based on group efficiency</vt:lpstr>
      <vt:lpstr>Solutions - Examples based on group efficiency</vt:lpstr>
      <vt:lpstr>Solutions - Examples based on group efficiency</vt:lpstr>
      <vt:lpstr>Solutions - Examples based on group efficiency</vt:lpstr>
      <vt:lpstr>Solutions</vt:lpstr>
      <vt:lpstr>Solutions</vt:lpstr>
      <vt:lpstr>Solutions</vt:lpstr>
      <vt:lpstr>Solutions</vt:lpstr>
      <vt:lpstr>solutions</vt:lpstr>
      <vt:lpstr>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dc:title>
  <dc:creator>DELL</dc:creator>
  <cp:lastModifiedBy>Mr. Narendra Bisht</cp:lastModifiedBy>
  <cp:revision>104</cp:revision>
  <dcterms:created xsi:type="dcterms:W3CDTF">2006-08-16T00:00:00Z</dcterms:created>
  <dcterms:modified xsi:type="dcterms:W3CDTF">2021-05-09T17:24:54Z</dcterms:modified>
</cp:coreProperties>
</file>