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05" r:id="rId3"/>
    <p:sldId id="315" r:id="rId4"/>
    <p:sldId id="316" r:id="rId5"/>
    <p:sldId id="325" r:id="rId6"/>
    <p:sldId id="292" r:id="rId7"/>
    <p:sldId id="317" r:id="rId8"/>
    <p:sldId id="307" r:id="rId9"/>
    <p:sldId id="308" r:id="rId10"/>
    <p:sldId id="318" r:id="rId11"/>
    <p:sldId id="319" r:id="rId12"/>
    <p:sldId id="309" r:id="rId13"/>
    <p:sldId id="320" r:id="rId14"/>
    <p:sldId id="326" r:id="rId15"/>
    <p:sldId id="314" r:id="rId16"/>
    <p:sldId id="321" r:id="rId17"/>
    <p:sldId id="311" r:id="rId18"/>
    <p:sldId id="306" r:id="rId19"/>
    <p:sldId id="291" r:id="rId20"/>
    <p:sldId id="312" r:id="rId21"/>
    <p:sldId id="322" r:id="rId22"/>
    <p:sldId id="294" r:id="rId23"/>
    <p:sldId id="313" r:id="rId24"/>
    <p:sldId id="32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speed and distance</a:t>
            </a:r>
            <a:endParaRPr lang="en-US" dirty="0"/>
          </a:p>
        </p:txBody>
      </p:sp>
      <p:sp>
        <p:nvSpPr>
          <p:cNvPr id="4" name="Content Placeholder 3"/>
          <p:cNvSpPr>
            <a:spLocks noGrp="1"/>
          </p:cNvSpPr>
          <p:nvPr>
            <p:ph idx="1"/>
          </p:nvPr>
        </p:nvSpPr>
        <p:spPr/>
        <p:txBody>
          <a:bodyPr>
            <a:normAutofit/>
          </a:bodyPr>
          <a:lstStyle/>
          <a:p>
            <a:pPr>
              <a:buNone/>
            </a:pPr>
            <a:r>
              <a:rPr lang="en-US" sz="2400" dirty="0"/>
              <a:t>Topics to be covered:-</a:t>
            </a:r>
          </a:p>
          <a:p>
            <a:r>
              <a:rPr lang="en-US" sz="2400" dirty="0"/>
              <a:t>Speed, time and distance</a:t>
            </a:r>
          </a:p>
          <a:p>
            <a:r>
              <a:rPr lang="en-US" sz="2400" dirty="0"/>
              <a:t>Average speed</a:t>
            </a:r>
          </a:p>
          <a:p>
            <a:r>
              <a:rPr lang="en-US" sz="2400" dirty="0"/>
              <a:t>Km/h and m/s</a:t>
            </a:r>
          </a:p>
          <a:p>
            <a:r>
              <a:rPr lang="en-US" sz="2400" dirty="0"/>
              <a:t>Relative speed</a:t>
            </a:r>
          </a:p>
          <a:p>
            <a:r>
              <a:rPr lang="en-US" sz="2400" dirty="0"/>
              <a:t>Train</a:t>
            </a:r>
          </a:p>
          <a:p>
            <a:r>
              <a:rPr lang="en-US" sz="2400" dirty="0"/>
              <a:t>Boats</a:t>
            </a:r>
          </a:p>
          <a:p>
            <a:pPr marL="0" indent="0">
              <a:buNone/>
            </a:pPr>
            <a:endParaRPr lang="en-US" sz="2400" dirty="0"/>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600" dirty="0"/>
              <a:t>Examples of conversion of km/h and m/s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52737"/>
                <a:ext cx="8229600" cy="4536504"/>
              </a:xfrm>
            </p:spPr>
            <p:txBody>
              <a:bodyPr>
                <a:normAutofit fontScale="70000" lnSpcReduction="20000"/>
              </a:bodyPr>
              <a:lstStyle/>
              <a:p>
                <a:r>
                  <a:rPr lang="en-US" b="1" dirty="0"/>
                  <a:t>Example 1- </a:t>
                </a:r>
                <a:r>
                  <a:rPr lang="en-US" dirty="0"/>
                  <a:t>In how much time </a:t>
                </a:r>
                <a:r>
                  <a:rPr lang="en-US" dirty="0" err="1"/>
                  <a:t>Rakesh</a:t>
                </a:r>
                <a:r>
                  <a:rPr lang="en-US" dirty="0"/>
                  <a:t> will complete his journey of 720 km if his speed is 20 m/s?</a:t>
                </a:r>
              </a:p>
              <a:p>
                <a:r>
                  <a:rPr lang="en-US" b="1" dirty="0"/>
                  <a:t>Solution</a:t>
                </a:r>
                <a:r>
                  <a:rPr lang="en-US" dirty="0"/>
                  <a:t>- </a:t>
                </a:r>
                <a:r>
                  <a:rPr lang="en-IN" dirty="0"/>
                  <a:t>speed = 20 m/s = </a:t>
                </a:r>
                <a14:m>
                  <m:oMath xmlns:m="http://schemas.openxmlformats.org/officeDocument/2006/math">
                    <m:r>
                      <a:rPr lang="en-IN" dirty="0" smtClean="0">
                        <a:latin typeface="Cambria Math" panose="02040503050406030204" pitchFamily="18" charset="0"/>
                      </a:rPr>
                      <m:t>20</m:t>
                    </m:r>
                    <m:r>
                      <a:rPr lang="en-IN" i="0" dirty="0" smtClean="0">
                        <a:latin typeface="Cambria Math" panose="02040503050406030204" pitchFamily="18" charset="0"/>
                      </a:rPr>
                      <m:t>×</m:t>
                    </m:r>
                    <m:d>
                      <m:dPr>
                        <m:ctrlPr>
                          <a:rPr lang="en-IN" i="1" dirty="0" smtClean="0">
                            <a:latin typeface="Cambria Math" panose="02040503050406030204" pitchFamily="18" charset="0"/>
                          </a:rPr>
                        </m:ctrlPr>
                      </m:dPr>
                      <m:e>
                        <m:f>
                          <m:fPr>
                            <m:ctrlPr>
                              <a:rPr lang="en-IN" i="1" dirty="0" smtClean="0">
                                <a:latin typeface="Cambria Math" panose="02040503050406030204" pitchFamily="18" charset="0"/>
                              </a:rPr>
                            </m:ctrlPr>
                          </m:fPr>
                          <m:num>
                            <m:r>
                              <a:rPr lang="en-IN" i="0" dirty="0" smtClean="0">
                                <a:latin typeface="Cambria Math" panose="02040503050406030204" pitchFamily="18" charset="0"/>
                              </a:rPr>
                              <m:t>18</m:t>
                            </m:r>
                          </m:num>
                          <m:den>
                            <m:r>
                              <a:rPr lang="en-IN" i="0" dirty="0" smtClean="0">
                                <a:latin typeface="Cambria Math" panose="02040503050406030204" pitchFamily="18" charset="0"/>
                              </a:rPr>
                              <m:t>5</m:t>
                            </m:r>
                          </m:den>
                        </m:f>
                      </m:e>
                    </m:d>
                  </m:oMath>
                </a14:m>
                <a:r>
                  <a:rPr lang="en-IN" dirty="0"/>
                  <a:t>km/h = 72 km/h</a:t>
                </a:r>
              </a:p>
              <a:p>
                <a:pPr>
                  <a:buNone/>
                </a:pPr>
                <a:r>
                  <a:rPr lang="en-IN" dirty="0"/>
                  <a:t>     So, time = distance/speed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720</m:t>
                        </m:r>
                      </m:num>
                      <m:den>
                        <m:r>
                          <a:rPr lang="en-IN" i="0" dirty="0" smtClean="0">
                            <a:latin typeface="Cambria Math" panose="02040503050406030204" pitchFamily="18" charset="0"/>
                          </a:rPr>
                          <m:t>72</m:t>
                        </m:r>
                      </m:den>
                    </m:f>
                  </m:oMath>
                </a14:m>
                <a:r>
                  <a:rPr lang="en-IN" dirty="0"/>
                  <a:t> = 10 hr</a:t>
                </a:r>
                <a:endParaRPr lang="en-US" dirty="0"/>
              </a:p>
              <a:p>
                <a:pPr>
                  <a:buNone/>
                </a:pPr>
                <a:endParaRPr lang="en-US" dirty="0"/>
              </a:p>
              <a:p>
                <a:r>
                  <a:rPr lang="en-US" b="1" dirty="0"/>
                  <a:t>Example 2- </a:t>
                </a:r>
                <a:r>
                  <a:rPr lang="en-US" dirty="0"/>
                  <a:t>In how much time </a:t>
                </a:r>
                <a:r>
                  <a:rPr lang="en-US" dirty="0" err="1"/>
                  <a:t>Rakesh</a:t>
                </a:r>
                <a:r>
                  <a:rPr lang="en-US" dirty="0"/>
                  <a:t> will complete his journey of 200 m if his speed is 36 km/h?</a:t>
                </a:r>
              </a:p>
              <a:p>
                <a:r>
                  <a:rPr lang="en-US" b="1" dirty="0"/>
                  <a:t>Solution</a:t>
                </a:r>
                <a:r>
                  <a:rPr lang="en-US" dirty="0"/>
                  <a:t>- </a:t>
                </a:r>
                <a:r>
                  <a:rPr lang="en-IN" dirty="0"/>
                  <a:t>speed = 36 km/h = </a:t>
                </a:r>
                <a14:m>
                  <m:oMath xmlns:m="http://schemas.openxmlformats.org/officeDocument/2006/math">
                    <m:r>
                      <a:rPr lang="en-IN" b="0" i="0" dirty="0" smtClean="0">
                        <a:latin typeface="Cambria Math" panose="02040503050406030204" pitchFamily="18" charset="0"/>
                      </a:rPr>
                      <m:t>36</m:t>
                    </m:r>
                    <m:r>
                      <a:rPr lang="en-IN" i="0" dirty="0" smtClean="0">
                        <a:latin typeface="Cambria Math" panose="02040503050406030204" pitchFamily="18" charset="0"/>
                      </a:rPr>
                      <m:t>×</m:t>
                    </m:r>
                    <m:d>
                      <m:dPr>
                        <m:ctrlPr>
                          <a:rPr lang="en-IN" i="1" dirty="0" smtClean="0">
                            <a:latin typeface="Cambria Math" panose="02040503050406030204" pitchFamily="18" charset="0"/>
                          </a:rPr>
                        </m:ctrlPr>
                      </m:dPr>
                      <m:e>
                        <m:f>
                          <m:fPr>
                            <m:ctrlPr>
                              <a:rPr lang="en-IN" i="1" dirty="0" smtClean="0">
                                <a:latin typeface="Cambria Math" panose="02040503050406030204" pitchFamily="18" charset="0"/>
                              </a:rPr>
                            </m:ctrlPr>
                          </m:fPr>
                          <m:num>
                            <m:r>
                              <a:rPr lang="en-IN" b="0" i="0" dirty="0" smtClean="0">
                                <a:latin typeface="Cambria Math" panose="02040503050406030204" pitchFamily="18" charset="0"/>
                              </a:rPr>
                              <m:t>5</m:t>
                            </m:r>
                          </m:num>
                          <m:den>
                            <m:r>
                              <a:rPr lang="en-IN" b="0" i="0" dirty="0" smtClean="0">
                                <a:latin typeface="Cambria Math" panose="02040503050406030204" pitchFamily="18" charset="0"/>
                              </a:rPr>
                              <m:t>18</m:t>
                            </m:r>
                          </m:den>
                        </m:f>
                      </m:e>
                    </m:d>
                    <m:r>
                      <a:rPr lang="en-IN" i="1" dirty="0" smtClean="0">
                        <a:latin typeface="Cambria Math" panose="02040503050406030204" pitchFamily="18" charset="0"/>
                      </a:rPr>
                      <m:t> </m:t>
                    </m:r>
                  </m:oMath>
                </a14:m>
                <a:r>
                  <a:rPr lang="en-IN" dirty="0"/>
                  <a:t>m/s = 10 m/s </a:t>
                </a:r>
              </a:p>
              <a:p>
                <a:pPr>
                  <a:buNone/>
                </a:pPr>
                <a:r>
                  <a:rPr lang="en-IN" dirty="0"/>
                  <a:t>     So, time = distance/speed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2</m:t>
                        </m:r>
                        <m:r>
                          <a:rPr lang="en-IN" b="0" i="0" dirty="0" smtClean="0">
                            <a:latin typeface="Cambria Math" panose="02040503050406030204" pitchFamily="18" charset="0"/>
                          </a:rPr>
                          <m:t>0</m:t>
                        </m:r>
                        <m:r>
                          <a:rPr lang="en-IN" dirty="0" smtClean="0">
                            <a:latin typeface="Cambria Math" panose="02040503050406030204" pitchFamily="18" charset="0"/>
                          </a:rPr>
                          <m:t>0</m:t>
                        </m:r>
                      </m:num>
                      <m:den>
                        <m:r>
                          <a:rPr lang="en-IN" b="0" i="0" dirty="0" smtClean="0">
                            <a:latin typeface="Cambria Math" panose="02040503050406030204" pitchFamily="18" charset="0"/>
                          </a:rPr>
                          <m:t>10</m:t>
                        </m:r>
                      </m:den>
                    </m:f>
                  </m:oMath>
                </a14:m>
                <a:r>
                  <a:rPr lang="en-IN" dirty="0"/>
                  <a:t> = 20 s</a:t>
                </a:r>
              </a:p>
              <a:p>
                <a:pPr>
                  <a:buNone/>
                </a:pPr>
                <a:endParaRPr lang="en-IN" dirty="0"/>
              </a:p>
              <a:p>
                <a:pPr>
                  <a:buNone/>
                </a:pPr>
                <a:r>
                  <a:rPr lang="en-IN" dirty="0"/>
                  <a:t>Problems based on trains and boats uses this conversion</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52737"/>
                <a:ext cx="8229600" cy="4536504"/>
              </a:xfrm>
              <a:blipFill>
                <a:blip r:embed="rId2"/>
                <a:stretch>
                  <a:fillRect l="-963" t="-2285"/>
                </a:stretch>
              </a:blipFill>
            </p:spPr>
            <p:txBody>
              <a:bodyPr/>
              <a:lstStyle/>
              <a:p>
                <a:r>
                  <a:rPr lang="en-IN">
                    <a:noFill/>
                  </a:rPr>
                  <a:t> </a:t>
                </a:r>
              </a:p>
            </p:txBody>
          </p:sp>
        </mc:Fallback>
      </mc:AlternateContent>
    </p:spTree>
    <p:extLst>
      <p:ext uri="{BB962C8B-B14F-4D97-AF65-F5344CB8AC3E}">
        <p14:creationId xmlns:p14="http://schemas.microsoft.com/office/powerpoint/2010/main" val="290402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C8D6-6255-46BA-9304-09E19C0FCFC5}"/>
              </a:ext>
            </a:extLst>
          </p:cNvPr>
          <p:cNvSpPr>
            <a:spLocks noGrp="1"/>
          </p:cNvSpPr>
          <p:nvPr>
            <p:ph type="title"/>
          </p:nvPr>
        </p:nvSpPr>
        <p:spPr>
          <a:xfrm>
            <a:off x="457200" y="188641"/>
            <a:ext cx="8229600" cy="360040"/>
          </a:xfrm>
        </p:spPr>
        <p:txBody>
          <a:bodyPr>
            <a:normAutofit fontScale="90000"/>
          </a:bodyPr>
          <a:lstStyle/>
          <a:p>
            <a:r>
              <a:rPr lang="en-US" dirty="0"/>
              <a:t>Relative speed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365292-D011-49B6-81CE-BD59F2D5F0DD}"/>
                  </a:ext>
                </a:extLst>
              </p:cNvPr>
              <p:cNvSpPr>
                <a:spLocks noGrp="1"/>
              </p:cNvSpPr>
              <p:nvPr>
                <p:ph idx="1"/>
              </p:nvPr>
            </p:nvSpPr>
            <p:spPr>
              <a:xfrm>
                <a:off x="457200" y="692697"/>
                <a:ext cx="8229600" cy="5112568"/>
              </a:xfrm>
            </p:spPr>
            <p:txBody>
              <a:bodyPr>
                <a:normAutofit fontScale="47500" lnSpcReduction="20000"/>
              </a:bodyPr>
              <a:lstStyle/>
              <a:p>
                <a:r>
                  <a:rPr lang="en-IN" dirty="0"/>
                  <a:t>Relative speed =</a:t>
                </a:r>
                <a:r>
                  <a:rPr lang="en-US" sz="3200" dirty="0"/>
                  <a:t> </a:t>
                </a:r>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AB</m:t>
                        </m:r>
                      </m:sub>
                    </m:sSub>
                  </m:oMath>
                </a14:m>
                <a:r>
                  <a:rPr lang="en-IN" dirty="0"/>
                  <a:t> = Speed of A with respect to B </a:t>
                </a:r>
              </a:p>
              <a:p>
                <a:endParaRPr lang="en-IN" dirty="0"/>
              </a:p>
              <a:p>
                <a:r>
                  <a:rPr lang="en-IN" b="1" dirty="0"/>
                  <a:t>Interpretations of Relative speed =</a:t>
                </a:r>
                <a:r>
                  <a:rPr lang="en-US" sz="3200" b="1" dirty="0"/>
                  <a:t> </a:t>
                </a:r>
                <a14:m>
                  <m:oMath xmlns:m="http://schemas.openxmlformats.org/officeDocument/2006/math">
                    <m:sSub>
                      <m:sSubPr>
                        <m:ctrlPr>
                          <a:rPr lang="en-US" sz="3200" b="1" i="1" dirty="0" smtClean="0">
                            <a:latin typeface="Cambria Math" panose="02040503050406030204" pitchFamily="18" charset="0"/>
                          </a:rPr>
                        </m:ctrlPr>
                      </m:sSubPr>
                      <m:e>
                        <m:r>
                          <a:rPr lang="en-IN" sz="3200" b="1" i="1" dirty="0" smtClean="0">
                            <a:latin typeface="Cambria Math" panose="02040503050406030204" pitchFamily="18" charset="0"/>
                          </a:rPr>
                          <m:t>𝒔</m:t>
                        </m:r>
                      </m:e>
                      <m:sub>
                        <m:r>
                          <a:rPr lang="en-IN" sz="3200" b="1" i="0" dirty="0" smtClean="0">
                            <a:latin typeface="Cambria Math" panose="02040503050406030204" pitchFamily="18" charset="0"/>
                          </a:rPr>
                          <m:t>𝐀𝐁</m:t>
                        </m:r>
                      </m:sub>
                    </m:sSub>
                  </m:oMath>
                </a14:m>
                <a:r>
                  <a:rPr lang="en-IN" b="1" dirty="0"/>
                  <a:t> </a:t>
                </a:r>
              </a:p>
              <a:p>
                <a:r>
                  <a:rPr lang="en-IN" dirty="0"/>
                  <a:t>1. It is the speed observed from B, i.e. speed of A if B is taken to be at rest</a:t>
                </a:r>
              </a:p>
              <a:p>
                <a:r>
                  <a:rPr lang="en-IN" dirty="0"/>
                  <a:t>2. It is the speed with which the distance between A and B decreases (or increases) with time</a:t>
                </a:r>
              </a:p>
              <a:p>
                <a:endParaRPr lang="en-IN" dirty="0"/>
              </a:p>
              <a:p>
                <a:r>
                  <a:rPr lang="en-IN" b="1" dirty="0"/>
                  <a:t>Calculation for </a:t>
                </a:r>
                <a14:m>
                  <m:oMath xmlns:m="http://schemas.openxmlformats.org/officeDocument/2006/math">
                    <m:sSub>
                      <m:sSubPr>
                        <m:ctrlPr>
                          <a:rPr lang="en-US" sz="3200" b="1" i="1" dirty="0" smtClean="0">
                            <a:latin typeface="Cambria Math" panose="02040503050406030204" pitchFamily="18" charset="0"/>
                          </a:rPr>
                        </m:ctrlPr>
                      </m:sSubPr>
                      <m:e>
                        <m:r>
                          <a:rPr lang="en-IN" sz="3200" b="1" i="1" dirty="0" smtClean="0">
                            <a:latin typeface="Cambria Math" panose="02040503050406030204" pitchFamily="18" charset="0"/>
                          </a:rPr>
                          <m:t>𝒔</m:t>
                        </m:r>
                      </m:e>
                      <m:sub>
                        <m:r>
                          <a:rPr lang="en-IN" sz="3200" b="1" i="0" dirty="0" smtClean="0">
                            <a:latin typeface="Cambria Math" panose="02040503050406030204" pitchFamily="18" charset="0"/>
                          </a:rPr>
                          <m:t>𝐀𝐁</m:t>
                        </m:r>
                      </m:sub>
                    </m:sSub>
                  </m:oMath>
                </a14:m>
                <a:endParaRPr lang="en-IN" b="1" dirty="0"/>
              </a:p>
              <a:p>
                <a:r>
                  <a:rPr lang="en-IN" dirty="0"/>
                  <a:t>Let </a:t>
                </a:r>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m:t>
                        </m:r>
                      </m:sub>
                    </m:sSub>
                  </m:oMath>
                </a14:m>
                <a:r>
                  <a:rPr lang="en-IN" dirty="0"/>
                  <a:t> = speed of A</a:t>
                </a:r>
              </a:p>
              <a:p>
                <a:r>
                  <a:rPr lang="en-IN" dirty="0"/>
                  <a:t>       </a:t>
                </a:r>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B</m:t>
                        </m:r>
                      </m:sub>
                    </m:sSub>
                  </m:oMath>
                </a14:m>
                <a:r>
                  <a:rPr lang="en-IN" dirty="0"/>
                  <a:t> = speed of B</a:t>
                </a:r>
              </a:p>
              <a:p>
                <a:endParaRPr lang="en-IN" dirty="0"/>
              </a:p>
              <a:p>
                <a:r>
                  <a:rPr lang="en-IN" b="1" dirty="0"/>
                  <a:t>Case 1- </a:t>
                </a:r>
                <a:r>
                  <a:rPr lang="en-IN" dirty="0"/>
                  <a:t>If A and B are moving in the same direction</a:t>
                </a:r>
              </a:p>
              <a:p>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AB</m:t>
                        </m:r>
                      </m:sub>
                    </m:sSub>
                  </m:oMath>
                </a14:m>
                <a:r>
                  <a:rPr lang="en-IN" dirty="0"/>
                  <a:t> =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𝑠</m:t>
                        </m:r>
                      </m:e>
                      <m:sub>
                        <m:r>
                          <m:rPr>
                            <m:sty m:val="p"/>
                          </m:rPr>
                          <a:rPr lang="en-IN" dirty="0">
                            <a:latin typeface="Cambria Math" panose="02040503050406030204" pitchFamily="18" charset="0"/>
                          </a:rPr>
                          <m:t>A</m:t>
                        </m:r>
                      </m:sub>
                    </m:sSub>
                  </m:oMath>
                </a14:m>
                <a:r>
                  <a:rPr lang="en-IN" dirty="0"/>
                  <a:t> -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𝑠</m:t>
                        </m:r>
                      </m:e>
                      <m:sub>
                        <m:r>
                          <m:rPr>
                            <m:sty m:val="p"/>
                          </m:rPr>
                          <a:rPr lang="en-IN" b="0" i="0" dirty="0" smtClean="0">
                            <a:latin typeface="Cambria Math" panose="02040503050406030204" pitchFamily="18" charset="0"/>
                          </a:rPr>
                          <m:t>B</m:t>
                        </m:r>
                      </m:sub>
                    </m:sSub>
                  </m:oMath>
                </a14:m>
                <a:r>
                  <a:rPr lang="en-IN" dirty="0"/>
                  <a:t> </a:t>
                </a:r>
              </a:p>
              <a:p>
                <a:endParaRPr lang="en-IN" dirty="0"/>
              </a:p>
              <a:p>
                <a:r>
                  <a:rPr lang="en-IN" b="1" dirty="0"/>
                  <a:t>Case 2- </a:t>
                </a:r>
                <a:r>
                  <a:rPr lang="en-IN" dirty="0"/>
                  <a:t>If A and B are moving in the opposite directions</a:t>
                </a:r>
              </a:p>
              <a:p>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AB</m:t>
                        </m:r>
                      </m:sub>
                    </m:sSub>
                  </m:oMath>
                </a14:m>
                <a:r>
                  <a:rPr lang="en-IN" dirty="0"/>
                  <a:t> =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𝑠</m:t>
                        </m:r>
                      </m:e>
                      <m:sub>
                        <m:r>
                          <m:rPr>
                            <m:sty m:val="p"/>
                          </m:rPr>
                          <a:rPr lang="en-IN" dirty="0">
                            <a:latin typeface="Cambria Math" panose="02040503050406030204" pitchFamily="18" charset="0"/>
                          </a:rPr>
                          <m:t>A</m:t>
                        </m:r>
                      </m:sub>
                    </m:sSub>
                  </m:oMath>
                </a14:m>
                <a:r>
                  <a:rPr lang="en-IN" dirty="0"/>
                  <a:t> +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𝑠</m:t>
                        </m:r>
                      </m:e>
                      <m:sub>
                        <m:r>
                          <m:rPr>
                            <m:sty m:val="p"/>
                          </m:rPr>
                          <a:rPr lang="en-IN" b="0" i="0" dirty="0" smtClean="0">
                            <a:latin typeface="Cambria Math" panose="02040503050406030204" pitchFamily="18" charset="0"/>
                          </a:rPr>
                          <m:t>B</m:t>
                        </m:r>
                      </m:sub>
                    </m:sSub>
                  </m:oMath>
                </a14:m>
                <a:r>
                  <a:rPr lang="en-IN" dirty="0"/>
                  <a:t> </a:t>
                </a:r>
              </a:p>
              <a:p>
                <a:endParaRPr lang="en-IN" dirty="0"/>
              </a:p>
              <a:p>
                <a:r>
                  <a:rPr lang="en-IN" dirty="0"/>
                  <a:t>The time in which A will chase B, if B is ahead of A initially by distance d,</a:t>
                </a:r>
              </a:p>
              <a:p>
                <a14:m>
                  <m:oMath xmlns:m="http://schemas.openxmlformats.org/officeDocument/2006/math">
                    <m:r>
                      <a:rPr lang="en-IN" i="1" dirty="0" smtClean="0">
                        <a:latin typeface="Cambria Math" panose="02040503050406030204" pitchFamily="18" charset="0"/>
                      </a:rPr>
                      <m:t>𝑡</m:t>
                    </m:r>
                    <m:r>
                      <a:rPr lang="en-IN" i="1" dirty="0" smtClean="0">
                        <a:latin typeface="Cambria Math" panose="02040503050406030204" pitchFamily="18" charset="0"/>
                      </a:rPr>
                      <m:t>=</m:t>
                    </m:r>
                    <m:f>
                      <m:fPr>
                        <m:ctrlPr>
                          <a:rPr lang="en-IN" i="1" dirty="0" smtClean="0">
                            <a:latin typeface="Cambria Math" panose="02040503050406030204" pitchFamily="18" charset="0"/>
                          </a:rPr>
                        </m:ctrlPr>
                      </m:fPr>
                      <m:num>
                        <m:r>
                          <a:rPr lang="en-IN" i="1" dirty="0" smtClean="0">
                            <a:latin typeface="Cambria Math" panose="02040503050406030204" pitchFamily="18" charset="0"/>
                          </a:rPr>
                          <m:t>𝑑</m:t>
                        </m:r>
                      </m:num>
                      <m:den>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𝑆</m:t>
                            </m:r>
                          </m:e>
                          <m:sub>
                            <m:r>
                              <a:rPr lang="en-IN" i="1" dirty="0" smtClean="0">
                                <a:latin typeface="Cambria Math" panose="02040503050406030204" pitchFamily="18" charset="0"/>
                              </a:rPr>
                              <m:t>𝐴𝐵</m:t>
                            </m:r>
                          </m:sub>
                        </m:sSub>
                      </m:den>
                    </m:f>
                  </m:oMath>
                </a14:m>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24365292-D011-49B6-81CE-BD59F2D5F0DD}"/>
                  </a:ext>
                </a:extLst>
              </p:cNvPr>
              <p:cNvSpPr>
                <a:spLocks noGrp="1" noRot="1" noChangeAspect="1" noMove="1" noResize="1" noEditPoints="1" noAdjustHandles="1" noChangeArrowheads="1" noChangeShapeType="1" noTextEdit="1"/>
              </p:cNvSpPr>
              <p:nvPr>
                <p:ph idx="1"/>
              </p:nvPr>
            </p:nvSpPr>
            <p:spPr>
              <a:xfrm>
                <a:off x="457200" y="692697"/>
                <a:ext cx="8229600" cy="5112568"/>
              </a:xfrm>
              <a:blipFill>
                <a:blip r:embed="rId2"/>
                <a:stretch>
                  <a:fillRect l="-222" t="-1074"/>
                </a:stretch>
              </a:blipFill>
            </p:spPr>
            <p:txBody>
              <a:bodyPr/>
              <a:lstStyle/>
              <a:p>
                <a:r>
                  <a:rPr lang="en-IN">
                    <a:noFill/>
                  </a:rPr>
                  <a:t> </a:t>
                </a:r>
              </a:p>
            </p:txBody>
          </p:sp>
        </mc:Fallback>
      </mc:AlternateContent>
    </p:spTree>
    <p:extLst>
      <p:ext uri="{BB962C8B-B14F-4D97-AF65-F5344CB8AC3E}">
        <p14:creationId xmlns:p14="http://schemas.microsoft.com/office/powerpoint/2010/main" val="423447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rmAutofit fontScale="90000"/>
          </a:bodyPr>
          <a:lstStyle/>
          <a:p>
            <a:r>
              <a:rPr lang="en-IN" sz="3600" dirty="0"/>
              <a:t>Examples of problems on relative speed</a:t>
            </a:r>
            <a:endParaRPr lang="en-US" sz="3600" dirty="0"/>
          </a:p>
        </p:txBody>
      </p:sp>
      <p:sp>
        <p:nvSpPr>
          <p:cNvPr id="3" name="Content Placeholder 2"/>
          <p:cNvSpPr>
            <a:spLocks noGrp="1"/>
          </p:cNvSpPr>
          <p:nvPr>
            <p:ph idx="1"/>
          </p:nvPr>
        </p:nvSpPr>
        <p:spPr>
          <a:xfrm>
            <a:off x="251520" y="476671"/>
            <a:ext cx="8435280" cy="5502097"/>
          </a:xfrm>
        </p:spPr>
        <p:txBody>
          <a:bodyPr>
            <a:normAutofit/>
          </a:bodyPr>
          <a:lstStyle/>
          <a:p>
            <a:r>
              <a:rPr lang="en-US" sz="1400" b="1" dirty="0"/>
              <a:t>Case 1- If object B is ahead of A and we need to find time in which A will chase B</a:t>
            </a:r>
          </a:p>
          <a:p>
            <a:r>
              <a:rPr lang="en-US" sz="1400" b="1" dirty="0"/>
              <a:t>Example 1</a:t>
            </a:r>
            <a:r>
              <a:rPr lang="en-US" sz="1400" dirty="0"/>
              <a:t>- Ajay is chasing Vijay who is 100 m ahead of him and moving with the speed of 15 m/s. In how much time he will catch Vijay if he is moving with speed 25 m/s ?</a:t>
            </a:r>
          </a:p>
          <a:p>
            <a:r>
              <a:rPr lang="en-IN" sz="1400" b="1" dirty="0"/>
              <a:t>Solution</a:t>
            </a:r>
            <a:r>
              <a:rPr lang="en-IN" sz="1400" dirty="0"/>
              <a:t>- This type of problems can be approached in 2 ways-</a:t>
            </a:r>
          </a:p>
          <a:p>
            <a:r>
              <a:rPr lang="en-IN" sz="1400" b="1" dirty="0"/>
              <a:t>1</a:t>
            </a:r>
            <a:r>
              <a:rPr lang="en-IN" sz="1400" b="1" baseline="30000" dirty="0"/>
              <a:t>st</a:t>
            </a:r>
            <a:r>
              <a:rPr lang="en-IN" sz="1400" b="1" dirty="0"/>
              <a:t> approach- </a:t>
            </a:r>
            <a:r>
              <a:rPr lang="en-IN" sz="1400" dirty="0"/>
              <a:t>lf initial distance is d then, </a:t>
            </a:r>
          </a:p>
          <a:p>
            <a:pPr>
              <a:buNone/>
            </a:pPr>
            <a:r>
              <a:rPr lang="en-IN" sz="1400" dirty="0"/>
              <a:t>         (Speed of A) × t = d + (speed of B) × t</a:t>
            </a:r>
          </a:p>
          <a:p>
            <a:pPr>
              <a:buNone/>
            </a:pPr>
            <a:endParaRPr lang="en-IN" sz="1400" dirty="0"/>
          </a:p>
          <a:p>
            <a:endParaRPr lang="en-IN" sz="1400" b="1" dirty="0"/>
          </a:p>
          <a:p>
            <a:r>
              <a:rPr lang="en-IN" sz="1400" b="1" dirty="0"/>
              <a:t>2</a:t>
            </a:r>
            <a:r>
              <a:rPr lang="en-IN" sz="1400" b="1" baseline="30000" dirty="0"/>
              <a:t>nd</a:t>
            </a:r>
            <a:r>
              <a:rPr lang="en-IN" sz="1400" b="1" dirty="0"/>
              <a:t> approach </a:t>
            </a:r>
            <a:r>
              <a:rPr lang="en-IN" sz="1400" dirty="0"/>
              <a:t>– We can solve by using formula</a:t>
            </a:r>
          </a:p>
          <a:p>
            <a:pPr>
              <a:buNone/>
            </a:pPr>
            <a:r>
              <a:rPr lang="en-IN" sz="1400" dirty="0"/>
              <a:t>         t= initial distance/relative speed = d/relative speed</a:t>
            </a:r>
          </a:p>
          <a:p>
            <a:pPr>
              <a:buNone/>
            </a:pPr>
            <a:endParaRPr lang="en-IN" sz="1400" dirty="0"/>
          </a:p>
          <a:p>
            <a:pPr>
              <a:buNone/>
            </a:pPr>
            <a:endParaRPr lang="en-US" sz="1400" dirty="0"/>
          </a:p>
          <a:p>
            <a:pPr>
              <a:buNone/>
            </a:pPr>
            <a:endParaRPr lang="en-US" sz="1400" dirty="0"/>
          </a:p>
          <a:p>
            <a:r>
              <a:rPr lang="en-US" sz="1400" b="1" dirty="0"/>
              <a:t>Example 2</a:t>
            </a:r>
            <a:r>
              <a:rPr lang="en-US" sz="1400" dirty="0"/>
              <a:t>-  B starts from point M and is moving at 25 m/sec. After 4 seconds, A starts in the same direction at a speed of v m/sec. If A overtakes B 20 seconds after he started, find the ratio of the speeds of A to B?</a:t>
            </a:r>
          </a:p>
          <a:p>
            <a:r>
              <a:rPr lang="en-US" sz="1400" b="1" dirty="0"/>
              <a:t>Solution</a:t>
            </a:r>
            <a:r>
              <a:rPr lang="en-US" sz="1400" dirty="0"/>
              <a:t>- This is a moderate type of question. We can solve this by using the above given 2 approaches with little adjustments</a:t>
            </a:r>
          </a:p>
          <a:p>
            <a:endParaRPr lang="en-US" dirty="0"/>
          </a:p>
          <a:p>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32048"/>
          </a:xfrm>
        </p:spPr>
        <p:txBody>
          <a:bodyPr>
            <a:normAutofit fontScale="90000"/>
          </a:bodyPr>
          <a:lstStyle/>
          <a:p>
            <a:r>
              <a:rPr lang="en-IN" sz="3600" dirty="0"/>
              <a:t>Examples of problems on relative speed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512" y="548680"/>
                <a:ext cx="8712968" cy="4392488"/>
              </a:xfrm>
            </p:spPr>
            <p:txBody>
              <a:bodyPr>
                <a:normAutofit fontScale="70000" lnSpcReduction="20000"/>
              </a:bodyPr>
              <a:lstStyle/>
              <a:p>
                <a:r>
                  <a:rPr lang="en-US" b="1" dirty="0"/>
                  <a:t>Case 1- If object B is ahead of A and we need to find time in which A will chase B</a:t>
                </a:r>
              </a:p>
              <a:p>
                <a:r>
                  <a:rPr lang="en-US" b="1" dirty="0"/>
                  <a:t>Example 1</a:t>
                </a:r>
                <a:r>
                  <a:rPr lang="en-US" dirty="0"/>
                  <a:t>- Ajay is chasing Vijay who is 100 m ahead of him and moving with the speed of 15 m/s. In how much time he will catch Vijay if he is moving with speed 25 m/s ?</a:t>
                </a:r>
              </a:p>
              <a:p>
                <a:r>
                  <a:rPr lang="en-IN" b="1" dirty="0"/>
                  <a:t>Solution</a:t>
                </a:r>
                <a:r>
                  <a:rPr lang="en-IN" dirty="0"/>
                  <a:t>- This type of problems can be approached in 2 ways-</a:t>
                </a:r>
              </a:p>
              <a:p>
                <a:r>
                  <a:rPr lang="en-IN" b="1" dirty="0"/>
                  <a:t>1</a:t>
                </a:r>
                <a:r>
                  <a:rPr lang="en-IN" b="1" baseline="30000" dirty="0"/>
                  <a:t>st</a:t>
                </a:r>
                <a:r>
                  <a:rPr lang="en-IN" b="1" dirty="0"/>
                  <a:t> approach- </a:t>
                </a:r>
                <a:r>
                  <a:rPr lang="en-IN" dirty="0"/>
                  <a:t>lf initial distance is d then, </a:t>
                </a:r>
              </a:p>
              <a:p>
                <a:pPr>
                  <a:buNone/>
                </a:pPr>
                <a:r>
                  <a:rPr lang="en-IN" dirty="0"/>
                  <a:t>         (Speed of A) × t = d + (speed of B) × t</a:t>
                </a:r>
              </a:p>
              <a:p>
                <a:pPr>
                  <a:buNone/>
                </a:pPr>
                <a:r>
                  <a:rPr lang="en-IN" dirty="0"/>
                  <a:t>         So, 25 × t = 100 + ( 15 × t)</a:t>
                </a:r>
              </a:p>
              <a:p>
                <a:pPr>
                  <a:buNone/>
                </a:pPr>
                <a:r>
                  <a:rPr lang="en-IN" dirty="0"/>
                  <a:t>          Solving it, t = 10 sec</a:t>
                </a:r>
              </a:p>
              <a:p>
                <a:r>
                  <a:rPr lang="en-IN" b="1" dirty="0"/>
                  <a:t>2</a:t>
                </a:r>
                <a:r>
                  <a:rPr lang="en-IN" b="1" baseline="30000" dirty="0"/>
                  <a:t>nd</a:t>
                </a:r>
                <a:r>
                  <a:rPr lang="en-IN" b="1" dirty="0"/>
                  <a:t> approach </a:t>
                </a:r>
                <a:r>
                  <a:rPr lang="en-IN" dirty="0"/>
                  <a:t>– We can solve by using formula</a:t>
                </a:r>
              </a:p>
              <a:p>
                <a:pPr>
                  <a:buNone/>
                </a:pPr>
                <a:r>
                  <a:rPr lang="en-IN" dirty="0"/>
                  <a:t>         t= initial distance/relative speed =</a:t>
                </a:r>
                <a:r>
                  <a:rPr lang="en-US" sz="3200" dirty="0"/>
                  <a:t> </a:t>
                </a:r>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AB</m:t>
                        </m:r>
                      </m:sub>
                    </m:sSub>
                  </m:oMath>
                </a14:m>
                <a:r>
                  <a:rPr lang="en-IN" dirty="0"/>
                  <a:t> = d/relative speed</a:t>
                </a:r>
              </a:p>
              <a:p>
                <a:pPr>
                  <a:buNone/>
                </a:pPr>
                <a:r>
                  <a:rPr lang="en-IN" dirty="0"/>
                  <a:t>         So, t=100/(25-15) = 10 s</a:t>
                </a:r>
              </a:p>
              <a:p>
                <a:pPr>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512" y="548680"/>
                <a:ext cx="8712968" cy="4392488"/>
              </a:xfrm>
              <a:blipFill>
                <a:blip r:embed="rId2"/>
                <a:stretch>
                  <a:fillRect l="-769" t="-2358" r="-490"/>
                </a:stretch>
              </a:blipFill>
            </p:spPr>
            <p:txBody>
              <a:bodyPr/>
              <a:lstStyle/>
              <a:p>
                <a:r>
                  <a:rPr lang="en-IN">
                    <a:noFill/>
                  </a:rPr>
                  <a:t> </a:t>
                </a:r>
              </a:p>
            </p:txBody>
          </p:sp>
        </mc:Fallback>
      </mc:AlternateContent>
    </p:spTree>
    <p:extLst>
      <p:ext uri="{BB962C8B-B14F-4D97-AF65-F5344CB8AC3E}">
        <p14:creationId xmlns:p14="http://schemas.microsoft.com/office/powerpoint/2010/main" val="335287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32048"/>
          </a:xfrm>
        </p:spPr>
        <p:txBody>
          <a:bodyPr>
            <a:normAutofit fontScale="90000"/>
          </a:bodyPr>
          <a:lstStyle/>
          <a:p>
            <a:r>
              <a:rPr lang="en-IN" sz="3600" dirty="0"/>
              <a:t>Examples of problems on relative speed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512" y="548680"/>
                <a:ext cx="8712968" cy="5472608"/>
              </a:xfrm>
            </p:spPr>
            <p:txBody>
              <a:bodyPr>
                <a:normAutofit fontScale="55000" lnSpcReduction="20000"/>
              </a:bodyPr>
              <a:lstStyle/>
              <a:p>
                <a:r>
                  <a:rPr lang="en-US" b="1" dirty="0"/>
                  <a:t>Case 1- If object B is ahead of A and we need to find time in which A will chase B</a:t>
                </a:r>
              </a:p>
              <a:p>
                <a:pPr>
                  <a:buNone/>
                </a:pPr>
                <a:endParaRPr lang="en-US" dirty="0"/>
              </a:p>
              <a:p>
                <a:r>
                  <a:rPr lang="en-US" b="1" dirty="0"/>
                  <a:t>Example 2</a:t>
                </a:r>
                <a:r>
                  <a:rPr lang="en-US" dirty="0"/>
                  <a:t>-  B starts from point M and is moving at 25 m/sec. After 4 seconds, A starts in the same direction at a speed of v m/sec. If A overtakes B 20 seconds after he started, find the ratio of the speeds of A to B?</a:t>
                </a:r>
              </a:p>
              <a:p>
                <a:r>
                  <a:rPr lang="en-US" b="1" dirty="0"/>
                  <a:t>Solution</a:t>
                </a:r>
                <a:r>
                  <a:rPr lang="en-US" dirty="0"/>
                  <a:t>- This is a moderate type of question. We can solve this by using the above given 2 approaches with little adjustments</a:t>
                </a:r>
              </a:p>
              <a:p>
                <a:r>
                  <a:rPr lang="en-IN" b="1" dirty="0"/>
                  <a:t>1</a:t>
                </a:r>
                <a:r>
                  <a:rPr lang="en-IN" b="1" baseline="30000" dirty="0"/>
                  <a:t>st</a:t>
                </a:r>
                <a:r>
                  <a:rPr lang="en-IN" b="1" dirty="0"/>
                  <a:t> approach </a:t>
                </a:r>
                <a:r>
                  <a:rPr lang="en-IN" dirty="0"/>
                  <a:t>– A starts 4 s after B started. So, the distance covered by A in 20 sec is same as distance travelled by B in (20+4) = 24 sec</a:t>
                </a:r>
              </a:p>
              <a:p>
                <a:pPr>
                  <a:buNone/>
                </a:pPr>
                <a:r>
                  <a:rPr lang="en-IN" dirty="0"/>
                  <a:t>          v × 20 = 25 × 24 </a:t>
                </a:r>
              </a:p>
              <a:p>
                <a:pPr>
                  <a:buNone/>
                </a:pPr>
                <a:r>
                  <a:rPr lang="en-IN" dirty="0"/>
                  <a:t>          So, v = 30 m/s</a:t>
                </a:r>
              </a:p>
              <a:p>
                <a:pPr>
                  <a:buNone/>
                </a:pPr>
                <a:r>
                  <a:rPr lang="en-IN" dirty="0"/>
                  <a:t>          Speed of A : speed of B = 30 : 25 = 6 : 5</a:t>
                </a:r>
              </a:p>
              <a:p>
                <a:r>
                  <a:rPr lang="en-IN" b="1" dirty="0"/>
                  <a:t>2</a:t>
                </a:r>
                <a:r>
                  <a:rPr lang="en-IN" b="1" baseline="30000" dirty="0"/>
                  <a:t>nd</a:t>
                </a:r>
                <a:r>
                  <a:rPr lang="en-IN" b="1" dirty="0"/>
                  <a:t> approach-  </a:t>
                </a:r>
                <a:r>
                  <a:rPr lang="en-IN" dirty="0"/>
                  <a:t>As t = d/relative speed</a:t>
                </a:r>
              </a:p>
              <a:p>
                <a:pPr>
                  <a:buNone/>
                </a:pPr>
                <a:r>
                  <a:rPr lang="en-IN" dirty="0"/>
                  <a:t>          It is given that t =  20 sec, relative speed = </a:t>
                </a:r>
                <a14:m>
                  <m:oMath xmlns:m="http://schemas.openxmlformats.org/officeDocument/2006/math">
                    <m:sSub>
                      <m:sSubPr>
                        <m:ctrlPr>
                          <a:rPr lang="en-US" sz="3200" i="1" dirty="0" smtClean="0">
                            <a:latin typeface="Cambria Math" panose="02040503050406030204" pitchFamily="18" charset="0"/>
                          </a:rPr>
                        </m:ctrlPr>
                      </m:sSubPr>
                      <m:e>
                        <m:r>
                          <a:rPr lang="en-IN" sz="3200" b="0" i="1" dirty="0" smtClean="0">
                            <a:latin typeface="Cambria Math" panose="02040503050406030204" pitchFamily="18" charset="0"/>
                          </a:rPr>
                          <m:t>𝑠</m:t>
                        </m:r>
                      </m:e>
                      <m:sub>
                        <m:r>
                          <m:rPr>
                            <m:sty m:val="p"/>
                          </m:rPr>
                          <a:rPr lang="en-IN" sz="3200" b="0" i="0" dirty="0" smtClean="0">
                            <a:latin typeface="Cambria Math" panose="02040503050406030204" pitchFamily="18" charset="0"/>
                          </a:rPr>
                          <m:t>AB</m:t>
                        </m:r>
                      </m:sub>
                    </m:sSub>
                  </m:oMath>
                </a14:m>
                <a:r>
                  <a:rPr lang="en-IN" dirty="0"/>
                  <a:t> = speed of A – speed of B =  v-25</a:t>
                </a:r>
              </a:p>
              <a:p>
                <a:pPr>
                  <a:buNone/>
                </a:pPr>
                <a:r>
                  <a:rPr lang="en-IN" dirty="0"/>
                  <a:t>         The difference between A and B at the time when B starts is distance travelled by A in 4 s. So, d = 25 × 4  i.e. 100 m</a:t>
                </a:r>
              </a:p>
              <a:p>
                <a:pPr>
                  <a:buNone/>
                </a:pPr>
                <a:r>
                  <a:rPr lang="en-IN" dirty="0"/>
                  <a:t>          So, 20 = 100/( v- 25)</a:t>
                </a:r>
              </a:p>
              <a:p>
                <a:pPr>
                  <a:buNone/>
                </a:pPr>
                <a:r>
                  <a:rPr lang="en-IN" dirty="0"/>
                  <a:t>          So, v = 30 m/s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512" y="548680"/>
                <a:ext cx="8712968" cy="5472608"/>
              </a:xfrm>
              <a:blipFill>
                <a:blip r:embed="rId2"/>
                <a:stretch>
                  <a:fillRect l="-420" t="-1448" r="-1119"/>
                </a:stretch>
              </a:blipFill>
            </p:spPr>
            <p:txBody>
              <a:bodyPr/>
              <a:lstStyle/>
              <a:p>
                <a:r>
                  <a:rPr lang="en-IN">
                    <a:noFill/>
                  </a:rPr>
                  <a:t> </a:t>
                </a:r>
              </a:p>
            </p:txBody>
          </p:sp>
        </mc:Fallback>
      </mc:AlternateContent>
    </p:spTree>
    <p:extLst>
      <p:ext uri="{BB962C8B-B14F-4D97-AF65-F5344CB8AC3E}">
        <p14:creationId xmlns:p14="http://schemas.microsoft.com/office/powerpoint/2010/main" val="270536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77836"/>
          </a:xfrm>
        </p:spPr>
        <p:txBody>
          <a:bodyPr>
            <a:normAutofit fontScale="90000"/>
          </a:bodyPr>
          <a:lstStyle/>
          <a:p>
            <a:r>
              <a:rPr lang="en-IN" sz="3600" dirty="0"/>
              <a:t>Examples of problems on relative speed</a:t>
            </a:r>
            <a:endParaRPr lang="en-US" sz="3600" dirty="0"/>
          </a:p>
        </p:txBody>
      </p:sp>
      <p:sp>
        <p:nvSpPr>
          <p:cNvPr id="3" name="Content Placeholder 2"/>
          <p:cNvSpPr>
            <a:spLocks noGrp="1"/>
          </p:cNvSpPr>
          <p:nvPr>
            <p:ph idx="1"/>
          </p:nvPr>
        </p:nvSpPr>
        <p:spPr>
          <a:xfrm>
            <a:off x="457200" y="620688"/>
            <a:ext cx="8229600" cy="6094460"/>
          </a:xfrm>
        </p:spPr>
        <p:txBody>
          <a:bodyPr>
            <a:normAutofit/>
          </a:bodyPr>
          <a:lstStyle/>
          <a:p>
            <a:r>
              <a:rPr lang="en-US" sz="1800" b="1" dirty="0"/>
              <a:t>Case 2- Objects A and B (at some distance) are moving in opposite direction and we need to find-</a:t>
            </a:r>
          </a:p>
          <a:p>
            <a:r>
              <a:rPr lang="en-US" sz="1800" b="1" dirty="0"/>
              <a:t>1. the time when they meet   </a:t>
            </a:r>
          </a:p>
          <a:p>
            <a:r>
              <a:rPr lang="en-US" sz="1800" b="1" dirty="0"/>
              <a:t>              or</a:t>
            </a:r>
          </a:p>
          <a:p>
            <a:r>
              <a:rPr lang="en-US" sz="1800" b="1" dirty="0"/>
              <a:t>2. the point at which they meet</a:t>
            </a:r>
          </a:p>
          <a:p>
            <a:endParaRPr lang="en-US" sz="1800" b="1" dirty="0"/>
          </a:p>
          <a:p>
            <a:r>
              <a:rPr lang="en-US" sz="1800" b="1" dirty="0"/>
              <a:t>Example 1</a:t>
            </a:r>
            <a:r>
              <a:rPr lang="en-US" sz="1800" dirty="0"/>
              <a:t>- 2 Trains start from A and B and move towards B and A respectively. Train from A starts at 5 am and reaches B at 3 pm while the train from B starts at 8 am and reaches A at 2 pm. At what time will the 2 trains meet?</a:t>
            </a:r>
          </a:p>
          <a:p>
            <a:r>
              <a:rPr lang="en-US" sz="1800" b="1" dirty="0"/>
              <a:t>Solution-</a:t>
            </a:r>
          </a:p>
          <a:p>
            <a:endParaRPr lang="en-US" dirty="0"/>
          </a:p>
          <a:p>
            <a:endParaRPr lang="en-US" dirty="0"/>
          </a:p>
          <a:p>
            <a:endParaRPr lang="en-US" dirty="0"/>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77836"/>
          </a:xfrm>
        </p:spPr>
        <p:txBody>
          <a:bodyPr>
            <a:normAutofit fontScale="90000"/>
          </a:bodyPr>
          <a:lstStyle/>
          <a:p>
            <a:r>
              <a:rPr lang="en-IN" sz="3600" dirty="0"/>
              <a:t>Examples of problems on relative speed</a:t>
            </a:r>
            <a:endParaRPr lang="en-US" sz="3600" dirty="0"/>
          </a:p>
        </p:txBody>
      </p:sp>
      <p:sp>
        <p:nvSpPr>
          <p:cNvPr id="3" name="Content Placeholder 2"/>
          <p:cNvSpPr>
            <a:spLocks noGrp="1"/>
          </p:cNvSpPr>
          <p:nvPr>
            <p:ph idx="1"/>
          </p:nvPr>
        </p:nvSpPr>
        <p:spPr>
          <a:xfrm>
            <a:off x="457200" y="620688"/>
            <a:ext cx="8229600" cy="6094460"/>
          </a:xfrm>
        </p:spPr>
        <p:txBody>
          <a:bodyPr>
            <a:normAutofit fontScale="55000" lnSpcReduction="20000"/>
          </a:bodyPr>
          <a:lstStyle/>
          <a:p>
            <a:r>
              <a:rPr lang="en-US" b="1" dirty="0"/>
              <a:t>Case 2- Objects A and B (at some distance) are moving in opposite direction and we need to find-</a:t>
            </a:r>
          </a:p>
          <a:p>
            <a:r>
              <a:rPr lang="en-US" b="1" dirty="0"/>
              <a:t>1. the time when they meet   </a:t>
            </a:r>
          </a:p>
          <a:p>
            <a:r>
              <a:rPr lang="en-US" b="1" dirty="0"/>
              <a:t>              or</a:t>
            </a:r>
          </a:p>
          <a:p>
            <a:r>
              <a:rPr lang="en-US" b="1" dirty="0"/>
              <a:t>2. the point at which they meet</a:t>
            </a:r>
          </a:p>
          <a:p>
            <a:endParaRPr lang="en-US" b="1" dirty="0"/>
          </a:p>
          <a:p>
            <a:r>
              <a:rPr lang="en-US" b="1" dirty="0"/>
              <a:t>Example 1</a:t>
            </a:r>
            <a:r>
              <a:rPr lang="en-US" dirty="0"/>
              <a:t>- 2 Trains start from A and B and move towards B and A respectively. Train from A starts at 5 am and reaches B at 3 pm while the train from B starts at 8 am and reaches A at 2 pm. At what time will the 2 trains meet?</a:t>
            </a:r>
          </a:p>
          <a:p>
            <a:r>
              <a:rPr lang="en-IN" b="1" dirty="0"/>
              <a:t>Solution</a:t>
            </a:r>
            <a:r>
              <a:rPr lang="en-IN" dirty="0"/>
              <a:t>- </a:t>
            </a:r>
            <a:r>
              <a:rPr lang="en-US" dirty="0"/>
              <a:t>Train from A takes 10 hours for the journey while the train from B takes 6 hours for the journey.</a:t>
            </a:r>
          </a:p>
          <a:p>
            <a:r>
              <a:rPr lang="en-IN" dirty="0"/>
              <a:t>The distance is not known and so we must assume some value for that. So, let the distance is LCM of time taken by both and so let the distance be = LCM (10,6) km = 30 km</a:t>
            </a:r>
            <a:endParaRPr lang="en-US" dirty="0"/>
          </a:p>
          <a:p>
            <a:r>
              <a:rPr lang="en-US" dirty="0"/>
              <a:t>The total distance is taken as LCM (which is 30 km here) such that their speeds will be 3 </a:t>
            </a:r>
            <a:r>
              <a:rPr lang="en-US" dirty="0" err="1"/>
              <a:t>kmph</a:t>
            </a:r>
            <a:r>
              <a:rPr lang="en-US" dirty="0"/>
              <a:t> and 5 </a:t>
            </a:r>
            <a:r>
              <a:rPr lang="en-US" dirty="0" err="1"/>
              <a:t>kmph</a:t>
            </a:r>
            <a:r>
              <a:rPr lang="en-US" dirty="0"/>
              <a:t>.</a:t>
            </a:r>
          </a:p>
          <a:p>
            <a:r>
              <a:rPr lang="en-US" dirty="0"/>
              <a:t>Let the first train travel for 3 hours such that the time for both the trains will then be equal and we can use the concept of relative speed.</a:t>
            </a:r>
          </a:p>
          <a:p>
            <a:r>
              <a:rPr lang="en-US" dirty="0"/>
              <a:t>Distance covered by the first train = 3 </a:t>
            </a:r>
            <a:r>
              <a:rPr lang="en-US" dirty="0" err="1"/>
              <a:t>kmph</a:t>
            </a:r>
            <a:r>
              <a:rPr lang="en-US" dirty="0"/>
              <a:t> x 3 = 9 km</a:t>
            </a:r>
          </a:p>
          <a:p>
            <a:r>
              <a:rPr lang="en-US" dirty="0"/>
              <a:t>Remaining distance = 30-9 = 21 km</a:t>
            </a:r>
          </a:p>
          <a:p>
            <a:r>
              <a:rPr lang="en-US" dirty="0"/>
              <a:t>Relative speed = 3+5 = 8kmph</a:t>
            </a:r>
          </a:p>
          <a:p>
            <a:r>
              <a:rPr lang="en-US" dirty="0"/>
              <a:t>Time required = 21/8 = 2 and 5/8 hours after 8 am.</a:t>
            </a:r>
          </a:p>
          <a:p>
            <a:pPr>
              <a:buNone/>
            </a:pPr>
            <a:endParaRPr lang="en-US" dirty="0"/>
          </a:p>
          <a:p>
            <a:endParaRPr lang="en-US" dirty="0"/>
          </a:p>
        </p:txBody>
      </p:sp>
    </p:spTree>
    <p:extLst>
      <p:ext uri="{BB962C8B-B14F-4D97-AF65-F5344CB8AC3E}">
        <p14:creationId xmlns:p14="http://schemas.microsoft.com/office/powerpoint/2010/main" val="71635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928670"/>
          </a:xfrm>
        </p:spPr>
        <p:txBody>
          <a:bodyPr>
            <a:normAutofit/>
          </a:bodyPr>
          <a:lstStyle/>
          <a:p>
            <a:r>
              <a:rPr lang="en-US" sz="3200" dirty="0"/>
              <a:t>Time taken by train to cross some other object</a:t>
            </a:r>
          </a:p>
        </p:txBody>
      </p:sp>
      <p:pic>
        <p:nvPicPr>
          <p:cNvPr id="2051" name="Picture 3" descr="D:\foto aadhar etc\LPMtH5gPByF3APUCdM0tJDQP.jpg"/>
          <p:cNvPicPr>
            <a:picLocks noGrp="1" noChangeAspect="1" noChangeArrowheads="1"/>
          </p:cNvPicPr>
          <p:nvPr>
            <p:ph idx="1"/>
          </p:nvPr>
        </p:nvPicPr>
        <p:blipFill>
          <a:blip r:embed="rId2"/>
          <a:srcRect/>
          <a:stretch>
            <a:fillRect/>
          </a:stretch>
        </p:blipFill>
        <p:spPr bwMode="auto">
          <a:xfrm>
            <a:off x="827584" y="963059"/>
            <a:ext cx="5740120" cy="542928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More about problems on train</a:t>
            </a:r>
          </a:p>
        </p:txBody>
      </p:sp>
      <p:sp>
        <p:nvSpPr>
          <p:cNvPr id="5" name="Content Placeholder 4"/>
          <p:cNvSpPr>
            <a:spLocks noGrp="1"/>
          </p:cNvSpPr>
          <p:nvPr>
            <p:ph idx="1"/>
          </p:nvPr>
        </p:nvSpPr>
        <p:spPr>
          <a:xfrm>
            <a:off x="457200" y="1357298"/>
            <a:ext cx="8229600" cy="5072098"/>
          </a:xfrm>
        </p:spPr>
        <p:txBody>
          <a:bodyPr>
            <a:normAutofit fontScale="55000" lnSpcReduction="20000"/>
          </a:bodyPr>
          <a:lstStyle/>
          <a:p>
            <a:r>
              <a:rPr lang="en-IN" b="1" dirty="0"/>
              <a:t>Approach</a:t>
            </a:r>
            <a:r>
              <a:rPr lang="en-IN" dirty="0"/>
              <a:t>- In most of these types of problems, either the speed or length of train is given. Further there  we are given 2 scenarios. In the 1</a:t>
            </a:r>
            <a:r>
              <a:rPr lang="en-IN" baseline="30000" dirty="0"/>
              <a:t>st</a:t>
            </a:r>
            <a:r>
              <a:rPr lang="en-IN" dirty="0"/>
              <a:t> scenario we can find the length or speed or train (which is not given) and then use both length and speed of train to find the required answer</a:t>
            </a:r>
          </a:p>
          <a:p>
            <a:r>
              <a:rPr lang="en-IN" dirty="0"/>
              <a:t>In these problems the speed of train is given in km/h and it must be converted to m/s to solve the problem</a:t>
            </a:r>
          </a:p>
          <a:p>
            <a:r>
              <a:rPr lang="en-IN" b="1" dirty="0"/>
              <a:t>Confusion regarding the object train is crossing</a:t>
            </a:r>
          </a:p>
          <a:p>
            <a:r>
              <a:rPr lang="en-IN" dirty="0"/>
              <a:t>In these problems the object train is crossing a pole, a man who may be stationary or moving in same or opposite direction that of train, platform, another train which may be stationary or moving in same or opposite direction that of train. </a:t>
            </a:r>
          </a:p>
          <a:p>
            <a:r>
              <a:rPr lang="en-IN" dirty="0"/>
              <a:t>So, there are so many possible cases, many a times it becomes quite confusing. So, we need to focus on what information is given to us about the other object. If there is no information about speed or length or both for other object, it should be taken to be zero</a:t>
            </a:r>
          </a:p>
          <a:p>
            <a:r>
              <a:rPr lang="en-IN" dirty="0"/>
              <a:t>For example there  will be no information about speed or length of pole, so length and speed of pole is zero in these problems. So, we can say that if length or speed or both are non-zero then their numerical value must be provided in the problem </a:t>
            </a:r>
          </a:p>
          <a:p>
            <a:r>
              <a:rPr lang="en-IN" dirty="0"/>
              <a:t>Please check the solved examples in next slide for better understanding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problems on trains</a:t>
            </a:r>
            <a:br>
              <a:rPr lang="en-IN" b="1" dirty="0"/>
            </a:br>
            <a:endParaRPr lang="en-US" dirty="0"/>
          </a:p>
        </p:txBody>
      </p:sp>
      <p:sp>
        <p:nvSpPr>
          <p:cNvPr id="3" name="Content Placeholder 2"/>
          <p:cNvSpPr>
            <a:spLocks noGrp="1"/>
          </p:cNvSpPr>
          <p:nvPr>
            <p:ph idx="1"/>
          </p:nvPr>
        </p:nvSpPr>
        <p:spPr>
          <a:xfrm>
            <a:off x="428596" y="1071546"/>
            <a:ext cx="8229600" cy="4954591"/>
          </a:xfrm>
        </p:spPr>
        <p:txBody>
          <a:bodyPr>
            <a:normAutofit fontScale="70000" lnSpcReduction="20000"/>
          </a:bodyPr>
          <a:lstStyle/>
          <a:p>
            <a:endParaRPr lang="en-IN" dirty="0"/>
          </a:p>
          <a:p>
            <a:r>
              <a:rPr lang="en-US" b="1" dirty="0"/>
              <a:t>Example 1- </a:t>
            </a:r>
            <a:r>
              <a:rPr lang="en-US" dirty="0"/>
              <a:t>A Train travelling at 72 </a:t>
            </a:r>
            <a:r>
              <a:rPr lang="en-US" dirty="0" err="1"/>
              <a:t>kmph</a:t>
            </a:r>
            <a:r>
              <a:rPr lang="en-US" dirty="0"/>
              <a:t> overtakes a man standing on a platform in 10 seconds. How much time would be required if the man is moving in the same direction as the Train at 18 </a:t>
            </a:r>
            <a:r>
              <a:rPr lang="en-US" dirty="0" err="1"/>
              <a:t>kmph</a:t>
            </a:r>
            <a:r>
              <a:rPr lang="en-US" dirty="0"/>
              <a:t>?</a:t>
            </a:r>
          </a:p>
          <a:p>
            <a:r>
              <a:rPr lang="en-IN" b="1" dirty="0"/>
              <a:t>Solution</a:t>
            </a:r>
            <a:r>
              <a:rPr lang="en-IN" dirty="0"/>
              <a:t>- </a:t>
            </a:r>
            <a:r>
              <a:rPr lang="en-IN" b="1" dirty="0"/>
              <a:t>In 1</a:t>
            </a:r>
            <a:r>
              <a:rPr lang="en-IN" b="1" baseline="30000" dirty="0"/>
              <a:t>st</a:t>
            </a:r>
            <a:r>
              <a:rPr lang="en-IN" b="1" dirty="0"/>
              <a:t> scenario</a:t>
            </a:r>
            <a:r>
              <a:rPr lang="en-IN" dirty="0"/>
              <a:t>, train is  crossing a man (who is stationary) in 10 sec. We know that speed of train is 72 km/h = 72 × (5/18) = 20 m/s. The length of train is not given, which can be obtained in 1</a:t>
            </a:r>
            <a:r>
              <a:rPr lang="en-IN" baseline="30000" dirty="0"/>
              <a:t>st</a:t>
            </a:r>
            <a:r>
              <a:rPr lang="en-IN" dirty="0"/>
              <a:t> equation,</a:t>
            </a:r>
          </a:p>
          <a:p>
            <a:r>
              <a:rPr lang="en-IN" dirty="0"/>
              <a:t>10 = (length of train + 0)/(20 ± 0) </a:t>
            </a:r>
          </a:p>
          <a:p>
            <a:r>
              <a:rPr lang="en-IN" dirty="0"/>
              <a:t>Length of train = 200 m</a:t>
            </a:r>
          </a:p>
          <a:p>
            <a:r>
              <a:rPr lang="en-IN" b="1" dirty="0"/>
              <a:t>In 2</a:t>
            </a:r>
            <a:r>
              <a:rPr lang="en-IN" b="1" baseline="30000" dirty="0"/>
              <a:t>nd</a:t>
            </a:r>
            <a:r>
              <a:rPr lang="en-IN" b="1" dirty="0"/>
              <a:t> scenario</a:t>
            </a:r>
            <a:r>
              <a:rPr lang="en-IN" dirty="0"/>
              <a:t>, the same train is crossing the same man who is now moving in same direction as train with speed of 18  km/h = 18 (5/18) = 5 m/s. In this case we can use length of train = 200 m, which is obtained in 1</a:t>
            </a:r>
            <a:r>
              <a:rPr lang="en-IN" baseline="30000" dirty="0"/>
              <a:t>st</a:t>
            </a:r>
            <a:r>
              <a:rPr lang="en-IN" dirty="0"/>
              <a:t> scenario</a:t>
            </a:r>
          </a:p>
          <a:p>
            <a:r>
              <a:rPr lang="en-IN" dirty="0"/>
              <a:t> t = (200 + 0)/(20-5) = 200/15 = 40/3 = 13.33 sec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a:t>
            </a:r>
          </a:p>
        </p:txBody>
      </p:sp>
      <p:sp>
        <p:nvSpPr>
          <p:cNvPr id="5" name="Content Placeholder 4"/>
          <p:cNvSpPr>
            <a:spLocks noGrp="1"/>
          </p:cNvSpPr>
          <p:nvPr>
            <p:ph idx="1"/>
          </p:nvPr>
        </p:nvSpPr>
        <p:spPr/>
        <p:txBody>
          <a:bodyPr/>
          <a:lstStyle/>
          <a:p>
            <a:r>
              <a:rPr lang="en-US" dirty="0"/>
              <a:t>Speed = distance/time</a:t>
            </a:r>
          </a:p>
          <a:p>
            <a:r>
              <a:rPr lang="en-US" dirty="0"/>
              <a:t>So, distance = speed × time</a:t>
            </a:r>
          </a:p>
          <a:p>
            <a:r>
              <a:rPr lang="en-US" dirty="0"/>
              <a:t>And, time = distance/speed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25470"/>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429288"/>
          </a:xfrm>
        </p:spPr>
        <p:txBody>
          <a:bodyPr>
            <a:normAutofit/>
          </a:bodyPr>
          <a:lstStyle/>
          <a:p>
            <a:r>
              <a:rPr lang="en-US" sz="2000" b="1" dirty="0"/>
              <a:t>Example 2 </a:t>
            </a:r>
            <a:r>
              <a:rPr lang="en-US" sz="2000" dirty="0"/>
              <a:t>- A Train 200 m long passes a coffee shop in 10 seconds and another train of the same length travelling in the opposite direction passes a tree in 8 seconds. Find the difference between the speed of the second train and first train?</a:t>
            </a:r>
          </a:p>
          <a:p>
            <a:r>
              <a:rPr lang="en-US" sz="2000" b="1" dirty="0"/>
              <a:t>Solution</a:t>
            </a:r>
            <a:r>
              <a:rPr lang="en-US" sz="2000" dirty="0"/>
              <a:t>-</a:t>
            </a:r>
          </a:p>
          <a:p>
            <a:endParaRPr lang="en-US" sz="2000" dirty="0"/>
          </a:p>
          <a:p>
            <a:endParaRPr lang="en-US" sz="2000" dirty="0"/>
          </a:p>
          <a:p>
            <a:endParaRPr lang="en-US" sz="2000" dirty="0"/>
          </a:p>
          <a:p>
            <a:pPr marL="0" indent="0">
              <a:buNone/>
            </a:pPr>
            <a:endParaRPr lang="en-US" sz="2000" dirty="0"/>
          </a:p>
          <a:p>
            <a:endParaRPr lang="en-US" sz="2000" dirty="0"/>
          </a:p>
          <a:p>
            <a:r>
              <a:rPr lang="en-US" sz="2000" b="1" dirty="0"/>
              <a:t>Example 3- </a:t>
            </a:r>
            <a:r>
              <a:rPr lang="en-US" sz="2000" dirty="0"/>
              <a:t>A Train travelling @ 54 km/hr overtakes a man walking in the same direction @ 5 m/sec in 20 seconds. In how much time will the Train cross a Platform 160 m long?</a:t>
            </a:r>
          </a:p>
          <a:p>
            <a:r>
              <a:rPr lang="en-US" sz="2000" b="1" dirty="0"/>
              <a:t>Solution</a:t>
            </a:r>
            <a:r>
              <a:rPr lang="en-US" sz="2000" dirty="0"/>
              <a:t> – </a:t>
            </a:r>
          </a:p>
          <a:p>
            <a:endParaRPr lang="en-US" sz="2300" dirty="0"/>
          </a:p>
          <a:p>
            <a:endParaRPr lang="en-US" sz="23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25470"/>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429288"/>
          </a:xfrm>
        </p:spPr>
        <p:txBody>
          <a:bodyPr>
            <a:normAutofit fontScale="40000" lnSpcReduction="20000"/>
          </a:bodyPr>
          <a:lstStyle/>
          <a:p>
            <a:r>
              <a:rPr lang="en-US" b="1" dirty="0"/>
              <a:t>Example 2 </a:t>
            </a:r>
            <a:r>
              <a:rPr lang="en-US" dirty="0"/>
              <a:t>- A Train 200 m long passes a coffee shop in 10 seconds and another train of the same length travelling in the opposite direction passes a tree in 8 seconds. Find the difference between the speed of the second train and first train?</a:t>
            </a:r>
          </a:p>
          <a:p>
            <a:r>
              <a:rPr lang="en-US" b="1" dirty="0"/>
              <a:t>Solution</a:t>
            </a:r>
            <a:r>
              <a:rPr lang="en-US" dirty="0"/>
              <a:t>- The length and speed for coffee shop and tree are 0</a:t>
            </a:r>
          </a:p>
          <a:p>
            <a:r>
              <a:rPr lang="en-US" b="1" dirty="0"/>
              <a:t>Case 1</a:t>
            </a:r>
            <a:r>
              <a:rPr lang="en-US" dirty="0"/>
              <a:t>- 1</a:t>
            </a:r>
            <a:r>
              <a:rPr lang="en-US" baseline="30000" dirty="0"/>
              <a:t>st</a:t>
            </a:r>
            <a:r>
              <a:rPr lang="en-US" dirty="0"/>
              <a:t> train crosses a coffee shop</a:t>
            </a:r>
          </a:p>
          <a:p>
            <a:r>
              <a:rPr lang="en-US" dirty="0"/>
              <a:t> t = (length of 1</a:t>
            </a:r>
            <a:r>
              <a:rPr lang="en-US" baseline="30000" dirty="0"/>
              <a:t>st</a:t>
            </a:r>
            <a:r>
              <a:rPr lang="en-US" dirty="0"/>
              <a:t> train + 0)/(speed of 1</a:t>
            </a:r>
            <a:r>
              <a:rPr lang="en-US" baseline="30000" dirty="0"/>
              <a:t>st</a:t>
            </a:r>
            <a:r>
              <a:rPr lang="en-US" dirty="0"/>
              <a:t> train ±0)</a:t>
            </a:r>
          </a:p>
          <a:p>
            <a:r>
              <a:rPr lang="en-US" dirty="0"/>
              <a:t>10 = (200+0)/(speed of 1</a:t>
            </a:r>
            <a:r>
              <a:rPr lang="en-US" baseline="30000" dirty="0"/>
              <a:t>st</a:t>
            </a:r>
            <a:r>
              <a:rPr lang="en-US" dirty="0"/>
              <a:t> train±0)</a:t>
            </a:r>
          </a:p>
          <a:p>
            <a:r>
              <a:rPr lang="en-US" dirty="0"/>
              <a:t>Speed of 1</a:t>
            </a:r>
            <a:r>
              <a:rPr lang="en-US" baseline="30000" dirty="0"/>
              <a:t>st</a:t>
            </a:r>
            <a:r>
              <a:rPr lang="en-US" dirty="0"/>
              <a:t> train = 20 m/s</a:t>
            </a:r>
          </a:p>
          <a:p>
            <a:r>
              <a:rPr lang="en-US" b="1" dirty="0"/>
              <a:t>Case 2</a:t>
            </a:r>
            <a:r>
              <a:rPr lang="en-US" dirty="0"/>
              <a:t>- 2</a:t>
            </a:r>
            <a:r>
              <a:rPr lang="en-US" baseline="30000" dirty="0"/>
              <a:t>nd</a:t>
            </a:r>
            <a:r>
              <a:rPr lang="en-US" dirty="0"/>
              <a:t> train crosses a tree</a:t>
            </a:r>
          </a:p>
          <a:p>
            <a:r>
              <a:rPr lang="en-US" dirty="0"/>
              <a:t>Length of 2</a:t>
            </a:r>
            <a:r>
              <a:rPr lang="en-US" baseline="30000" dirty="0"/>
              <a:t>nd</a:t>
            </a:r>
            <a:r>
              <a:rPr lang="en-US" dirty="0"/>
              <a:t> train = length of 1</a:t>
            </a:r>
            <a:r>
              <a:rPr lang="en-US" baseline="30000" dirty="0"/>
              <a:t>st</a:t>
            </a:r>
            <a:r>
              <a:rPr lang="en-US" dirty="0"/>
              <a:t> train = 200</a:t>
            </a:r>
          </a:p>
          <a:p>
            <a:r>
              <a:rPr lang="en-US" dirty="0"/>
              <a:t> t = (length of 2</a:t>
            </a:r>
            <a:r>
              <a:rPr lang="en-US" baseline="30000" dirty="0"/>
              <a:t>nd</a:t>
            </a:r>
            <a:r>
              <a:rPr lang="en-US" dirty="0"/>
              <a:t> train + 0)/(speed of 2</a:t>
            </a:r>
            <a:r>
              <a:rPr lang="en-US" baseline="30000" dirty="0"/>
              <a:t>nd</a:t>
            </a:r>
            <a:r>
              <a:rPr lang="en-US" dirty="0"/>
              <a:t> train ± 0)</a:t>
            </a:r>
          </a:p>
          <a:p>
            <a:r>
              <a:rPr lang="en-US" dirty="0"/>
              <a:t>8 = (200+0)/(speed of 2</a:t>
            </a:r>
            <a:r>
              <a:rPr lang="en-US" baseline="30000" dirty="0"/>
              <a:t>nd</a:t>
            </a:r>
            <a:r>
              <a:rPr lang="en-US" dirty="0"/>
              <a:t> train±0)</a:t>
            </a:r>
          </a:p>
          <a:p>
            <a:r>
              <a:rPr lang="en-US" dirty="0"/>
              <a:t>Speed of 2</a:t>
            </a:r>
            <a:r>
              <a:rPr lang="en-US" baseline="30000" dirty="0"/>
              <a:t>nd</a:t>
            </a:r>
            <a:r>
              <a:rPr lang="en-US" dirty="0"/>
              <a:t> train = 25 m/s</a:t>
            </a:r>
          </a:p>
          <a:p>
            <a:r>
              <a:rPr lang="en-US" dirty="0"/>
              <a:t>Required difference = 25 m/s – 20 m/s = 5 m/s</a:t>
            </a:r>
          </a:p>
          <a:p>
            <a:endParaRPr lang="en-US" dirty="0"/>
          </a:p>
          <a:p>
            <a:r>
              <a:rPr lang="en-US" b="1" dirty="0"/>
              <a:t>Example 3- </a:t>
            </a:r>
            <a:r>
              <a:rPr lang="en-US" dirty="0"/>
              <a:t>A Train travelling @ 54 km/hr overtakes a man walking in the same direction @ 5 m/sec in 20 seconds. In how much time will the Train cross a Platform 160 m long?</a:t>
            </a:r>
          </a:p>
          <a:p>
            <a:r>
              <a:rPr lang="en-US" b="1" dirty="0"/>
              <a:t>Solution</a:t>
            </a:r>
            <a:r>
              <a:rPr lang="en-US" dirty="0"/>
              <a:t> – Speed of train = 54 km/h = 54 (5/18) m/s = 15 m/s</a:t>
            </a:r>
          </a:p>
          <a:p>
            <a:r>
              <a:rPr lang="en-US" b="1" dirty="0"/>
              <a:t>Case 1</a:t>
            </a:r>
            <a:r>
              <a:rPr lang="en-US" dirty="0"/>
              <a:t>- The train crosses a man (walking in same direction with speed 5 m/s) in 20 sec</a:t>
            </a:r>
          </a:p>
          <a:p>
            <a:r>
              <a:rPr lang="en-US" dirty="0"/>
              <a:t> t = (length of train +0)/(speed of train – speed of man) </a:t>
            </a:r>
          </a:p>
          <a:p>
            <a:r>
              <a:rPr lang="en-US" dirty="0"/>
              <a:t> 20 = (length  of train +0)/(15-5) </a:t>
            </a:r>
          </a:p>
          <a:p>
            <a:r>
              <a:rPr lang="en-US" dirty="0"/>
              <a:t>20 = (length of train)/10</a:t>
            </a:r>
          </a:p>
          <a:p>
            <a:r>
              <a:rPr lang="en-US" dirty="0"/>
              <a:t>Length of train = 200 m</a:t>
            </a:r>
          </a:p>
          <a:p>
            <a:r>
              <a:rPr lang="en-US" b="1" dirty="0"/>
              <a:t>Case 2</a:t>
            </a:r>
            <a:r>
              <a:rPr lang="en-US" dirty="0"/>
              <a:t>- the train crosses a platform of length 160 m</a:t>
            </a:r>
          </a:p>
          <a:p>
            <a:r>
              <a:rPr lang="en-US" dirty="0"/>
              <a:t> t = (length of train+160)/(speed of train±0)</a:t>
            </a:r>
          </a:p>
          <a:p>
            <a:r>
              <a:rPr lang="en-US" dirty="0"/>
              <a:t> t = (200+160)/ 15 = 360/15</a:t>
            </a:r>
          </a:p>
          <a:p>
            <a:r>
              <a:rPr lang="en-US" dirty="0"/>
              <a:t> t = 24 sec</a:t>
            </a:r>
          </a:p>
          <a:p>
            <a:endParaRPr lang="en-US" dirty="0"/>
          </a:p>
          <a:p>
            <a:endParaRPr lang="en-US" dirty="0"/>
          </a:p>
        </p:txBody>
      </p:sp>
    </p:spTree>
    <p:extLst>
      <p:ext uri="{BB962C8B-B14F-4D97-AF65-F5344CB8AC3E}">
        <p14:creationId xmlns:p14="http://schemas.microsoft.com/office/powerpoint/2010/main" val="384221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normAutofit fontScale="90000"/>
          </a:bodyPr>
          <a:lstStyle/>
          <a:p>
            <a:r>
              <a:rPr lang="en-US" sz="3100" b="1" dirty="0"/>
              <a:t>Boats and streams</a:t>
            </a:r>
            <a:br>
              <a:rPr lang="en-IN"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14356"/>
                <a:ext cx="8229600" cy="5411807"/>
              </a:xfrm>
            </p:spPr>
            <p:txBody>
              <a:bodyPr>
                <a:normAutofit fontScale="62500" lnSpcReduction="20000"/>
              </a:bodyPr>
              <a:lstStyle/>
              <a:p>
                <a:r>
                  <a:rPr lang="en-US" sz="2900" dirty="0"/>
                  <a:t>Boats and stream problems are based on relative speed just like problems on trains. But the difference is that in case of boats and streams, the relative speed is obtained by adding speed of boat and stream when both are moving in same direction (downstream) and by subtracting speed of stream by speed of boat when both are in opposite direction (upstream). So, the case of boat and stream is unique as relative speed is obtained in an opposite manner</a:t>
                </a:r>
              </a:p>
              <a:p>
                <a:r>
                  <a:rPr lang="en-US" sz="2900" dirty="0"/>
                  <a:t>Let v= speed of boat in still water</a:t>
                </a:r>
              </a:p>
              <a:p>
                <a:r>
                  <a:rPr lang="en-US" sz="2900" dirty="0"/>
                  <a:t> u = speed of stream (i.e. water current)</a:t>
                </a:r>
              </a:p>
              <a:p>
                <a:r>
                  <a:rPr lang="en-US" sz="2900" b="1" dirty="0"/>
                  <a:t>Upstream</a:t>
                </a:r>
                <a:r>
                  <a:rPr lang="en-US" sz="2900" dirty="0"/>
                  <a:t> = it means the boat is moving against the stream (opposite to river current), so the boat need to overcome the stream</a:t>
                </a:r>
              </a:p>
              <a:p>
                <a:r>
                  <a:rPr lang="en-US" sz="2900" b="1" dirty="0"/>
                  <a:t>Downstream</a:t>
                </a:r>
                <a:r>
                  <a:rPr lang="en-US" sz="2900" dirty="0"/>
                  <a:t> = it means the boat is moving with the stream (same direction as of river current), so boat is helped by stream</a:t>
                </a:r>
              </a:p>
              <a:p>
                <a:r>
                  <a:rPr lang="en-US" sz="2900" dirty="0"/>
                  <a:t>There are 4 formulas we need in this topic-</a:t>
                </a:r>
              </a:p>
              <a:p>
                <a:r>
                  <a:rPr lang="en-US" sz="4500" dirty="0"/>
                  <a:t>1. Speed of downstream = </a:t>
                </a:r>
                <a14:m>
                  <m:oMath xmlns:m="http://schemas.openxmlformats.org/officeDocument/2006/math">
                    <m:sSub>
                      <m:sSubPr>
                        <m:ctrlPr>
                          <a:rPr lang="en-US" sz="4500" i="1" dirty="0" smtClean="0">
                            <a:latin typeface="Cambria Math" panose="02040503050406030204" pitchFamily="18" charset="0"/>
                          </a:rPr>
                        </m:ctrlPr>
                      </m:sSubPr>
                      <m:e>
                        <m:r>
                          <a:rPr lang="en-US" sz="4500" i="1" dirty="0">
                            <a:latin typeface="Cambria Math" panose="02040503050406030204" pitchFamily="18" charset="0"/>
                          </a:rPr>
                          <m:t>𝑆</m:t>
                        </m:r>
                      </m:e>
                      <m:sub>
                        <m:r>
                          <a:rPr lang="en-US" sz="4500" i="1" dirty="0">
                            <a:latin typeface="Cambria Math" panose="02040503050406030204" pitchFamily="18" charset="0"/>
                          </a:rPr>
                          <m:t>𝐷</m:t>
                        </m:r>
                      </m:sub>
                    </m:sSub>
                  </m:oMath>
                </a14:m>
                <a:r>
                  <a:rPr lang="en-US" sz="4500" dirty="0"/>
                  <a:t> = v + u</a:t>
                </a:r>
              </a:p>
              <a:p>
                <a:r>
                  <a:rPr lang="en-US" sz="4500" dirty="0"/>
                  <a:t>2. Speed of upstream = </a:t>
                </a:r>
                <a14:m>
                  <m:oMath xmlns:m="http://schemas.openxmlformats.org/officeDocument/2006/math">
                    <m:sSub>
                      <m:sSubPr>
                        <m:ctrlPr>
                          <a:rPr lang="en-US" sz="4500" i="1" dirty="0" smtClean="0">
                            <a:latin typeface="Cambria Math" panose="02040503050406030204" pitchFamily="18" charset="0"/>
                          </a:rPr>
                        </m:ctrlPr>
                      </m:sSubPr>
                      <m:e>
                        <m:r>
                          <a:rPr lang="en-US" sz="4500" i="1" dirty="0">
                            <a:latin typeface="Cambria Math" panose="02040503050406030204" pitchFamily="18" charset="0"/>
                          </a:rPr>
                          <m:t>𝑆</m:t>
                        </m:r>
                      </m:e>
                      <m:sub>
                        <m:r>
                          <a:rPr lang="en-IN" sz="4500" b="0" i="1" dirty="0" smtClean="0">
                            <a:latin typeface="Cambria Math" panose="02040503050406030204" pitchFamily="18" charset="0"/>
                          </a:rPr>
                          <m:t>𝑈</m:t>
                        </m:r>
                      </m:sub>
                    </m:sSub>
                  </m:oMath>
                </a14:m>
                <a:r>
                  <a:rPr lang="en-US" sz="4500" dirty="0"/>
                  <a:t> = v – u</a:t>
                </a:r>
              </a:p>
              <a:p>
                <a:r>
                  <a:rPr lang="en-US" sz="4500" dirty="0"/>
                  <a:t>3. Speed of boat in still water = v = (</a:t>
                </a:r>
                <a14:m>
                  <m:oMath xmlns:m="http://schemas.openxmlformats.org/officeDocument/2006/math">
                    <m:sSub>
                      <m:sSubPr>
                        <m:ctrlPr>
                          <a:rPr lang="en-US" sz="4500" i="1" dirty="0" smtClean="0">
                            <a:latin typeface="Cambria Math" panose="02040503050406030204" pitchFamily="18" charset="0"/>
                          </a:rPr>
                        </m:ctrlPr>
                      </m:sSubPr>
                      <m:e>
                        <m:r>
                          <a:rPr lang="en-US" sz="4500" i="1" dirty="0">
                            <a:latin typeface="Cambria Math" panose="02040503050406030204" pitchFamily="18" charset="0"/>
                          </a:rPr>
                          <m:t>𝑆</m:t>
                        </m:r>
                      </m:e>
                      <m:sub>
                        <m:r>
                          <a:rPr lang="en-US" sz="4500" i="1" dirty="0">
                            <a:latin typeface="Cambria Math" panose="02040503050406030204" pitchFamily="18" charset="0"/>
                          </a:rPr>
                          <m:t>𝐷</m:t>
                        </m:r>
                      </m:sub>
                    </m:sSub>
                  </m:oMath>
                </a14:m>
                <a:r>
                  <a:rPr lang="en-US" sz="4500" dirty="0"/>
                  <a:t> + </a:t>
                </a:r>
                <a14:m>
                  <m:oMath xmlns:m="http://schemas.openxmlformats.org/officeDocument/2006/math">
                    <m:sSub>
                      <m:sSubPr>
                        <m:ctrlPr>
                          <a:rPr lang="en-US" sz="4500" i="1" dirty="0">
                            <a:latin typeface="Cambria Math" panose="02040503050406030204" pitchFamily="18" charset="0"/>
                          </a:rPr>
                        </m:ctrlPr>
                      </m:sSubPr>
                      <m:e>
                        <m:r>
                          <a:rPr lang="en-US" sz="4500" i="1" dirty="0">
                            <a:latin typeface="Cambria Math" panose="02040503050406030204" pitchFamily="18" charset="0"/>
                          </a:rPr>
                          <m:t>𝑆</m:t>
                        </m:r>
                      </m:e>
                      <m:sub>
                        <m:r>
                          <a:rPr lang="en-IN" sz="4500" b="0" i="1" dirty="0" smtClean="0">
                            <a:latin typeface="Cambria Math" panose="02040503050406030204" pitchFamily="18" charset="0"/>
                          </a:rPr>
                          <m:t>𝑈</m:t>
                        </m:r>
                      </m:sub>
                    </m:sSub>
                  </m:oMath>
                </a14:m>
                <a:r>
                  <a:rPr lang="en-US" sz="4500" dirty="0"/>
                  <a:t>)/2</a:t>
                </a:r>
              </a:p>
              <a:p>
                <a:r>
                  <a:rPr lang="en-US" sz="4500" dirty="0"/>
                  <a:t>4. Speed of stream = u = (</a:t>
                </a:r>
                <a14:m>
                  <m:oMath xmlns:m="http://schemas.openxmlformats.org/officeDocument/2006/math">
                    <m:sSub>
                      <m:sSubPr>
                        <m:ctrlPr>
                          <a:rPr lang="en-US" sz="4500" i="1" dirty="0" smtClean="0">
                            <a:latin typeface="Cambria Math" panose="02040503050406030204" pitchFamily="18" charset="0"/>
                          </a:rPr>
                        </m:ctrlPr>
                      </m:sSubPr>
                      <m:e>
                        <m:r>
                          <a:rPr lang="en-US" sz="4500" i="1" dirty="0">
                            <a:latin typeface="Cambria Math" panose="02040503050406030204" pitchFamily="18" charset="0"/>
                          </a:rPr>
                          <m:t>𝑆</m:t>
                        </m:r>
                      </m:e>
                      <m:sub>
                        <m:r>
                          <a:rPr lang="en-US" sz="4500" i="1" dirty="0">
                            <a:latin typeface="Cambria Math" panose="02040503050406030204" pitchFamily="18" charset="0"/>
                          </a:rPr>
                          <m:t>𝐷</m:t>
                        </m:r>
                      </m:sub>
                    </m:sSub>
                  </m:oMath>
                </a14:m>
                <a:r>
                  <a:rPr lang="en-US" sz="4500" dirty="0"/>
                  <a:t> - </a:t>
                </a:r>
                <a14:m>
                  <m:oMath xmlns:m="http://schemas.openxmlformats.org/officeDocument/2006/math">
                    <m:sSub>
                      <m:sSubPr>
                        <m:ctrlPr>
                          <a:rPr lang="en-US" sz="4500" i="1" dirty="0">
                            <a:latin typeface="Cambria Math" panose="02040503050406030204" pitchFamily="18" charset="0"/>
                          </a:rPr>
                        </m:ctrlPr>
                      </m:sSubPr>
                      <m:e>
                        <m:r>
                          <a:rPr lang="en-US" sz="4500" i="1" dirty="0">
                            <a:latin typeface="Cambria Math" panose="02040503050406030204" pitchFamily="18" charset="0"/>
                          </a:rPr>
                          <m:t>𝑆</m:t>
                        </m:r>
                      </m:e>
                      <m:sub>
                        <m:r>
                          <a:rPr lang="en-IN" sz="4500" b="0" i="1" dirty="0" smtClean="0">
                            <a:latin typeface="Cambria Math" panose="02040503050406030204" pitchFamily="18" charset="0"/>
                          </a:rPr>
                          <m:t>𝑈</m:t>
                        </m:r>
                      </m:sub>
                    </m:sSub>
                  </m:oMath>
                </a14:m>
                <a:r>
                  <a:rPr lang="en-US" sz="4500" dirty="0"/>
                  <a:t>)/2</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14356"/>
                <a:ext cx="8229600" cy="5411807"/>
              </a:xfrm>
              <a:blipFill>
                <a:blip r:embed="rId2"/>
                <a:stretch>
                  <a:fillRect l="-1333" t="-1464" r="-1111"/>
                </a:stretch>
              </a:blipFill>
            </p:spPr>
            <p:txBody>
              <a:bodyPr/>
              <a:lstStyle/>
              <a:p>
                <a:r>
                  <a:rPr lang="en-IN">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sz="3200" dirty="0"/>
              <a:t>Examples of problems on boats and streams</a:t>
            </a:r>
          </a:p>
        </p:txBody>
      </p:sp>
      <p:sp>
        <p:nvSpPr>
          <p:cNvPr id="3" name="Content Placeholder 2"/>
          <p:cNvSpPr>
            <a:spLocks noGrp="1"/>
          </p:cNvSpPr>
          <p:nvPr>
            <p:ph idx="1"/>
          </p:nvPr>
        </p:nvSpPr>
        <p:spPr>
          <a:xfrm>
            <a:off x="457200" y="1000108"/>
            <a:ext cx="8229600" cy="5715040"/>
          </a:xfrm>
        </p:spPr>
        <p:txBody>
          <a:bodyPr>
            <a:normAutofit fontScale="47500" lnSpcReduction="20000"/>
          </a:bodyPr>
          <a:lstStyle/>
          <a:p>
            <a:r>
              <a:rPr lang="en-US" sz="5000" b="1" dirty="0"/>
              <a:t>Example 1-  </a:t>
            </a:r>
            <a:r>
              <a:rPr lang="en-US" sz="5000" dirty="0"/>
              <a:t>If the upstream speed of a man in a boat is 40% of the downstream speed and the man covers 18 km upstream in 3 hours, how much distance will the man cover in 5 hours while travelling in still water?</a:t>
            </a:r>
          </a:p>
          <a:p>
            <a:endParaRPr lang="en-US" sz="5000" dirty="0"/>
          </a:p>
          <a:p>
            <a:endParaRPr lang="en-US" sz="5000" dirty="0"/>
          </a:p>
          <a:p>
            <a:endParaRPr lang="en-US" sz="5000" dirty="0"/>
          </a:p>
          <a:p>
            <a:endParaRPr lang="en-US" sz="5000" dirty="0"/>
          </a:p>
          <a:p>
            <a:endParaRPr lang="en-US" sz="5000" dirty="0"/>
          </a:p>
          <a:p>
            <a:endParaRPr lang="en-US" sz="5000" dirty="0"/>
          </a:p>
          <a:p>
            <a:endParaRPr lang="en-US" sz="5000" dirty="0"/>
          </a:p>
          <a:p>
            <a:r>
              <a:rPr lang="en-US" sz="5000" b="1" dirty="0"/>
              <a:t>Example 2- </a:t>
            </a:r>
            <a:r>
              <a:rPr lang="en-US" sz="5000" dirty="0"/>
              <a:t>A man can row at 10 </a:t>
            </a:r>
            <a:r>
              <a:rPr lang="en-US" sz="5000" dirty="0" err="1"/>
              <a:t>kmph</a:t>
            </a:r>
            <a:r>
              <a:rPr lang="en-US" sz="5000" dirty="0"/>
              <a:t> in still water. If the speed of the stream is 2 </a:t>
            </a:r>
            <a:r>
              <a:rPr lang="en-US" sz="5000" dirty="0" err="1"/>
              <a:t>kmph</a:t>
            </a:r>
            <a:r>
              <a:rPr lang="en-US" sz="5000" dirty="0"/>
              <a:t> and it takes 2 hour to row to a place and come back, how far is the place?</a:t>
            </a:r>
          </a:p>
          <a:p>
            <a:endParaRPr lang="en-US" sz="6400" b="1"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405828"/>
          </a:xfrm>
        </p:spPr>
        <p:txBody>
          <a:bodyPr>
            <a:normAutofit fontScale="90000"/>
          </a:bodyPr>
          <a:lstStyle/>
          <a:p>
            <a:r>
              <a:rPr lang="en-US" sz="3200" dirty="0"/>
              <a:t>Examples of problems on boats and streams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48680"/>
                <a:ext cx="8229600" cy="6166468"/>
              </a:xfrm>
            </p:spPr>
            <p:txBody>
              <a:bodyPr>
                <a:normAutofit fontScale="25000" lnSpcReduction="20000"/>
              </a:bodyPr>
              <a:lstStyle/>
              <a:p>
                <a:r>
                  <a:rPr lang="en-US" sz="6400" b="1" dirty="0"/>
                  <a:t>Example 1-  </a:t>
                </a:r>
                <a:r>
                  <a:rPr lang="en-US" sz="6400" dirty="0"/>
                  <a:t>If the upstream speed of a man in a boat is 40% of the downstream speed and the man covers 18 km upstream in 3 hours, how much distance will the man cover in 5 hours while travelling in still water?</a:t>
                </a:r>
              </a:p>
              <a:p>
                <a:r>
                  <a:rPr lang="en-US" sz="6400" b="1" dirty="0"/>
                  <a:t>Solution</a:t>
                </a:r>
                <a:r>
                  <a:rPr lang="en-US" sz="6400" dirty="0"/>
                  <a:t> : upstream speed =</a:t>
                </a:r>
                <a:r>
                  <a:rPr lang="en-US" sz="6600" dirty="0"/>
                  <a:t> </a:t>
                </a:r>
                <a14:m>
                  <m:oMath xmlns:m="http://schemas.openxmlformats.org/officeDocument/2006/math">
                    <m:sSub>
                      <m:sSubPr>
                        <m:ctrlPr>
                          <a:rPr lang="en-US" sz="6600" i="1" dirty="0" smtClean="0">
                            <a:latin typeface="Cambria Math" panose="02040503050406030204" pitchFamily="18" charset="0"/>
                          </a:rPr>
                        </m:ctrlPr>
                      </m:sSubPr>
                      <m:e>
                        <m:r>
                          <a:rPr lang="en-US" sz="6600" i="1" dirty="0">
                            <a:latin typeface="Cambria Math" panose="02040503050406030204" pitchFamily="18" charset="0"/>
                          </a:rPr>
                          <m:t>𝑆</m:t>
                        </m:r>
                      </m:e>
                      <m:sub>
                        <m:r>
                          <a:rPr lang="en-IN" sz="6600" b="0" i="1" dirty="0" smtClean="0">
                            <a:latin typeface="Cambria Math" panose="02040503050406030204" pitchFamily="18" charset="0"/>
                          </a:rPr>
                          <m:t>𝑈</m:t>
                        </m:r>
                      </m:sub>
                    </m:sSub>
                  </m:oMath>
                </a14:m>
                <a:r>
                  <a:rPr lang="en-US" sz="6400" dirty="0"/>
                  <a:t> = 18/3 = 6 km/h</a:t>
                </a:r>
              </a:p>
              <a:p>
                <a:pPr>
                  <a:buNone/>
                </a:pPr>
                <a:r>
                  <a:rPr lang="en-US" sz="6400" dirty="0"/>
                  <a:t>         The upstream speed is 40% of downstream speed. </a:t>
                </a:r>
              </a:p>
              <a:p>
                <a:pPr>
                  <a:buNone/>
                </a:pPr>
                <a:r>
                  <a:rPr lang="en-US" sz="6400" dirty="0"/>
                  <a:t>          Downstream speed = </a:t>
                </a:r>
                <a14:m>
                  <m:oMath xmlns:m="http://schemas.openxmlformats.org/officeDocument/2006/math">
                    <m:sSub>
                      <m:sSubPr>
                        <m:ctrlPr>
                          <a:rPr lang="en-US" sz="6600" i="1" dirty="0" smtClean="0">
                            <a:latin typeface="Cambria Math" panose="02040503050406030204" pitchFamily="18" charset="0"/>
                          </a:rPr>
                        </m:ctrlPr>
                      </m:sSubPr>
                      <m:e>
                        <m:r>
                          <a:rPr lang="en-US" sz="6600" i="1" dirty="0">
                            <a:latin typeface="Cambria Math" panose="02040503050406030204" pitchFamily="18" charset="0"/>
                          </a:rPr>
                          <m:t>𝑆</m:t>
                        </m:r>
                      </m:e>
                      <m:sub>
                        <m:r>
                          <a:rPr lang="en-IN" sz="6600" b="0" i="1" dirty="0" smtClean="0">
                            <a:latin typeface="Cambria Math" panose="02040503050406030204" pitchFamily="18" charset="0"/>
                          </a:rPr>
                          <m:t>𝐷</m:t>
                        </m:r>
                      </m:sub>
                    </m:sSub>
                  </m:oMath>
                </a14:m>
                <a:r>
                  <a:rPr lang="en-US" sz="6400" dirty="0"/>
                  <a:t> </a:t>
                </a:r>
              </a:p>
              <a:p>
                <a:pPr>
                  <a:buNone/>
                </a:pPr>
                <a:r>
                  <a:rPr lang="en-US" sz="6400" dirty="0"/>
                  <a:t>          So, 40% of </a:t>
                </a:r>
                <a14:m>
                  <m:oMath xmlns:m="http://schemas.openxmlformats.org/officeDocument/2006/math">
                    <m:sSub>
                      <m:sSubPr>
                        <m:ctrlPr>
                          <a:rPr lang="en-US" sz="6000" i="1" dirty="0" smtClean="0">
                            <a:latin typeface="Cambria Math" panose="02040503050406030204" pitchFamily="18" charset="0"/>
                          </a:rPr>
                        </m:ctrlPr>
                      </m:sSubPr>
                      <m:e>
                        <m:r>
                          <a:rPr lang="en-US" sz="6000" i="1" dirty="0">
                            <a:latin typeface="Cambria Math" panose="02040503050406030204" pitchFamily="18" charset="0"/>
                          </a:rPr>
                          <m:t>𝑆</m:t>
                        </m:r>
                      </m:e>
                      <m:sub>
                        <m:r>
                          <a:rPr lang="en-IN" sz="6000" b="0" i="1" dirty="0" smtClean="0">
                            <a:latin typeface="Cambria Math" panose="02040503050406030204" pitchFamily="18" charset="0"/>
                          </a:rPr>
                          <m:t>𝐷</m:t>
                        </m:r>
                      </m:sub>
                    </m:sSub>
                    <m:r>
                      <a:rPr lang="en-IN" sz="6000" b="0" i="0" dirty="0" smtClean="0">
                        <a:latin typeface="Cambria Math" panose="02040503050406030204" pitchFamily="18" charset="0"/>
                      </a:rPr>
                      <m:t> </m:t>
                    </m:r>
                  </m:oMath>
                </a14:m>
                <a:r>
                  <a:rPr lang="en-US" sz="6400" dirty="0"/>
                  <a:t> = 6 km/h</a:t>
                </a:r>
              </a:p>
              <a:p>
                <a:pPr>
                  <a:buNone/>
                </a:pPr>
                <a:r>
                  <a:rPr lang="en-US" sz="6400" dirty="0"/>
                  <a:t>          So, </a:t>
                </a:r>
                <a14:m>
                  <m:oMath xmlns:m="http://schemas.openxmlformats.org/officeDocument/2006/math">
                    <m:sSub>
                      <m:sSubPr>
                        <m:ctrlPr>
                          <a:rPr lang="en-US" sz="6600" i="1" dirty="0" smtClean="0">
                            <a:latin typeface="Cambria Math" panose="02040503050406030204" pitchFamily="18" charset="0"/>
                          </a:rPr>
                        </m:ctrlPr>
                      </m:sSubPr>
                      <m:e>
                        <m:r>
                          <a:rPr lang="en-US" sz="6600" i="1" dirty="0">
                            <a:latin typeface="Cambria Math" panose="02040503050406030204" pitchFamily="18" charset="0"/>
                          </a:rPr>
                          <m:t>𝑆</m:t>
                        </m:r>
                      </m:e>
                      <m:sub>
                        <m:r>
                          <a:rPr lang="en-IN" sz="6600" b="0" i="1" dirty="0" smtClean="0">
                            <a:latin typeface="Cambria Math" panose="02040503050406030204" pitchFamily="18" charset="0"/>
                          </a:rPr>
                          <m:t>𝐷</m:t>
                        </m:r>
                      </m:sub>
                    </m:sSub>
                    <m:r>
                      <a:rPr lang="en-IN" sz="6600" b="0" i="0" dirty="0" smtClean="0">
                        <a:latin typeface="Cambria Math" panose="02040503050406030204" pitchFamily="18" charset="0"/>
                      </a:rPr>
                      <m:t> </m:t>
                    </m:r>
                  </m:oMath>
                </a14:m>
                <a:r>
                  <a:rPr lang="en-US" sz="6400" dirty="0"/>
                  <a:t>= speed downstream = 15 km/h</a:t>
                </a:r>
              </a:p>
              <a:p>
                <a:pPr>
                  <a:buNone/>
                </a:pPr>
                <a:r>
                  <a:rPr lang="en-US" sz="6400" dirty="0"/>
                  <a:t>          So, v = speed of boat in still water =</a:t>
                </a:r>
                <a:r>
                  <a:rPr lang="en-US" sz="6600" dirty="0"/>
                  <a:t>(</a:t>
                </a:r>
                <a14:m>
                  <m:oMath xmlns:m="http://schemas.openxmlformats.org/officeDocument/2006/math">
                    <m:sSub>
                      <m:sSubPr>
                        <m:ctrlPr>
                          <a:rPr lang="en-US" sz="6600" i="1" dirty="0" smtClean="0">
                            <a:latin typeface="Cambria Math" panose="02040503050406030204" pitchFamily="18" charset="0"/>
                          </a:rPr>
                        </m:ctrlPr>
                      </m:sSubPr>
                      <m:e>
                        <m:r>
                          <a:rPr lang="en-US" sz="6600" i="1" dirty="0">
                            <a:latin typeface="Cambria Math" panose="02040503050406030204" pitchFamily="18" charset="0"/>
                          </a:rPr>
                          <m:t>𝑆</m:t>
                        </m:r>
                      </m:e>
                      <m:sub>
                        <m:r>
                          <a:rPr lang="en-US" sz="6600" i="1" dirty="0">
                            <a:latin typeface="Cambria Math" panose="02040503050406030204" pitchFamily="18" charset="0"/>
                          </a:rPr>
                          <m:t>𝐷</m:t>
                        </m:r>
                      </m:sub>
                    </m:sSub>
                  </m:oMath>
                </a14:m>
                <a:r>
                  <a:rPr lang="en-US" sz="6600" dirty="0"/>
                  <a:t> + </a:t>
                </a:r>
                <a14:m>
                  <m:oMath xmlns:m="http://schemas.openxmlformats.org/officeDocument/2006/math">
                    <m:sSub>
                      <m:sSubPr>
                        <m:ctrlPr>
                          <a:rPr lang="en-US" sz="6600" i="1" dirty="0">
                            <a:latin typeface="Cambria Math" panose="02040503050406030204" pitchFamily="18" charset="0"/>
                          </a:rPr>
                        </m:ctrlPr>
                      </m:sSubPr>
                      <m:e>
                        <m:r>
                          <a:rPr lang="en-US" sz="6600" i="1" dirty="0">
                            <a:latin typeface="Cambria Math" panose="02040503050406030204" pitchFamily="18" charset="0"/>
                          </a:rPr>
                          <m:t>𝑆</m:t>
                        </m:r>
                      </m:e>
                      <m:sub>
                        <m:r>
                          <a:rPr lang="en-IN" sz="6600" b="0" i="1" dirty="0" smtClean="0">
                            <a:latin typeface="Cambria Math" panose="02040503050406030204" pitchFamily="18" charset="0"/>
                          </a:rPr>
                          <m:t>𝑈</m:t>
                        </m:r>
                      </m:sub>
                    </m:sSub>
                  </m:oMath>
                </a14:m>
                <a:r>
                  <a:rPr lang="en-US" sz="6600" dirty="0"/>
                  <a:t>)/2</a:t>
                </a:r>
                <a:r>
                  <a:rPr lang="en-US" sz="6400" dirty="0"/>
                  <a:t>  = (15 + 6)/2 = 10.5 km/h</a:t>
                </a:r>
              </a:p>
              <a:p>
                <a:pPr>
                  <a:buNone/>
                </a:pPr>
                <a:r>
                  <a:rPr lang="en-US" sz="6400" dirty="0"/>
                  <a:t>           Required distance = 5 × 10.5 = 52.5 km</a:t>
                </a:r>
              </a:p>
              <a:p>
                <a:endParaRPr lang="en-US" sz="6400" dirty="0"/>
              </a:p>
              <a:p>
                <a:r>
                  <a:rPr lang="en-US" sz="6400" b="1" dirty="0"/>
                  <a:t>Example 2- </a:t>
                </a:r>
                <a:r>
                  <a:rPr lang="en-US" sz="6400" dirty="0"/>
                  <a:t>A man can row at 10 </a:t>
                </a:r>
                <a:r>
                  <a:rPr lang="en-US" sz="6400" dirty="0" err="1"/>
                  <a:t>kmph</a:t>
                </a:r>
                <a:r>
                  <a:rPr lang="en-US" sz="6400" dirty="0"/>
                  <a:t> in still water. If the speed of the stream is 2 </a:t>
                </a:r>
                <a:r>
                  <a:rPr lang="en-US" sz="6400" dirty="0" err="1"/>
                  <a:t>kmph</a:t>
                </a:r>
                <a:r>
                  <a:rPr lang="en-US" sz="6400" dirty="0"/>
                  <a:t> and it takes 2 hour to row to a place and come back, how far is the place?</a:t>
                </a:r>
              </a:p>
              <a:p>
                <a:r>
                  <a:rPr lang="en-US" sz="6400" b="1" dirty="0"/>
                  <a:t>Solution : </a:t>
                </a:r>
                <a:r>
                  <a:rPr lang="en-US" sz="6400" dirty="0"/>
                  <a:t>Speed of man in still water = v = 10 km/h</a:t>
                </a:r>
              </a:p>
              <a:p>
                <a:pPr>
                  <a:buNone/>
                </a:pPr>
                <a:r>
                  <a:rPr lang="en-US" sz="6400" dirty="0"/>
                  <a:t>          Speed of stream = u = 2 km/h </a:t>
                </a:r>
              </a:p>
              <a:p>
                <a:pPr>
                  <a:buNone/>
                </a:pPr>
                <a:r>
                  <a:rPr lang="en-US" sz="6400" dirty="0"/>
                  <a:t>          Now the man covers a distance in upstream and returns back and so covers same distance in downstream. The total time taken is 2 hours</a:t>
                </a:r>
              </a:p>
              <a:p>
                <a:pPr>
                  <a:buNone/>
                </a:pPr>
                <a:r>
                  <a:rPr lang="en-US" sz="6400" dirty="0"/>
                  <a:t>          Speed upstream= </a:t>
                </a:r>
                <a14:m>
                  <m:oMath xmlns:m="http://schemas.openxmlformats.org/officeDocument/2006/math">
                    <m:sSub>
                      <m:sSubPr>
                        <m:ctrlPr>
                          <a:rPr lang="en-US" sz="6000" i="1" dirty="0" smtClean="0">
                            <a:latin typeface="Cambria Math" panose="02040503050406030204" pitchFamily="18" charset="0"/>
                          </a:rPr>
                        </m:ctrlPr>
                      </m:sSubPr>
                      <m:e>
                        <m:r>
                          <a:rPr lang="en-US" sz="6000" i="1" dirty="0">
                            <a:latin typeface="Cambria Math" panose="02040503050406030204" pitchFamily="18" charset="0"/>
                          </a:rPr>
                          <m:t>𝑆</m:t>
                        </m:r>
                      </m:e>
                      <m:sub>
                        <m:r>
                          <a:rPr lang="en-IN" sz="6000" b="0" i="1" dirty="0" smtClean="0">
                            <a:latin typeface="Cambria Math" panose="02040503050406030204" pitchFamily="18" charset="0"/>
                          </a:rPr>
                          <m:t>𝑈</m:t>
                        </m:r>
                      </m:sub>
                    </m:sSub>
                  </m:oMath>
                </a14:m>
                <a:r>
                  <a:rPr lang="en-US" sz="6400" dirty="0"/>
                  <a:t> = v-u = 10-2 = 8 km/h</a:t>
                </a:r>
              </a:p>
              <a:p>
                <a:pPr>
                  <a:buNone/>
                </a:pPr>
                <a:r>
                  <a:rPr lang="en-US" sz="6400" dirty="0"/>
                  <a:t>          Speed downstream = </a:t>
                </a:r>
                <a14:m>
                  <m:oMath xmlns:m="http://schemas.openxmlformats.org/officeDocument/2006/math">
                    <m:sSub>
                      <m:sSubPr>
                        <m:ctrlPr>
                          <a:rPr lang="en-US" sz="6000" i="1" dirty="0" smtClean="0">
                            <a:latin typeface="Cambria Math" panose="02040503050406030204" pitchFamily="18" charset="0"/>
                          </a:rPr>
                        </m:ctrlPr>
                      </m:sSubPr>
                      <m:e>
                        <m:r>
                          <a:rPr lang="en-US" sz="6000" i="1" dirty="0">
                            <a:latin typeface="Cambria Math" panose="02040503050406030204" pitchFamily="18" charset="0"/>
                          </a:rPr>
                          <m:t>𝑆</m:t>
                        </m:r>
                      </m:e>
                      <m:sub>
                        <m:r>
                          <a:rPr lang="en-IN" sz="6000" b="0" i="1" dirty="0" smtClean="0">
                            <a:latin typeface="Cambria Math" panose="02040503050406030204" pitchFamily="18" charset="0"/>
                          </a:rPr>
                          <m:t>𝐷</m:t>
                        </m:r>
                      </m:sub>
                    </m:sSub>
                    <m:r>
                      <a:rPr lang="en-IN" sz="6000" b="0" i="1" dirty="0" smtClean="0">
                        <a:latin typeface="Cambria Math" panose="02040503050406030204" pitchFamily="18" charset="0"/>
                      </a:rPr>
                      <m:t> </m:t>
                    </m:r>
                  </m:oMath>
                </a14:m>
                <a:r>
                  <a:rPr lang="en-US" sz="6400" dirty="0"/>
                  <a:t>= </a:t>
                </a:r>
                <a:r>
                  <a:rPr lang="en-US" sz="6400" dirty="0" err="1"/>
                  <a:t>v+u</a:t>
                </a:r>
                <a:r>
                  <a:rPr lang="en-US" sz="6400" dirty="0"/>
                  <a:t> = 10+2 = 12 km/h</a:t>
                </a:r>
              </a:p>
              <a:p>
                <a:pPr>
                  <a:buNone/>
                </a:pPr>
                <a:r>
                  <a:rPr lang="en-US" sz="6400" dirty="0"/>
                  <a:t>          Let the distance the man covers in upstream and downstream is d km</a:t>
                </a:r>
              </a:p>
              <a:p>
                <a:pPr>
                  <a:buNone/>
                </a:pPr>
                <a:r>
                  <a:rPr lang="en-US" sz="6400" dirty="0"/>
                  <a:t>          So, d/(speed upstream) + d/(speed downstream) = 2</a:t>
                </a:r>
              </a:p>
              <a:p>
                <a:pPr>
                  <a:buNone/>
                </a:pPr>
                <a:r>
                  <a:rPr lang="en-US" sz="6400" dirty="0"/>
                  <a:t>          </a:t>
                </a:r>
                <a:r>
                  <a:rPr lang="en-US" sz="7200" dirty="0"/>
                  <a:t>So, </a:t>
                </a:r>
                <a14:m>
                  <m:oMath xmlns:m="http://schemas.openxmlformats.org/officeDocument/2006/math">
                    <m:f>
                      <m:fPr>
                        <m:ctrlPr>
                          <a:rPr lang="en-US" sz="7200" i="1" dirty="0" smtClean="0">
                            <a:latin typeface="Cambria Math" panose="02040503050406030204" pitchFamily="18" charset="0"/>
                          </a:rPr>
                        </m:ctrlPr>
                      </m:fPr>
                      <m:num>
                        <m:r>
                          <a:rPr lang="en-US" sz="7200" i="1" dirty="0">
                            <a:latin typeface="Cambria Math" panose="02040503050406030204" pitchFamily="18" charset="0"/>
                          </a:rPr>
                          <m:t>𝑑</m:t>
                        </m:r>
                      </m:num>
                      <m:den>
                        <m:sSub>
                          <m:sSubPr>
                            <m:ctrlPr>
                              <a:rPr lang="en-US" sz="7200" i="1" dirty="0">
                                <a:latin typeface="Cambria Math" panose="02040503050406030204" pitchFamily="18" charset="0"/>
                              </a:rPr>
                            </m:ctrlPr>
                          </m:sSubPr>
                          <m:e>
                            <m:r>
                              <a:rPr lang="en-US" sz="7200" i="1" dirty="0">
                                <a:latin typeface="Cambria Math" panose="02040503050406030204" pitchFamily="18" charset="0"/>
                              </a:rPr>
                              <m:t>𝑠</m:t>
                            </m:r>
                          </m:e>
                          <m:sub>
                            <m:r>
                              <a:rPr lang="en-IN" sz="7200" b="0" i="1" dirty="0" smtClean="0">
                                <a:latin typeface="Cambria Math" panose="02040503050406030204" pitchFamily="18" charset="0"/>
                              </a:rPr>
                              <m:t>𝑈</m:t>
                            </m:r>
                          </m:sub>
                        </m:sSub>
                      </m:den>
                    </m:f>
                    <m:r>
                      <a:rPr lang="en-US" sz="7200" i="0" dirty="0">
                        <a:latin typeface="Cambria Math" panose="02040503050406030204" pitchFamily="18" charset="0"/>
                      </a:rPr>
                      <m:t>+</m:t>
                    </m:r>
                    <m:f>
                      <m:fPr>
                        <m:ctrlPr>
                          <a:rPr lang="en-US" sz="7200" i="1" dirty="0">
                            <a:latin typeface="Cambria Math" panose="02040503050406030204" pitchFamily="18" charset="0"/>
                          </a:rPr>
                        </m:ctrlPr>
                      </m:fPr>
                      <m:num>
                        <m:r>
                          <a:rPr lang="en-US" sz="7200" i="1" dirty="0">
                            <a:latin typeface="Cambria Math" panose="02040503050406030204" pitchFamily="18" charset="0"/>
                          </a:rPr>
                          <m:t>𝑑</m:t>
                        </m:r>
                      </m:num>
                      <m:den>
                        <m:sSub>
                          <m:sSubPr>
                            <m:ctrlPr>
                              <a:rPr lang="en-US" sz="7200" i="1" dirty="0">
                                <a:latin typeface="Cambria Math" panose="02040503050406030204" pitchFamily="18" charset="0"/>
                              </a:rPr>
                            </m:ctrlPr>
                          </m:sSubPr>
                          <m:e>
                            <m:r>
                              <a:rPr lang="en-US" sz="7200" i="1" dirty="0">
                                <a:latin typeface="Cambria Math" panose="02040503050406030204" pitchFamily="18" charset="0"/>
                              </a:rPr>
                              <m:t>𝑠</m:t>
                            </m:r>
                          </m:e>
                          <m:sub>
                            <m:r>
                              <a:rPr lang="en-IN" sz="7200" b="0" i="1" dirty="0" smtClean="0">
                                <a:latin typeface="Cambria Math" panose="02040503050406030204" pitchFamily="18" charset="0"/>
                              </a:rPr>
                              <m:t>𝐷</m:t>
                            </m:r>
                          </m:sub>
                        </m:sSub>
                      </m:den>
                    </m:f>
                  </m:oMath>
                </a14:m>
                <a:r>
                  <a:rPr lang="en-US" sz="7200" dirty="0"/>
                  <a:t> = 2</a:t>
                </a:r>
              </a:p>
              <a:p>
                <a:pPr>
                  <a:buNone/>
                </a:pPr>
                <a:r>
                  <a:rPr lang="en-US" sz="7200" dirty="0"/>
                  <a:t>            </a:t>
                </a:r>
                <a14:m>
                  <m:oMath xmlns:m="http://schemas.openxmlformats.org/officeDocument/2006/math">
                    <m:f>
                      <m:fPr>
                        <m:ctrlPr>
                          <a:rPr lang="en-US" sz="7200" i="1" dirty="0" smtClean="0">
                            <a:latin typeface="Cambria Math" panose="02040503050406030204" pitchFamily="18" charset="0"/>
                          </a:rPr>
                        </m:ctrlPr>
                      </m:fPr>
                      <m:num>
                        <m:r>
                          <a:rPr lang="en-US" sz="7200" i="1" dirty="0" smtClean="0">
                            <a:latin typeface="Cambria Math" panose="02040503050406030204" pitchFamily="18" charset="0"/>
                          </a:rPr>
                          <m:t>𝑑</m:t>
                        </m:r>
                      </m:num>
                      <m:den>
                        <m:r>
                          <a:rPr lang="en-US" sz="7200" i="0" dirty="0" smtClean="0">
                            <a:latin typeface="Cambria Math" panose="02040503050406030204" pitchFamily="18" charset="0"/>
                          </a:rPr>
                          <m:t>8</m:t>
                        </m:r>
                      </m:den>
                    </m:f>
                    <m:r>
                      <a:rPr lang="en-US" sz="7200" i="0" dirty="0" smtClean="0">
                        <a:latin typeface="Cambria Math" panose="02040503050406030204" pitchFamily="18" charset="0"/>
                      </a:rPr>
                      <m:t>+</m:t>
                    </m:r>
                    <m:f>
                      <m:fPr>
                        <m:ctrlPr>
                          <a:rPr lang="en-US" sz="7200" i="1" dirty="0" smtClean="0">
                            <a:latin typeface="Cambria Math" panose="02040503050406030204" pitchFamily="18" charset="0"/>
                          </a:rPr>
                        </m:ctrlPr>
                      </m:fPr>
                      <m:num>
                        <m:r>
                          <a:rPr lang="en-US" sz="7200" i="1" dirty="0" smtClean="0">
                            <a:latin typeface="Cambria Math" panose="02040503050406030204" pitchFamily="18" charset="0"/>
                          </a:rPr>
                          <m:t>𝑑</m:t>
                        </m:r>
                      </m:num>
                      <m:den>
                        <m:r>
                          <a:rPr lang="en-US" sz="7200" i="0" dirty="0" smtClean="0">
                            <a:latin typeface="Cambria Math" panose="02040503050406030204" pitchFamily="18" charset="0"/>
                          </a:rPr>
                          <m:t>12</m:t>
                        </m:r>
                      </m:den>
                    </m:f>
                  </m:oMath>
                </a14:m>
                <a:endParaRPr lang="en-US" sz="7200" dirty="0"/>
              </a:p>
              <a:p>
                <a:pPr>
                  <a:buNone/>
                </a:pPr>
                <a:r>
                  <a:rPr lang="en-US" sz="6400" dirty="0"/>
                  <a:t>            So, d = 9.6 km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48680"/>
                <a:ext cx="8229600" cy="6166468"/>
              </a:xfrm>
              <a:blipFill>
                <a:blip r:embed="rId2"/>
                <a:stretch>
                  <a:fillRect l="-296" t="-988"/>
                </a:stretch>
              </a:blipFill>
            </p:spPr>
            <p:txBody>
              <a:bodyPr/>
              <a:lstStyle/>
              <a:p>
                <a:r>
                  <a:rPr lang="en-IN">
                    <a:noFill/>
                  </a:rPr>
                  <a:t> </a:t>
                </a:r>
              </a:p>
            </p:txBody>
          </p:sp>
        </mc:Fallback>
      </mc:AlternateContent>
    </p:spTree>
    <p:extLst>
      <p:ext uri="{BB962C8B-B14F-4D97-AF65-F5344CB8AC3E}">
        <p14:creationId xmlns:p14="http://schemas.microsoft.com/office/powerpoint/2010/main" val="163779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sz="3600" dirty="0"/>
              <a:t>Examples of problems on speed</a:t>
            </a:r>
            <a:endParaRPr lang="en-US" sz="3600" dirty="0"/>
          </a:p>
        </p:txBody>
      </p:sp>
      <p:sp>
        <p:nvSpPr>
          <p:cNvPr id="3" name="Content Placeholder 2"/>
          <p:cNvSpPr>
            <a:spLocks noGrp="1"/>
          </p:cNvSpPr>
          <p:nvPr>
            <p:ph idx="1"/>
          </p:nvPr>
        </p:nvSpPr>
        <p:spPr>
          <a:xfrm>
            <a:off x="179512" y="692696"/>
            <a:ext cx="8507288" cy="4968552"/>
          </a:xfrm>
        </p:spPr>
        <p:txBody>
          <a:bodyPr>
            <a:normAutofit fontScale="25000" lnSpcReduction="20000"/>
          </a:bodyPr>
          <a:lstStyle/>
          <a:p>
            <a:r>
              <a:rPr lang="en-US" sz="5600" b="1" dirty="0"/>
              <a:t>Example 1- </a:t>
            </a:r>
            <a:r>
              <a:rPr lang="en-US" sz="5600" dirty="0"/>
              <a:t>A man has to cover a distance of 200 km at speed of 40 </a:t>
            </a:r>
            <a:r>
              <a:rPr lang="en-US" sz="5600" dirty="0" err="1"/>
              <a:t>kmph</a:t>
            </a:r>
            <a:r>
              <a:rPr lang="en-US" sz="5600" dirty="0"/>
              <a:t>. One day, he started 1 hour late but still reached on time. By what % did he increase the speed of his journey?</a:t>
            </a:r>
          </a:p>
          <a:p>
            <a:r>
              <a:rPr lang="en-US" sz="5600" b="1" dirty="0"/>
              <a:t>Solution : </a:t>
            </a:r>
            <a:r>
              <a:rPr lang="en-US" sz="5600" dirty="0"/>
              <a:t>Time with normal speed = 200/40 = 5 </a:t>
            </a:r>
            <a:r>
              <a:rPr lang="en-US" sz="5600" dirty="0" err="1"/>
              <a:t>hr</a:t>
            </a:r>
            <a:endParaRPr lang="en-US" sz="5600" dirty="0"/>
          </a:p>
          <a:p>
            <a:pPr>
              <a:buNone/>
            </a:pPr>
            <a:r>
              <a:rPr lang="en-US" sz="5600" dirty="0"/>
              <a:t>        New time = 5-1 = 4 </a:t>
            </a:r>
            <a:r>
              <a:rPr lang="en-US" sz="5600" dirty="0" err="1"/>
              <a:t>hr</a:t>
            </a:r>
            <a:endParaRPr lang="en-US" sz="5600" dirty="0"/>
          </a:p>
          <a:p>
            <a:pPr>
              <a:buNone/>
            </a:pPr>
            <a:r>
              <a:rPr lang="en-US" sz="5600" dirty="0"/>
              <a:t>        New speed = 200/4 = 50 kmph</a:t>
            </a:r>
          </a:p>
          <a:p>
            <a:pPr>
              <a:buNone/>
            </a:pPr>
            <a:r>
              <a:rPr lang="en-US" sz="5600" dirty="0"/>
              <a:t>        The percentage increase = (50-40)/40 × 100 = 25%</a:t>
            </a:r>
          </a:p>
          <a:p>
            <a:pPr marL="0" indent="0">
              <a:buNone/>
            </a:pPr>
            <a:endParaRPr lang="en-US" sz="5600" b="1" dirty="0"/>
          </a:p>
          <a:p>
            <a:endParaRPr lang="en-US" sz="5600" b="1" dirty="0"/>
          </a:p>
          <a:p>
            <a:r>
              <a:rPr lang="en-US" sz="5600" b="1" dirty="0"/>
              <a:t>Example 2- </a:t>
            </a:r>
            <a:r>
              <a:rPr lang="en-US" sz="5600" dirty="0"/>
              <a:t>A is twice as fast as B. The journey covered by B in 40 minutes will be covered by A in how much time?</a:t>
            </a:r>
          </a:p>
          <a:p>
            <a:r>
              <a:rPr lang="en-US" sz="5600" b="1" dirty="0"/>
              <a:t>Solution :</a:t>
            </a:r>
            <a:endParaRPr lang="en-US" sz="5600" dirty="0"/>
          </a:p>
          <a:p>
            <a:endParaRPr lang="en-US" sz="5600" dirty="0"/>
          </a:p>
          <a:p>
            <a:endParaRPr lang="en-US" sz="5600" dirty="0"/>
          </a:p>
          <a:p>
            <a:endParaRPr lang="en-US" sz="5600" dirty="0"/>
          </a:p>
          <a:p>
            <a:pPr marL="0" indent="0">
              <a:buNone/>
            </a:pPr>
            <a:endParaRPr lang="en-US" sz="5600" b="1" dirty="0"/>
          </a:p>
          <a:p>
            <a:endParaRPr lang="en-US" sz="5600" b="1" dirty="0"/>
          </a:p>
          <a:p>
            <a:r>
              <a:rPr lang="en-US" sz="5600" b="1" dirty="0"/>
              <a:t>Example 3- </a:t>
            </a:r>
            <a:r>
              <a:rPr lang="en-US" sz="5600" dirty="0"/>
              <a:t>The speed of a man increases by 14.28% as compared to his normal speed. If he is covering the same distance, by what % does the time taken decrease?</a:t>
            </a:r>
            <a:endParaRPr lang="en-US" dirty="0"/>
          </a:p>
          <a:p>
            <a:r>
              <a:rPr lang="en-US" sz="5600" b="1" dirty="0"/>
              <a:t>Solution :</a:t>
            </a:r>
            <a:endParaRPr lang="en-US" sz="5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rmAutofit fontScale="90000"/>
          </a:bodyPr>
          <a:lstStyle/>
          <a:p>
            <a:r>
              <a:rPr lang="en-IN" sz="3600" dirty="0"/>
              <a:t>Examples of problems on speed</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76672"/>
                <a:ext cx="8229600" cy="6264696"/>
              </a:xfrm>
            </p:spPr>
            <p:txBody>
              <a:bodyPr>
                <a:normAutofit fontScale="25000" lnSpcReduction="20000"/>
              </a:bodyPr>
              <a:lstStyle/>
              <a:p>
                <a:r>
                  <a:rPr lang="en-US" sz="5600" b="1" dirty="0"/>
                  <a:t>Example 1- </a:t>
                </a:r>
                <a:r>
                  <a:rPr lang="en-US" sz="5600" dirty="0"/>
                  <a:t>A man has to cover a distance of 200 km at speed of 40 </a:t>
                </a:r>
                <a:r>
                  <a:rPr lang="en-US" sz="5600" dirty="0" err="1"/>
                  <a:t>kmph</a:t>
                </a:r>
                <a:r>
                  <a:rPr lang="en-US" sz="5600" dirty="0"/>
                  <a:t>. One day, he started 1 hour late but still reached on time. By what % did he increase the speed of his journey?</a:t>
                </a:r>
              </a:p>
              <a:p>
                <a:r>
                  <a:rPr lang="en-US" sz="5600" b="1" dirty="0"/>
                  <a:t>Solution : </a:t>
                </a:r>
                <a:r>
                  <a:rPr lang="en-US" sz="5600" dirty="0"/>
                  <a:t>Time with normal speed = 200/40 = 5 hr</a:t>
                </a:r>
              </a:p>
              <a:p>
                <a:pPr>
                  <a:buNone/>
                </a:pPr>
                <a:r>
                  <a:rPr lang="en-US" sz="5600" dirty="0"/>
                  <a:t>        New time = 5-1 = 4 hr</a:t>
                </a:r>
              </a:p>
              <a:p>
                <a:pPr>
                  <a:buNone/>
                </a:pPr>
                <a:r>
                  <a:rPr lang="en-US" sz="5600" dirty="0"/>
                  <a:t>        New speed = 200/4 = 50 </a:t>
                </a:r>
                <a:r>
                  <a:rPr lang="en-US" sz="5600" dirty="0" err="1"/>
                  <a:t>kmph</a:t>
                </a:r>
                <a:endParaRPr lang="en-US" sz="5600" dirty="0"/>
              </a:p>
              <a:p>
                <a:pPr>
                  <a:buNone/>
                </a:pPr>
                <a:r>
                  <a:rPr lang="en-US" sz="5600" dirty="0"/>
                  <a:t>        The percentage increase = (50-40)/40 × 100 = 25%</a:t>
                </a:r>
              </a:p>
              <a:p>
                <a:r>
                  <a:rPr lang="en-US" sz="5600" b="1" dirty="0"/>
                  <a:t>Example 2- </a:t>
                </a:r>
                <a:r>
                  <a:rPr lang="en-US" sz="5600" dirty="0"/>
                  <a:t>A is twice as fast as B. The journey covered by B in 40 minutes will be covered by A in how much time?</a:t>
                </a:r>
              </a:p>
              <a:p>
                <a:r>
                  <a:rPr lang="en-US" sz="5600" b="1" dirty="0"/>
                  <a:t>Solution : </a:t>
                </a:r>
                <a:r>
                  <a:rPr lang="en-US" sz="5600" dirty="0"/>
                  <a:t>Let speed of B be x and then speed of A is 2x</a:t>
                </a:r>
              </a:p>
              <a:p>
                <a:pPr>
                  <a:buNone/>
                </a:pPr>
                <a:r>
                  <a:rPr lang="en-US" sz="5600" dirty="0"/>
                  <a:t>         As,  time=distance/speed  and so time and speed are inversely proportional to each other (for distance to be constant)</a:t>
                </a:r>
              </a:p>
              <a:p>
                <a:pPr>
                  <a:buNone/>
                </a:pPr>
                <a:r>
                  <a:rPr lang="en-US" sz="5600" dirty="0"/>
                  <a:t>         Time(A)/Time (B) = speed (B)/speed(A)</a:t>
                </a:r>
              </a:p>
              <a:p>
                <a:pPr>
                  <a:buNone/>
                </a:pPr>
                <a:r>
                  <a:rPr lang="en-US" sz="5600" dirty="0"/>
                  <a:t>         Time(A) / 40 min = x/2x</a:t>
                </a:r>
              </a:p>
              <a:p>
                <a:pPr>
                  <a:buNone/>
                </a:pPr>
                <a:r>
                  <a:rPr lang="en-US" sz="5600" dirty="0"/>
                  <a:t>          Hence, Time(A) = 20 min</a:t>
                </a:r>
              </a:p>
              <a:p>
                <a:r>
                  <a:rPr lang="en-US" sz="5600" b="1" dirty="0"/>
                  <a:t>Example 3- </a:t>
                </a:r>
                <a:r>
                  <a:rPr lang="en-US" sz="5600" dirty="0"/>
                  <a:t>The speed of a man increases by 14.28% as compared to his normal speed. If he is covering the same distance, by what % does the time taken decrease?</a:t>
                </a:r>
              </a:p>
              <a:p>
                <a:r>
                  <a:rPr lang="en-US" sz="5600" b="1" dirty="0"/>
                  <a:t>Solution</a:t>
                </a:r>
                <a:r>
                  <a:rPr lang="en-US" sz="5600" dirty="0"/>
                  <a:t> : Distance = speed × time.</a:t>
                </a:r>
              </a:p>
              <a:p>
                <a:pPr>
                  <a:buNone/>
                </a:pPr>
                <a:r>
                  <a:rPr lang="en-US" sz="5600" dirty="0"/>
                  <a:t>         Distance is constant and so if speed increases, the time will decrease and if speed decrease the time will increase. This is case of product type problems in percentage (expenditure based)</a:t>
                </a:r>
              </a:p>
              <a:p>
                <a:pPr>
                  <a:buNone/>
                </a:pPr>
                <a:r>
                  <a:rPr lang="en-IN" sz="5600" dirty="0"/>
                  <a:t>          Speed is increased by 14.28% and so there is increase of 1/7 and so time must decrease by 1/8 i.e. 12.5%</a:t>
                </a:r>
              </a:p>
              <a:p>
                <a:pPr>
                  <a:buNone/>
                </a:pPr>
                <a:r>
                  <a:rPr lang="en-IN" sz="5600" dirty="0"/>
                  <a:t>          Hence, the time will decrease by 12.5%</a:t>
                </a:r>
              </a:p>
              <a:p>
                <a:pPr>
                  <a:buNone/>
                </a:pPr>
                <a:r>
                  <a:rPr lang="en-IN" sz="5600" dirty="0"/>
                  <a:t>          </a:t>
                </a:r>
                <a:r>
                  <a:rPr lang="en-IN" sz="5600" b="1" dirty="0"/>
                  <a:t>another way- </a:t>
                </a:r>
              </a:p>
              <a:p>
                <a:pPr>
                  <a:buNone/>
                </a:pPr>
                <a:r>
                  <a:rPr lang="en-IN" sz="5600" dirty="0"/>
                  <a:t>Let distance = d = </a:t>
                </a:r>
                <a14:m>
                  <m:oMath xmlns:m="http://schemas.openxmlformats.org/officeDocument/2006/math">
                    <m:sSub>
                      <m:sSubPr>
                        <m:ctrlPr>
                          <a:rPr lang="en-US" sz="6000" i="1" dirty="0" smtClean="0">
                            <a:latin typeface="Cambria Math" panose="02040503050406030204" pitchFamily="18" charset="0"/>
                          </a:rPr>
                        </m:ctrlPr>
                      </m:sSubPr>
                      <m:e>
                        <m:r>
                          <a:rPr lang="en-IN" sz="6000" i="1" dirty="0">
                            <a:latin typeface="Cambria Math" panose="02040503050406030204" pitchFamily="18" charset="0"/>
                          </a:rPr>
                          <m:t>𝑠</m:t>
                        </m:r>
                      </m:e>
                      <m:sub>
                        <m:r>
                          <a:rPr lang="en-IN" sz="6000" b="0" i="0" dirty="0" smtClean="0">
                            <a:latin typeface="Cambria Math" panose="02040503050406030204" pitchFamily="18" charset="0"/>
                          </a:rPr>
                          <m:t>1</m:t>
                        </m:r>
                      </m:sub>
                    </m:sSub>
                  </m:oMath>
                </a14:m>
                <a:r>
                  <a:rPr lang="en-IN" sz="5600" dirty="0"/>
                  <a:t> × </a:t>
                </a:r>
                <a14:m>
                  <m:oMath xmlns:m="http://schemas.openxmlformats.org/officeDocument/2006/math">
                    <m:sSub>
                      <m:sSubPr>
                        <m:ctrlPr>
                          <a:rPr lang="en-US" sz="6000" i="1" dirty="0" smtClean="0">
                            <a:latin typeface="Cambria Math" panose="02040503050406030204" pitchFamily="18" charset="0"/>
                          </a:rPr>
                        </m:ctrlPr>
                      </m:sSubPr>
                      <m:e>
                        <m:r>
                          <a:rPr lang="en-IN" sz="6000" b="0" i="1" dirty="0" smtClean="0">
                            <a:latin typeface="Cambria Math" panose="02040503050406030204" pitchFamily="18" charset="0"/>
                          </a:rPr>
                          <m:t>𝑡</m:t>
                        </m:r>
                      </m:e>
                      <m:sub>
                        <m:r>
                          <a:rPr lang="en-IN" sz="6000" b="0" i="0" dirty="0" smtClean="0">
                            <a:latin typeface="Cambria Math" panose="02040503050406030204" pitchFamily="18" charset="0"/>
                          </a:rPr>
                          <m:t>1</m:t>
                        </m:r>
                      </m:sub>
                    </m:sSub>
                  </m:oMath>
                </a14:m>
                <a:r>
                  <a:rPr lang="en-IN" sz="5600" dirty="0"/>
                  <a:t> = </a:t>
                </a:r>
                <a14:m>
                  <m:oMath xmlns:m="http://schemas.openxmlformats.org/officeDocument/2006/math">
                    <m:sSub>
                      <m:sSubPr>
                        <m:ctrlPr>
                          <a:rPr lang="en-US" sz="6000" i="1" dirty="0">
                            <a:latin typeface="Cambria Math" panose="02040503050406030204" pitchFamily="18" charset="0"/>
                          </a:rPr>
                        </m:ctrlPr>
                      </m:sSubPr>
                      <m:e>
                        <m:r>
                          <a:rPr lang="en-IN" sz="6000" i="1" dirty="0">
                            <a:latin typeface="Cambria Math" panose="02040503050406030204" pitchFamily="18" charset="0"/>
                          </a:rPr>
                          <m:t>𝑠</m:t>
                        </m:r>
                      </m:e>
                      <m:sub>
                        <m:r>
                          <a:rPr lang="en-IN" sz="6000" b="0" i="0" dirty="0" smtClean="0">
                            <a:latin typeface="Cambria Math" panose="02040503050406030204" pitchFamily="18" charset="0"/>
                          </a:rPr>
                          <m:t>2</m:t>
                        </m:r>
                      </m:sub>
                    </m:sSub>
                  </m:oMath>
                </a14:m>
                <a:r>
                  <a:rPr lang="en-IN" sz="5600" dirty="0"/>
                  <a:t> ×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𝑡</m:t>
                        </m:r>
                      </m:e>
                      <m:sub>
                        <m:r>
                          <a:rPr lang="en-IN" sz="5400" b="0" i="0" dirty="0" smtClean="0">
                            <a:latin typeface="Cambria Math" panose="02040503050406030204" pitchFamily="18" charset="0"/>
                          </a:rPr>
                          <m:t>2</m:t>
                        </m:r>
                      </m:sub>
                    </m:sSub>
                  </m:oMath>
                </a14:m>
                <a:r>
                  <a:rPr lang="en-IN" sz="5600" dirty="0"/>
                  <a:t>  </a:t>
                </a:r>
              </a:p>
              <a:p>
                <a:pPr>
                  <a:buNone/>
                </a:pPr>
                <a14:m>
                  <m:oMath xmlns:m="http://schemas.openxmlformats.org/officeDocument/2006/math">
                    <m:sSub>
                      <m:sSubPr>
                        <m:ctrlPr>
                          <a:rPr lang="en-US" sz="5400" i="1" dirty="0" smtClean="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1</m:t>
                        </m:r>
                      </m:sub>
                    </m:sSub>
                  </m:oMath>
                </a14:m>
                <a:r>
                  <a:rPr lang="en-IN" sz="5600" dirty="0"/>
                  <a:t> = initial speed,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𝑡</m:t>
                        </m:r>
                      </m:e>
                      <m:sub>
                        <m:r>
                          <a:rPr lang="en-IN" sz="5400" dirty="0">
                            <a:latin typeface="Cambria Math" panose="02040503050406030204" pitchFamily="18" charset="0"/>
                          </a:rPr>
                          <m:t>1</m:t>
                        </m:r>
                      </m:sub>
                    </m:sSub>
                  </m:oMath>
                </a14:m>
                <a:r>
                  <a:rPr lang="en-IN" sz="5400" dirty="0"/>
                  <a:t> </a:t>
                </a:r>
                <a:r>
                  <a:rPr lang="en-IN" sz="5600" dirty="0"/>
                  <a:t>= original time,</a:t>
                </a:r>
                <a:r>
                  <a:rPr lang="en-US" sz="6000" dirty="0"/>
                  <a:t> </a:t>
                </a:r>
                <a14:m>
                  <m:oMath xmlns:m="http://schemas.openxmlformats.org/officeDocument/2006/math">
                    <m:sSub>
                      <m:sSubPr>
                        <m:ctrlPr>
                          <a:rPr lang="en-US" sz="6000" i="1" dirty="0">
                            <a:latin typeface="Cambria Math" panose="02040503050406030204" pitchFamily="18" charset="0"/>
                          </a:rPr>
                        </m:ctrlPr>
                      </m:sSubPr>
                      <m:e>
                        <m:r>
                          <a:rPr lang="en-IN" sz="6000" i="1" dirty="0">
                            <a:latin typeface="Cambria Math" panose="02040503050406030204" pitchFamily="18" charset="0"/>
                          </a:rPr>
                          <m:t>𝑡</m:t>
                        </m:r>
                      </m:e>
                      <m:sub>
                        <m:r>
                          <a:rPr lang="en-IN" sz="6000" dirty="0">
                            <a:latin typeface="Cambria Math" panose="02040503050406030204" pitchFamily="18" charset="0"/>
                          </a:rPr>
                          <m:t>2</m:t>
                        </m:r>
                      </m:sub>
                    </m:sSub>
                  </m:oMath>
                </a14:m>
                <a:r>
                  <a:rPr lang="en-IN" sz="6600" dirty="0"/>
                  <a:t> </a:t>
                </a:r>
                <a:r>
                  <a:rPr lang="en-IN" sz="5600" dirty="0"/>
                  <a:t>= new time,</a:t>
                </a:r>
              </a:p>
              <a:p>
                <a:pPr>
                  <a:buNone/>
                </a:pPr>
                <a:r>
                  <a:rPr lang="en-IN" sz="5600" dirty="0"/>
                  <a:t>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𝑠</m:t>
                        </m:r>
                      </m:e>
                      <m:sub>
                        <m:r>
                          <a:rPr lang="en-IN" sz="5400" dirty="0">
                            <a:latin typeface="Cambria Math" panose="02040503050406030204" pitchFamily="18" charset="0"/>
                          </a:rPr>
                          <m:t>2</m:t>
                        </m:r>
                      </m:sub>
                    </m:sSub>
                  </m:oMath>
                </a14:m>
                <a:r>
                  <a:rPr lang="en-IN" sz="5400" dirty="0"/>
                  <a:t> </a:t>
                </a:r>
                <a:r>
                  <a:rPr lang="en-IN" sz="5600" dirty="0"/>
                  <a:t>= new speed = 14.28% more than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1</m:t>
                        </m:r>
                      </m:sub>
                    </m:sSub>
                  </m:oMath>
                </a14:m>
                <a:r>
                  <a:rPr lang="en-IN" sz="5600" dirty="0"/>
                  <a:t> =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1</m:t>
                        </m:r>
                      </m:sub>
                    </m:sSub>
                  </m:oMath>
                </a14:m>
                <a:r>
                  <a:rPr lang="en-IN" sz="5400" dirty="0"/>
                  <a:t> </a:t>
                </a:r>
                <a:r>
                  <a:rPr lang="en-IN" sz="5600" dirty="0"/>
                  <a:t>(1+1/7) = 8</a:t>
                </a:r>
                <a:r>
                  <a:rPr lang="en-US" sz="5400" dirty="0"/>
                  <a:t>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1</m:t>
                        </m:r>
                      </m:sub>
                    </m:sSub>
                  </m:oMath>
                </a14:m>
                <a:r>
                  <a:rPr lang="en-IN" sz="5400" dirty="0"/>
                  <a:t> </a:t>
                </a:r>
                <a:r>
                  <a:rPr lang="en-IN" sz="5600" dirty="0"/>
                  <a:t>/7 or 1.1428s1</a:t>
                </a:r>
              </a:p>
              <a:p>
                <a:pPr>
                  <a:buNone/>
                </a:pPr>
                <a:r>
                  <a:rPr lang="en-IN" sz="5600" dirty="0"/>
                  <a:t> </a:t>
                </a:r>
                <a14:m>
                  <m:oMath xmlns:m="http://schemas.openxmlformats.org/officeDocument/2006/math">
                    <m:sSub>
                      <m:sSubPr>
                        <m:ctrlPr>
                          <a:rPr lang="en-US" sz="5400" i="1" dirty="0" smtClean="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1</m:t>
                        </m:r>
                      </m:sub>
                    </m:sSub>
                  </m:oMath>
                </a14:m>
                <a:r>
                  <a:rPr lang="en-IN" sz="5400" dirty="0"/>
                  <a:t> × </a:t>
                </a:r>
                <a14:m>
                  <m:oMath xmlns:m="http://schemas.openxmlformats.org/officeDocument/2006/math">
                    <m:sSub>
                      <m:sSubPr>
                        <m:ctrlPr>
                          <a:rPr lang="en-US" sz="5400" i="1" dirty="0" smtClean="0">
                            <a:latin typeface="Cambria Math" panose="02040503050406030204" pitchFamily="18" charset="0"/>
                          </a:rPr>
                        </m:ctrlPr>
                      </m:sSubPr>
                      <m:e>
                        <m:r>
                          <a:rPr lang="en-IN" sz="5400" b="0" i="1" dirty="0" smtClean="0">
                            <a:latin typeface="Cambria Math" panose="02040503050406030204" pitchFamily="18" charset="0"/>
                          </a:rPr>
                          <m:t>𝑡</m:t>
                        </m:r>
                      </m:e>
                      <m:sub>
                        <m:r>
                          <a:rPr lang="en-IN" sz="5400" b="0" i="0" dirty="0" smtClean="0">
                            <a:latin typeface="Cambria Math" panose="02040503050406030204" pitchFamily="18" charset="0"/>
                          </a:rPr>
                          <m:t>1</m:t>
                        </m:r>
                      </m:sub>
                    </m:sSub>
                  </m:oMath>
                </a14:m>
                <a:r>
                  <a:rPr lang="en-IN" sz="5400" dirty="0"/>
                  <a:t> =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𝑠</m:t>
                        </m:r>
                      </m:e>
                      <m:sub>
                        <m:r>
                          <a:rPr lang="en-IN" sz="5400" b="0" i="0" dirty="0" smtClean="0">
                            <a:latin typeface="Cambria Math" panose="02040503050406030204" pitchFamily="18" charset="0"/>
                          </a:rPr>
                          <m:t>2</m:t>
                        </m:r>
                      </m:sub>
                    </m:sSub>
                  </m:oMath>
                </a14:m>
                <a:r>
                  <a:rPr lang="en-IN" sz="5400" dirty="0"/>
                  <a:t> × </a:t>
                </a:r>
                <a14:m>
                  <m:oMath xmlns:m="http://schemas.openxmlformats.org/officeDocument/2006/math">
                    <m:sSub>
                      <m:sSubPr>
                        <m:ctrlPr>
                          <a:rPr lang="en-US" sz="4800" i="1" dirty="0">
                            <a:latin typeface="Cambria Math" panose="02040503050406030204" pitchFamily="18" charset="0"/>
                          </a:rPr>
                        </m:ctrlPr>
                      </m:sSubPr>
                      <m:e>
                        <m:r>
                          <a:rPr lang="en-IN" sz="4800" i="1" dirty="0">
                            <a:latin typeface="Cambria Math" panose="02040503050406030204" pitchFamily="18" charset="0"/>
                          </a:rPr>
                          <m:t>𝑡</m:t>
                        </m:r>
                      </m:e>
                      <m:sub>
                        <m:r>
                          <a:rPr lang="en-IN" sz="4800" b="0" i="0" dirty="0" smtClean="0">
                            <a:latin typeface="Cambria Math" panose="02040503050406030204" pitchFamily="18" charset="0"/>
                          </a:rPr>
                          <m:t>2</m:t>
                        </m:r>
                      </m:sub>
                    </m:sSub>
                  </m:oMath>
                </a14:m>
                <a:r>
                  <a:rPr lang="en-IN" sz="5400" dirty="0"/>
                  <a:t> </a:t>
                </a:r>
              </a:p>
              <a:p>
                <a:pPr>
                  <a:buNone/>
                </a:pPr>
                <a14:m>
                  <m:oMath xmlns:m="http://schemas.openxmlformats.org/officeDocument/2006/math">
                    <m:sSub>
                      <m:sSubPr>
                        <m:ctrlPr>
                          <a:rPr lang="en-US" sz="6000" i="1" dirty="0" smtClean="0">
                            <a:latin typeface="Cambria Math" panose="02040503050406030204" pitchFamily="18" charset="0"/>
                          </a:rPr>
                        </m:ctrlPr>
                      </m:sSubPr>
                      <m:e>
                        <m:r>
                          <a:rPr lang="en-IN" sz="6000" i="1" dirty="0">
                            <a:latin typeface="Cambria Math" panose="02040503050406030204" pitchFamily="18" charset="0"/>
                          </a:rPr>
                          <m:t>𝑠</m:t>
                        </m:r>
                      </m:e>
                      <m:sub>
                        <m:r>
                          <a:rPr lang="en-IN" sz="6000" b="0" i="0" dirty="0" smtClean="0">
                            <a:latin typeface="Cambria Math" panose="02040503050406030204" pitchFamily="18" charset="0"/>
                          </a:rPr>
                          <m:t>1</m:t>
                        </m:r>
                      </m:sub>
                    </m:sSub>
                  </m:oMath>
                </a14:m>
                <a:r>
                  <a:rPr lang="en-IN" sz="5600" dirty="0"/>
                  <a:t> ×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𝑡</m:t>
                        </m:r>
                      </m:e>
                      <m:sub>
                        <m:r>
                          <a:rPr lang="en-IN" sz="5400" dirty="0">
                            <a:latin typeface="Cambria Math" panose="02040503050406030204" pitchFamily="18" charset="0"/>
                          </a:rPr>
                          <m:t>1</m:t>
                        </m:r>
                      </m:sub>
                    </m:sSub>
                  </m:oMath>
                </a14:m>
                <a:r>
                  <a:rPr lang="en-IN" sz="5600" dirty="0"/>
                  <a:t> = 8</a:t>
                </a:r>
                <a:r>
                  <a:rPr lang="en-US" sz="6000" dirty="0"/>
                  <a:t> </a:t>
                </a:r>
                <a14:m>
                  <m:oMath xmlns:m="http://schemas.openxmlformats.org/officeDocument/2006/math">
                    <m:sSub>
                      <m:sSubPr>
                        <m:ctrlPr>
                          <a:rPr lang="en-US" sz="6000" i="1" dirty="0">
                            <a:latin typeface="Cambria Math" panose="02040503050406030204" pitchFamily="18" charset="0"/>
                          </a:rPr>
                        </m:ctrlPr>
                      </m:sSubPr>
                      <m:e>
                        <m:r>
                          <a:rPr lang="en-IN" sz="6000" i="1" dirty="0">
                            <a:latin typeface="Cambria Math" panose="02040503050406030204" pitchFamily="18" charset="0"/>
                          </a:rPr>
                          <m:t>𝑠</m:t>
                        </m:r>
                      </m:e>
                      <m:sub>
                        <m:r>
                          <a:rPr lang="en-IN" sz="6000" dirty="0">
                            <a:latin typeface="Cambria Math" panose="02040503050406030204" pitchFamily="18" charset="0"/>
                          </a:rPr>
                          <m:t>1</m:t>
                        </m:r>
                      </m:sub>
                    </m:sSub>
                  </m:oMath>
                </a14:m>
                <a:r>
                  <a:rPr lang="en-IN" sz="5600" dirty="0"/>
                  <a:t>/(7 × </a:t>
                </a:r>
                <a14:m>
                  <m:oMath xmlns:m="http://schemas.openxmlformats.org/officeDocument/2006/math">
                    <m:sSub>
                      <m:sSubPr>
                        <m:ctrlPr>
                          <a:rPr lang="en-US" sz="6000" i="1" dirty="0">
                            <a:latin typeface="Cambria Math" panose="02040503050406030204" pitchFamily="18" charset="0"/>
                          </a:rPr>
                        </m:ctrlPr>
                      </m:sSubPr>
                      <m:e>
                        <m:r>
                          <a:rPr lang="en-IN" sz="6000" i="1" dirty="0">
                            <a:latin typeface="Cambria Math" panose="02040503050406030204" pitchFamily="18" charset="0"/>
                          </a:rPr>
                          <m:t>𝑡</m:t>
                        </m:r>
                      </m:e>
                      <m:sub>
                        <m:r>
                          <a:rPr lang="en-IN" sz="6000" dirty="0">
                            <a:latin typeface="Cambria Math" panose="02040503050406030204" pitchFamily="18" charset="0"/>
                          </a:rPr>
                          <m:t>2</m:t>
                        </m:r>
                      </m:sub>
                    </m:sSub>
                    <m:r>
                      <a:rPr lang="en-IN" sz="6000" b="0" i="0" dirty="0" smtClean="0">
                        <a:latin typeface="Cambria Math" panose="02040503050406030204" pitchFamily="18" charset="0"/>
                      </a:rPr>
                      <m:t>)</m:t>
                    </m:r>
                  </m:oMath>
                </a14:m>
                <a:endParaRPr lang="en-IN" sz="6600" dirty="0"/>
              </a:p>
              <a:p>
                <a:pPr>
                  <a:buNone/>
                </a:pPr>
                <a:r>
                  <a:rPr lang="en-IN" sz="5600" dirty="0"/>
                  <a:t>Hence </a:t>
                </a:r>
                <a14:m>
                  <m:oMath xmlns:m="http://schemas.openxmlformats.org/officeDocument/2006/math">
                    <m:sSub>
                      <m:sSubPr>
                        <m:ctrlPr>
                          <a:rPr lang="en-US" sz="5400" i="1" dirty="0" smtClean="0">
                            <a:latin typeface="Cambria Math" panose="02040503050406030204" pitchFamily="18" charset="0"/>
                          </a:rPr>
                        </m:ctrlPr>
                      </m:sSubPr>
                      <m:e>
                        <m:r>
                          <a:rPr lang="en-IN" sz="5400" i="1" dirty="0">
                            <a:latin typeface="Cambria Math" panose="02040503050406030204" pitchFamily="18" charset="0"/>
                          </a:rPr>
                          <m:t>𝑡</m:t>
                        </m:r>
                      </m:e>
                      <m:sub>
                        <m:r>
                          <a:rPr lang="en-IN" sz="5400" dirty="0">
                            <a:latin typeface="Cambria Math" panose="02040503050406030204" pitchFamily="18" charset="0"/>
                          </a:rPr>
                          <m:t>2</m:t>
                        </m:r>
                      </m:sub>
                    </m:sSub>
                  </m:oMath>
                </a14:m>
                <a:r>
                  <a:rPr lang="en-IN" sz="5600" dirty="0"/>
                  <a:t> = </a:t>
                </a:r>
                <a:r>
                  <a:rPr lang="en-IN" sz="5600" dirty="0">
                    <a:effectLst>
                      <a:outerShdw blurRad="38100" dist="38100" dir="2700000" algn="tl">
                        <a:srgbClr val="000000">
                          <a:alpha val="43137"/>
                        </a:srgbClr>
                      </a:outerShdw>
                    </a:effectLst>
                  </a:rPr>
                  <a:t>7/8</a:t>
                </a:r>
                <a:r>
                  <a:rPr lang="en-US" sz="5400" dirty="0"/>
                  <a:t>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𝑡</m:t>
                        </m:r>
                      </m:e>
                      <m:sub>
                        <m:r>
                          <a:rPr lang="en-IN" sz="5400" dirty="0">
                            <a:latin typeface="Cambria Math" panose="02040503050406030204" pitchFamily="18" charset="0"/>
                          </a:rPr>
                          <m:t>1</m:t>
                        </m:r>
                      </m:sub>
                    </m:sSub>
                  </m:oMath>
                </a14:m>
                <a:r>
                  <a:rPr lang="en-IN" sz="5600" dirty="0"/>
                  <a:t> = (1-1/8)</a:t>
                </a:r>
                <a:r>
                  <a:rPr lang="en-US" sz="5400" dirty="0"/>
                  <a:t> </a:t>
                </a:r>
                <a14:m>
                  <m:oMath xmlns:m="http://schemas.openxmlformats.org/officeDocument/2006/math">
                    <m:sSub>
                      <m:sSubPr>
                        <m:ctrlPr>
                          <a:rPr lang="en-US" sz="5400" i="1" dirty="0">
                            <a:latin typeface="Cambria Math" panose="02040503050406030204" pitchFamily="18" charset="0"/>
                          </a:rPr>
                        </m:ctrlPr>
                      </m:sSubPr>
                      <m:e>
                        <m:r>
                          <a:rPr lang="en-IN" sz="5400" i="1" dirty="0">
                            <a:latin typeface="Cambria Math" panose="02040503050406030204" pitchFamily="18" charset="0"/>
                          </a:rPr>
                          <m:t>𝑡</m:t>
                        </m:r>
                      </m:e>
                      <m:sub>
                        <m:r>
                          <a:rPr lang="en-IN" sz="5400" dirty="0">
                            <a:latin typeface="Cambria Math" panose="02040503050406030204" pitchFamily="18" charset="0"/>
                          </a:rPr>
                          <m:t>1</m:t>
                        </m:r>
                      </m:sub>
                    </m:sSub>
                  </m:oMath>
                </a14:m>
                <a:r>
                  <a:rPr lang="en-IN" sz="5600" dirty="0"/>
                  <a:t>  0r 0.8725t1</a:t>
                </a:r>
              </a:p>
              <a:p>
                <a:pPr>
                  <a:buNone/>
                </a:pPr>
                <a:r>
                  <a:rPr lang="en-IN" sz="5600" dirty="0"/>
                  <a:t>Hence there is reduction of 12.5% in time</a:t>
                </a:r>
                <a:endParaRPr lang="en-US" sz="5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76672"/>
                <a:ext cx="8229600" cy="6264696"/>
              </a:xfrm>
              <a:blipFill>
                <a:blip r:embed="rId2"/>
                <a:stretch>
                  <a:fillRect l="-222" t="-778" r="-519"/>
                </a:stretch>
              </a:blipFill>
            </p:spPr>
            <p:txBody>
              <a:bodyPr/>
              <a:lstStyle/>
              <a:p>
                <a:r>
                  <a:rPr lang="en-IN">
                    <a:noFill/>
                  </a:rPr>
                  <a:t> </a:t>
                </a:r>
              </a:p>
            </p:txBody>
          </p:sp>
        </mc:Fallback>
      </mc:AlternateContent>
    </p:spTree>
    <p:extLst>
      <p:ext uri="{BB962C8B-B14F-4D97-AF65-F5344CB8AC3E}">
        <p14:creationId xmlns:p14="http://schemas.microsoft.com/office/powerpoint/2010/main" val="397679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1755-755D-4EB4-B00E-D11C081415AC}"/>
              </a:ext>
            </a:extLst>
          </p:cNvPr>
          <p:cNvSpPr>
            <a:spLocks noGrp="1"/>
          </p:cNvSpPr>
          <p:nvPr>
            <p:ph type="title"/>
          </p:nvPr>
        </p:nvSpPr>
        <p:spPr>
          <a:xfrm>
            <a:off x="457200" y="274638"/>
            <a:ext cx="8229600" cy="634082"/>
          </a:xfrm>
        </p:spPr>
        <p:txBody>
          <a:bodyPr>
            <a:normAutofit fontScale="90000"/>
          </a:bodyPr>
          <a:lstStyle/>
          <a:p>
            <a:r>
              <a:rPr lang="en-US" dirty="0"/>
              <a:t>Average Speed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0B9A43-F398-4BF0-BDA8-53398D8945CC}"/>
                  </a:ext>
                </a:extLst>
              </p:cNvPr>
              <p:cNvSpPr>
                <a:spLocks noGrp="1"/>
              </p:cNvSpPr>
              <p:nvPr>
                <p:ph idx="1"/>
              </p:nvPr>
            </p:nvSpPr>
            <p:spPr>
              <a:xfrm>
                <a:off x="457200" y="908720"/>
                <a:ext cx="8229600" cy="5217443"/>
              </a:xfrm>
            </p:spPr>
            <p:txBody>
              <a:bodyPr>
                <a:normAutofit fontScale="55000" lnSpcReduction="20000"/>
              </a:bodyPr>
              <a:lstStyle/>
              <a:p>
                <a:r>
                  <a:rPr lang="en-US" dirty="0"/>
                  <a:t>If the entire journey is not completed uniformly (i.e. not at a uniform speed) but in 2 parts of distances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𝑑</m:t>
                        </m:r>
                      </m:e>
                      <m:sub>
                        <m:r>
                          <a:rPr lang="en-US" i="0"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IN" b="0" i="0" dirty="0" smtClean="0">
                            <a:latin typeface="Cambria Math" panose="02040503050406030204" pitchFamily="18" charset="0"/>
                          </a:rPr>
                          <m:t>2</m:t>
                        </m:r>
                      </m:sub>
                    </m:sSub>
                  </m:oMath>
                </a14:m>
                <a:r>
                  <a:rPr lang="en-US" dirty="0"/>
                  <a:t> covered in time </a:t>
                </a:r>
                <a14:m>
                  <m:oMath xmlns:m="http://schemas.openxmlformats.org/officeDocument/2006/math">
                    <m:sSub>
                      <m:sSubPr>
                        <m:ctrlPr>
                          <a:rPr lang="en-US" i="1" dirty="0">
                            <a:latin typeface="Cambria Math" panose="02040503050406030204" pitchFamily="18" charset="0"/>
                          </a:rPr>
                        </m:ctrlPr>
                      </m:sSubPr>
                      <m:e>
                        <m:r>
                          <a:rPr lang="en-IN" b="0" i="1" dirty="0" smtClean="0">
                            <a:latin typeface="Cambria Math" panose="02040503050406030204" pitchFamily="18" charset="0"/>
                          </a:rPr>
                          <m:t>𝑡</m:t>
                        </m:r>
                      </m:e>
                      <m:sub>
                        <m:r>
                          <a:rPr lang="en-US"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IN" b="0" i="1" dirty="0" smtClean="0">
                            <a:latin typeface="Cambria Math" panose="02040503050406030204" pitchFamily="18" charset="0"/>
                          </a:rPr>
                          <m:t>𝑡</m:t>
                        </m:r>
                      </m:e>
                      <m:sub>
                        <m:r>
                          <a:rPr lang="en-IN" b="0" i="0" dirty="0" smtClean="0">
                            <a:latin typeface="Cambria Math" panose="02040503050406030204" pitchFamily="18" charset="0"/>
                          </a:rPr>
                          <m:t>2</m:t>
                        </m:r>
                      </m:sub>
                    </m:sSub>
                  </m:oMath>
                </a14:m>
                <a:r>
                  <a:rPr lang="en-US" dirty="0"/>
                  <a:t> respectively. </a:t>
                </a:r>
              </a:p>
              <a:p>
                <a:r>
                  <a:rPr lang="en-IN" dirty="0"/>
                  <a:t>Speed for 1</a:t>
                </a:r>
                <a:r>
                  <a:rPr lang="en-IN" baseline="30000" dirty="0"/>
                  <a:t>st</a:t>
                </a:r>
                <a:r>
                  <a:rPr lang="en-IN" dirty="0"/>
                  <a:t> part    = </a:t>
                </a:r>
                <a14:m>
                  <m:oMath xmlns:m="http://schemas.openxmlformats.org/officeDocument/2006/math">
                    <m:sSub>
                      <m:sSubPr>
                        <m:ctrlPr>
                          <a:rPr lang="en-US" i="1" dirty="0">
                            <a:latin typeface="Cambria Math" panose="02040503050406030204" pitchFamily="18" charset="0"/>
                          </a:rPr>
                        </m:ctrlPr>
                      </m:sSubPr>
                      <m:e>
                        <m:r>
                          <a:rPr lang="en-IN" b="0" i="1" dirty="0" smtClean="0">
                            <a:latin typeface="Cambria Math" panose="02040503050406030204" pitchFamily="18" charset="0"/>
                          </a:rPr>
                          <m:t>𝑠</m:t>
                        </m:r>
                      </m:e>
                      <m:sub>
                        <m:r>
                          <a:rPr lang="en-US" dirty="0">
                            <a:latin typeface="Cambria Math" panose="02040503050406030204" pitchFamily="18" charset="0"/>
                          </a:rPr>
                          <m:t>1</m:t>
                        </m:r>
                      </m:sub>
                    </m:sSub>
                  </m:oMath>
                </a14:m>
                <a:r>
                  <a:rPr lang="en-US" dirty="0"/>
                  <a:t> </a:t>
                </a:r>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0">
                                <a:latin typeface="Cambria Math" panose="02040503050406030204" pitchFamily="18" charset="0"/>
                              </a:rPr>
                              <m:t>1</m:t>
                            </m:r>
                          </m:sub>
                        </m:sSub>
                      </m:num>
                      <m:den>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0">
                                <a:latin typeface="Cambria Math" panose="02040503050406030204" pitchFamily="18" charset="0"/>
                              </a:rPr>
                              <m:t>1</m:t>
                            </m:r>
                          </m:sub>
                        </m:sSub>
                      </m:den>
                    </m:f>
                  </m:oMath>
                </a14:m>
                <a:r>
                  <a:rPr lang="en-IN" dirty="0"/>
                  <a:t>    </a:t>
                </a:r>
              </a:p>
              <a:p>
                <a:r>
                  <a:rPr lang="en-IN" dirty="0"/>
                  <a:t>Speed for 2</a:t>
                </a:r>
                <a:r>
                  <a:rPr lang="en-IN" baseline="30000" dirty="0"/>
                  <a:t>nd</a:t>
                </a:r>
                <a:r>
                  <a:rPr lang="en-IN" dirty="0"/>
                  <a:t> part = </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𝑠</m:t>
                        </m:r>
                      </m:e>
                      <m:sub>
                        <m:r>
                          <a:rPr lang="en-IN" b="0" i="0" dirty="0" smtClean="0">
                            <a:latin typeface="Cambria Math" panose="02040503050406030204" pitchFamily="18" charset="0"/>
                          </a:rPr>
                          <m:t>2</m:t>
                        </m:r>
                      </m:sub>
                    </m:sSub>
                  </m:oMath>
                </a14:m>
                <a:r>
                  <a:rPr lang="en-US" dirty="0"/>
                  <a:t> </a:t>
                </a:r>
                <a:r>
                  <a:rPr lang="en-IN" dirty="0"/>
                  <a:t>= </a:t>
                </a:r>
                <a14:m>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b="0" i="0" smtClean="0">
                                <a:latin typeface="Cambria Math" panose="02040503050406030204" pitchFamily="18" charset="0"/>
                              </a:rPr>
                              <m:t>2</m:t>
                            </m:r>
                          </m:sub>
                        </m:sSub>
                      </m:num>
                      <m:den>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0" smtClean="0">
                                <a:latin typeface="Cambria Math" panose="02040503050406030204" pitchFamily="18" charset="0"/>
                              </a:rPr>
                              <m:t>2</m:t>
                            </m:r>
                          </m:sub>
                        </m:sSub>
                      </m:den>
                    </m:f>
                  </m:oMath>
                </a14:m>
                <a:r>
                  <a:rPr lang="en-IN" dirty="0"/>
                  <a:t> </a:t>
                </a:r>
              </a:p>
              <a:p>
                <a:r>
                  <a:rPr lang="en-IN" dirty="0"/>
                  <a:t>Average speed for entire journey is represented by </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𝑠</m:t>
                        </m:r>
                      </m:e>
                      <m:sub>
                        <m:r>
                          <m:rPr>
                            <m:sty m:val="p"/>
                          </m:rPr>
                          <a:rPr lang="en-IN" b="0" i="0" dirty="0" smtClean="0">
                            <a:latin typeface="Cambria Math" panose="02040503050406030204" pitchFamily="18" charset="0"/>
                          </a:rPr>
                          <m:t>av</m:t>
                        </m:r>
                      </m:sub>
                    </m:sSub>
                  </m:oMath>
                </a14:m>
                <a:endParaRPr lang="en-IN" dirty="0"/>
              </a:p>
              <a:p>
                <a:r>
                  <a:rPr lang="en-IN" dirty="0"/>
                  <a:t> </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𝑠</m:t>
                        </m:r>
                      </m:e>
                      <m:sub>
                        <m:r>
                          <m:rPr>
                            <m:sty m:val="p"/>
                          </m:rPr>
                          <a:rPr lang="en-IN" b="0" i="0" dirty="0" smtClean="0">
                            <a:latin typeface="Cambria Math" panose="02040503050406030204" pitchFamily="18" charset="0"/>
                          </a:rPr>
                          <m:t>av</m:t>
                        </m:r>
                      </m:sub>
                    </m:sSub>
                  </m:oMath>
                </a14:m>
                <a:r>
                  <a:rPr lang="en-IN" dirty="0"/>
                  <a:t> = Total distance / Total time</a:t>
                </a:r>
              </a:p>
              <a:p>
                <a:r>
                  <a:rPr lang="en-IN" dirty="0"/>
                  <a:t> </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𝑠</m:t>
                        </m:r>
                      </m:e>
                      <m:sub>
                        <m:r>
                          <m:rPr>
                            <m:sty m:val="p"/>
                          </m:rPr>
                          <a:rPr lang="en-IN" b="0" i="0" dirty="0" smtClean="0">
                            <a:latin typeface="Cambria Math" panose="02040503050406030204" pitchFamily="18" charset="0"/>
                          </a:rPr>
                          <m:t>av</m:t>
                        </m:r>
                      </m:sub>
                    </m:sSub>
                    <m:r>
                      <a:rPr lang="en-IN" b="0" i="1" dirty="0" smtClean="0">
                        <a:latin typeface="Cambria Math" panose="02040503050406030204" pitchFamily="18" charset="0"/>
                      </a:rPr>
                      <m:t> </m:t>
                    </m:r>
                  </m:oMath>
                </a14:m>
                <a:r>
                  <a:rPr lang="en-IN" dirty="0"/>
                  <a:t>= </a:t>
                </a:r>
                <a14:m>
                  <m:oMath xmlns:m="http://schemas.openxmlformats.org/officeDocument/2006/math">
                    <m:f>
                      <m:fPr>
                        <m:ctrlPr>
                          <a:rPr lang="en-IN" i="1" dirty="0" smtClean="0">
                            <a:latin typeface="Cambria Math" panose="02040503050406030204" pitchFamily="18" charset="0"/>
                          </a:rPr>
                        </m:ctrlPr>
                      </m:fPr>
                      <m:num>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𝑑</m:t>
                            </m:r>
                          </m:e>
                          <m:sub>
                            <m:r>
                              <a:rPr lang="en-IN" i="0" dirty="0" smtClean="0">
                                <a:latin typeface="Cambria Math" panose="02040503050406030204" pitchFamily="18" charset="0"/>
                              </a:rPr>
                              <m:t>1</m:t>
                            </m:r>
                          </m:sub>
                        </m:sSub>
                        <m:r>
                          <a:rPr lang="en-IN" i="0" dirty="0" smtClean="0">
                            <a:latin typeface="Cambria Math" panose="02040503050406030204" pitchFamily="18" charset="0"/>
                          </a:rPr>
                          <m:t>+</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𝑑</m:t>
                            </m:r>
                          </m:e>
                          <m:sub>
                            <m:r>
                              <a:rPr lang="en-IN" i="0" dirty="0" smtClean="0">
                                <a:latin typeface="Cambria Math" panose="02040503050406030204" pitchFamily="18" charset="0"/>
                              </a:rPr>
                              <m:t>2</m:t>
                            </m:r>
                          </m:sub>
                        </m:sSub>
                      </m:num>
                      <m:den>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𝑡</m:t>
                            </m:r>
                          </m:e>
                          <m:sub>
                            <m:r>
                              <a:rPr lang="en-IN" i="0" dirty="0" smtClean="0">
                                <a:latin typeface="Cambria Math" panose="02040503050406030204" pitchFamily="18" charset="0"/>
                              </a:rPr>
                              <m:t>1</m:t>
                            </m:r>
                          </m:sub>
                        </m:sSub>
                        <m:r>
                          <a:rPr lang="en-IN" i="0" dirty="0" smtClean="0">
                            <a:latin typeface="Cambria Math" panose="02040503050406030204" pitchFamily="18" charset="0"/>
                          </a:rPr>
                          <m:t>+</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𝑡</m:t>
                            </m:r>
                          </m:e>
                          <m:sub>
                            <m:r>
                              <a:rPr lang="en-IN" i="0" dirty="0" smtClean="0">
                                <a:latin typeface="Cambria Math" panose="02040503050406030204" pitchFamily="18" charset="0"/>
                              </a:rPr>
                              <m:t>2</m:t>
                            </m:r>
                          </m:sub>
                        </m:sSub>
                      </m:den>
                    </m:f>
                  </m:oMath>
                </a14:m>
                <a:endParaRPr lang="en-IN" dirty="0"/>
              </a:p>
              <a:p>
                <a:endParaRPr lang="en-IN" dirty="0"/>
              </a:p>
              <a:p>
                <a:r>
                  <a:rPr lang="en-IN" dirty="0"/>
                  <a:t>Special cases-</a:t>
                </a:r>
              </a:p>
              <a:p>
                <a:r>
                  <a:rPr lang="en-IN" dirty="0"/>
                  <a:t>1. if </a:t>
                </a:r>
                <a14:m>
                  <m:oMath xmlns:m="http://schemas.openxmlformats.org/officeDocument/2006/math">
                    <m:sSub>
                      <m:sSubPr>
                        <m:ctrlPr>
                          <a:rPr lang="en-US" i="1" dirty="0" smtClean="0">
                            <a:latin typeface="Cambria Math" panose="02040503050406030204" pitchFamily="18" charset="0"/>
                          </a:rPr>
                        </m:ctrlPr>
                      </m:sSubPr>
                      <m:e>
                        <m:r>
                          <a:rPr lang="en-IN" b="0" i="1" dirty="0" smtClean="0">
                            <a:latin typeface="Cambria Math" panose="02040503050406030204" pitchFamily="18" charset="0"/>
                          </a:rPr>
                          <m:t>𝑡</m:t>
                        </m:r>
                      </m:e>
                      <m:sub>
                        <m:r>
                          <a:rPr lang="en-US" dirty="0">
                            <a:latin typeface="Cambria Math" panose="02040503050406030204" pitchFamily="18" charset="0"/>
                          </a:rPr>
                          <m:t>1</m:t>
                        </m:r>
                      </m:sub>
                    </m:sSub>
                  </m:oMath>
                </a14:m>
                <a:r>
                  <a:rPr lang="en-IN" dirty="0"/>
                  <a:t> = </a:t>
                </a:r>
                <a14:m>
                  <m:oMath xmlns:m="http://schemas.openxmlformats.org/officeDocument/2006/math">
                    <m:sSub>
                      <m:sSubPr>
                        <m:ctrlPr>
                          <a:rPr lang="en-US" i="1" dirty="0" smtClean="0">
                            <a:latin typeface="Cambria Math" panose="02040503050406030204" pitchFamily="18" charset="0"/>
                          </a:rPr>
                        </m:ctrlPr>
                      </m:sSubPr>
                      <m:e>
                        <m:r>
                          <a:rPr lang="en-IN" i="1" dirty="0">
                            <a:latin typeface="Cambria Math" panose="02040503050406030204" pitchFamily="18" charset="0"/>
                          </a:rPr>
                          <m:t>𝑡</m:t>
                        </m:r>
                      </m:e>
                      <m:sub>
                        <m:r>
                          <a:rPr lang="en-IN" b="0" i="0" dirty="0" smtClean="0">
                            <a:latin typeface="Cambria Math" panose="02040503050406030204" pitchFamily="18" charset="0"/>
                          </a:rPr>
                          <m:t>2</m:t>
                        </m:r>
                      </m:sub>
                    </m:sSub>
                  </m:oMath>
                </a14:m>
                <a:r>
                  <a:rPr lang="en-IN" dirty="0"/>
                  <a:t> i.e. the time duration for both parts of journey is same</a:t>
                </a:r>
              </a:p>
              <a:p>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𝑠</m:t>
                        </m:r>
                      </m:e>
                      <m:sub>
                        <m:r>
                          <m:rPr>
                            <m:sty m:val="p"/>
                          </m:rPr>
                          <a:rPr lang="en-IN" dirty="0">
                            <a:latin typeface="Cambria Math" panose="02040503050406030204" pitchFamily="18" charset="0"/>
                          </a:rPr>
                          <m:t>av</m:t>
                        </m:r>
                      </m:sub>
                    </m:sSub>
                  </m:oMath>
                </a14:m>
                <a:r>
                  <a:rPr lang="en-IN" dirty="0"/>
                  <a:t> = </a:t>
                </a:r>
                <a14:m>
                  <m:oMath xmlns:m="http://schemas.openxmlformats.org/officeDocument/2006/math">
                    <m:f>
                      <m:fPr>
                        <m:ctrlPr>
                          <a:rPr lang="en-IN" i="1" dirty="0" smtClean="0">
                            <a:latin typeface="Cambria Math" panose="02040503050406030204" pitchFamily="18" charset="0"/>
                          </a:rPr>
                        </m:ctrlPr>
                      </m:fPr>
                      <m:num>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m:t>
                            </m:r>
                            <m:r>
                              <a:rPr lang="en-IN" b="0" i="1" dirty="0" smtClean="0">
                                <a:latin typeface="Cambria Math" panose="02040503050406030204" pitchFamily="18" charset="0"/>
                              </a:rPr>
                              <m:t>𝑠</m:t>
                            </m:r>
                          </m:e>
                          <m:sub>
                            <m:r>
                              <a:rPr lang="en-IN" i="0" dirty="0" smtClean="0">
                                <a:latin typeface="Cambria Math" panose="02040503050406030204" pitchFamily="18" charset="0"/>
                              </a:rPr>
                              <m:t>1</m:t>
                            </m:r>
                          </m:sub>
                        </m:sSub>
                        <m:r>
                          <a:rPr lang="en-IN" i="0"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b="0" i="1" dirty="0" smtClean="0">
                                <a:latin typeface="Cambria Math" panose="02040503050406030204" pitchFamily="18" charset="0"/>
                              </a:rPr>
                              <m:t>2</m:t>
                            </m:r>
                          </m:sub>
                        </m:sSub>
                        <m:r>
                          <a:rPr lang="en-IN" i="1" dirty="0" smtClean="0">
                            <a:latin typeface="Cambria Math" panose="02040503050406030204" pitchFamily="18" charset="0"/>
                          </a:rPr>
                          <m:t>)</m:t>
                        </m:r>
                      </m:num>
                      <m:den>
                        <m:r>
                          <a:rPr lang="en-IN" b="0" i="1" dirty="0" smtClean="0">
                            <a:latin typeface="Cambria Math" panose="02040503050406030204" pitchFamily="18" charset="0"/>
                          </a:rPr>
                          <m:t>2</m:t>
                        </m:r>
                      </m:den>
                    </m:f>
                    <m:r>
                      <a:rPr lang="en-IN" i="1" dirty="0" smtClean="0">
                        <a:latin typeface="Cambria Math" panose="02040503050406030204" pitchFamily="18" charset="0"/>
                      </a:rPr>
                      <m:t> </m:t>
                    </m:r>
                  </m:oMath>
                </a14:m>
                <a:endParaRPr lang="en-IN" dirty="0"/>
              </a:p>
              <a:p>
                <a:endParaRPr lang="en-IN" dirty="0"/>
              </a:p>
              <a:p>
                <a:r>
                  <a:rPr lang="en-IN" dirty="0"/>
                  <a:t>2. If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𝑑</m:t>
                        </m:r>
                      </m:e>
                      <m:sub>
                        <m:r>
                          <a:rPr lang="en-US" i="0" dirty="0" smtClean="0">
                            <a:latin typeface="Cambria Math" panose="02040503050406030204" pitchFamily="18" charset="0"/>
                          </a:rPr>
                          <m:t>1</m:t>
                        </m:r>
                      </m:sub>
                    </m:sSub>
                  </m:oMath>
                </a14:m>
                <a:r>
                  <a:rPr lang="en-US" dirty="0"/>
                  <a:t> </a:t>
                </a:r>
                <a:r>
                  <a:rPr lang="en-IN" dirty="0"/>
                  <a:t>=</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IN" b="0" i="0" dirty="0" smtClean="0">
                            <a:latin typeface="Cambria Math" panose="02040503050406030204" pitchFamily="18" charset="0"/>
                          </a:rPr>
                          <m:t>2</m:t>
                        </m:r>
                      </m:sub>
                    </m:sSub>
                  </m:oMath>
                </a14:m>
                <a:r>
                  <a:rPr lang="en-IN" dirty="0"/>
                  <a:t>, i.e. distances covered in both parts of journey are same</a:t>
                </a:r>
              </a:p>
              <a:p>
                <a14:m>
                  <m:oMath xmlns:m="http://schemas.openxmlformats.org/officeDocument/2006/math">
                    <m:sSub>
                      <m:sSubPr>
                        <m:ctrlPr>
                          <a:rPr lang="en-US" i="1" dirty="0" smtClean="0">
                            <a:latin typeface="Cambria Math" panose="02040503050406030204" pitchFamily="18" charset="0"/>
                          </a:rPr>
                        </m:ctrlPr>
                      </m:sSubPr>
                      <m:e>
                        <m:r>
                          <a:rPr lang="en-IN" i="1" dirty="0">
                            <a:latin typeface="Cambria Math" panose="02040503050406030204" pitchFamily="18" charset="0"/>
                          </a:rPr>
                          <m:t>𝑠</m:t>
                        </m:r>
                      </m:e>
                      <m:sub>
                        <m:r>
                          <m:rPr>
                            <m:sty m:val="p"/>
                          </m:rPr>
                          <a:rPr lang="en-IN" dirty="0">
                            <a:latin typeface="Cambria Math" panose="02040503050406030204" pitchFamily="18" charset="0"/>
                          </a:rPr>
                          <m:t>av</m:t>
                        </m:r>
                      </m:sub>
                    </m:sSub>
                  </m:oMath>
                </a14:m>
                <a:r>
                  <a:rPr lang="en-IN" dirty="0"/>
                  <a:t>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2</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𝑆</m:t>
                            </m:r>
                          </m:e>
                          <m:sub>
                            <m:r>
                              <a:rPr lang="en-IN" i="0" dirty="0" smtClean="0">
                                <a:latin typeface="Cambria Math" panose="02040503050406030204" pitchFamily="18" charset="0"/>
                              </a:rPr>
                              <m:t>1</m:t>
                            </m:r>
                          </m:sub>
                        </m:sSub>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𝑆</m:t>
                            </m:r>
                          </m:e>
                          <m:sub>
                            <m:r>
                              <a:rPr lang="en-IN" i="0" dirty="0" smtClean="0">
                                <a:latin typeface="Cambria Math" panose="02040503050406030204" pitchFamily="18" charset="0"/>
                              </a:rPr>
                              <m:t>2</m:t>
                            </m:r>
                          </m:sub>
                        </m:sSub>
                      </m:num>
                      <m:den>
                        <m:d>
                          <m:dPr>
                            <m:ctrlPr>
                              <a:rPr lang="en-IN" i="1" dirty="0" smtClean="0">
                                <a:latin typeface="Cambria Math" panose="02040503050406030204" pitchFamily="18" charset="0"/>
                              </a:rPr>
                            </m:ctrlPr>
                          </m:dPr>
                          <m:e>
                            <m:r>
                              <a:rPr lang="en-IN" i="1" dirty="0" smtClean="0">
                                <a:latin typeface="Cambria Math" panose="02040503050406030204" pitchFamily="18" charset="0"/>
                              </a:rPr>
                              <m:t>𝑆</m:t>
                            </m:r>
                            <m:r>
                              <a:rPr lang="en-IN" i="0" dirty="0" smtClean="0">
                                <a:latin typeface="Cambria Math" panose="02040503050406030204" pitchFamily="18" charset="0"/>
                              </a:rPr>
                              <m:t>,+</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𝑆</m:t>
                                </m:r>
                              </m:e>
                              <m:sub>
                                <m:r>
                                  <a:rPr lang="en-IN" i="0" dirty="0" smtClean="0">
                                    <a:latin typeface="Cambria Math" panose="02040503050406030204" pitchFamily="18" charset="0"/>
                                  </a:rPr>
                                  <m:t>2</m:t>
                                </m:r>
                              </m:sub>
                            </m:sSub>
                          </m:e>
                        </m:d>
                      </m:den>
                    </m:f>
                  </m:oMath>
                </a14:m>
                <a:endParaRPr lang="en-US" dirty="0"/>
              </a:p>
              <a:p>
                <a:endParaRPr lang="en-IN" dirty="0"/>
              </a:p>
            </p:txBody>
          </p:sp>
        </mc:Choice>
        <mc:Fallback xmlns="">
          <p:sp>
            <p:nvSpPr>
              <p:cNvPr id="3" name="Content Placeholder 2">
                <a:extLst>
                  <a:ext uri="{FF2B5EF4-FFF2-40B4-BE49-F238E27FC236}">
                    <a16:creationId xmlns:a16="http://schemas.microsoft.com/office/drawing/2014/main" id="{0D0B9A43-F398-4BF0-BDA8-53398D8945CC}"/>
                  </a:ext>
                </a:extLst>
              </p:cNvPr>
              <p:cNvSpPr>
                <a:spLocks noGrp="1" noRot="1" noChangeAspect="1" noMove="1" noResize="1" noEditPoints="1" noAdjustHandles="1" noChangeArrowheads="1" noChangeShapeType="1" noTextEdit="1"/>
              </p:cNvSpPr>
              <p:nvPr>
                <p:ph idx="1"/>
              </p:nvPr>
            </p:nvSpPr>
            <p:spPr>
              <a:xfrm>
                <a:off x="457200" y="908720"/>
                <a:ext cx="8229600" cy="5217443"/>
              </a:xfrm>
              <a:blipFill>
                <a:blip r:embed="rId2"/>
                <a:stretch>
                  <a:fillRect l="-444" t="-1519" r="-667"/>
                </a:stretch>
              </a:blipFill>
            </p:spPr>
            <p:txBody>
              <a:bodyPr/>
              <a:lstStyle/>
              <a:p>
                <a:r>
                  <a:rPr lang="en-IN">
                    <a:noFill/>
                  </a:rPr>
                  <a:t> </a:t>
                </a:r>
              </a:p>
            </p:txBody>
          </p:sp>
        </mc:Fallback>
      </mc:AlternateContent>
    </p:spTree>
    <p:extLst>
      <p:ext uri="{BB962C8B-B14F-4D97-AF65-F5344CB8AC3E}">
        <p14:creationId xmlns:p14="http://schemas.microsoft.com/office/powerpoint/2010/main" val="148976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360040"/>
          </a:xfrm>
        </p:spPr>
        <p:txBody>
          <a:bodyPr>
            <a:normAutofit fontScale="90000"/>
          </a:bodyPr>
          <a:lstStyle/>
          <a:p>
            <a:br>
              <a:rPr lang="en-US" b="1" dirty="0"/>
            </a:br>
            <a:r>
              <a:rPr lang="en-US" b="1" dirty="0"/>
              <a:t>Examples of average speed</a:t>
            </a:r>
            <a:br>
              <a:rPr lang="en-US" dirty="0"/>
            </a:br>
            <a:endParaRPr lang="en-US" dirty="0"/>
          </a:p>
        </p:txBody>
      </p:sp>
      <p:sp>
        <p:nvSpPr>
          <p:cNvPr id="3" name="Content Placeholder 2"/>
          <p:cNvSpPr>
            <a:spLocks noGrp="1"/>
          </p:cNvSpPr>
          <p:nvPr>
            <p:ph idx="1"/>
          </p:nvPr>
        </p:nvSpPr>
        <p:spPr>
          <a:xfrm>
            <a:off x="457200" y="548680"/>
            <a:ext cx="8229600" cy="5328591"/>
          </a:xfrm>
        </p:spPr>
        <p:txBody>
          <a:bodyPr>
            <a:normAutofit fontScale="47500" lnSpcReduction="20000"/>
          </a:bodyPr>
          <a:lstStyle/>
          <a:p>
            <a:r>
              <a:rPr lang="en-US" sz="3500" b="1" dirty="0"/>
              <a:t>Example 1- </a:t>
            </a:r>
            <a:r>
              <a:rPr lang="en-US" sz="3500" dirty="0"/>
              <a:t>A man covered a distance of 200 km in such a way that he travelled for 50% of time with speed 40 km/h and remaining part with speed of 50km/h?</a:t>
            </a:r>
          </a:p>
          <a:p>
            <a:pPr marL="0" indent="0">
              <a:buNone/>
            </a:pPr>
            <a:r>
              <a:rPr lang="en-US" sz="3500" b="1" dirty="0"/>
              <a:t>       Solution</a:t>
            </a:r>
            <a:r>
              <a:rPr lang="en-US" sz="3500" dirty="0"/>
              <a:t>-</a:t>
            </a:r>
          </a:p>
          <a:p>
            <a:endParaRPr lang="en-US" sz="3500" dirty="0"/>
          </a:p>
          <a:p>
            <a:endParaRPr lang="en-US" sz="3500" dirty="0"/>
          </a:p>
          <a:p>
            <a:r>
              <a:rPr lang="en-US" sz="3500" b="1" dirty="0"/>
              <a:t>Example 2- </a:t>
            </a:r>
            <a:r>
              <a:rPr lang="en-US" sz="3500" dirty="0"/>
              <a:t>A man covered a distance in such a way that he travelled for 220 km in 4 hours of time and remaining 80 km in 1 hour. What is the average speed for entire journey?</a:t>
            </a:r>
          </a:p>
          <a:p>
            <a:r>
              <a:rPr lang="en-US" sz="3500" b="1" dirty="0"/>
              <a:t>Solution</a:t>
            </a:r>
            <a:r>
              <a:rPr lang="en-US" sz="3500" dirty="0"/>
              <a:t>-</a:t>
            </a:r>
          </a:p>
          <a:p>
            <a:pPr marL="0" indent="0">
              <a:buNone/>
            </a:pPr>
            <a:endParaRPr lang="en-US" sz="3500" dirty="0"/>
          </a:p>
          <a:p>
            <a:pPr marL="0" indent="0">
              <a:buNone/>
            </a:pPr>
            <a:endParaRPr lang="en-US" sz="3500" dirty="0"/>
          </a:p>
          <a:p>
            <a:r>
              <a:rPr lang="en-US" sz="3500" b="1" dirty="0"/>
              <a:t>Example 3- </a:t>
            </a:r>
            <a:r>
              <a:rPr lang="en-US" sz="3500" dirty="0"/>
              <a:t>A man covered a distance of 300 km in such a way that he travelled 220 km with speed of 110 km/h  remaining distance was covered with speed of 40 km/h. What is the average speed for entire journey</a:t>
            </a:r>
          </a:p>
          <a:p>
            <a:r>
              <a:rPr lang="en-US" sz="3500" b="1" dirty="0"/>
              <a:t>Solution</a:t>
            </a:r>
            <a:r>
              <a:rPr lang="en-US" sz="3500" dirty="0"/>
              <a:t>-</a:t>
            </a:r>
            <a:endParaRPr lang="en-IN" sz="3500" dirty="0"/>
          </a:p>
          <a:p>
            <a:endParaRPr lang="en-IN" sz="3500" dirty="0"/>
          </a:p>
          <a:p>
            <a:endParaRPr lang="en-IN" sz="3500" dirty="0"/>
          </a:p>
          <a:p>
            <a:r>
              <a:rPr lang="en-US" sz="3500" b="1" dirty="0"/>
              <a:t>Example 4- </a:t>
            </a:r>
            <a:r>
              <a:rPr lang="en-US" sz="3500" dirty="0" err="1"/>
              <a:t>Aman</a:t>
            </a:r>
            <a:r>
              <a:rPr lang="en-US" sz="3500" dirty="0"/>
              <a:t> travelled from </a:t>
            </a:r>
            <a:r>
              <a:rPr lang="en-US" sz="3500" dirty="0" err="1"/>
              <a:t>Gurgaon</a:t>
            </a:r>
            <a:r>
              <a:rPr lang="en-US" sz="3500" dirty="0"/>
              <a:t> to Agra with speed 40 km/h and then went back to </a:t>
            </a:r>
            <a:r>
              <a:rPr lang="en-US" sz="3500" dirty="0" err="1"/>
              <a:t>Gurgaon</a:t>
            </a:r>
            <a:r>
              <a:rPr lang="en-US" sz="3500" dirty="0"/>
              <a:t> from Agra at speed 60 km/h. What is the average speed for entire journey?</a:t>
            </a:r>
          </a:p>
          <a:p>
            <a:r>
              <a:rPr lang="en-US" sz="3200" b="1" dirty="0"/>
              <a:t>Solution</a:t>
            </a:r>
            <a:r>
              <a:rPr lang="en-US" sz="3200"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br>
              <a:rPr lang="en-US" b="1" dirty="0"/>
            </a:br>
            <a:r>
              <a:rPr lang="en-US" b="1" dirty="0"/>
              <a:t>Examples of average speed</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57232"/>
                <a:ext cx="8229600" cy="5643602"/>
              </a:xfrm>
            </p:spPr>
            <p:txBody>
              <a:bodyPr>
                <a:normAutofit fontScale="32500" lnSpcReduction="20000"/>
              </a:bodyPr>
              <a:lstStyle/>
              <a:p>
                <a:r>
                  <a:rPr lang="en-US" sz="3500" b="1" dirty="0"/>
                  <a:t>Example 1- </a:t>
                </a:r>
                <a:r>
                  <a:rPr lang="en-US" sz="3500" dirty="0"/>
                  <a:t>A man covered a distance of 200 km in such a way that he travelled for 50% of time with speed 40 km/h and remaining part with speed of 50km/h?</a:t>
                </a:r>
              </a:p>
              <a:p>
                <a:r>
                  <a:rPr lang="en-US" sz="3500" b="1" dirty="0"/>
                  <a:t>Solution</a:t>
                </a:r>
                <a:r>
                  <a:rPr lang="en-US" sz="3500" dirty="0"/>
                  <a:t>- In this distance is covered in 2 parts such that both the parts are of same duration i.e. </a:t>
                </a:r>
                <a14:m>
                  <m:oMath xmlns:m="http://schemas.openxmlformats.org/officeDocument/2006/math">
                    <m:sSub>
                      <m:sSubPr>
                        <m:ctrlPr>
                          <a:rPr lang="en-US" sz="3600" i="1" dirty="0" smtClean="0">
                            <a:latin typeface="Cambria Math" panose="02040503050406030204" pitchFamily="18" charset="0"/>
                          </a:rPr>
                        </m:ctrlPr>
                      </m:sSubPr>
                      <m:e>
                        <m:r>
                          <a:rPr lang="en-IN" sz="3600" b="0" i="1" dirty="0" smtClean="0">
                            <a:latin typeface="Cambria Math" panose="02040503050406030204" pitchFamily="18" charset="0"/>
                          </a:rPr>
                          <m:t>𝑡</m:t>
                        </m:r>
                      </m:e>
                      <m:sub>
                        <m:r>
                          <a:rPr lang="en-US" sz="3600" dirty="0">
                            <a:latin typeface="Cambria Math" panose="02040503050406030204" pitchFamily="18" charset="0"/>
                          </a:rPr>
                          <m:t>1</m:t>
                        </m:r>
                      </m:sub>
                    </m:sSub>
                  </m:oMath>
                </a14:m>
                <a:r>
                  <a:rPr lang="en-US" sz="3500" dirty="0"/>
                  <a:t> = </a:t>
                </a:r>
                <a14:m>
                  <m:oMath xmlns:m="http://schemas.openxmlformats.org/officeDocument/2006/math">
                    <m:sSub>
                      <m:sSubPr>
                        <m:ctrlPr>
                          <a:rPr lang="en-US" sz="3600" i="1" dirty="0">
                            <a:latin typeface="Cambria Math" panose="02040503050406030204" pitchFamily="18" charset="0"/>
                          </a:rPr>
                        </m:ctrlPr>
                      </m:sSubPr>
                      <m:e>
                        <m:r>
                          <a:rPr lang="en-IN" sz="3600" i="1" dirty="0">
                            <a:latin typeface="Cambria Math" panose="02040503050406030204" pitchFamily="18" charset="0"/>
                          </a:rPr>
                          <m:t>𝑡</m:t>
                        </m:r>
                      </m:e>
                      <m:sub>
                        <m:r>
                          <a:rPr lang="en-IN" sz="3600" dirty="0">
                            <a:latin typeface="Cambria Math" panose="02040503050406030204" pitchFamily="18" charset="0"/>
                          </a:rPr>
                          <m:t>2</m:t>
                        </m:r>
                      </m:sub>
                    </m:sSub>
                  </m:oMath>
                </a14:m>
                <a:r>
                  <a:rPr lang="en-US" sz="3500" dirty="0"/>
                  <a:t> </a:t>
                </a:r>
              </a:p>
              <a:p>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dirty="0">
                            <a:latin typeface="Cambria Math" panose="02040503050406030204" pitchFamily="18" charset="0"/>
                          </a:rPr>
                          <m:t>1</m:t>
                        </m:r>
                      </m:sub>
                    </m:sSub>
                  </m:oMath>
                </a14:m>
                <a:r>
                  <a:rPr lang="en-US" sz="3500" dirty="0"/>
                  <a:t> and </a:t>
                </a:r>
                <a14:m>
                  <m:oMath xmlns:m="http://schemas.openxmlformats.org/officeDocument/2006/math">
                    <m:sSub>
                      <m:sSubPr>
                        <m:ctrlPr>
                          <a:rPr lang="en-IN" sz="3600" i="1" dirty="0">
                            <a:latin typeface="Cambria Math" panose="02040503050406030204" pitchFamily="18" charset="0"/>
                          </a:rPr>
                        </m:ctrlPr>
                      </m:sSubPr>
                      <m:e>
                        <m:r>
                          <a:rPr lang="en-IN" sz="3600" i="1" dirty="0">
                            <a:latin typeface="Cambria Math" panose="02040503050406030204" pitchFamily="18" charset="0"/>
                          </a:rPr>
                          <m:t>𝑠</m:t>
                        </m:r>
                      </m:e>
                      <m:sub>
                        <m:r>
                          <a:rPr lang="en-IN" sz="3600" b="0" i="0" dirty="0" smtClean="0">
                            <a:latin typeface="Cambria Math" panose="02040503050406030204" pitchFamily="18" charset="0"/>
                          </a:rPr>
                          <m:t>2</m:t>
                        </m:r>
                      </m:sub>
                    </m:sSub>
                  </m:oMath>
                </a14:m>
                <a:r>
                  <a:rPr lang="en-US" sz="3500" dirty="0"/>
                  <a:t> = 40 km/h and 50km/h</a:t>
                </a:r>
              </a:p>
              <a:p>
                <a:pPr>
                  <a:buNone/>
                </a:pPr>
                <a:r>
                  <a:rPr lang="en-IN" sz="3500" dirty="0"/>
                  <a:t>         </a:t>
                </a:r>
                <a:r>
                  <a:rPr lang="en-IN" sz="4900" dirty="0"/>
                  <a:t>So, </a:t>
                </a:r>
                <a14:m>
                  <m:oMath xmlns:m="http://schemas.openxmlformats.org/officeDocument/2006/math">
                    <m:sSub>
                      <m:sSubPr>
                        <m:ctrlPr>
                          <a:rPr lang="en-US" sz="4900" i="1" dirty="0" smtClean="0">
                            <a:latin typeface="Cambria Math" panose="02040503050406030204" pitchFamily="18" charset="0"/>
                          </a:rPr>
                        </m:ctrlPr>
                      </m:sSubPr>
                      <m:e>
                        <m:r>
                          <a:rPr lang="en-IN" sz="4900" i="1" dirty="0">
                            <a:latin typeface="Cambria Math" panose="02040503050406030204" pitchFamily="18" charset="0"/>
                          </a:rPr>
                          <m:t>𝑠</m:t>
                        </m:r>
                      </m:e>
                      <m:sub>
                        <m:r>
                          <m:rPr>
                            <m:sty m:val="p"/>
                          </m:rPr>
                          <a:rPr lang="en-IN" sz="4900" dirty="0">
                            <a:latin typeface="Cambria Math" panose="02040503050406030204" pitchFamily="18" charset="0"/>
                          </a:rPr>
                          <m:t>av</m:t>
                        </m:r>
                      </m:sub>
                    </m:sSub>
                  </m:oMath>
                </a14:m>
                <a:r>
                  <a:rPr lang="en-IN" sz="4900" dirty="0"/>
                  <a:t> = </a:t>
                </a:r>
                <a14:m>
                  <m:oMath xmlns:m="http://schemas.openxmlformats.org/officeDocument/2006/math">
                    <m:f>
                      <m:fPr>
                        <m:ctrlPr>
                          <a:rPr lang="en-IN" sz="4900" i="1" dirty="0" smtClean="0">
                            <a:latin typeface="Cambria Math" panose="02040503050406030204" pitchFamily="18" charset="0"/>
                          </a:rPr>
                        </m:ctrlPr>
                      </m:fPr>
                      <m:num>
                        <m:sSub>
                          <m:sSubPr>
                            <m:ctrlPr>
                              <a:rPr lang="en-IN" sz="4900" i="1" dirty="0" smtClean="0">
                                <a:latin typeface="Cambria Math" panose="02040503050406030204" pitchFamily="18" charset="0"/>
                              </a:rPr>
                            </m:ctrlPr>
                          </m:sSubPr>
                          <m:e>
                            <m:r>
                              <a:rPr lang="en-IN" sz="4900" b="0" i="1" dirty="0" smtClean="0">
                                <a:latin typeface="Cambria Math" panose="02040503050406030204" pitchFamily="18" charset="0"/>
                              </a:rPr>
                              <m:t>(</m:t>
                            </m:r>
                            <m:r>
                              <a:rPr lang="en-IN" sz="4900" b="0" i="1" dirty="0" smtClean="0">
                                <a:latin typeface="Cambria Math" panose="02040503050406030204" pitchFamily="18" charset="0"/>
                              </a:rPr>
                              <m:t>𝑠</m:t>
                            </m:r>
                          </m:e>
                          <m:sub>
                            <m:r>
                              <a:rPr lang="en-IN" sz="4900" i="0" dirty="0" smtClean="0">
                                <a:latin typeface="Cambria Math" panose="02040503050406030204" pitchFamily="18" charset="0"/>
                              </a:rPr>
                              <m:t>1</m:t>
                            </m:r>
                          </m:sub>
                        </m:sSub>
                        <m:r>
                          <a:rPr lang="en-IN" sz="4900" i="0" dirty="0" smtClean="0">
                            <a:latin typeface="Cambria Math" panose="02040503050406030204" pitchFamily="18" charset="0"/>
                          </a:rPr>
                          <m:t>+</m:t>
                        </m:r>
                        <m:sSub>
                          <m:sSubPr>
                            <m:ctrlPr>
                              <a:rPr lang="en-IN" sz="4900" i="1" dirty="0">
                                <a:latin typeface="Cambria Math" panose="02040503050406030204" pitchFamily="18" charset="0"/>
                              </a:rPr>
                            </m:ctrlPr>
                          </m:sSubPr>
                          <m:e>
                            <m:r>
                              <a:rPr lang="en-IN" sz="4900" i="1" dirty="0">
                                <a:latin typeface="Cambria Math" panose="02040503050406030204" pitchFamily="18" charset="0"/>
                              </a:rPr>
                              <m:t>𝑠</m:t>
                            </m:r>
                          </m:e>
                          <m:sub>
                            <m:r>
                              <a:rPr lang="en-IN" sz="4900" b="0" i="1" dirty="0" smtClean="0">
                                <a:latin typeface="Cambria Math" panose="02040503050406030204" pitchFamily="18" charset="0"/>
                              </a:rPr>
                              <m:t>2</m:t>
                            </m:r>
                          </m:sub>
                        </m:sSub>
                        <m:r>
                          <a:rPr lang="en-IN" sz="4900" i="1" dirty="0" smtClean="0">
                            <a:latin typeface="Cambria Math" panose="02040503050406030204" pitchFamily="18" charset="0"/>
                          </a:rPr>
                          <m:t>)</m:t>
                        </m:r>
                      </m:num>
                      <m:den>
                        <m:r>
                          <a:rPr lang="en-IN" sz="4900" b="0" i="1" dirty="0" smtClean="0">
                            <a:latin typeface="Cambria Math" panose="02040503050406030204" pitchFamily="18" charset="0"/>
                          </a:rPr>
                          <m:t>2</m:t>
                        </m:r>
                      </m:den>
                    </m:f>
                    <m:r>
                      <a:rPr lang="en-IN" sz="4900" i="1" dirty="0" smtClean="0">
                        <a:latin typeface="Cambria Math" panose="02040503050406030204" pitchFamily="18" charset="0"/>
                      </a:rPr>
                      <m:t> </m:t>
                    </m:r>
                  </m:oMath>
                </a14:m>
                <a:r>
                  <a:rPr lang="en-IN" sz="4900" dirty="0"/>
                  <a:t>  = </a:t>
                </a:r>
                <a14:m>
                  <m:oMath xmlns:m="http://schemas.openxmlformats.org/officeDocument/2006/math">
                    <m:f>
                      <m:fPr>
                        <m:ctrlPr>
                          <a:rPr lang="en-IN" sz="4900" i="1" dirty="0" smtClean="0">
                            <a:latin typeface="Cambria Math" panose="02040503050406030204" pitchFamily="18" charset="0"/>
                          </a:rPr>
                        </m:ctrlPr>
                      </m:fPr>
                      <m:num>
                        <m:r>
                          <a:rPr lang="en-IN" sz="4900" dirty="0" smtClean="0">
                            <a:latin typeface="Cambria Math" panose="02040503050406030204" pitchFamily="18" charset="0"/>
                          </a:rPr>
                          <m:t>40</m:t>
                        </m:r>
                        <m:r>
                          <a:rPr lang="en-IN" sz="4900" i="0" dirty="0" smtClean="0">
                            <a:latin typeface="Cambria Math" panose="02040503050406030204" pitchFamily="18" charset="0"/>
                          </a:rPr>
                          <m:t>+50</m:t>
                        </m:r>
                      </m:num>
                      <m:den>
                        <m:r>
                          <a:rPr lang="en-IN" sz="4900" i="0" dirty="0" smtClean="0">
                            <a:latin typeface="Cambria Math" panose="02040503050406030204" pitchFamily="18" charset="0"/>
                          </a:rPr>
                          <m:t>2</m:t>
                        </m:r>
                      </m:den>
                    </m:f>
                    <m:r>
                      <a:rPr lang="en-IN" sz="4900" b="0" i="1" dirty="0" smtClean="0">
                        <a:latin typeface="Cambria Math" panose="02040503050406030204" pitchFamily="18" charset="0"/>
                      </a:rPr>
                      <m:t> </m:t>
                    </m:r>
                  </m:oMath>
                </a14:m>
                <a:r>
                  <a:rPr lang="en-IN" sz="4900" dirty="0"/>
                  <a:t>= 45 km/h</a:t>
                </a:r>
                <a:endParaRPr lang="en-US" sz="4900" dirty="0"/>
              </a:p>
              <a:p>
                <a:pPr>
                  <a:buNone/>
                </a:pPr>
                <a:endParaRPr lang="en-US" sz="3500" dirty="0"/>
              </a:p>
              <a:p>
                <a:r>
                  <a:rPr lang="en-US" sz="3500" b="1" dirty="0"/>
                  <a:t>Example 2- </a:t>
                </a:r>
                <a:r>
                  <a:rPr lang="en-US" sz="3500" dirty="0"/>
                  <a:t>A man covered a distance in such a way that he travelled for 220 km in 4 hours of time and remaining 80 km in 1 hour. What is the average speed for entire journey?</a:t>
                </a:r>
              </a:p>
              <a:p>
                <a:r>
                  <a:rPr lang="en-US" sz="3500" b="1" dirty="0"/>
                  <a:t>Solution</a:t>
                </a:r>
                <a:r>
                  <a:rPr lang="en-US" sz="3500" dirty="0"/>
                  <a:t>- In this case, </a:t>
                </a:r>
                <a14:m>
                  <m:oMath xmlns:m="http://schemas.openxmlformats.org/officeDocument/2006/math">
                    <m:sSub>
                      <m:sSubPr>
                        <m:ctrlPr>
                          <a:rPr lang="en-US" sz="3600" i="1" dirty="0" smtClean="0">
                            <a:latin typeface="Cambria Math" panose="02040503050406030204" pitchFamily="18" charset="0"/>
                          </a:rPr>
                        </m:ctrlPr>
                      </m:sSubPr>
                      <m:e>
                        <m:r>
                          <a:rPr lang="en-US" sz="3600" i="1" dirty="0" smtClean="0">
                            <a:latin typeface="Cambria Math" panose="02040503050406030204" pitchFamily="18" charset="0"/>
                          </a:rPr>
                          <m:t>𝑑</m:t>
                        </m:r>
                      </m:e>
                      <m:sub>
                        <m:r>
                          <a:rPr lang="en-US" sz="3600" i="0" dirty="0" smtClean="0">
                            <a:latin typeface="Cambria Math" panose="02040503050406030204" pitchFamily="18" charset="0"/>
                          </a:rPr>
                          <m:t>1</m:t>
                        </m:r>
                      </m:sub>
                    </m:sSub>
                  </m:oMath>
                </a14:m>
                <a:r>
                  <a:rPr lang="en-US" sz="3500" dirty="0"/>
                  <a:t> = 220 km,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𝑑</m:t>
                        </m:r>
                      </m:e>
                      <m:sub>
                        <m:r>
                          <a:rPr lang="en-IN" sz="3600" b="0" i="0" dirty="0" smtClean="0">
                            <a:latin typeface="Cambria Math" panose="02040503050406030204" pitchFamily="18" charset="0"/>
                          </a:rPr>
                          <m:t>2</m:t>
                        </m:r>
                      </m:sub>
                    </m:sSub>
                  </m:oMath>
                </a14:m>
                <a:r>
                  <a:rPr lang="en-US" sz="3500" dirty="0"/>
                  <a:t> = 80 km,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𝑡</m:t>
                        </m:r>
                      </m:e>
                      <m:sub>
                        <m:r>
                          <a:rPr lang="en-US" dirty="0">
                            <a:latin typeface="Cambria Math" panose="02040503050406030204" pitchFamily="18" charset="0"/>
                          </a:rPr>
                          <m:t>1</m:t>
                        </m:r>
                      </m:sub>
                    </m:sSub>
                  </m:oMath>
                </a14:m>
                <a:r>
                  <a:rPr lang="en-US" sz="3500" dirty="0"/>
                  <a:t> = 4 hr and </a:t>
                </a:r>
                <a14:m>
                  <m:oMath xmlns:m="http://schemas.openxmlformats.org/officeDocument/2006/math">
                    <m:sSub>
                      <m:sSubPr>
                        <m:ctrlPr>
                          <a:rPr lang="en-US" i="1" dirty="0">
                            <a:latin typeface="Cambria Math" panose="02040503050406030204" pitchFamily="18" charset="0"/>
                          </a:rPr>
                        </m:ctrlPr>
                      </m:sSubPr>
                      <m:e>
                        <m:r>
                          <a:rPr lang="en-IN" i="1" dirty="0">
                            <a:latin typeface="Cambria Math" panose="02040503050406030204" pitchFamily="18" charset="0"/>
                          </a:rPr>
                          <m:t>𝑡</m:t>
                        </m:r>
                      </m:e>
                      <m:sub>
                        <m:r>
                          <a:rPr lang="en-IN" dirty="0">
                            <a:latin typeface="Cambria Math" panose="02040503050406030204" pitchFamily="18" charset="0"/>
                          </a:rPr>
                          <m:t>2</m:t>
                        </m:r>
                      </m:sub>
                    </m:sSub>
                  </m:oMath>
                </a14:m>
                <a:r>
                  <a:rPr lang="en-US" sz="3500" dirty="0"/>
                  <a:t> = 1 hr</a:t>
                </a:r>
              </a:p>
              <a:p>
                <a:pPr>
                  <a:buNone/>
                </a:pPr>
                <a:r>
                  <a:rPr lang="en-IN" sz="3500" dirty="0"/>
                  <a:t>          So, average speed, </a:t>
                </a:r>
                <a14:m>
                  <m:oMath xmlns:m="http://schemas.openxmlformats.org/officeDocument/2006/math">
                    <m:sSub>
                      <m:sSubPr>
                        <m:ctrlPr>
                          <a:rPr lang="en-US" sz="4900" i="1" dirty="0">
                            <a:latin typeface="Cambria Math" panose="02040503050406030204" pitchFamily="18" charset="0"/>
                          </a:rPr>
                        </m:ctrlPr>
                      </m:sSubPr>
                      <m:e>
                        <m:r>
                          <a:rPr lang="en-IN" sz="4900" i="1" dirty="0">
                            <a:latin typeface="Cambria Math" panose="02040503050406030204" pitchFamily="18" charset="0"/>
                          </a:rPr>
                          <m:t>𝑠</m:t>
                        </m:r>
                      </m:e>
                      <m:sub>
                        <m:r>
                          <m:rPr>
                            <m:sty m:val="p"/>
                          </m:rPr>
                          <a:rPr lang="en-IN" sz="4900" dirty="0">
                            <a:latin typeface="Cambria Math" panose="02040503050406030204" pitchFamily="18" charset="0"/>
                          </a:rPr>
                          <m:t>av</m:t>
                        </m:r>
                      </m:sub>
                    </m:sSub>
                  </m:oMath>
                </a14:m>
                <a:r>
                  <a:rPr lang="en-IN" sz="4900" dirty="0"/>
                  <a:t> = </a:t>
                </a:r>
                <a14:m>
                  <m:oMath xmlns:m="http://schemas.openxmlformats.org/officeDocument/2006/math">
                    <m:f>
                      <m:fPr>
                        <m:ctrlPr>
                          <a:rPr lang="en-IN" sz="4900" i="1" dirty="0" smtClean="0">
                            <a:latin typeface="Cambria Math" panose="02040503050406030204" pitchFamily="18" charset="0"/>
                          </a:rPr>
                        </m:ctrlPr>
                      </m:fPr>
                      <m:num>
                        <m:d>
                          <m:dPr>
                            <m:ctrlPr>
                              <a:rPr lang="en-IN" sz="4900" i="1" dirty="0" smtClean="0">
                                <a:latin typeface="Cambria Math" panose="02040503050406030204" pitchFamily="18" charset="0"/>
                              </a:rPr>
                            </m:ctrlPr>
                          </m:dPr>
                          <m:e>
                            <m:r>
                              <a:rPr lang="en-IN" sz="4900" dirty="0" smtClean="0">
                                <a:latin typeface="Cambria Math" panose="02040503050406030204" pitchFamily="18" charset="0"/>
                              </a:rPr>
                              <m:t>220</m:t>
                            </m:r>
                            <m:r>
                              <a:rPr lang="en-IN" sz="4900" i="0" dirty="0" smtClean="0">
                                <a:latin typeface="Cambria Math" panose="02040503050406030204" pitchFamily="18" charset="0"/>
                              </a:rPr>
                              <m:t>+80</m:t>
                            </m:r>
                          </m:e>
                        </m:d>
                      </m:num>
                      <m:den>
                        <m:d>
                          <m:dPr>
                            <m:ctrlPr>
                              <a:rPr lang="en-IN" sz="4900" i="1" dirty="0" smtClean="0">
                                <a:latin typeface="Cambria Math" panose="02040503050406030204" pitchFamily="18" charset="0"/>
                              </a:rPr>
                            </m:ctrlPr>
                          </m:dPr>
                          <m:e>
                            <m:r>
                              <a:rPr lang="en-IN" sz="4900" i="0" dirty="0" smtClean="0">
                                <a:latin typeface="Cambria Math" panose="02040503050406030204" pitchFamily="18" charset="0"/>
                              </a:rPr>
                              <m:t>4+1</m:t>
                            </m:r>
                          </m:e>
                        </m:d>
                      </m:den>
                    </m:f>
                  </m:oMath>
                </a14:m>
                <a:r>
                  <a:rPr lang="en-IN" sz="4900" dirty="0"/>
                  <a:t>= </a:t>
                </a:r>
                <a14:m>
                  <m:oMath xmlns:m="http://schemas.openxmlformats.org/officeDocument/2006/math">
                    <m:f>
                      <m:fPr>
                        <m:ctrlPr>
                          <a:rPr lang="en-IN" sz="4900" i="1" dirty="0" smtClean="0">
                            <a:latin typeface="Cambria Math" panose="02040503050406030204" pitchFamily="18" charset="0"/>
                          </a:rPr>
                        </m:ctrlPr>
                      </m:fPr>
                      <m:num>
                        <m:r>
                          <a:rPr lang="en-IN" sz="4900" i="1" dirty="0" smtClean="0">
                            <a:latin typeface="Cambria Math" panose="02040503050406030204" pitchFamily="18" charset="0"/>
                          </a:rPr>
                          <m:t>300</m:t>
                        </m:r>
                      </m:num>
                      <m:den>
                        <m:r>
                          <a:rPr lang="en-IN" sz="4900" i="1" dirty="0" smtClean="0">
                            <a:latin typeface="Cambria Math" panose="02040503050406030204" pitchFamily="18" charset="0"/>
                          </a:rPr>
                          <m:t>5</m:t>
                        </m:r>
                      </m:den>
                    </m:f>
                  </m:oMath>
                </a14:m>
                <a:r>
                  <a:rPr lang="en-IN" sz="4900" dirty="0"/>
                  <a:t> km/h = 60 km/h</a:t>
                </a:r>
              </a:p>
              <a:p>
                <a:endParaRPr lang="en-US" sz="3500" dirty="0"/>
              </a:p>
              <a:p>
                <a:r>
                  <a:rPr lang="en-US" sz="3500" b="1" dirty="0"/>
                  <a:t>Example 3- </a:t>
                </a:r>
                <a:r>
                  <a:rPr lang="en-US" sz="3500" dirty="0"/>
                  <a:t>A man covered a distance of 300 km in such a way that he travelled 220 km with speed of 110 km/h  remaining distance was covered with speed of 40 km/h. What is the average speed for entire journey</a:t>
                </a:r>
              </a:p>
              <a:p>
                <a:r>
                  <a:rPr lang="en-US" sz="3500" b="1" dirty="0"/>
                  <a:t>Solution</a:t>
                </a:r>
                <a:r>
                  <a:rPr lang="en-US" sz="3500" dirty="0"/>
                  <a:t> – In this case,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𝑑</m:t>
                        </m:r>
                      </m:e>
                      <m:sub>
                        <m:r>
                          <a:rPr lang="en-US" sz="3200" i="0" dirty="0" smtClean="0">
                            <a:latin typeface="Cambria Math" panose="02040503050406030204" pitchFamily="18" charset="0"/>
                          </a:rPr>
                          <m:t>1</m:t>
                        </m:r>
                      </m:sub>
                    </m:sSub>
                  </m:oMath>
                </a14:m>
                <a:r>
                  <a:rPr lang="en-US" sz="3500" dirty="0"/>
                  <a:t> = 220 km,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IN" dirty="0">
                            <a:latin typeface="Cambria Math" panose="02040503050406030204" pitchFamily="18" charset="0"/>
                          </a:rPr>
                          <m:t>2</m:t>
                        </m:r>
                      </m:sub>
                    </m:sSub>
                  </m:oMath>
                </a14:m>
                <a:r>
                  <a:rPr lang="en-US" dirty="0"/>
                  <a:t> </a:t>
                </a:r>
                <a:r>
                  <a:rPr lang="en-US" sz="3500" dirty="0"/>
                  <a:t>= (300-220) = 80 km,</a:t>
                </a:r>
                <a:r>
                  <a:rPr lang="en-IN" sz="3600" dirty="0"/>
                  <a:t> </a:t>
                </a:r>
                <a14:m>
                  <m:oMath xmlns:m="http://schemas.openxmlformats.org/officeDocument/2006/math">
                    <m:sSub>
                      <m:sSubPr>
                        <m:ctrlPr>
                          <a:rPr lang="en-IN" sz="3600" i="1" dirty="0">
                            <a:latin typeface="Cambria Math" panose="02040503050406030204" pitchFamily="18" charset="0"/>
                          </a:rPr>
                        </m:ctrlPr>
                      </m:sSubPr>
                      <m:e>
                        <m:r>
                          <a:rPr lang="en-IN" sz="3600" i="1" dirty="0">
                            <a:latin typeface="Cambria Math" panose="02040503050406030204" pitchFamily="18" charset="0"/>
                          </a:rPr>
                          <m:t>𝑠</m:t>
                        </m:r>
                      </m:e>
                      <m:sub>
                        <m:r>
                          <a:rPr lang="en-IN" sz="3600" dirty="0">
                            <a:latin typeface="Cambria Math" panose="02040503050406030204" pitchFamily="18" charset="0"/>
                          </a:rPr>
                          <m:t>1</m:t>
                        </m:r>
                      </m:sub>
                    </m:sSub>
                    <m:r>
                      <a:rPr lang="en-IN" sz="3600" i="1" dirty="0">
                        <a:latin typeface="Cambria Math" panose="02040503050406030204" pitchFamily="18" charset="0"/>
                      </a:rPr>
                      <m:t> </m:t>
                    </m:r>
                  </m:oMath>
                </a14:m>
                <a:r>
                  <a:rPr lang="en-US" sz="3500" dirty="0"/>
                  <a:t>= 110 km/h and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dirty="0">
                            <a:latin typeface="Cambria Math" panose="02040503050406030204" pitchFamily="18" charset="0"/>
                          </a:rPr>
                          <m:t>2</m:t>
                        </m:r>
                      </m:sub>
                    </m:sSub>
                  </m:oMath>
                </a14:m>
                <a:r>
                  <a:rPr lang="en-US" sz="3500" dirty="0"/>
                  <a:t> = 40 km/h.</a:t>
                </a:r>
              </a:p>
              <a:p>
                <a:r>
                  <a:rPr lang="en-US" sz="3500" dirty="0"/>
                  <a:t> </a:t>
                </a:r>
                <a14:m>
                  <m:oMath xmlns:m="http://schemas.openxmlformats.org/officeDocument/2006/math">
                    <m:sSub>
                      <m:sSubPr>
                        <m:ctrlPr>
                          <a:rPr lang="en-US" sz="3500" i="1" dirty="0" smtClean="0">
                            <a:latin typeface="Cambria Math" panose="02040503050406030204" pitchFamily="18" charset="0"/>
                          </a:rPr>
                        </m:ctrlPr>
                      </m:sSubPr>
                      <m:e>
                        <m:r>
                          <a:rPr lang="en-IN" sz="3500" b="0" i="1" dirty="0" smtClean="0">
                            <a:latin typeface="Cambria Math" panose="02040503050406030204" pitchFamily="18" charset="0"/>
                          </a:rPr>
                          <m:t>𝑡</m:t>
                        </m:r>
                      </m:e>
                      <m:sub>
                        <m:r>
                          <a:rPr lang="en-US" sz="3500" i="0" dirty="0" smtClean="0">
                            <a:latin typeface="Cambria Math" panose="02040503050406030204" pitchFamily="18" charset="0"/>
                          </a:rPr>
                          <m:t>1</m:t>
                        </m:r>
                      </m:sub>
                    </m:sSub>
                    <m:r>
                      <a:rPr lang="en-US" sz="3500" i="0" dirty="0" smtClean="0">
                        <a:latin typeface="Cambria Math" panose="02040503050406030204" pitchFamily="18" charset="0"/>
                      </a:rPr>
                      <m:t>=</m:t>
                    </m:r>
                    <m:f>
                      <m:fPr>
                        <m:ctrlPr>
                          <a:rPr lang="en-US" sz="3500" i="1" dirty="0" smtClean="0">
                            <a:latin typeface="Cambria Math" panose="02040503050406030204" pitchFamily="18" charset="0"/>
                          </a:rPr>
                        </m:ctrlPr>
                      </m:fPr>
                      <m:num>
                        <m:sSub>
                          <m:sSubPr>
                            <m:ctrlPr>
                              <a:rPr lang="en-US" sz="3500" i="1" dirty="0" smtClean="0">
                                <a:latin typeface="Cambria Math" panose="02040503050406030204" pitchFamily="18" charset="0"/>
                              </a:rPr>
                            </m:ctrlPr>
                          </m:sSubPr>
                          <m:e>
                            <m:r>
                              <a:rPr lang="en-US" sz="3500" i="1" dirty="0" smtClean="0">
                                <a:latin typeface="Cambria Math" panose="02040503050406030204" pitchFamily="18" charset="0"/>
                              </a:rPr>
                              <m:t>𝑑</m:t>
                            </m:r>
                          </m:e>
                          <m:sub>
                            <m:r>
                              <a:rPr lang="en-US" sz="3500" i="0" dirty="0" smtClean="0">
                                <a:latin typeface="Cambria Math" panose="02040503050406030204" pitchFamily="18" charset="0"/>
                              </a:rPr>
                              <m:t>1</m:t>
                            </m:r>
                          </m:sub>
                        </m:sSub>
                      </m:num>
                      <m:den>
                        <m:sSub>
                          <m:sSubPr>
                            <m:ctrlPr>
                              <a:rPr lang="en-US" sz="3500" i="1" dirty="0" smtClean="0">
                                <a:latin typeface="Cambria Math" panose="02040503050406030204" pitchFamily="18" charset="0"/>
                              </a:rPr>
                            </m:ctrlPr>
                          </m:sSubPr>
                          <m:e>
                            <m:r>
                              <a:rPr lang="en-IN" sz="3500" b="0" i="1" dirty="0" smtClean="0">
                                <a:latin typeface="Cambria Math" panose="02040503050406030204" pitchFamily="18" charset="0"/>
                              </a:rPr>
                              <m:t>𝑠</m:t>
                            </m:r>
                          </m:e>
                          <m:sub>
                            <m:r>
                              <a:rPr lang="en-US" sz="3500" i="0" dirty="0" smtClean="0">
                                <a:latin typeface="Cambria Math" panose="02040503050406030204" pitchFamily="18" charset="0"/>
                              </a:rPr>
                              <m:t>1</m:t>
                            </m:r>
                          </m:sub>
                        </m:sSub>
                      </m:den>
                    </m:f>
                  </m:oMath>
                </a14:m>
                <a:r>
                  <a:rPr lang="en-US" sz="3500" dirty="0"/>
                  <a:t> and </a:t>
                </a:r>
                <a14:m>
                  <m:oMath xmlns:m="http://schemas.openxmlformats.org/officeDocument/2006/math">
                    <m:sSub>
                      <m:sSubPr>
                        <m:ctrlPr>
                          <a:rPr lang="en-US" sz="3500" i="1" dirty="0">
                            <a:latin typeface="Cambria Math" panose="02040503050406030204" pitchFamily="18" charset="0"/>
                          </a:rPr>
                        </m:ctrlPr>
                      </m:sSubPr>
                      <m:e>
                        <m:r>
                          <a:rPr lang="en-IN" sz="3500" i="1" dirty="0">
                            <a:latin typeface="Cambria Math" panose="02040503050406030204" pitchFamily="18" charset="0"/>
                          </a:rPr>
                          <m:t>𝑡</m:t>
                        </m:r>
                      </m:e>
                      <m:sub>
                        <m:r>
                          <a:rPr lang="en-IN" sz="3500" b="0" i="0" dirty="0" smtClean="0">
                            <a:latin typeface="Cambria Math" panose="02040503050406030204" pitchFamily="18" charset="0"/>
                          </a:rPr>
                          <m:t>2</m:t>
                        </m:r>
                      </m:sub>
                    </m:sSub>
                    <m:r>
                      <a:rPr lang="en-US" sz="3500" dirty="0">
                        <a:latin typeface="Cambria Math" panose="02040503050406030204" pitchFamily="18" charset="0"/>
                      </a:rPr>
                      <m:t>=</m:t>
                    </m:r>
                    <m:f>
                      <m:fPr>
                        <m:ctrlPr>
                          <a:rPr lang="en-US" sz="3500" i="1" dirty="0">
                            <a:latin typeface="Cambria Math" panose="02040503050406030204" pitchFamily="18" charset="0"/>
                          </a:rPr>
                        </m:ctrlPr>
                      </m:fPr>
                      <m:num>
                        <m:sSub>
                          <m:sSubPr>
                            <m:ctrlPr>
                              <a:rPr lang="en-US" sz="3500" i="1" dirty="0">
                                <a:latin typeface="Cambria Math" panose="02040503050406030204" pitchFamily="18" charset="0"/>
                              </a:rPr>
                            </m:ctrlPr>
                          </m:sSubPr>
                          <m:e>
                            <m:r>
                              <a:rPr lang="en-US" sz="3500" i="1" dirty="0">
                                <a:latin typeface="Cambria Math" panose="02040503050406030204" pitchFamily="18" charset="0"/>
                              </a:rPr>
                              <m:t>𝑑</m:t>
                            </m:r>
                          </m:e>
                          <m:sub>
                            <m:r>
                              <a:rPr lang="en-IN" sz="3500" b="0" i="0" dirty="0" smtClean="0">
                                <a:latin typeface="Cambria Math" panose="02040503050406030204" pitchFamily="18" charset="0"/>
                              </a:rPr>
                              <m:t>2</m:t>
                            </m:r>
                          </m:sub>
                        </m:sSub>
                      </m:num>
                      <m:den>
                        <m:sSub>
                          <m:sSubPr>
                            <m:ctrlPr>
                              <a:rPr lang="en-US" sz="3500" i="1" dirty="0">
                                <a:latin typeface="Cambria Math" panose="02040503050406030204" pitchFamily="18" charset="0"/>
                              </a:rPr>
                            </m:ctrlPr>
                          </m:sSubPr>
                          <m:e>
                            <m:r>
                              <a:rPr lang="en-IN" sz="3500" i="1" dirty="0">
                                <a:latin typeface="Cambria Math" panose="02040503050406030204" pitchFamily="18" charset="0"/>
                              </a:rPr>
                              <m:t>𝑠</m:t>
                            </m:r>
                          </m:e>
                          <m:sub>
                            <m:r>
                              <a:rPr lang="en-IN" sz="3500" b="0" i="0" dirty="0" smtClean="0">
                                <a:latin typeface="Cambria Math" panose="02040503050406030204" pitchFamily="18" charset="0"/>
                              </a:rPr>
                              <m:t>2</m:t>
                            </m:r>
                          </m:sub>
                        </m:sSub>
                      </m:den>
                    </m:f>
                  </m:oMath>
                </a14:m>
                <a:r>
                  <a:rPr lang="en-IN" sz="3500" dirty="0"/>
                  <a:t>   </a:t>
                </a:r>
              </a:p>
              <a:p>
                <a:r>
                  <a:rPr lang="en-IN" sz="3500" dirty="0"/>
                  <a:t> Average speed , </a:t>
                </a:r>
                <a14:m>
                  <m:oMath xmlns:m="http://schemas.openxmlformats.org/officeDocument/2006/math">
                    <m:sSub>
                      <m:sSubPr>
                        <m:ctrlPr>
                          <a:rPr lang="en-US" sz="4900" i="1" dirty="0" smtClean="0">
                            <a:latin typeface="Cambria Math" panose="02040503050406030204" pitchFamily="18" charset="0"/>
                          </a:rPr>
                        </m:ctrlPr>
                      </m:sSubPr>
                      <m:e>
                        <m:r>
                          <a:rPr lang="en-IN" sz="4900" b="0" i="1" dirty="0" smtClean="0">
                            <a:latin typeface="Cambria Math" panose="02040503050406030204" pitchFamily="18" charset="0"/>
                          </a:rPr>
                          <m:t>𝑠</m:t>
                        </m:r>
                      </m:e>
                      <m:sub>
                        <m:r>
                          <m:rPr>
                            <m:sty m:val="p"/>
                          </m:rPr>
                          <a:rPr lang="en-IN" sz="4900" b="0" i="0" dirty="0" smtClean="0">
                            <a:latin typeface="Cambria Math" panose="02040503050406030204" pitchFamily="18" charset="0"/>
                          </a:rPr>
                          <m:t>av</m:t>
                        </m:r>
                      </m:sub>
                    </m:sSub>
                    <m:r>
                      <a:rPr lang="en-IN" sz="4900" b="0" i="1" dirty="0" smtClean="0">
                        <a:latin typeface="Cambria Math" panose="02040503050406030204" pitchFamily="18" charset="0"/>
                      </a:rPr>
                      <m:t> </m:t>
                    </m:r>
                  </m:oMath>
                </a14:m>
                <a:r>
                  <a:rPr lang="en-IN" sz="4900" dirty="0"/>
                  <a:t>= </a:t>
                </a:r>
                <a14:m>
                  <m:oMath xmlns:m="http://schemas.openxmlformats.org/officeDocument/2006/math">
                    <m:f>
                      <m:fPr>
                        <m:ctrlPr>
                          <a:rPr lang="en-IN" sz="4900" i="1" dirty="0" smtClean="0">
                            <a:latin typeface="Cambria Math" panose="02040503050406030204" pitchFamily="18" charset="0"/>
                          </a:rPr>
                        </m:ctrlPr>
                      </m:fPr>
                      <m:num>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𝑑</m:t>
                            </m:r>
                          </m:e>
                          <m:sub>
                            <m:r>
                              <a:rPr lang="en-IN" sz="4900" i="0" dirty="0" smtClean="0">
                                <a:latin typeface="Cambria Math" panose="02040503050406030204" pitchFamily="18" charset="0"/>
                              </a:rPr>
                              <m:t>1</m:t>
                            </m:r>
                          </m:sub>
                        </m:sSub>
                        <m:r>
                          <a:rPr lang="en-IN" sz="4900" i="0" dirty="0" smtClean="0">
                            <a:latin typeface="Cambria Math" panose="02040503050406030204" pitchFamily="18" charset="0"/>
                          </a:rPr>
                          <m:t>+</m:t>
                        </m:r>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𝑑</m:t>
                            </m:r>
                          </m:e>
                          <m:sub>
                            <m:r>
                              <a:rPr lang="en-IN" sz="4900" i="0" dirty="0" smtClean="0">
                                <a:latin typeface="Cambria Math" panose="02040503050406030204" pitchFamily="18" charset="0"/>
                              </a:rPr>
                              <m:t>2</m:t>
                            </m:r>
                          </m:sub>
                        </m:sSub>
                      </m:num>
                      <m:den>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𝑡</m:t>
                            </m:r>
                          </m:e>
                          <m:sub>
                            <m:r>
                              <a:rPr lang="en-IN" sz="4900" i="0" dirty="0" smtClean="0">
                                <a:latin typeface="Cambria Math" panose="02040503050406030204" pitchFamily="18" charset="0"/>
                              </a:rPr>
                              <m:t>1</m:t>
                            </m:r>
                          </m:sub>
                        </m:sSub>
                        <m:r>
                          <a:rPr lang="en-IN" sz="4900" i="0" dirty="0" smtClean="0">
                            <a:latin typeface="Cambria Math" panose="02040503050406030204" pitchFamily="18" charset="0"/>
                          </a:rPr>
                          <m:t>+</m:t>
                        </m:r>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𝑡</m:t>
                            </m:r>
                          </m:e>
                          <m:sub>
                            <m:r>
                              <a:rPr lang="en-IN" sz="4900" i="0" dirty="0" smtClean="0">
                                <a:latin typeface="Cambria Math" panose="02040503050406030204" pitchFamily="18" charset="0"/>
                              </a:rPr>
                              <m:t>2</m:t>
                            </m:r>
                          </m:sub>
                        </m:sSub>
                      </m:den>
                    </m:f>
                    <m:r>
                      <a:rPr lang="en-IN" sz="4900" i="1" dirty="0" smtClean="0">
                        <a:latin typeface="Cambria Math" panose="02040503050406030204" pitchFamily="18" charset="0"/>
                      </a:rPr>
                      <m:t> </m:t>
                    </m:r>
                  </m:oMath>
                </a14:m>
                <a:r>
                  <a:rPr lang="en-IN" sz="4900" dirty="0"/>
                  <a:t>= </a:t>
                </a:r>
                <a14:m>
                  <m:oMath xmlns:m="http://schemas.openxmlformats.org/officeDocument/2006/math">
                    <m:f>
                      <m:fPr>
                        <m:ctrlPr>
                          <a:rPr lang="en-IN" sz="4900" i="1" dirty="0" smtClean="0">
                            <a:latin typeface="Cambria Math" panose="02040503050406030204" pitchFamily="18" charset="0"/>
                          </a:rPr>
                        </m:ctrlPr>
                      </m:fPr>
                      <m:num>
                        <m:d>
                          <m:dPr>
                            <m:ctrlPr>
                              <a:rPr lang="en-IN" sz="4900" i="1" dirty="0" smtClean="0">
                                <a:latin typeface="Cambria Math" panose="02040503050406030204" pitchFamily="18" charset="0"/>
                              </a:rPr>
                            </m:ctrlPr>
                          </m:dPr>
                          <m:e>
                            <m:sSub>
                              <m:sSubPr>
                                <m:ctrlPr>
                                  <a:rPr lang="en-IN" sz="4900" i="1" dirty="0" smtClean="0">
                                    <a:latin typeface="Cambria Math" panose="02040503050406030204" pitchFamily="18" charset="0"/>
                                  </a:rPr>
                                </m:ctrlPr>
                              </m:sSubPr>
                              <m:e>
                                <m:r>
                                  <a:rPr lang="en-IN" sz="4900" dirty="0" smtClean="0">
                                    <a:latin typeface="Cambria Math" panose="02040503050406030204" pitchFamily="18" charset="0"/>
                                  </a:rPr>
                                  <m:t>ⅆ</m:t>
                                </m:r>
                              </m:e>
                              <m:sub>
                                <m:r>
                                  <a:rPr lang="en-IN" sz="4900" i="0" dirty="0" smtClean="0">
                                    <a:latin typeface="Cambria Math" panose="02040503050406030204" pitchFamily="18" charset="0"/>
                                  </a:rPr>
                                  <m:t>1</m:t>
                                </m:r>
                              </m:sub>
                            </m:sSub>
                            <m:r>
                              <a:rPr lang="en-IN" sz="4900" i="0" dirty="0" smtClean="0">
                                <a:latin typeface="Cambria Math" panose="02040503050406030204" pitchFamily="18" charset="0"/>
                              </a:rPr>
                              <m:t>+</m:t>
                            </m:r>
                            <m:sSub>
                              <m:sSubPr>
                                <m:ctrlPr>
                                  <a:rPr lang="en-IN" sz="4900" i="1" dirty="0" smtClean="0">
                                    <a:latin typeface="Cambria Math" panose="02040503050406030204" pitchFamily="18" charset="0"/>
                                  </a:rPr>
                                </m:ctrlPr>
                              </m:sSubPr>
                              <m:e>
                                <m:r>
                                  <a:rPr lang="en-IN" sz="4900" i="0" dirty="0" smtClean="0">
                                    <a:latin typeface="Cambria Math" panose="02040503050406030204" pitchFamily="18" charset="0"/>
                                  </a:rPr>
                                  <m:t>ⅆ</m:t>
                                </m:r>
                              </m:e>
                              <m:sub>
                                <m:r>
                                  <a:rPr lang="en-IN" sz="4900" i="0" dirty="0" smtClean="0">
                                    <a:latin typeface="Cambria Math" panose="02040503050406030204" pitchFamily="18" charset="0"/>
                                  </a:rPr>
                                  <m:t>2</m:t>
                                </m:r>
                              </m:sub>
                            </m:sSub>
                          </m:e>
                        </m:d>
                      </m:num>
                      <m:den>
                        <m:d>
                          <m:dPr>
                            <m:ctrlPr>
                              <a:rPr lang="en-IN" sz="4900" i="1" dirty="0" smtClean="0">
                                <a:latin typeface="Cambria Math" panose="02040503050406030204" pitchFamily="18" charset="0"/>
                              </a:rPr>
                            </m:ctrlPr>
                          </m:dPr>
                          <m:e>
                            <m:f>
                              <m:fPr>
                                <m:ctrlPr>
                                  <a:rPr lang="en-IN" sz="4900" i="1" dirty="0" smtClean="0">
                                    <a:latin typeface="Cambria Math" panose="02040503050406030204" pitchFamily="18" charset="0"/>
                                  </a:rPr>
                                </m:ctrlPr>
                              </m:fPr>
                              <m:num>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𝑑</m:t>
                                    </m:r>
                                  </m:e>
                                  <m:sub>
                                    <m:r>
                                      <a:rPr lang="en-IN" sz="4900" i="0" dirty="0" smtClean="0">
                                        <a:latin typeface="Cambria Math" panose="02040503050406030204" pitchFamily="18" charset="0"/>
                                      </a:rPr>
                                      <m:t>1</m:t>
                                    </m:r>
                                  </m:sub>
                                </m:sSub>
                              </m:num>
                              <m:den>
                                <m:sSub>
                                  <m:sSubPr>
                                    <m:ctrlPr>
                                      <a:rPr lang="en-IN" sz="4900" i="1" dirty="0" smtClean="0">
                                        <a:latin typeface="Cambria Math" panose="02040503050406030204" pitchFamily="18" charset="0"/>
                                      </a:rPr>
                                    </m:ctrlPr>
                                  </m:sSubPr>
                                  <m:e>
                                    <m:r>
                                      <a:rPr lang="en-IN" sz="4900" b="0" i="1" dirty="0" smtClean="0">
                                        <a:latin typeface="Cambria Math" panose="02040503050406030204" pitchFamily="18" charset="0"/>
                                      </a:rPr>
                                      <m:t>𝑠</m:t>
                                    </m:r>
                                  </m:e>
                                  <m:sub>
                                    <m:r>
                                      <a:rPr lang="en-IN" sz="4900" i="0" dirty="0" smtClean="0">
                                        <a:latin typeface="Cambria Math" panose="02040503050406030204" pitchFamily="18" charset="0"/>
                                      </a:rPr>
                                      <m:t>1</m:t>
                                    </m:r>
                                  </m:sub>
                                </m:sSub>
                              </m:den>
                            </m:f>
                            <m:r>
                              <a:rPr lang="en-IN" sz="4900" i="0" dirty="0" smtClean="0">
                                <a:latin typeface="Cambria Math" panose="02040503050406030204" pitchFamily="18" charset="0"/>
                              </a:rPr>
                              <m:t>+</m:t>
                            </m:r>
                            <m:f>
                              <m:fPr>
                                <m:ctrlPr>
                                  <a:rPr lang="en-IN" sz="4900" i="1" dirty="0" smtClean="0">
                                    <a:latin typeface="Cambria Math" panose="02040503050406030204" pitchFamily="18" charset="0"/>
                                  </a:rPr>
                                </m:ctrlPr>
                              </m:fPr>
                              <m:num>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𝑑</m:t>
                                    </m:r>
                                  </m:e>
                                  <m:sub>
                                    <m:r>
                                      <a:rPr lang="en-IN" sz="4900" i="0" dirty="0" smtClean="0">
                                        <a:latin typeface="Cambria Math" panose="02040503050406030204" pitchFamily="18" charset="0"/>
                                      </a:rPr>
                                      <m:t>2</m:t>
                                    </m:r>
                                  </m:sub>
                                </m:sSub>
                              </m:num>
                              <m:den>
                                <m:sSub>
                                  <m:sSubPr>
                                    <m:ctrlPr>
                                      <a:rPr lang="en-IN" sz="4900" i="1" dirty="0" smtClean="0">
                                        <a:latin typeface="Cambria Math" panose="02040503050406030204" pitchFamily="18" charset="0"/>
                                      </a:rPr>
                                    </m:ctrlPr>
                                  </m:sSubPr>
                                  <m:e>
                                    <m:r>
                                      <a:rPr lang="en-IN" sz="4900" b="0" i="1" dirty="0" smtClean="0">
                                        <a:latin typeface="Cambria Math" panose="02040503050406030204" pitchFamily="18" charset="0"/>
                                      </a:rPr>
                                      <m:t>𝑠</m:t>
                                    </m:r>
                                  </m:e>
                                  <m:sub>
                                    <m:r>
                                      <a:rPr lang="en-IN" sz="4900" i="0" dirty="0" smtClean="0">
                                        <a:latin typeface="Cambria Math" panose="02040503050406030204" pitchFamily="18" charset="0"/>
                                      </a:rPr>
                                      <m:t>2</m:t>
                                    </m:r>
                                  </m:sub>
                                </m:sSub>
                              </m:den>
                            </m:f>
                          </m:e>
                        </m:d>
                      </m:den>
                    </m:f>
                  </m:oMath>
                </a14:m>
                <a:r>
                  <a:rPr lang="en-IN" sz="4900" dirty="0"/>
                  <a:t>          </a:t>
                </a:r>
              </a:p>
              <a:p>
                <a14:m>
                  <m:oMath xmlns:m="http://schemas.openxmlformats.org/officeDocument/2006/math">
                    <m:sSub>
                      <m:sSubPr>
                        <m:ctrlPr>
                          <a:rPr lang="en-US" sz="4900" i="1" dirty="0" smtClean="0">
                            <a:latin typeface="Cambria Math" panose="02040503050406030204" pitchFamily="18" charset="0"/>
                          </a:rPr>
                        </m:ctrlPr>
                      </m:sSubPr>
                      <m:e>
                        <m:r>
                          <a:rPr lang="en-IN" sz="4900" b="0" i="1" dirty="0" smtClean="0">
                            <a:latin typeface="Cambria Math" panose="02040503050406030204" pitchFamily="18" charset="0"/>
                          </a:rPr>
                          <m:t>𝑠</m:t>
                        </m:r>
                      </m:e>
                      <m:sub>
                        <m:r>
                          <m:rPr>
                            <m:sty m:val="p"/>
                          </m:rPr>
                          <a:rPr lang="en-IN" sz="4900" b="0" i="0" dirty="0" smtClean="0">
                            <a:latin typeface="Cambria Math" panose="02040503050406030204" pitchFamily="18" charset="0"/>
                          </a:rPr>
                          <m:t>av</m:t>
                        </m:r>
                      </m:sub>
                    </m:sSub>
                  </m:oMath>
                </a14:m>
                <a:r>
                  <a:rPr lang="en-IN" sz="4900" dirty="0"/>
                  <a:t> =     </a:t>
                </a:r>
                <a14:m>
                  <m:oMath xmlns:m="http://schemas.openxmlformats.org/officeDocument/2006/math">
                    <m:f>
                      <m:fPr>
                        <m:ctrlPr>
                          <a:rPr lang="en-IN" sz="4900" i="1" smtClean="0">
                            <a:latin typeface="Cambria Math" panose="02040503050406030204" pitchFamily="18" charset="0"/>
                          </a:rPr>
                        </m:ctrlPr>
                      </m:fPr>
                      <m:num>
                        <m:d>
                          <m:dPr>
                            <m:ctrlPr>
                              <a:rPr lang="en-IN" sz="4900" i="1" smtClean="0">
                                <a:latin typeface="Cambria Math" panose="02040503050406030204" pitchFamily="18" charset="0"/>
                              </a:rPr>
                            </m:ctrlPr>
                          </m:dPr>
                          <m:e>
                            <m:r>
                              <a:rPr lang="en-IN" sz="4900" smtClean="0">
                                <a:latin typeface="Cambria Math" panose="02040503050406030204" pitchFamily="18" charset="0"/>
                              </a:rPr>
                              <m:t>220</m:t>
                            </m:r>
                            <m:r>
                              <a:rPr lang="en-IN" sz="4900" i="0" smtClean="0">
                                <a:latin typeface="Cambria Math" panose="02040503050406030204" pitchFamily="18" charset="0"/>
                              </a:rPr>
                              <m:t>+80</m:t>
                            </m:r>
                          </m:e>
                        </m:d>
                      </m:num>
                      <m:den>
                        <m:d>
                          <m:dPr>
                            <m:ctrlPr>
                              <a:rPr lang="en-IN" sz="4900" i="1" smtClean="0">
                                <a:latin typeface="Cambria Math" panose="02040503050406030204" pitchFamily="18" charset="0"/>
                              </a:rPr>
                            </m:ctrlPr>
                          </m:dPr>
                          <m:e>
                            <m:f>
                              <m:fPr>
                                <m:ctrlPr>
                                  <a:rPr lang="en-IN" sz="4900" i="1" smtClean="0">
                                    <a:latin typeface="Cambria Math" panose="02040503050406030204" pitchFamily="18" charset="0"/>
                                  </a:rPr>
                                </m:ctrlPr>
                              </m:fPr>
                              <m:num>
                                <m:r>
                                  <a:rPr lang="en-IN" sz="4900" i="0" smtClean="0">
                                    <a:latin typeface="Cambria Math" panose="02040503050406030204" pitchFamily="18" charset="0"/>
                                  </a:rPr>
                                  <m:t>220</m:t>
                                </m:r>
                              </m:num>
                              <m:den>
                                <m:r>
                                  <a:rPr lang="en-IN" sz="4900" i="0" smtClean="0">
                                    <a:latin typeface="Cambria Math" panose="02040503050406030204" pitchFamily="18" charset="0"/>
                                  </a:rPr>
                                  <m:t>110</m:t>
                                </m:r>
                              </m:den>
                            </m:f>
                            <m:r>
                              <a:rPr lang="en-IN" sz="4900" i="0" smtClean="0">
                                <a:latin typeface="Cambria Math" panose="02040503050406030204" pitchFamily="18" charset="0"/>
                              </a:rPr>
                              <m:t>+</m:t>
                            </m:r>
                            <m:f>
                              <m:fPr>
                                <m:ctrlPr>
                                  <a:rPr lang="en-IN" sz="4900" i="1" smtClean="0">
                                    <a:latin typeface="Cambria Math" panose="02040503050406030204" pitchFamily="18" charset="0"/>
                                  </a:rPr>
                                </m:ctrlPr>
                              </m:fPr>
                              <m:num>
                                <m:r>
                                  <a:rPr lang="en-IN" sz="4900" i="0" smtClean="0">
                                    <a:latin typeface="Cambria Math" panose="02040503050406030204" pitchFamily="18" charset="0"/>
                                  </a:rPr>
                                  <m:t>80</m:t>
                                </m:r>
                              </m:num>
                              <m:den>
                                <m:r>
                                  <a:rPr lang="en-IN" sz="4900" i="0" smtClean="0">
                                    <a:latin typeface="Cambria Math" panose="02040503050406030204" pitchFamily="18" charset="0"/>
                                  </a:rPr>
                                  <m:t>40</m:t>
                                </m:r>
                              </m:den>
                            </m:f>
                          </m:e>
                        </m:d>
                      </m:den>
                    </m:f>
                  </m:oMath>
                </a14:m>
                <a:r>
                  <a:rPr lang="en-IN" sz="4900" dirty="0"/>
                  <a:t>   = </a:t>
                </a:r>
                <a14:m>
                  <m:oMath xmlns:m="http://schemas.openxmlformats.org/officeDocument/2006/math">
                    <m:f>
                      <m:fPr>
                        <m:ctrlPr>
                          <a:rPr lang="en-IN" sz="4900" i="1" dirty="0" smtClean="0">
                            <a:latin typeface="Cambria Math" panose="02040503050406030204" pitchFamily="18" charset="0"/>
                          </a:rPr>
                        </m:ctrlPr>
                      </m:fPr>
                      <m:num>
                        <m:r>
                          <a:rPr lang="en-IN" sz="4900" dirty="0" smtClean="0">
                            <a:latin typeface="Cambria Math" panose="02040503050406030204" pitchFamily="18" charset="0"/>
                          </a:rPr>
                          <m:t>300</m:t>
                        </m:r>
                      </m:num>
                      <m:den>
                        <m:r>
                          <a:rPr lang="en-IN" sz="4900" i="0" dirty="0" smtClean="0">
                            <a:latin typeface="Cambria Math" panose="02040503050406030204" pitchFamily="18" charset="0"/>
                          </a:rPr>
                          <m:t>4</m:t>
                        </m:r>
                      </m:den>
                    </m:f>
                  </m:oMath>
                </a14:m>
                <a:r>
                  <a:rPr lang="en-IN" sz="4900" dirty="0"/>
                  <a:t>  = 75 km/h</a:t>
                </a:r>
              </a:p>
              <a:p>
                <a:endParaRPr lang="en-IN" sz="3500" dirty="0"/>
              </a:p>
              <a:p>
                <a:r>
                  <a:rPr lang="en-US" sz="3500" b="1" dirty="0"/>
                  <a:t>Example 4- </a:t>
                </a:r>
                <a:r>
                  <a:rPr lang="en-US" sz="3500" dirty="0" err="1"/>
                  <a:t>Aman</a:t>
                </a:r>
                <a:r>
                  <a:rPr lang="en-US" sz="3500" dirty="0"/>
                  <a:t> travelled from </a:t>
                </a:r>
                <a:r>
                  <a:rPr lang="en-US" sz="3500" dirty="0" err="1"/>
                  <a:t>Gurgaon</a:t>
                </a:r>
                <a:r>
                  <a:rPr lang="en-US" sz="3500" dirty="0"/>
                  <a:t> to Agra with speed 40 km/h and then went back to </a:t>
                </a:r>
                <a:r>
                  <a:rPr lang="en-US" sz="3500" dirty="0" err="1"/>
                  <a:t>Gurgaon</a:t>
                </a:r>
                <a:r>
                  <a:rPr lang="en-US" sz="3500" dirty="0"/>
                  <a:t> from Agra at speed 60 km/h. What is the average speed for entire journey?</a:t>
                </a:r>
              </a:p>
              <a:p>
                <a:r>
                  <a:rPr lang="en-US" sz="3500" b="1" dirty="0"/>
                  <a:t>Solution</a:t>
                </a:r>
                <a:r>
                  <a:rPr lang="en-US" sz="3500" dirty="0"/>
                  <a:t>- In this distance is covered in 2 parts such that both the parts are of same distance i.e. </a:t>
                </a:r>
                <a14:m>
                  <m:oMath xmlns:m="http://schemas.openxmlformats.org/officeDocument/2006/math">
                    <m:sSub>
                      <m:sSubPr>
                        <m:ctrlPr>
                          <a:rPr lang="en-US" sz="3600" i="1" dirty="0" smtClean="0">
                            <a:latin typeface="Cambria Math" panose="02040503050406030204" pitchFamily="18" charset="0"/>
                          </a:rPr>
                        </m:ctrlPr>
                      </m:sSubPr>
                      <m:e>
                        <m:r>
                          <a:rPr lang="en-US" sz="3600" i="1" dirty="0" smtClean="0">
                            <a:latin typeface="Cambria Math" panose="02040503050406030204" pitchFamily="18" charset="0"/>
                          </a:rPr>
                          <m:t>𝑑</m:t>
                        </m:r>
                      </m:e>
                      <m:sub>
                        <m:r>
                          <a:rPr lang="en-US" sz="3600" i="0" dirty="0" smtClean="0">
                            <a:latin typeface="Cambria Math" panose="02040503050406030204" pitchFamily="18" charset="0"/>
                          </a:rPr>
                          <m:t>1</m:t>
                        </m:r>
                      </m:sub>
                    </m:sSub>
                  </m:oMath>
                </a14:m>
                <a:r>
                  <a:rPr lang="en-US" sz="3600" dirty="0"/>
                  <a:t> </a:t>
                </a:r>
                <a:r>
                  <a:rPr lang="en-IN" sz="3600" dirty="0"/>
                  <a:t>=</a:t>
                </a:r>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𝑑</m:t>
                        </m:r>
                      </m:e>
                      <m:sub>
                        <m:r>
                          <a:rPr lang="en-IN" sz="3600" b="0" i="0" dirty="0" smtClean="0">
                            <a:latin typeface="Cambria Math" panose="02040503050406030204" pitchFamily="18" charset="0"/>
                          </a:rPr>
                          <m:t>2</m:t>
                        </m:r>
                      </m:sub>
                    </m:sSub>
                  </m:oMath>
                </a14:m>
                <a:endParaRPr lang="en-IN" sz="3500" dirty="0"/>
              </a:p>
              <a:p>
                <a:pPr marL="0" indent="0">
                  <a:buNone/>
                </a:pPr>
                <a:r>
                  <a:rPr lang="en-IN" sz="3500" dirty="0"/>
                  <a:t>          It is given that </a:t>
                </a:r>
                <a14:m>
                  <m:oMath xmlns:m="http://schemas.openxmlformats.org/officeDocument/2006/math">
                    <m:sSub>
                      <m:sSubPr>
                        <m:ctrlPr>
                          <a:rPr lang="en-IN" sz="3200" i="1" dirty="0" smtClean="0">
                            <a:latin typeface="Cambria Math" panose="02040503050406030204" pitchFamily="18" charset="0"/>
                          </a:rPr>
                        </m:ctrlPr>
                      </m:sSubPr>
                      <m:e>
                        <m:r>
                          <a:rPr lang="en-IN" sz="3200" i="1" dirty="0">
                            <a:latin typeface="Cambria Math" panose="02040503050406030204" pitchFamily="18" charset="0"/>
                          </a:rPr>
                          <m:t>𝑠</m:t>
                        </m:r>
                      </m:e>
                      <m:sub>
                        <m:r>
                          <a:rPr lang="en-IN" sz="3200" dirty="0">
                            <a:latin typeface="Cambria Math" panose="02040503050406030204" pitchFamily="18" charset="0"/>
                          </a:rPr>
                          <m:t>1</m:t>
                        </m:r>
                      </m:sub>
                    </m:sSub>
                  </m:oMath>
                </a14:m>
                <a:r>
                  <a:rPr lang="en-IN" sz="3500" dirty="0"/>
                  <a:t> = 40 km/h and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b="0" i="0" dirty="0" smtClean="0">
                            <a:latin typeface="Cambria Math" panose="02040503050406030204" pitchFamily="18" charset="0"/>
                          </a:rPr>
                          <m:t>2</m:t>
                        </m:r>
                      </m:sub>
                    </m:sSub>
                  </m:oMath>
                </a14:m>
                <a:r>
                  <a:rPr lang="en-IN" sz="3500" dirty="0"/>
                  <a:t> = 60 km/h</a:t>
                </a:r>
                <a:endParaRPr lang="en-US" sz="3500" dirty="0"/>
              </a:p>
              <a:p>
                <a:pPr>
                  <a:buNone/>
                </a:pPr>
                <a:r>
                  <a:rPr lang="en-IN" sz="3500" dirty="0"/>
                  <a:t>         So, average speed </a:t>
                </a:r>
                <a14:m>
                  <m:oMath xmlns:m="http://schemas.openxmlformats.org/officeDocument/2006/math">
                    <m:sSub>
                      <m:sSubPr>
                        <m:ctrlPr>
                          <a:rPr lang="en-US" sz="4900" i="1" dirty="0" smtClean="0">
                            <a:latin typeface="Cambria Math" panose="02040503050406030204" pitchFamily="18" charset="0"/>
                          </a:rPr>
                        </m:ctrlPr>
                      </m:sSubPr>
                      <m:e>
                        <m:r>
                          <a:rPr lang="en-IN" sz="4900" i="1" dirty="0">
                            <a:latin typeface="Cambria Math" panose="02040503050406030204" pitchFamily="18" charset="0"/>
                          </a:rPr>
                          <m:t>𝑠</m:t>
                        </m:r>
                      </m:e>
                      <m:sub>
                        <m:r>
                          <m:rPr>
                            <m:sty m:val="p"/>
                          </m:rPr>
                          <a:rPr lang="en-IN" sz="4900" dirty="0">
                            <a:latin typeface="Cambria Math" panose="02040503050406030204" pitchFamily="18" charset="0"/>
                          </a:rPr>
                          <m:t>av</m:t>
                        </m:r>
                      </m:sub>
                    </m:sSub>
                  </m:oMath>
                </a14:m>
                <a:r>
                  <a:rPr lang="en-IN" sz="4900" dirty="0"/>
                  <a:t> = </a:t>
                </a:r>
                <a14:m>
                  <m:oMath xmlns:m="http://schemas.openxmlformats.org/officeDocument/2006/math">
                    <m:f>
                      <m:fPr>
                        <m:ctrlPr>
                          <a:rPr lang="en-IN" sz="4900" i="1" dirty="0" smtClean="0">
                            <a:latin typeface="Cambria Math" panose="02040503050406030204" pitchFamily="18" charset="0"/>
                          </a:rPr>
                        </m:ctrlPr>
                      </m:fPr>
                      <m:num>
                        <m:r>
                          <a:rPr lang="en-IN" sz="4900" dirty="0" smtClean="0">
                            <a:latin typeface="Cambria Math" panose="02040503050406030204" pitchFamily="18" charset="0"/>
                          </a:rPr>
                          <m:t>2</m:t>
                        </m:r>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𝑆</m:t>
                            </m:r>
                          </m:e>
                          <m:sub>
                            <m:r>
                              <a:rPr lang="en-IN" sz="4900" i="0" dirty="0" smtClean="0">
                                <a:latin typeface="Cambria Math" panose="02040503050406030204" pitchFamily="18" charset="0"/>
                              </a:rPr>
                              <m:t>1</m:t>
                            </m:r>
                          </m:sub>
                        </m:sSub>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𝑆</m:t>
                            </m:r>
                          </m:e>
                          <m:sub>
                            <m:r>
                              <a:rPr lang="en-IN" sz="4900" i="0" dirty="0" smtClean="0">
                                <a:latin typeface="Cambria Math" panose="02040503050406030204" pitchFamily="18" charset="0"/>
                              </a:rPr>
                              <m:t>2</m:t>
                            </m:r>
                          </m:sub>
                        </m:sSub>
                      </m:num>
                      <m:den>
                        <m:d>
                          <m:dPr>
                            <m:ctrlPr>
                              <a:rPr lang="en-IN" sz="4900" i="1" dirty="0" smtClean="0">
                                <a:latin typeface="Cambria Math" panose="02040503050406030204" pitchFamily="18" charset="0"/>
                              </a:rPr>
                            </m:ctrlPr>
                          </m:dPr>
                          <m:e>
                            <m:r>
                              <a:rPr lang="en-IN" sz="4900" i="1" dirty="0" smtClean="0">
                                <a:latin typeface="Cambria Math" panose="02040503050406030204" pitchFamily="18" charset="0"/>
                              </a:rPr>
                              <m:t>𝑆</m:t>
                            </m:r>
                            <m:r>
                              <a:rPr lang="en-IN" sz="4900" i="0" dirty="0" smtClean="0">
                                <a:latin typeface="Cambria Math" panose="02040503050406030204" pitchFamily="18" charset="0"/>
                              </a:rPr>
                              <m:t>,+</m:t>
                            </m:r>
                            <m:sSub>
                              <m:sSubPr>
                                <m:ctrlPr>
                                  <a:rPr lang="en-IN" sz="4900" i="1" dirty="0" smtClean="0">
                                    <a:latin typeface="Cambria Math" panose="02040503050406030204" pitchFamily="18" charset="0"/>
                                  </a:rPr>
                                </m:ctrlPr>
                              </m:sSubPr>
                              <m:e>
                                <m:r>
                                  <a:rPr lang="en-IN" sz="4900" i="1" dirty="0" smtClean="0">
                                    <a:latin typeface="Cambria Math" panose="02040503050406030204" pitchFamily="18" charset="0"/>
                                  </a:rPr>
                                  <m:t>𝑆</m:t>
                                </m:r>
                              </m:e>
                              <m:sub>
                                <m:r>
                                  <a:rPr lang="en-IN" sz="4900" i="0" dirty="0" smtClean="0">
                                    <a:latin typeface="Cambria Math" panose="02040503050406030204" pitchFamily="18" charset="0"/>
                                  </a:rPr>
                                  <m:t>2</m:t>
                                </m:r>
                              </m:sub>
                            </m:sSub>
                          </m:e>
                        </m:d>
                      </m:den>
                    </m:f>
                    <m:r>
                      <a:rPr lang="en-IN" sz="4900" i="1" dirty="0" smtClean="0">
                        <a:latin typeface="Cambria Math" panose="02040503050406030204" pitchFamily="18" charset="0"/>
                      </a:rPr>
                      <m:t> </m:t>
                    </m:r>
                  </m:oMath>
                </a14:m>
                <a:r>
                  <a:rPr lang="en-IN" sz="4900" dirty="0"/>
                  <a:t>= </a:t>
                </a:r>
                <a14:m>
                  <m:oMath xmlns:m="http://schemas.openxmlformats.org/officeDocument/2006/math">
                    <m:f>
                      <m:fPr>
                        <m:ctrlPr>
                          <a:rPr lang="en-IN" sz="4900" i="1" dirty="0" smtClean="0">
                            <a:latin typeface="Cambria Math" panose="02040503050406030204" pitchFamily="18" charset="0"/>
                          </a:rPr>
                        </m:ctrlPr>
                      </m:fPr>
                      <m:num>
                        <m:r>
                          <a:rPr lang="en-IN" sz="4900" dirty="0" smtClean="0">
                            <a:latin typeface="Cambria Math" panose="02040503050406030204" pitchFamily="18" charset="0"/>
                          </a:rPr>
                          <m:t>2</m:t>
                        </m:r>
                        <m:r>
                          <a:rPr lang="en-IN" sz="4900" i="0" dirty="0" smtClean="0">
                            <a:latin typeface="Cambria Math" panose="02040503050406030204" pitchFamily="18" charset="0"/>
                          </a:rPr>
                          <m:t>×40×60</m:t>
                        </m:r>
                      </m:num>
                      <m:den>
                        <m:d>
                          <m:dPr>
                            <m:ctrlPr>
                              <a:rPr lang="en-IN" sz="4900" i="1" dirty="0" smtClean="0">
                                <a:latin typeface="Cambria Math" panose="02040503050406030204" pitchFamily="18" charset="0"/>
                              </a:rPr>
                            </m:ctrlPr>
                          </m:dPr>
                          <m:e>
                            <m:r>
                              <a:rPr lang="en-IN" sz="4900" i="0" dirty="0" smtClean="0">
                                <a:latin typeface="Cambria Math" panose="02040503050406030204" pitchFamily="18" charset="0"/>
                              </a:rPr>
                              <m:t>40+60</m:t>
                            </m:r>
                          </m:e>
                        </m:d>
                      </m:den>
                    </m:f>
                  </m:oMath>
                </a14:m>
                <a:r>
                  <a:rPr lang="en-IN" sz="4900" dirty="0"/>
                  <a:t>= </a:t>
                </a:r>
                <a14:m>
                  <m:oMath xmlns:m="http://schemas.openxmlformats.org/officeDocument/2006/math">
                    <m:f>
                      <m:fPr>
                        <m:ctrlPr>
                          <a:rPr lang="en-IN" sz="4900" i="1" dirty="0" smtClean="0">
                            <a:latin typeface="Cambria Math" panose="02040503050406030204" pitchFamily="18" charset="0"/>
                          </a:rPr>
                        </m:ctrlPr>
                      </m:fPr>
                      <m:num>
                        <m:r>
                          <a:rPr lang="en-IN" sz="4900" dirty="0" smtClean="0">
                            <a:latin typeface="Cambria Math" panose="02040503050406030204" pitchFamily="18" charset="0"/>
                          </a:rPr>
                          <m:t>4800</m:t>
                        </m:r>
                      </m:num>
                      <m:den>
                        <m:r>
                          <a:rPr lang="en-IN" sz="4900" i="0" dirty="0" smtClean="0">
                            <a:latin typeface="Cambria Math" panose="02040503050406030204" pitchFamily="18" charset="0"/>
                          </a:rPr>
                          <m:t>100</m:t>
                        </m:r>
                      </m:den>
                    </m:f>
                  </m:oMath>
                </a14:m>
                <a:r>
                  <a:rPr lang="en-IN" sz="4900" dirty="0"/>
                  <a:t> = 48 km/h</a:t>
                </a:r>
              </a:p>
              <a:p>
                <a:endParaRPr lang="en-I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57232"/>
                <a:ext cx="8229600" cy="5643602"/>
              </a:xfrm>
              <a:blipFill>
                <a:blip r:embed="rId2"/>
                <a:stretch>
                  <a:fillRect l="-296" t="-541"/>
                </a:stretch>
              </a:blipFill>
            </p:spPr>
            <p:txBody>
              <a:bodyPr/>
              <a:lstStyle/>
              <a:p>
                <a:r>
                  <a:rPr lang="en-IN">
                    <a:noFill/>
                  </a:rPr>
                  <a:t> </a:t>
                </a:r>
              </a:p>
            </p:txBody>
          </p:sp>
        </mc:Fallback>
      </mc:AlternateContent>
    </p:spTree>
    <p:extLst>
      <p:ext uri="{BB962C8B-B14F-4D97-AF65-F5344CB8AC3E}">
        <p14:creationId xmlns:p14="http://schemas.microsoft.com/office/powerpoint/2010/main" val="422309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15205"/>
          </a:xfrm>
        </p:spPr>
        <p:txBody>
          <a:bodyPr>
            <a:normAutofit fontScale="90000"/>
          </a:bodyPr>
          <a:lstStyle/>
          <a:p>
            <a:r>
              <a:rPr lang="en-IN" dirty="0"/>
              <a:t>Km/h and 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31838"/>
                <a:ext cx="8229600" cy="4857402"/>
              </a:xfrm>
            </p:spPr>
            <p:txBody>
              <a:bodyPr>
                <a:normAutofit fontScale="85000" lnSpcReduction="10000"/>
              </a:bodyPr>
              <a:lstStyle/>
              <a:p>
                <a:r>
                  <a:rPr lang="en-IN" dirty="0"/>
                  <a:t>The units of speed, distance and time must follow same convention so, there are 2 cases-</a:t>
                </a:r>
              </a:p>
              <a:p>
                <a:r>
                  <a:rPr lang="en-IN" dirty="0"/>
                  <a:t>Case 1-  distance, time and speed are in km, hr and km/h </a:t>
                </a:r>
              </a:p>
              <a:p>
                <a:r>
                  <a:rPr lang="en-IN" dirty="0"/>
                  <a:t>Case 2- distance, time and speed are in m, s and m/s</a:t>
                </a:r>
              </a:p>
              <a:p>
                <a:r>
                  <a:rPr lang="en-IN" dirty="0"/>
                  <a:t>1m/s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18</m:t>
                        </m:r>
                      </m:num>
                      <m:den>
                        <m:r>
                          <a:rPr lang="en-IN" i="0" dirty="0" smtClean="0">
                            <a:latin typeface="Cambria Math" panose="02040503050406030204" pitchFamily="18" charset="0"/>
                          </a:rPr>
                          <m:t>5</m:t>
                        </m:r>
                      </m:den>
                    </m:f>
                  </m:oMath>
                </a14:m>
                <a:r>
                  <a:rPr lang="en-IN" dirty="0"/>
                  <a:t> km/h = 3.6 km/h</a:t>
                </a:r>
              </a:p>
              <a:p>
                <a:r>
                  <a:rPr lang="en-IN" dirty="0"/>
                  <a:t>1 km/h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5</m:t>
                        </m:r>
                      </m:num>
                      <m:den>
                        <m:r>
                          <a:rPr lang="en-IN" i="0" dirty="0" smtClean="0">
                            <a:latin typeface="Cambria Math" panose="02040503050406030204" pitchFamily="18" charset="0"/>
                          </a:rPr>
                          <m:t>18</m:t>
                        </m:r>
                      </m:den>
                    </m:f>
                  </m:oMath>
                </a14:m>
                <a:r>
                  <a:rPr lang="en-IN" dirty="0"/>
                  <a:t>m/s</a:t>
                </a:r>
              </a:p>
              <a:p>
                <a:r>
                  <a:rPr lang="en-IN" dirty="0"/>
                  <a:t>This conversion is very important for solving various problems specially problems based on train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31838"/>
                <a:ext cx="8229600" cy="4857402"/>
              </a:xfrm>
              <a:blipFill>
                <a:blip r:embed="rId2"/>
                <a:stretch>
                  <a:fillRect l="-1259" t="-2008"/>
                </a:stretch>
              </a:blipFill>
            </p:spPr>
            <p:txBody>
              <a:bodyPr/>
              <a:lstStyle/>
              <a:p>
                <a:r>
                  <a:rPr lang="en-IN">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sz="3600" dirty="0"/>
              <a:t>Examples of conversion of km/h and m/s</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08721"/>
                <a:ext cx="8229600" cy="4176464"/>
              </a:xfrm>
            </p:spPr>
            <p:txBody>
              <a:bodyPr>
                <a:normAutofit fontScale="85000" lnSpcReduction="10000"/>
              </a:bodyPr>
              <a:lstStyle/>
              <a:p>
                <a:r>
                  <a:rPr lang="en-US" b="1" dirty="0"/>
                  <a:t>Example 1- </a:t>
                </a:r>
                <a:r>
                  <a:rPr lang="en-US" dirty="0"/>
                  <a:t>In how much time </a:t>
                </a:r>
                <a:r>
                  <a:rPr lang="en-US" dirty="0" err="1"/>
                  <a:t>Rakesh</a:t>
                </a:r>
                <a:r>
                  <a:rPr lang="en-US" dirty="0"/>
                  <a:t> will complete his journey of 720 km if his speed is 20 m/s?</a:t>
                </a:r>
              </a:p>
              <a:p>
                <a:r>
                  <a:rPr lang="en-US" b="1" dirty="0"/>
                  <a:t>Solution</a:t>
                </a:r>
                <a:r>
                  <a:rPr lang="en-US" dirty="0"/>
                  <a:t>- </a:t>
                </a:r>
                <a:r>
                  <a:rPr lang="en-IN" dirty="0"/>
                  <a:t>speed = 20 m/s = </a:t>
                </a:r>
                <a14:m>
                  <m:oMath xmlns:m="http://schemas.openxmlformats.org/officeDocument/2006/math">
                    <m:r>
                      <a:rPr lang="en-IN" dirty="0" smtClean="0">
                        <a:latin typeface="Cambria Math" panose="02040503050406030204" pitchFamily="18" charset="0"/>
                      </a:rPr>
                      <m:t>20</m:t>
                    </m:r>
                    <m:r>
                      <a:rPr lang="en-IN" i="0" dirty="0" smtClean="0">
                        <a:latin typeface="Cambria Math" panose="02040503050406030204" pitchFamily="18" charset="0"/>
                      </a:rPr>
                      <m:t>×</m:t>
                    </m:r>
                    <m:d>
                      <m:dPr>
                        <m:ctrlPr>
                          <a:rPr lang="en-IN" i="1" dirty="0" smtClean="0">
                            <a:latin typeface="Cambria Math" panose="02040503050406030204" pitchFamily="18" charset="0"/>
                          </a:rPr>
                        </m:ctrlPr>
                      </m:dPr>
                      <m:e>
                        <m:f>
                          <m:fPr>
                            <m:ctrlPr>
                              <a:rPr lang="en-IN" i="1" dirty="0" smtClean="0">
                                <a:latin typeface="Cambria Math" panose="02040503050406030204" pitchFamily="18" charset="0"/>
                              </a:rPr>
                            </m:ctrlPr>
                          </m:fPr>
                          <m:num>
                            <m:r>
                              <a:rPr lang="en-IN" i="0" dirty="0" smtClean="0">
                                <a:latin typeface="Cambria Math" panose="02040503050406030204" pitchFamily="18" charset="0"/>
                              </a:rPr>
                              <m:t>18</m:t>
                            </m:r>
                          </m:num>
                          <m:den>
                            <m:r>
                              <a:rPr lang="en-IN" i="0" dirty="0" smtClean="0">
                                <a:latin typeface="Cambria Math" panose="02040503050406030204" pitchFamily="18" charset="0"/>
                              </a:rPr>
                              <m:t>5</m:t>
                            </m:r>
                          </m:den>
                        </m:f>
                      </m:e>
                    </m:d>
                  </m:oMath>
                </a14:m>
                <a:r>
                  <a:rPr lang="en-IN" dirty="0"/>
                  <a:t>km/h = 72 km/h</a:t>
                </a:r>
              </a:p>
              <a:p>
                <a:pPr>
                  <a:buNone/>
                </a:pPr>
                <a:r>
                  <a:rPr lang="en-IN" dirty="0"/>
                  <a:t>     So, time = distance/speed = </a:t>
                </a:r>
                <a14:m>
                  <m:oMath xmlns:m="http://schemas.openxmlformats.org/officeDocument/2006/math">
                    <m:f>
                      <m:fPr>
                        <m:ctrlPr>
                          <a:rPr lang="en-IN" i="1" dirty="0" smtClean="0">
                            <a:latin typeface="Cambria Math" panose="02040503050406030204" pitchFamily="18" charset="0"/>
                          </a:rPr>
                        </m:ctrlPr>
                      </m:fPr>
                      <m:num>
                        <m:r>
                          <a:rPr lang="en-IN" dirty="0" smtClean="0">
                            <a:latin typeface="Cambria Math" panose="02040503050406030204" pitchFamily="18" charset="0"/>
                          </a:rPr>
                          <m:t>720</m:t>
                        </m:r>
                      </m:num>
                      <m:den>
                        <m:r>
                          <a:rPr lang="en-IN" i="0" dirty="0" smtClean="0">
                            <a:latin typeface="Cambria Math" panose="02040503050406030204" pitchFamily="18" charset="0"/>
                          </a:rPr>
                          <m:t>72</m:t>
                        </m:r>
                      </m:den>
                    </m:f>
                  </m:oMath>
                </a14:m>
                <a:r>
                  <a:rPr lang="en-IN" dirty="0"/>
                  <a:t> = 10 hr</a:t>
                </a:r>
              </a:p>
              <a:p>
                <a:pPr>
                  <a:buNone/>
                </a:pPr>
                <a:endParaRPr lang="en-US" dirty="0"/>
              </a:p>
              <a:p>
                <a:r>
                  <a:rPr lang="en-US" b="1" dirty="0"/>
                  <a:t>Example 2- </a:t>
                </a:r>
                <a:r>
                  <a:rPr lang="en-US" dirty="0"/>
                  <a:t>In how much time </a:t>
                </a:r>
                <a:r>
                  <a:rPr lang="en-US" dirty="0" err="1"/>
                  <a:t>Rakesh</a:t>
                </a:r>
                <a:r>
                  <a:rPr lang="en-US" dirty="0"/>
                  <a:t> will complete his journey of 200 m if his speed is 36 km/h?</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08721"/>
                <a:ext cx="8229600" cy="4176464"/>
              </a:xfrm>
              <a:blipFill>
                <a:blip r:embed="rId2"/>
                <a:stretch>
                  <a:fillRect l="-1259" t="-2336" r="-1407"/>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2800</TotalTime>
  <Words>4289</Words>
  <Application>Microsoft Office PowerPoint</Application>
  <PresentationFormat>On-screen Show (4:3)</PresentationFormat>
  <Paragraphs>310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Time, speed and distance</vt:lpstr>
      <vt:lpstr>Speed</vt:lpstr>
      <vt:lpstr>Examples of problems on speed</vt:lpstr>
      <vt:lpstr>Examples of problems on speed</vt:lpstr>
      <vt:lpstr>Average Speed</vt:lpstr>
      <vt:lpstr> Examples of average speed </vt:lpstr>
      <vt:lpstr> Examples of average speed </vt:lpstr>
      <vt:lpstr>Km/h and m/s</vt:lpstr>
      <vt:lpstr>Examples of conversion of km/h and m/s</vt:lpstr>
      <vt:lpstr>Examples of conversion of km/h and m/s</vt:lpstr>
      <vt:lpstr>Relative speed</vt:lpstr>
      <vt:lpstr>Examples of problems on relative speed</vt:lpstr>
      <vt:lpstr>Examples of problems on relative speed</vt:lpstr>
      <vt:lpstr>Examples of problems on relative speed</vt:lpstr>
      <vt:lpstr>Examples of problems on relative speed</vt:lpstr>
      <vt:lpstr>Examples of problems on relative speed</vt:lpstr>
      <vt:lpstr>Time taken by train to cross some other object</vt:lpstr>
      <vt:lpstr>More about problems on train</vt:lpstr>
      <vt:lpstr>Examples of problems on trains </vt:lpstr>
      <vt:lpstr>PowerPoint Presentation</vt:lpstr>
      <vt:lpstr>PowerPoint Presentation</vt:lpstr>
      <vt:lpstr>Boats and streams </vt:lpstr>
      <vt:lpstr>Examples of problems on boats and streams</vt:lpstr>
      <vt:lpstr>Examples of problems on boats and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89</cp:revision>
  <dcterms:created xsi:type="dcterms:W3CDTF">2006-08-16T00:00:00Z</dcterms:created>
  <dcterms:modified xsi:type="dcterms:W3CDTF">2021-05-09T17:15:33Z</dcterms:modified>
</cp:coreProperties>
</file>