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551120-B6FA-48D4-94D1-88AFAA574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E1453-D9F1-467B-BC8C-44A1C243F4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91425-9667-4303-B26F-4016F2276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5"/>
            <a:ext cx="10552356" cy="3560781"/>
          </a:xfrm>
        </p:spPr>
        <p:txBody>
          <a:bodyPr anchor="t">
            <a:norm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ECECC-891B-4BA1-871B-09811B26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313816"/>
            <a:ext cx="10552356" cy="1280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C78E-C8FF-4034-A16A-043EC9CE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9224" y="6356350"/>
            <a:ext cx="2721684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124621-8099-445B-92EA-B619A304F22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5BCC-41EC-42C0-A2C4-97B2548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" y="6356350"/>
            <a:ext cx="493776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F314-00B7-406F-9FCD-26DBB28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908" y="6356350"/>
            <a:ext cx="7422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5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357-EB62-4D4C-96A9-7FC5FC9E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57B8-E614-42B4-B671-4ED0B2A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600" y="1984785"/>
            <a:ext cx="10210800" cy="41921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50E-3C7B-4C12-B331-B6BACF86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F368-061F-4BEB-A761-F25C4A55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D4CA-7731-429F-8F87-55704A77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9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E055-7FD5-4054-991D-4F5FF6862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33E-256C-4144-AC88-22985F5B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645F-DA62-404C-A7D1-2A89C11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9487-5906-46E0-B7F4-E338FBD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77A8-3088-4A41-B26F-C3E3E1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D95-DD92-4C49-8FD3-409267F4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B37-FD7B-4FED-88E9-8D2967EC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10550236" cy="41921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E46-A911-4B85-B09A-73B5034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EBC1-AB71-48E8-8A3D-592B1E19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0265-72B9-4A08-A979-B5FAD88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AB9-B290-44C2-87F2-45A7BAB0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1709738"/>
            <a:ext cx="105523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DDA-5BF8-4297-BFA1-10E8892F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4589463"/>
            <a:ext cx="10552356" cy="13541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E1D1-F0EE-4757-8832-8AC4FD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D8FF-C8B9-4F3C-8D01-A5A6E5B5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25A2-086C-4A58-A17B-59DDFC6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6D9-C01E-46ED-B61A-F0BF862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50236" cy="15013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15A5-6F01-423B-8623-C7E5502D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63" y="2033587"/>
            <a:ext cx="5167745" cy="4143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7E6C0-F39C-48B7-8E38-EFDB870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981" y="2033587"/>
            <a:ext cx="5008417" cy="414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EF7B-E35B-43C5-8E92-8CAE83A0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F0537-6815-42BD-89F4-EA2895C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8D14-2FBC-4F50-8921-4744D59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33D-F167-4F19-8071-E462A9D2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91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5AFB-4AC2-4CF5-AE1D-A0D8AAA1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" y="1681163"/>
            <a:ext cx="50831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74028-C1DD-4401-A121-5E0D47D7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" y="2505075"/>
            <a:ext cx="50831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0EFDB-92AC-4FF8-AD03-64778B0C7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292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6277-1BEA-44A0-8E2C-F565FBA6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0697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07A6-65BC-4C2F-AF5F-05AE0382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78A9-323C-483A-BD48-1EA0E1E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A6DA4-CA82-4371-9C6F-2A54C0A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3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74C-E517-40F6-ABB0-90A0223F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0BA47-8357-4F94-BA54-7295CC2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6605-E383-4BE7-99BA-F273551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FAED-8918-44E2-8E0D-8842715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A875B-8BA3-42B8-91B9-17E58452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0D75-ACF4-4891-9B2C-A2926AC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8AB3-E784-478A-A6E6-C2CCCC21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E467-D442-4E9F-A410-5558B3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0579-8FD3-4391-B38F-196A5675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C37E-C117-406D-B844-DEB4F372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6B3-A365-4A80-AB55-AF7E4666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E3C7-7769-40E7-91AA-1A020AE4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420C-DDB1-4786-8881-0549C5F8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FB0A-BE32-43B2-A9C0-08FEAFE1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457200"/>
            <a:ext cx="41229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75582-290E-43AB-A2EF-3B7F9804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D12D-E393-4C9A-9509-18B7256B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044" y="2057400"/>
            <a:ext cx="4122981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7DA-CB6E-4FF6-BB0F-0DC264C9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4621-8099-445B-92EA-B619A304F22E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0F9-D7FB-4419-AB0A-3388DD9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75C4-629A-4DED-A008-0B8EE115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0DE2-DFB7-44AC-B007-82E08479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1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0E45-1D88-4832-A0F0-1DC5D77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4" y="365124"/>
            <a:ext cx="10552356" cy="1501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922-BD13-49B2-8250-83598F3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44" y="1984785"/>
            <a:ext cx="10552356" cy="4192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68A2-AB1B-4F42-9FFE-2CF950FFA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4356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DD124621-8099-445B-92EA-B619A304F22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DD8-29E9-4B2A-BC4C-7179F24D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9277" y="6356350"/>
            <a:ext cx="483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470B-91EF-4D5B-AEE6-0FB75ABE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032" y="6356350"/>
            <a:ext cx="63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4100DE2-DFB7-44AC-B007-82E084798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24" r:id="rId5"/>
    <p:sldLayoutId id="2147483718" r:id="rId6"/>
    <p:sldLayoutId id="2147483719" r:id="rId7"/>
    <p:sldLayoutId id="2147483720" r:id="rId8"/>
    <p:sldLayoutId id="2147483723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ery.data.world/s/xlh353wvypzveoxm7h4u4c6hnucft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22E66E-61B6-4384-8DA3-80F52DF7C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7CD1719-D221-47BF-8AFC-603788DC7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62155"/>
            <a:ext cx="12191980" cy="685798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3E0A32C1-327A-4393-8585-F94260E5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390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23A95-AD90-4035-86B4-F46A2B10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4781773"/>
            <a:ext cx="10553699" cy="1161827"/>
          </a:xfrm>
        </p:spPr>
        <p:txBody>
          <a:bodyPr anchor="b">
            <a:noAutofit/>
          </a:bodyPr>
          <a:lstStyle/>
          <a:p>
            <a:r>
              <a:rPr lang="en-US" sz="4400" dirty="0"/>
              <a:t>Case Study on Prediction of Cancer Mortality Rates for US counties.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3288A-C663-4FC2-8F5E-1B531D02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6093937"/>
            <a:ext cx="1767026" cy="412749"/>
          </a:xfrm>
        </p:spPr>
        <p:txBody>
          <a:bodyPr anchor="t">
            <a:normAutofit/>
          </a:bodyPr>
          <a:lstStyle/>
          <a:p>
            <a:r>
              <a:rPr lang="en-IN" sz="2000" dirty="0"/>
              <a:t>Karan Trehan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D6DBE3-3ED3-46F1-8D15-24091BF29CF5}"/>
              </a:ext>
            </a:extLst>
          </p:cNvPr>
          <p:cNvSpPr txBox="1">
            <a:spLocks/>
          </p:cNvSpPr>
          <p:nvPr/>
        </p:nvSpPr>
        <p:spPr>
          <a:xfrm>
            <a:off x="4459364" y="6093937"/>
            <a:ext cx="1767026" cy="412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18BCS6033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7E948C7-C30D-4FC6-BA8E-980D4CE6C1DD}"/>
              </a:ext>
            </a:extLst>
          </p:cNvPr>
          <p:cNvSpPr txBox="1">
            <a:spLocks/>
          </p:cNvSpPr>
          <p:nvPr/>
        </p:nvSpPr>
        <p:spPr>
          <a:xfrm>
            <a:off x="8271029" y="6080620"/>
            <a:ext cx="3273271" cy="412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18AITAIML-1  GROUP B</a:t>
            </a:r>
          </a:p>
        </p:txBody>
      </p:sp>
    </p:spTree>
    <p:extLst>
      <p:ext uri="{BB962C8B-B14F-4D97-AF65-F5344CB8AC3E}">
        <p14:creationId xmlns:p14="http://schemas.microsoft.com/office/powerpoint/2010/main" val="425076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782E8-9FFF-4005-B358-2DA15F76B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1" b="43690"/>
          <a:stretch/>
        </p:blipFill>
        <p:spPr>
          <a:xfrm>
            <a:off x="144581" y="97653"/>
            <a:ext cx="5313600" cy="5563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6DA58-383C-4703-BFBA-CDE34B9F0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2" b="10809"/>
          <a:stretch/>
        </p:blipFill>
        <p:spPr>
          <a:xfrm>
            <a:off x="6733819" y="97653"/>
            <a:ext cx="5313600" cy="5563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E367C-43EA-4CA1-94E3-F5A5A73D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1" r="74308"/>
          <a:stretch/>
        </p:blipFill>
        <p:spPr>
          <a:xfrm>
            <a:off x="5430777" y="4998709"/>
            <a:ext cx="1330445" cy="1761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8FAF4-375A-48EE-940F-2A46B964E239}"/>
              </a:ext>
            </a:extLst>
          </p:cNvPr>
          <p:cNvSpPr txBox="1"/>
          <p:nvPr/>
        </p:nvSpPr>
        <p:spPr>
          <a:xfrm>
            <a:off x="7306322" y="5749077"/>
            <a:ext cx="4438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/>
              <a:t>No Feature was found to be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274111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DB5C-AF01-41BA-8965-29447E5A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82" y="191497"/>
            <a:ext cx="10550236" cy="465452"/>
          </a:xfrm>
        </p:spPr>
        <p:txBody>
          <a:bodyPr>
            <a:normAutofit lnSpcReduction="10000"/>
          </a:bodyPr>
          <a:lstStyle/>
          <a:p>
            <a:r>
              <a:rPr lang="en-IN" u="sng" dirty="0"/>
              <a:t>Correlation Map</a:t>
            </a:r>
            <a:r>
              <a:rPr lang="en-IN" dirty="0"/>
              <a:t> : To find correlation among Features and Target Variable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EA7C4-3C05-4A75-9638-AEEF976DF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4" b="6665"/>
          <a:stretch/>
        </p:blipFill>
        <p:spPr>
          <a:xfrm>
            <a:off x="4610470" y="659168"/>
            <a:ext cx="6760648" cy="6056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17C58-0D57-46A2-AD71-7D9B7C94A8F9}"/>
              </a:ext>
            </a:extLst>
          </p:cNvPr>
          <p:cNvSpPr txBox="1"/>
          <p:nvPr/>
        </p:nvSpPr>
        <p:spPr>
          <a:xfrm>
            <a:off x="1193744" y="2671767"/>
            <a:ext cx="25526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/>
              <a:t>Many Features were found to have High Correlation amongst them signifying that the Data has High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68826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6E9A-AEB4-4B6C-883C-4478B9DB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 and </a:t>
            </a:r>
            <a:br>
              <a:rPr lang="en-IN" dirty="0"/>
            </a:br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C86F-0CA4-45DE-B81A-DB39038E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Duplicate values were checked, none was found.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Features with Missing Values of more than 74% was dropped, namely ‘PctSomeCol18_24’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other two columns, namely ‘PctEmployed16_Over’ and ‘</a:t>
            </a:r>
            <a:r>
              <a:rPr lang="en-IN" dirty="0" err="1"/>
              <a:t>PctPrivateCoverageAlone</a:t>
            </a:r>
            <a:r>
              <a:rPr lang="en-IN" dirty="0"/>
              <a:t>’ were imputed by their Median Values</a:t>
            </a:r>
          </a:p>
        </p:txBody>
      </p:sp>
    </p:spTree>
    <p:extLst>
      <p:ext uri="{BB962C8B-B14F-4D97-AF65-F5344CB8AC3E}">
        <p14:creationId xmlns:p14="http://schemas.microsoft.com/office/powerpoint/2010/main" val="63989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D851-C80E-497C-847A-297B62B1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Treatment and</a:t>
            </a:r>
            <a:br>
              <a:rPr lang="en-IN" dirty="0"/>
            </a:br>
            <a:r>
              <a:rPr lang="en-IN" dirty="0"/>
              <a:t>Skewness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DAEE-73EA-422D-B227-37E7897C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6"/>
            <a:ext cx="10550236" cy="46545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Outliers were capped and Skewed Variables were transformed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19839-2575-41BE-AF12-0ABD7B6E9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5373" b="49341"/>
          <a:stretch/>
        </p:blipFill>
        <p:spPr>
          <a:xfrm>
            <a:off x="2375516" y="2450238"/>
            <a:ext cx="2569346" cy="408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7BD8B-2AFC-4F00-90F3-78D914F67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" t="38580" r="46556" b="36828"/>
          <a:stretch/>
        </p:blipFill>
        <p:spPr>
          <a:xfrm>
            <a:off x="6905252" y="2585654"/>
            <a:ext cx="2911232" cy="38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5FEB-C941-4A18-B3DF-7F5A83F5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5FA2-9124-4791-BA18-6197CE8A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3512463" cy="4192177"/>
          </a:xfrm>
        </p:spPr>
        <p:txBody>
          <a:bodyPr/>
          <a:lstStyle/>
          <a:p>
            <a:r>
              <a:rPr lang="en-IN" dirty="0"/>
              <a:t>Firstly the Dataset was split into Training and Testing Data and then the first model was built.</a:t>
            </a:r>
          </a:p>
          <a:p>
            <a:r>
              <a:rPr lang="en-IN" b="1" u="sng" dirty="0"/>
              <a:t>Model-1</a:t>
            </a:r>
            <a:r>
              <a:rPr lang="en-IN" dirty="0"/>
              <a:t> : All Features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34F07-0D1A-40A5-8EB5-8577DB64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61" y="148288"/>
            <a:ext cx="5410927" cy="656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0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5DE8AA-5AEE-4674-B102-71C800A31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97" y="76089"/>
            <a:ext cx="4514741" cy="3606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A5A30-DF69-4FA7-A7A8-C3A1D9C8E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62" y="176757"/>
            <a:ext cx="4054909" cy="3275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2F743-9167-42DB-9305-E0854EBE5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12" y="3074356"/>
            <a:ext cx="4833719" cy="3606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5EC5E3-6C69-4EE5-B1C0-725E265A6003}"/>
              </a:ext>
            </a:extLst>
          </p:cNvPr>
          <p:cNvSpPr txBox="1"/>
          <p:nvPr/>
        </p:nvSpPr>
        <p:spPr>
          <a:xfrm>
            <a:off x="551949" y="4327895"/>
            <a:ext cx="2199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 err="1"/>
              <a:t>y_test</a:t>
            </a:r>
            <a:r>
              <a:rPr lang="en-IN" dirty="0"/>
              <a:t> v/s </a:t>
            </a:r>
            <a:r>
              <a:rPr lang="en-IN" dirty="0" err="1"/>
              <a:t>y_pred</a:t>
            </a:r>
            <a:r>
              <a:rPr lang="en-IN" dirty="0"/>
              <a:t> graph seems to have linear relationship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AA3C-2750-444A-A3A0-3F55BB50EA58}"/>
              </a:ext>
            </a:extLst>
          </p:cNvPr>
          <p:cNvSpPr txBox="1"/>
          <p:nvPr/>
        </p:nvSpPr>
        <p:spPr>
          <a:xfrm>
            <a:off x="8664029" y="4327895"/>
            <a:ext cx="2199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/>
              <a:t>Model 1 may have High Multicollinearity and maybe Overfitted</a:t>
            </a:r>
          </a:p>
        </p:txBody>
      </p:sp>
    </p:spTree>
    <p:extLst>
      <p:ext uri="{BB962C8B-B14F-4D97-AF65-F5344CB8AC3E}">
        <p14:creationId xmlns:p14="http://schemas.microsoft.com/office/powerpoint/2010/main" val="244518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C515-D987-4FD2-8EFE-09EFB7A0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84" y="1860184"/>
            <a:ext cx="3086335" cy="3137630"/>
          </a:xfrm>
        </p:spPr>
        <p:txBody>
          <a:bodyPr>
            <a:normAutofit lnSpcReduction="10000"/>
          </a:bodyPr>
          <a:lstStyle/>
          <a:p>
            <a:r>
              <a:rPr lang="en-IN" b="1" u="sng" dirty="0"/>
              <a:t>Model-2:</a:t>
            </a:r>
            <a:r>
              <a:rPr lang="en-IN" dirty="0"/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Checking for High VIF values and Insignificant Features and performing Backward Elimination in OLS Model</a:t>
            </a:r>
          </a:p>
          <a:p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9CB7C-DC42-4F23-B442-FF487AFB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147" y="242887"/>
            <a:ext cx="57054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0EC26-2A62-44CD-8B5E-5F5859E8A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38" y="194513"/>
            <a:ext cx="4350611" cy="34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90B7A-5347-4449-A7CE-8E59A243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0" y="194513"/>
            <a:ext cx="4420405" cy="34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A47A0C-1058-4FA3-93F9-0BBC26DB6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946" y="3239302"/>
            <a:ext cx="4513471" cy="34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C866BF-9C54-4DAE-8C47-B1D006F277DC}"/>
              </a:ext>
            </a:extLst>
          </p:cNvPr>
          <p:cNvSpPr txBox="1"/>
          <p:nvPr/>
        </p:nvSpPr>
        <p:spPr>
          <a:xfrm>
            <a:off x="551949" y="4327895"/>
            <a:ext cx="2199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 err="1"/>
              <a:t>y_test</a:t>
            </a:r>
            <a:r>
              <a:rPr lang="en-IN" dirty="0"/>
              <a:t> v/s </a:t>
            </a:r>
            <a:r>
              <a:rPr lang="en-IN" dirty="0" err="1"/>
              <a:t>y_pred</a:t>
            </a:r>
            <a:r>
              <a:rPr lang="en-IN" dirty="0"/>
              <a:t> graph seems to have scattered relationship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026A4-54DD-4A0B-A581-437E61C65983}"/>
              </a:ext>
            </a:extLst>
          </p:cNvPr>
          <p:cNvSpPr txBox="1"/>
          <p:nvPr/>
        </p:nvSpPr>
        <p:spPr>
          <a:xfrm>
            <a:off x="8974748" y="4487637"/>
            <a:ext cx="219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/>
              <a:t>Model 2 is a good fit model</a:t>
            </a:r>
          </a:p>
        </p:txBody>
      </p:sp>
    </p:spTree>
    <p:extLst>
      <p:ext uri="{BB962C8B-B14F-4D97-AF65-F5344CB8AC3E}">
        <p14:creationId xmlns:p14="http://schemas.microsoft.com/office/powerpoint/2010/main" val="429081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C60F74-D679-4AFF-BFC2-7254A41D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34" y="2368196"/>
            <a:ext cx="3636751" cy="2121607"/>
          </a:xfrm>
        </p:spPr>
        <p:txBody>
          <a:bodyPr>
            <a:normAutofit/>
          </a:bodyPr>
          <a:lstStyle/>
          <a:p>
            <a:pPr algn="l"/>
            <a:r>
              <a:rPr lang="en-IN" b="1" u="sng" dirty="0"/>
              <a:t>Model-3:</a:t>
            </a:r>
            <a:r>
              <a:rPr lang="en-IN" dirty="0"/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Using Recursive Feature Elimination for Feature Selection and 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9E516-4025-4154-AF9F-46502330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66" y="1000125"/>
            <a:ext cx="56769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F40455-2B7B-4D9E-8138-CC506048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1" y="194512"/>
            <a:ext cx="4234289" cy="34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FA5F2-1029-480B-A447-00AE9A4C1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0" y="194512"/>
            <a:ext cx="4234289" cy="34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8CF35-B32E-4612-8870-48048611F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368" y="3243488"/>
            <a:ext cx="4583264" cy="34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756D05-28C4-4009-A06E-40E1FF3D1BA2}"/>
              </a:ext>
            </a:extLst>
          </p:cNvPr>
          <p:cNvSpPr txBox="1"/>
          <p:nvPr/>
        </p:nvSpPr>
        <p:spPr>
          <a:xfrm>
            <a:off x="551949" y="4327895"/>
            <a:ext cx="2199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 err="1"/>
              <a:t>y_test</a:t>
            </a:r>
            <a:r>
              <a:rPr lang="en-IN" dirty="0"/>
              <a:t> v/s </a:t>
            </a:r>
            <a:r>
              <a:rPr lang="en-IN" dirty="0" err="1"/>
              <a:t>y_pred</a:t>
            </a:r>
            <a:r>
              <a:rPr lang="en-IN" dirty="0"/>
              <a:t> graph seems to have linear relationship.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1F0EC-F513-44B1-B6C5-DFC1637F356A}"/>
              </a:ext>
            </a:extLst>
          </p:cNvPr>
          <p:cNvSpPr txBox="1"/>
          <p:nvPr/>
        </p:nvSpPr>
        <p:spPr>
          <a:xfrm>
            <a:off x="8664029" y="4327895"/>
            <a:ext cx="2199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/>
              <a:t>Model 3 may have  Multicollinearity and may also be Overfitted</a:t>
            </a:r>
          </a:p>
        </p:txBody>
      </p:sp>
    </p:spTree>
    <p:extLst>
      <p:ext uri="{BB962C8B-B14F-4D97-AF65-F5344CB8AC3E}">
        <p14:creationId xmlns:p14="http://schemas.microsoft.com/office/powerpoint/2010/main" val="168219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656C-22F6-4BEC-9955-5F086F52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9359-1BC9-4745-A8D9-4FF7D703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2144583"/>
            <a:ext cx="10550236" cy="4192177"/>
          </a:xfrm>
        </p:spPr>
        <p:txBody>
          <a:bodyPr>
            <a:normAutofit/>
          </a:bodyPr>
          <a:lstStyle/>
          <a:p>
            <a:r>
              <a:rPr lang="en-IN" dirty="0"/>
              <a:t>Prediction of Cancer Mortality Rates for US Counties based on given dataset.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How it has to be performed :</a:t>
            </a:r>
          </a:p>
          <a:p>
            <a:r>
              <a:rPr lang="en-US" sz="1600" dirty="0"/>
              <a:t>To Identify the Features affecting </a:t>
            </a:r>
            <a:r>
              <a:rPr lang="en-US" sz="1600" dirty="0" err="1"/>
              <a:t>TARGET_deathRate</a:t>
            </a:r>
            <a:r>
              <a:rPr lang="en-US" sz="1600" dirty="0"/>
              <a:t>.</a:t>
            </a:r>
          </a:p>
          <a:p>
            <a:r>
              <a:rPr lang="en-US" sz="1600" dirty="0"/>
              <a:t>To create a </a:t>
            </a:r>
            <a:r>
              <a:rPr lang="en-IN" sz="1600" dirty="0"/>
              <a:t>Multi-Variate Linear Regression Model using Ordinary Least Squares  Method </a:t>
            </a:r>
            <a:r>
              <a:rPr lang="en-US" sz="1600" dirty="0"/>
              <a:t>that quantitatively relates </a:t>
            </a:r>
            <a:r>
              <a:rPr lang="en-US" sz="1600" dirty="0" err="1"/>
              <a:t>TARGET_deathRate</a:t>
            </a:r>
            <a:r>
              <a:rPr lang="en-US" sz="1600" dirty="0"/>
              <a:t> with given Features.</a:t>
            </a:r>
          </a:p>
          <a:p>
            <a:r>
              <a:rPr lang="en-US" sz="1600" dirty="0"/>
              <a:t>To know the Accuracy of the model, i.e. how well these variables can predict house prices.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8239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F8E9C4-0642-4BAB-8E78-30ABDE1A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23" y="2606744"/>
            <a:ext cx="3636751" cy="1644511"/>
          </a:xfrm>
        </p:spPr>
        <p:txBody>
          <a:bodyPr>
            <a:normAutofit lnSpcReduction="10000"/>
          </a:bodyPr>
          <a:lstStyle/>
          <a:p>
            <a:r>
              <a:rPr lang="en-IN" b="1" u="sng" dirty="0"/>
              <a:t>Model-4:</a:t>
            </a:r>
            <a:r>
              <a:rPr lang="en-IN" dirty="0"/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Removing High VIF and High P valued Columns from Model-3, RFE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B867D-8CB0-4400-8750-FBAC96F9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52" y="1085849"/>
            <a:ext cx="5638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A18BF8-B6DD-458B-B10F-36B61287E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28" y="185635"/>
            <a:ext cx="4350612" cy="34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CD69B-744B-48CF-8107-6158DA673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9" y="185635"/>
            <a:ext cx="4385510" cy="34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26502-7A50-4BE2-A9A6-56912318E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65" y="3252365"/>
            <a:ext cx="4513469" cy="34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DE7EEF-958F-4FFB-AADB-5DF09579DCE9}"/>
              </a:ext>
            </a:extLst>
          </p:cNvPr>
          <p:cNvSpPr txBox="1"/>
          <p:nvPr/>
        </p:nvSpPr>
        <p:spPr>
          <a:xfrm>
            <a:off x="551949" y="4327895"/>
            <a:ext cx="2199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 err="1"/>
              <a:t>y_test</a:t>
            </a:r>
            <a:r>
              <a:rPr lang="en-IN" dirty="0"/>
              <a:t> v/s </a:t>
            </a:r>
            <a:r>
              <a:rPr lang="en-IN" dirty="0" err="1"/>
              <a:t>y_pred</a:t>
            </a:r>
            <a:r>
              <a:rPr lang="en-IN" dirty="0"/>
              <a:t> graph seems to have scattered relationship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3AB25-C7A4-487B-849B-B55FF0FFF29B}"/>
              </a:ext>
            </a:extLst>
          </p:cNvPr>
          <p:cNvSpPr txBox="1"/>
          <p:nvPr/>
        </p:nvSpPr>
        <p:spPr>
          <a:xfrm>
            <a:off x="8974748" y="4487637"/>
            <a:ext cx="2199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/>
              <a:t>Model 4 is the best fit model</a:t>
            </a:r>
          </a:p>
        </p:txBody>
      </p:sp>
    </p:spTree>
    <p:extLst>
      <p:ext uri="{BB962C8B-B14F-4D97-AF65-F5344CB8AC3E}">
        <p14:creationId xmlns:p14="http://schemas.microsoft.com/office/powerpoint/2010/main" val="113855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7B40-ACC5-427D-927C-D1ED4BE9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AD1A-2042-4013-A2A3-A9A69C46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5"/>
            <a:ext cx="8119974" cy="500963"/>
          </a:xfrm>
        </p:spPr>
        <p:txBody>
          <a:bodyPr/>
          <a:lstStyle/>
          <a:p>
            <a:r>
              <a:rPr lang="en-IN" dirty="0"/>
              <a:t>Comparing the Errors and Adjusted R</a:t>
            </a:r>
            <a:r>
              <a:rPr lang="en-IN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IN" dirty="0"/>
              <a:t>Of all the Models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FFCF5-DBF3-491D-93B8-3C7E4F86A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17"/>
          <a:stretch/>
        </p:blipFill>
        <p:spPr>
          <a:xfrm>
            <a:off x="651164" y="2604082"/>
            <a:ext cx="2581275" cy="2281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9A265-2D01-4938-A643-23DE7EAEA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7"/>
          <a:stretch/>
        </p:blipFill>
        <p:spPr>
          <a:xfrm>
            <a:off x="3420513" y="2604082"/>
            <a:ext cx="2581275" cy="2281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A0C33-649B-4BA5-9137-36A52B92A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30"/>
          <a:stretch/>
        </p:blipFill>
        <p:spPr>
          <a:xfrm>
            <a:off x="6189862" y="2604081"/>
            <a:ext cx="2600325" cy="2281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33276-B838-426D-825B-146CFF645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30"/>
          <a:stretch/>
        </p:blipFill>
        <p:spPr>
          <a:xfrm>
            <a:off x="8978261" y="2604080"/>
            <a:ext cx="2600325" cy="2281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591F7-4FE6-461C-AC15-A06F87E1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139" y="5065197"/>
            <a:ext cx="3127297" cy="14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4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6DE5-4E4A-44A4-BA81-B52508285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4" y="378410"/>
            <a:ext cx="6530871" cy="61011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We can finally observe that Model-1 and Model-3 have high Adjusted R2 values for both Test and Train Data but we will not choose them because: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Model 1 contains all the Columns and has high Multicollinearity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Model 3 contains half the Columns but still has high Multicollinearity.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</a:rPr>
              <a:t>Also there is a possibility that both of these have been overfitted as the </a:t>
            </a:r>
            <a:r>
              <a:rPr lang="en-US" dirty="0" err="1">
                <a:solidFill>
                  <a:srgbClr val="000000"/>
                </a:solidFill>
                <a:effectLst/>
              </a:rPr>
              <a:t>y_test</a:t>
            </a:r>
            <a:r>
              <a:rPr lang="en-US" dirty="0">
                <a:solidFill>
                  <a:srgbClr val="000000"/>
                </a:solidFill>
                <a:effectLst/>
              </a:rPr>
              <a:t> vs </a:t>
            </a:r>
            <a:r>
              <a:rPr lang="en-US" dirty="0" err="1">
                <a:solidFill>
                  <a:srgbClr val="000000"/>
                </a:solidFill>
                <a:effectLst/>
              </a:rPr>
              <a:t>y_pred</a:t>
            </a:r>
            <a:r>
              <a:rPr lang="en-US" dirty="0">
                <a:solidFill>
                  <a:srgbClr val="000000"/>
                </a:solidFill>
                <a:effectLst/>
              </a:rPr>
              <a:t> graph follows a Linear Relationship and is not Spread all over as it should have.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We can choose any one of Model-2 and Model-4 because they both have a better spread in the </a:t>
            </a:r>
            <a:r>
              <a:rPr lang="en-US" dirty="0" err="1">
                <a:solidFill>
                  <a:srgbClr val="000000"/>
                </a:solidFill>
                <a:effectLst/>
              </a:rPr>
              <a:t>y_test</a:t>
            </a:r>
            <a:r>
              <a:rPr lang="en-US" dirty="0">
                <a:solidFill>
                  <a:srgbClr val="000000"/>
                </a:solidFill>
                <a:effectLst/>
              </a:rPr>
              <a:t> vs </a:t>
            </a:r>
            <a:r>
              <a:rPr lang="en-US" dirty="0" err="1">
                <a:solidFill>
                  <a:srgbClr val="000000"/>
                </a:solidFill>
                <a:effectLst/>
              </a:rPr>
              <a:t>y_pred</a:t>
            </a:r>
            <a:r>
              <a:rPr lang="en-US" dirty="0">
                <a:solidFill>
                  <a:srgbClr val="000000"/>
                </a:solidFill>
                <a:effectLst/>
              </a:rPr>
              <a:t> graph and they both don't have Multicollinearity or any Insignificant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848B1-17C1-40EA-A240-2099022F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24891" y="2034953"/>
            <a:ext cx="5820564" cy="27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51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F7B1-EDC0-41D0-9EC0-67C5B887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65124"/>
            <a:ext cx="10543578" cy="1501327"/>
          </a:xfrm>
        </p:spPr>
        <p:txBody>
          <a:bodyPr/>
          <a:lstStyle/>
          <a:p>
            <a:r>
              <a:rPr lang="en-IN" dirty="0"/>
              <a:t>Equation of Model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AD91-1D77-40AB-853D-B7A4364D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82" y="2375404"/>
            <a:ext cx="10550236" cy="3182018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 err="1">
                <a:solidFill>
                  <a:srgbClr val="000000"/>
                </a:solidFill>
                <a:effectLst/>
                <a:latin typeface="Helvetica Neue"/>
              </a:rPr>
              <a:t>TARGET_deathRate</a:t>
            </a:r>
            <a:r>
              <a:rPr lang="en-IN" b="1" i="1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=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const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0.382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avgAnnCount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-0.198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avgDeathsPerYear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0.269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incidenceRate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0.378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binnedInc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-0.051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MedianAge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-0.141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PercentMarried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0.129 + PctHS18_24 * 0.079 + PctHS25_Over * 0.063 + PctBachDeg25_Over * -0.223 + PctUnemployed16_Over * 0.074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PctPublicCoverageAlone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0.056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PctWhite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-0.061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PctAsian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-0.079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PctOtherRace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-0.112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PctMarriedHouseholds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-0.165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76892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F308-79C8-46F1-B77E-1C6138C2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Equation of Model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0B4C-CAD4-429C-87C8-0D49D38B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984786"/>
            <a:ext cx="10550236" cy="2196598"/>
          </a:xfrm>
        </p:spPr>
        <p:txBody>
          <a:bodyPr/>
          <a:lstStyle/>
          <a:p>
            <a:r>
              <a:rPr lang="en-IN" b="1" i="1" dirty="0" err="1">
                <a:solidFill>
                  <a:srgbClr val="000000"/>
                </a:solidFill>
                <a:effectLst/>
                <a:latin typeface="Helvetica Neue"/>
              </a:rPr>
              <a:t>TARGET_deathRate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=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const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0.524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avgAnnCount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-0.186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avgDeathsPerYear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0.248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incidenceRate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0.396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medIncome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-0.089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MedianAgeFemale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-0.09 + PctHS18_24 * 0.097 + PctBachDeg25_Over * -0.267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PctPrivateCoverage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-0.096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PctOtherRace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-0.141 + </a:t>
            </a:r>
            <a:r>
              <a:rPr lang="en-IN" i="1" dirty="0" err="1">
                <a:solidFill>
                  <a:srgbClr val="000000"/>
                </a:solidFill>
                <a:effectLst/>
                <a:latin typeface="Helvetica Neue"/>
              </a:rPr>
              <a:t>PctMarriedHouseholds</a:t>
            </a:r>
            <a:r>
              <a:rPr lang="en-IN" i="1" dirty="0">
                <a:solidFill>
                  <a:srgbClr val="000000"/>
                </a:solidFill>
                <a:effectLst/>
                <a:latin typeface="Helvetica Neue"/>
              </a:rPr>
              <a:t> * -0.077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6F4F1-8153-448D-BC35-3F95B9D5AC78}"/>
              </a:ext>
            </a:extLst>
          </p:cNvPr>
          <p:cNvSpPr txBox="1"/>
          <p:nvPr/>
        </p:nvSpPr>
        <p:spPr>
          <a:xfrm>
            <a:off x="2869858" y="4963487"/>
            <a:ext cx="64522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I'll personally choose Model 4 because it has the fewest yet most efficient predictor variables.</a:t>
            </a:r>
            <a:endParaRPr lang="en-IN" sz="20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17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6207-0C51-49B5-A7EE-6493E1E3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755" y="2937149"/>
            <a:ext cx="4018490" cy="983702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7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8B1F-888F-4891-ABF9-27C4EEAC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23D3-30CE-4B16-BF1A-EFE7225A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2254415"/>
            <a:ext cx="10550236" cy="4238461"/>
          </a:xfrm>
        </p:spPr>
        <p:txBody>
          <a:bodyPr/>
          <a:lstStyle/>
          <a:p>
            <a:r>
              <a:rPr lang="en-IN" dirty="0"/>
              <a:t>The first and foremost step taken in the procedure was acquiring the Data.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was acquired from the website, </a:t>
            </a:r>
            <a:r>
              <a:rPr lang="en-IN" dirty="0">
                <a:hlinkClick r:id="rId2"/>
              </a:rPr>
              <a:t>https://query.data.world/s/xlh353wvypzveoxm7h4u4c6hnucftk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Data contains information about Cancer Patients from different US Counties collected </a:t>
            </a:r>
            <a:r>
              <a:rPr lang="en-US" dirty="0"/>
              <a:t>from numerous sources, namely the American Community Survey (census.gov), clinicaltrials.gov, and cancer.gov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82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4581-B04D-4BD9-8A7F-CF7EF600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42" y="497149"/>
            <a:ext cx="6504239" cy="1500327"/>
          </a:xfrm>
        </p:spPr>
        <p:txBody>
          <a:bodyPr/>
          <a:lstStyle/>
          <a:p>
            <a:r>
              <a:rPr lang="en-IN" dirty="0"/>
              <a:t>Basic Information on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19A07-19E2-46F6-A7F3-4F15BA2E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556" y="119059"/>
            <a:ext cx="3733800" cy="6619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CC7CE-D1BF-4C19-8198-7995C5A6A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1" y="2358080"/>
            <a:ext cx="7429500" cy="120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BBD807-EFA1-4C7C-AC04-DA000C130DA3}"/>
              </a:ext>
            </a:extLst>
          </p:cNvPr>
          <p:cNvSpPr txBox="1"/>
          <p:nvPr/>
        </p:nvSpPr>
        <p:spPr>
          <a:xfrm>
            <a:off x="388715" y="3928359"/>
            <a:ext cx="7119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infer that we have a Dataset having 94.11% of Numerical Data (32 Numeric Columns) and 5.89% of Categorical Data (2 Object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Also, we have 3047 records, i.e. information from 3047 US Counties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Plus the Dataset contains some Missing Values for certain Features.</a:t>
            </a:r>
          </a:p>
        </p:txBody>
      </p:sp>
    </p:spTree>
    <p:extLst>
      <p:ext uri="{BB962C8B-B14F-4D97-AF65-F5344CB8AC3E}">
        <p14:creationId xmlns:p14="http://schemas.microsoft.com/office/powerpoint/2010/main" val="3687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21E8-5BBE-424F-AE45-EB74CCEA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94BE-6700-46A6-B9D8-CFD4C001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Feature ‘</a:t>
            </a:r>
            <a:r>
              <a:rPr lang="en-IN" dirty="0" err="1"/>
              <a:t>binnedInc</a:t>
            </a:r>
            <a:r>
              <a:rPr lang="en-IN" dirty="0"/>
              <a:t>’ contained numeric value as a String, for example : ‘(61494.5, 125635]’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dirty="0"/>
              <a:t>All the values in this form were converted to Numeric form by removing ‘(‘ , ‘[‘ , ‘]’ from the string and the averaging the two values (</a:t>
            </a:r>
            <a:r>
              <a:rPr lang="en-IN" dirty="0" err="1"/>
              <a:t>i.e</a:t>
            </a:r>
            <a:r>
              <a:rPr lang="en-IN" dirty="0"/>
              <a:t> the Upper Bound and the Lower Bound).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dirty="0"/>
              <a:t>Feature ‘Geography’ had 3047 unique values of string type, since it would have been redundant to create 3046 Dummy Variables, this feature was dropped.</a:t>
            </a:r>
          </a:p>
        </p:txBody>
      </p:sp>
    </p:spTree>
    <p:extLst>
      <p:ext uri="{BB962C8B-B14F-4D97-AF65-F5344CB8AC3E}">
        <p14:creationId xmlns:p14="http://schemas.microsoft.com/office/powerpoint/2010/main" val="393603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AA66-C009-477C-BE8E-346FC294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404337"/>
            <a:ext cx="10550236" cy="934296"/>
          </a:xfrm>
        </p:spPr>
        <p:txBody>
          <a:bodyPr/>
          <a:lstStyle/>
          <a:p>
            <a:r>
              <a:rPr lang="en-IN" dirty="0"/>
              <a:t>Data Exploration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A603-6BD8-44D4-B256-7617466C0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543772"/>
            <a:ext cx="10550236" cy="820559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Univariate Analysis : </a:t>
            </a:r>
          </a:p>
          <a:p>
            <a:r>
              <a:rPr lang="en-IN" sz="1800" u="sng" dirty="0"/>
              <a:t>Distribution Plots: </a:t>
            </a:r>
            <a:r>
              <a:rPr lang="en-IN" sz="1800" dirty="0"/>
              <a:t>Firstly, we plotted the Distribution Graphs of all the Features to check their normal behaviour.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907B7-3802-46FD-947F-BF76F86CB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72"/>
          <a:stretch/>
        </p:blipFill>
        <p:spPr>
          <a:xfrm>
            <a:off x="3071232" y="2569471"/>
            <a:ext cx="6049536" cy="4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1713E-F093-4432-86A2-57D243977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 b="43301"/>
          <a:stretch/>
        </p:blipFill>
        <p:spPr>
          <a:xfrm>
            <a:off x="93719" y="195309"/>
            <a:ext cx="5313076" cy="4924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050A4-F8F0-4CAE-A273-8774DD854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2" b="10938"/>
          <a:stretch/>
        </p:blipFill>
        <p:spPr>
          <a:xfrm>
            <a:off x="6785206" y="195309"/>
            <a:ext cx="5313076" cy="4885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E2A13-9C4F-4D7A-A683-3A20A1C0F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73" r="73773"/>
          <a:stretch/>
        </p:blipFill>
        <p:spPr>
          <a:xfrm>
            <a:off x="5397135" y="5080989"/>
            <a:ext cx="1397729" cy="1688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F1EAD7-9C34-474C-8733-E94BE50CB57A}"/>
              </a:ext>
            </a:extLst>
          </p:cNvPr>
          <p:cNvSpPr txBox="1"/>
          <p:nvPr/>
        </p:nvSpPr>
        <p:spPr>
          <a:xfrm>
            <a:off x="488272" y="5379868"/>
            <a:ext cx="443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/>
              <a:t>Many Features were found to be Skewed, they will be needing treatment later on.</a:t>
            </a:r>
          </a:p>
        </p:txBody>
      </p:sp>
    </p:spTree>
    <p:extLst>
      <p:ext uri="{BB962C8B-B14F-4D97-AF65-F5344CB8AC3E}">
        <p14:creationId xmlns:p14="http://schemas.microsoft.com/office/powerpoint/2010/main" val="132089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B259-C9C3-45FC-B859-814DB2D0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82" y="191495"/>
            <a:ext cx="10550236" cy="873825"/>
          </a:xfrm>
        </p:spPr>
        <p:txBody>
          <a:bodyPr/>
          <a:lstStyle/>
          <a:p>
            <a:r>
              <a:rPr lang="en-IN" sz="2400" u="sng" dirty="0"/>
              <a:t>Box Plots:</a:t>
            </a:r>
            <a:r>
              <a:rPr lang="en-IN" sz="2400" dirty="0"/>
              <a:t> Then we plotted the Boxplot Graphs of all the Features to check the presence of Outliers.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6276E-E433-46D2-BD75-A8F0B1BAE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96"/>
          <a:stretch/>
        </p:blipFill>
        <p:spPr>
          <a:xfrm>
            <a:off x="567015" y="1113574"/>
            <a:ext cx="5230103" cy="5552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8D940-AD9A-4B7E-A335-D0AAA55D5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43" b="32788"/>
          <a:stretch/>
        </p:blipFill>
        <p:spPr>
          <a:xfrm>
            <a:off x="6394882" y="1281208"/>
            <a:ext cx="5230103" cy="53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305A23-6AE1-4E1B-9E89-E97DD9F2F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10" b="10875"/>
          <a:stretch/>
        </p:blipFill>
        <p:spPr>
          <a:xfrm>
            <a:off x="275205" y="1384835"/>
            <a:ext cx="5230800" cy="35801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2B0DA6-13D3-450B-A0CB-B6BC94F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88803" r="73104"/>
          <a:stretch/>
        </p:blipFill>
        <p:spPr>
          <a:xfrm>
            <a:off x="2246223" y="4965017"/>
            <a:ext cx="1288763" cy="1820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820701-9468-4D4B-A197-B6D843159AA3}"/>
              </a:ext>
            </a:extLst>
          </p:cNvPr>
          <p:cNvSpPr txBox="1"/>
          <p:nvPr/>
        </p:nvSpPr>
        <p:spPr>
          <a:xfrm>
            <a:off x="671188" y="184506"/>
            <a:ext cx="443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Inferences : </a:t>
            </a:r>
          </a:p>
          <a:p>
            <a:r>
              <a:rPr lang="en-IN" dirty="0"/>
              <a:t>Many Features were found to have Outliers.  Even the Target variable has Outliers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89473D-6F06-4F1F-97E7-867B96ACE040}"/>
              </a:ext>
            </a:extLst>
          </p:cNvPr>
          <p:cNvSpPr txBox="1">
            <a:spLocks/>
          </p:cNvSpPr>
          <p:nvPr/>
        </p:nvSpPr>
        <p:spPr>
          <a:xfrm>
            <a:off x="6096000" y="184506"/>
            <a:ext cx="4572901" cy="159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Bivariate Analysis : </a:t>
            </a:r>
          </a:p>
          <a:p>
            <a:r>
              <a:rPr lang="en-IN" sz="1800" u="sng" dirty="0"/>
              <a:t>Scatter Plots:</a:t>
            </a:r>
            <a:r>
              <a:rPr lang="en-IN" sz="1800" dirty="0"/>
              <a:t> Graphs were plotted between predictor variables and Target Variable to see if any pattern exists.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35C26D-2DF8-4CC4-A5EC-1818C6027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969"/>
          <a:stretch/>
        </p:blipFill>
        <p:spPr>
          <a:xfrm>
            <a:off x="6096000" y="2074894"/>
            <a:ext cx="5633799" cy="40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539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6A4D79C1-85F9-4504-BF3B-9F81C453C700}" vid="{27079BF0-76D1-4DB9-84ED-82211AB453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999</Words>
  <Application>Microsoft Office PowerPoint</Application>
  <PresentationFormat>Widescreen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Next LT Pro</vt:lpstr>
      <vt:lpstr>Calibri</vt:lpstr>
      <vt:lpstr>Consolas</vt:lpstr>
      <vt:lpstr>Helvetica Neue</vt:lpstr>
      <vt:lpstr>ColorBlockVTI</vt:lpstr>
      <vt:lpstr>Case Study on Prediction of Cancer Mortality Rates for US counties.</vt:lpstr>
      <vt:lpstr>Problem Definition</vt:lpstr>
      <vt:lpstr>Data Collection</vt:lpstr>
      <vt:lpstr>Basic Information on Dataset</vt:lpstr>
      <vt:lpstr>Data Cleaning</vt:lpstr>
      <vt:lpstr>Data Exploration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Preparation and  Pre-processing</vt:lpstr>
      <vt:lpstr>Outlier Treatment and Skewness Removal</vt:lpstr>
      <vt:lpstr>Model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Model Selection</vt:lpstr>
      <vt:lpstr>PowerPoint Presentation</vt:lpstr>
      <vt:lpstr>Equation of Model - 2</vt:lpstr>
      <vt:lpstr>Equation of Model - 4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Trehan</dc:creator>
  <cp:lastModifiedBy>Karan Trehan</cp:lastModifiedBy>
  <cp:revision>50</cp:revision>
  <dcterms:created xsi:type="dcterms:W3CDTF">2020-08-19T09:50:05Z</dcterms:created>
  <dcterms:modified xsi:type="dcterms:W3CDTF">2020-08-19T18:25:17Z</dcterms:modified>
</cp:coreProperties>
</file>