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79" r:id="rId3"/>
    <p:sldId id="278" r:id="rId4"/>
    <p:sldId id="257" r:id="rId5"/>
    <p:sldId id="288" r:id="rId6"/>
    <p:sldId id="313" r:id="rId7"/>
    <p:sldId id="320" r:id="rId8"/>
    <p:sldId id="315" r:id="rId9"/>
    <p:sldId id="322" r:id="rId10"/>
    <p:sldId id="317" r:id="rId11"/>
    <p:sldId id="323" r:id="rId12"/>
    <p:sldId id="318" r:id="rId13"/>
    <p:sldId id="324" r:id="rId14"/>
    <p:sldId id="325" r:id="rId15"/>
    <p:sldId id="327" r:id="rId16"/>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43"/>
    <a:srgbClr val="86C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smtClean="0">
                <a:sym typeface="+mn-ea"/>
              </a:rPr>
              <a:t>Click to edit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smtClean="0">
                <a:sym typeface="+mn-ea"/>
              </a:rPr>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advClick="0" advTm="3000">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8000">
              <a:schemeClr val="tx1"/>
            </a:gs>
            <a:gs pos="0">
              <a:schemeClr val="bg1">
                <a:lumMod val="50000"/>
              </a:schemeClr>
            </a:gs>
          </a:gsLst>
          <a:lin ang="2700000" scaled="0"/>
        </a:gradFill>
        <a:effectLst/>
      </p:bgPr>
    </p:bg>
    <p:spTree>
      <p:nvGrpSpPr>
        <p:cNvPr id="1" name=""/>
        <p:cNvGrpSpPr/>
        <p:nvPr/>
      </p:nvGrpSpPr>
      <p:grpSpPr/>
      <p:pic>
        <p:nvPicPr>
          <p:cNvPr id="3074" name="图片 4"/>
          <p:cNvPicPr>
            <a:picLocks noChangeAspect="1"/>
          </p:cNvPicPr>
          <p:nvPr/>
        </p:nvPicPr>
        <p:blipFill>
          <a:blip r:embed="rId1"/>
          <a:stretch>
            <a:fillRect/>
          </a:stretch>
        </p:blipFill>
        <p:spPr>
          <a:xfrm rot="16200000">
            <a:off x="3818890" y="-6009005"/>
            <a:ext cx="4562475" cy="12185015"/>
          </a:xfrm>
          <a:prstGeom prst="rect">
            <a:avLst/>
          </a:prstGeom>
          <a:noFill/>
          <a:ln w="9525">
            <a:noFill/>
          </a:ln>
        </p:spPr>
      </p:pic>
      <p:sp>
        <p:nvSpPr>
          <p:cNvPr id="2" name="Text Box 1"/>
          <p:cNvSpPr txBox="1"/>
          <p:nvPr/>
        </p:nvSpPr>
        <p:spPr>
          <a:xfrm>
            <a:off x="2530475" y="571500"/>
            <a:ext cx="9533890" cy="1551305"/>
          </a:xfrm>
          <a:prstGeom prst="rect">
            <a:avLst/>
          </a:prstGeom>
          <a:noFill/>
        </p:spPr>
        <p:txBody>
          <a:bodyPr wrap="square" rtlCol="0">
            <a:noAutofit/>
          </a:bodyPr>
          <a:p>
            <a:pPr algn="ctr"/>
            <a:r>
              <a:rPr lang="en-US" altLang="en-US" sz="3600">
                <a:solidFill>
                  <a:schemeClr val="bg1"/>
                </a:solidFill>
                <a:latin typeface="Times New Roman" panose="02020603050405020304" charset="0"/>
                <a:cs typeface="Times New Roman" panose="02020603050405020304" charset="0"/>
              </a:rPr>
              <a:t>BRAHMANAND KARANJEKAR INSTITUTE</a:t>
            </a:r>
            <a:endParaRPr lang="en-US" altLang="en-US" sz="3600">
              <a:solidFill>
                <a:schemeClr val="bg1"/>
              </a:solidFill>
              <a:latin typeface="Times New Roman" panose="02020603050405020304" charset="0"/>
              <a:cs typeface="Times New Roman" panose="02020603050405020304" charset="0"/>
            </a:endParaRPr>
          </a:p>
          <a:p>
            <a:pPr algn="ctr"/>
            <a:r>
              <a:rPr lang="en-US" altLang="en-US" sz="3600">
                <a:solidFill>
                  <a:schemeClr val="bg1"/>
                </a:solidFill>
                <a:latin typeface="Times New Roman" panose="02020603050405020304" charset="0"/>
                <a:cs typeface="Times New Roman" panose="02020603050405020304" charset="0"/>
              </a:rPr>
              <a:t>OF TECHNOLOGY , SAKOLI</a:t>
            </a:r>
            <a:endParaRPr lang="en-US" altLang="en-US" sz="3600">
              <a:solidFill>
                <a:schemeClr val="bg1"/>
              </a:solidFill>
              <a:latin typeface="Times New Roman" panose="02020603050405020304" charset="0"/>
              <a:cs typeface="Times New Roman" panose="02020603050405020304" charset="0"/>
            </a:endParaRPr>
          </a:p>
        </p:txBody>
      </p:sp>
      <p:pic>
        <p:nvPicPr>
          <p:cNvPr id="6" name="Picture 5" descr="Picture-removebg-preview"/>
          <p:cNvPicPr>
            <a:picLocks noChangeAspect="1"/>
          </p:cNvPicPr>
          <p:nvPr/>
        </p:nvPicPr>
        <p:blipFill>
          <a:blip r:embed="rId2"/>
          <a:stretch>
            <a:fillRect/>
          </a:stretch>
        </p:blipFill>
        <p:spPr>
          <a:xfrm>
            <a:off x="713740" y="224155"/>
            <a:ext cx="1970405" cy="1765935"/>
          </a:xfrm>
          <a:prstGeom prst="rect">
            <a:avLst/>
          </a:prstGeom>
        </p:spPr>
      </p:pic>
      <p:sp>
        <p:nvSpPr>
          <p:cNvPr id="8" name="Text Box 7"/>
          <p:cNvSpPr txBox="1"/>
          <p:nvPr/>
        </p:nvSpPr>
        <p:spPr>
          <a:xfrm>
            <a:off x="4695825" y="3025775"/>
            <a:ext cx="2948940" cy="521970"/>
          </a:xfrm>
          <a:prstGeom prst="rect">
            <a:avLst/>
          </a:prstGeom>
          <a:noFill/>
        </p:spPr>
        <p:txBody>
          <a:bodyPr wrap="square" rtlCol="0">
            <a:spAutoFit/>
          </a:bodyPr>
          <a:p>
            <a:r>
              <a:rPr lang="en-US" sz="2800" u="sng">
                <a:solidFill>
                  <a:schemeClr val="bg1"/>
                </a:solidFill>
                <a:latin typeface="Times New Roman" panose="02020603050405020304" charset="0"/>
                <a:cs typeface="Times New Roman" panose="02020603050405020304" charset="0"/>
              </a:rPr>
              <a:t>MICROPROJECT</a:t>
            </a:r>
            <a:endParaRPr lang="en-US" sz="2800" u="sng">
              <a:solidFill>
                <a:schemeClr val="bg1"/>
              </a:solidFill>
              <a:latin typeface="Times New Roman" panose="02020603050405020304" charset="0"/>
              <a:cs typeface="Times New Roman" panose="02020603050405020304" charset="0"/>
            </a:endParaRPr>
          </a:p>
        </p:txBody>
      </p:sp>
      <p:sp>
        <p:nvSpPr>
          <p:cNvPr id="9" name="Text Box 8"/>
          <p:cNvSpPr txBox="1"/>
          <p:nvPr/>
        </p:nvSpPr>
        <p:spPr>
          <a:xfrm>
            <a:off x="1263015" y="3662045"/>
            <a:ext cx="9745980" cy="829945"/>
          </a:xfrm>
          <a:prstGeom prst="rect">
            <a:avLst/>
          </a:prstGeom>
          <a:noFill/>
        </p:spPr>
        <p:txBody>
          <a:bodyPr wrap="square" rtlCol="0">
            <a:spAutoFit/>
          </a:bodyPr>
          <a:p>
            <a:pPr algn="ctr"/>
            <a:r>
              <a:rPr lang="en-US" altLang="en-US" sz="2400">
                <a:solidFill>
                  <a:schemeClr val="bg1"/>
                </a:solidFill>
                <a:latin typeface="Times New Roman" panose="02020603050405020304" charset="0"/>
                <a:cs typeface="Times New Roman" panose="02020603050405020304" charset="0"/>
              </a:rPr>
              <a:t>Collect minimum five types of Rocks Specimen in your area and compare their properties with respect to Geotechnical Engineering aspect</a:t>
            </a:r>
            <a:endParaRPr lang="en-US" altLang="en-US" sz="2400">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713740" y="4586605"/>
            <a:ext cx="4701540" cy="1938020"/>
          </a:xfrm>
          <a:prstGeom prst="rect">
            <a:avLst/>
          </a:prstGeom>
          <a:noFill/>
        </p:spPr>
        <p:txBody>
          <a:bodyPr wrap="square" rtlCol="0">
            <a:spAutoFit/>
          </a:bodyPr>
          <a:p>
            <a:pPr algn="l"/>
            <a:r>
              <a:rPr lang="en-US" altLang="en-US" sz="2000">
                <a:solidFill>
                  <a:schemeClr val="bg1"/>
                </a:solidFill>
                <a:latin typeface="Times New Roman" panose="02020603050405020304" charset="0"/>
                <a:cs typeface="Times New Roman" panose="02020603050405020304" charset="0"/>
              </a:rPr>
              <a:t>PRESENTED BY :</a:t>
            </a:r>
            <a:endParaRPr lang="en-US" altLang="en-US" sz="2000">
              <a:solidFill>
                <a:schemeClr val="bg1"/>
              </a:solidFill>
              <a:latin typeface="Times New Roman" panose="02020603050405020304" charset="0"/>
              <a:cs typeface="Times New Roman" panose="02020603050405020304" charset="0"/>
            </a:endParaRPr>
          </a:p>
          <a:p>
            <a:pPr algn="l"/>
            <a:r>
              <a:rPr lang="en-US" altLang="en-US" sz="2000">
                <a:solidFill>
                  <a:schemeClr val="bg1"/>
                </a:solidFill>
                <a:latin typeface="Times New Roman" panose="02020603050405020304" charset="0"/>
                <a:cs typeface="Times New Roman" panose="02020603050405020304" charset="0"/>
              </a:rPr>
              <a:t> </a:t>
            </a:r>
            <a:endParaRPr lang="en-US" altLang="en-US" sz="2000">
              <a:solidFill>
                <a:schemeClr val="bg1"/>
              </a:solidFill>
              <a:latin typeface="Times New Roman" panose="02020603050405020304" charset="0"/>
              <a:cs typeface="Times New Roman" panose="02020603050405020304" charset="0"/>
            </a:endParaRPr>
          </a:p>
          <a:p>
            <a:pPr marL="457200" indent="-457200" algn="l">
              <a:buFont typeface="+mj-lt"/>
              <a:buAutoNum type="arabicPeriod"/>
            </a:pPr>
            <a:r>
              <a:rPr lang="en-US" altLang="en-US" sz="2000">
                <a:solidFill>
                  <a:schemeClr val="bg1"/>
                </a:solidFill>
                <a:latin typeface="Times New Roman" panose="02020603050405020304" charset="0"/>
                <a:cs typeface="Times New Roman" panose="02020603050405020304" charset="0"/>
              </a:rPr>
              <a:t>Sahil Praphullakumar Walde</a:t>
            </a:r>
            <a:endParaRPr lang="en-US" altLang="en-US" sz="2000">
              <a:solidFill>
                <a:schemeClr val="bg1"/>
              </a:solidFill>
              <a:latin typeface="Times New Roman" panose="02020603050405020304" charset="0"/>
              <a:cs typeface="Times New Roman" panose="02020603050405020304" charset="0"/>
            </a:endParaRPr>
          </a:p>
          <a:p>
            <a:pPr marL="457200" indent="-457200" algn="l">
              <a:buFont typeface="+mj-lt"/>
              <a:buAutoNum type="arabicPeriod"/>
            </a:pPr>
            <a:r>
              <a:rPr lang="en-US" altLang="en-US" sz="2000">
                <a:solidFill>
                  <a:schemeClr val="bg1"/>
                </a:solidFill>
                <a:latin typeface="Times New Roman" panose="02020603050405020304" charset="0"/>
                <a:cs typeface="Times New Roman" panose="02020603050405020304" charset="0"/>
              </a:rPr>
              <a:t>Uday Prakash Marbate</a:t>
            </a:r>
            <a:endParaRPr lang="en-US" altLang="en-US" sz="2000">
              <a:solidFill>
                <a:schemeClr val="bg1"/>
              </a:solidFill>
              <a:latin typeface="Times New Roman" panose="02020603050405020304" charset="0"/>
              <a:cs typeface="Times New Roman" panose="02020603050405020304" charset="0"/>
            </a:endParaRPr>
          </a:p>
          <a:p>
            <a:pPr marL="457200" indent="-457200" algn="l">
              <a:buFont typeface="+mj-lt"/>
              <a:buAutoNum type="arabicPeriod"/>
            </a:pPr>
            <a:r>
              <a:rPr lang="en-US" altLang="en-US" sz="2000">
                <a:solidFill>
                  <a:schemeClr val="bg1"/>
                </a:solidFill>
                <a:latin typeface="Times New Roman" panose="02020603050405020304" charset="0"/>
                <a:cs typeface="Times New Roman" panose="02020603050405020304" charset="0"/>
              </a:rPr>
              <a:t>Sumit Doneshwar Kadao</a:t>
            </a:r>
            <a:endParaRPr lang="en-US" altLang="en-US" sz="2000">
              <a:solidFill>
                <a:schemeClr val="bg1"/>
              </a:solidFill>
              <a:latin typeface="Times New Roman" panose="02020603050405020304" charset="0"/>
              <a:cs typeface="Times New Roman" panose="02020603050405020304" charset="0"/>
            </a:endParaRPr>
          </a:p>
          <a:p>
            <a:pPr marL="457200" indent="-457200" algn="l">
              <a:buFont typeface="+mj-lt"/>
              <a:buAutoNum type="arabicPeriod"/>
            </a:pPr>
            <a:r>
              <a:rPr lang="en-US" altLang="en-US" sz="2000">
                <a:solidFill>
                  <a:schemeClr val="bg1"/>
                </a:solidFill>
                <a:latin typeface="Times New Roman" panose="02020603050405020304" charset="0"/>
                <a:cs typeface="Times New Roman" panose="02020603050405020304" charset="0"/>
              </a:rPr>
              <a:t>Aman Bandu Barsagade</a:t>
            </a:r>
            <a:endParaRPr lang="en-US" altLang="en-US" sz="2000">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8202930" y="5897880"/>
            <a:ext cx="2931160" cy="645160"/>
          </a:xfrm>
          <a:prstGeom prst="rect">
            <a:avLst/>
          </a:prstGeom>
          <a:noFill/>
        </p:spPr>
        <p:txBody>
          <a:bodyPr wrap="square" rtlCol="0">
            <a:spAutoFit/>
          </a:bodyPr>
          <a:p>
            <a:pPr algn="ctr"/>
            <a:r>
              <a:rPr lang="en-US" altLang="en-US">
                <a:solidFill>
                  <a:schemeClr val="bg1"/>
                </a:solidFill>
              </a:rPr>
              <a:t>UNDER THE GUIDANCE OF</a:t>
            </a:r>
            <a:endParaRPr lang="en-US" altLang="en-US">
              <a:solidFill>
                <a:schemeClr val="bg1"/>
              </a:solidFill>
            </a:endParaRPr>
          </a:p>
          <a:p>
            <a:pPr algn="ctr"/>
            <a:r>
              <a:rPr lang="en-US" altLang="en-US">
                <a:solidFill>
                  <a:schemeClr val="bg1"/>
                </a:solidFill>
              </a:rPr>
              <a:t>P. W. Bhenderkar</a:t>
            </a:r>
            <a:endParaRPr lang="en-US" altLang="en-US">
              <a:solidFill>
                <a:schemeClr val="bg1"/>
              </a:solidFill>
            </a:endParaRPr>
          </a:p>
        </p:txBody>
      </p:sp>
      <p:sp>
        <p:nvSpPr>
          <p:cNvPr id="13" name="Text Box 12"/>
          <p:cNvSpPr txBox="1"/>
          <p:nvPr/>
        </p:nvSpPr>
        <p:spPr>
          <a:xfrm>
            <a:off x="5278755" y="2436495"/>
            <a:ext cx="2169160" cy="460375"/>
          </a:xfrm>
          <a:prstGeom prst="rect">
            <a:avLst/>
          </a:prstGeom>
          <a:noFill/>
        </p:spPr>
        <p:txBody>
          <a:bodyPr wrap="square" rtlCol="0">
            <a:spAutoFit/>
          </a:bodyPr>
          <a:p>
            <a:r>
              <a:rPr lang="en-US" sz="2400">
                <a:solidFill>
                  <a:schemeClr val="bg1"/>
                </a:solidFill>
                <a:latin typeface="Times New Roman" panose="02020603050405020304" charset="0"/>
                <a:cs typeface="Times New Roman" panose="02020603050405020304" charset="0"/>
              </a:rPr>
              <a:t>Sub :- GTE</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transition spd="slow" advClick="0" advTm="3000">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 name="Text Box 1"/>
          <p:cNvSpPr txBox="1"/>
          <p:nvPr/>
        </p:nvSpPr>
        <p:spPr>
          <a:xfrm>
            <a:off x="675640" y="755650"/>
            <a:ext cx="7365365" cy="443865"/>
          </a:xfrm>
          <a:prstGeom prst="rect">
            <a:avLst/>
          </a:prstGeom>
          <a:noFill/>
        </p:spPr>
        <p:txBody>
          <a:bodyPr wrap="square" rtlCol="0">
            <a:noAutofit/>
          </a:bodyPr>
          <a:p>
            <a:r>
              <a:rPr lang="en-US" altLang="en-US" sz="2000" b="1">
                <a:solidFill>
                  <a:schemeClr val="bg1"/>
                </a:solidFill>
                <a:latin typeface="Times New Roman" panose="02020603050405020304" charset="0"/>
                <a:cs typeface="Times New Roman" panose="02020603050405020304" charset="0"/>
                <a:sym typeface="+mn-ea"/>
              </a:rPr>
              <a:t>Properties with Respect to Geotechnical Engineering Aspect :-</a:t>
            </a:r>
            <a:endParaRPr lang="en-US" altLang="en-US" sz="2000" b="1">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984250" y="1447800"/>
            <a:ext cx="10963275" cy="3538220"/>
          </a:xfrm>
          <a:prstGeom prst="rect">
            <a:avLst/>
          </a:prstGeom>
          <a:noFill/>
        </p:spPr>
        <p:txBody>
          <a:bodyPr wrap="square" rtlCol="0">
            <a:spAutoFit/>
          </a:bodyPr>
          <a:p>
            <a:r>
              <a:rPr lang="en-US" altLang="en-US" sz="1600" b="1">
                <a:solidFill>
                  <a:schemeClr val="bg1"/>
                </a:solidFill>
              </a:rPr>
              <a:t>Strength</a:t>
            </a:r>
            <a:r>
              <a:rPr lang="en-US" altLang="en-US" sz="1600">
                <a:solidFill>
                  <a:schemeClr val="bg1"/>
                </a:solidFill>
              </a:rPr>
              <a:t>:</a:t>
            </a:r>
            <a:endParaRPr lang="en-US" altLang="en-US" sz="1600">
              <a:solidFill>
                <a:schemeClr val="bg1"/>
              </a:solidFill>
            </a:endParaRPr>
          </a:p>
          <a:p>
            <a:pPr lvl="1"/>
            <a:r>
              <a:rPr lang="en-US" altLang="en-US" sz="1600">
                <a:solidFill>
                  <a:schemeClr val="bg1"/>
                </a:solidFill>
              </a:rPr>
              <a:t>Compressive strength varies depending on the density, crystallinity, and presence of impurities. Some limestones can be quite strong, while others are relatively weak.</a:t>
            </a:r>
            <a:endParaRPr lang="en-US" altLang="en-US" sz="1600">
              <a:solidFill>
                <a:schemeClr val="bg1"/>
              </a:solidFill>
            </a:endParaRPr>
          </a:p>
          <a:p>
            <a:pPr lvl="1"/>
            <a:endParaRPr lang="en-US" altLang="en-US" sz="1600">
              <a:solidFill>
                <a:schemeClr val="bg1"/>
              </a:solidFill>
            </a:endParaRPr>
          </a:p>
          <a:p>
            <a:r>
              <a:rPr lang="en-US" altLang="en-US" sz="1600" b="1">
                <a:solidFill>
                  <a:schemeClr val="bg1"/>
                </a:solidFill>
              </a:rPr>
              <a:t>Durability</a:t>
            </a:r>
            <a:r>
              <a:rPr lang="en-US" altLang="en-US" sz="1600">
                <a:solidFill>
                  <a:schemeClr val="bg1"/>
                </a:solidFill>
              </a:rPr>
              <a:t>: </a:t>
            </a:r>
            <a:endParaRPr lang="en-US" altLang="en-US" sz="1600">
              <a:solidFill>
                <a:schemeClr val="bg1"/>
              </a:solidFill>
            </a:endParaRPr>
          </a:p>
          <a:p>
            <a:pPr lvl="1"/>
            <a:r>
              <a:rPr lang="en-US" altLang="en-US" sz="1600">
                <a:solidFill>
                  <a:schemeClr val="bg1"/>
                </a:solidFill>
              </a:rPr>
              <a:t> Can be susceptible to chemical weathering (dissolution by acidic water) due to its calcium carbonate composition. Physical weathering (freeze-thaw) can also be a concern in porous varieties.</a:t>
            </a:r>
            <a:endParaRPr lang="en-US" altLang="en-US" sz="1600">
              <a:solidFill>
                <a:schemeClr val="bg1"/>
              </a:solidFill>
            </a:endParaRPr>
          </a:p>
          <a:p>
            <a:pPr lvl="1"/>
            <a:endParaRPr lang="en-US" altLang="en-US" sz="1600">
              <a:solidFill>
                <a:schemeClr val="bg1"/>
              </a:solidFill>
            </a:endParaRPr>
          </a:p>
          <a:p>
            <a:r>
              <a:rPr lang="en-US" altLang="en-US" sz="1600" b="1">
                <a:solidFill>
                  <a:schemeClr val="bg1"/>
                </a:solidFill>
              </a:rPr>
              <a:t>Permeability</a:t>
            </a:r>
            <a:r>
              <a:rPr lang="en-US" altLang="en-US" sz="1600">
                <a:solidFill>
                  <a:schemeClr val="bg1"/>
                </a:solidFill>
              </a:rPr>
              <a:t>: </a:t>
            </a:r>
            <a:endParaRPr lang="en-US" altLang="en-US" sz="1600">
              <a:solidFill>
                <a:schemeClr val="bg1"/>
              </a:solidFill>
            </a:endParaRPr>
          </a:p>
          <a:p>
            <a:pPr lvl="1"/>
            <a:r>
              <a:rPr lang="en-US" altLang="en-US" sz="1600">
                <a:solidFill>
                  <a:schemeClr val="bg1"/>
                </a:solidFill>
              </a:rPr>
              <a:t>Permeability can vary greatly depending on the presence of fractures, bedding planes, and dissolution features (karst topography). Some limestones can be highly permeable.</a:t>
            </a:r>
            <a:endParaRPr lang="en-US" altLang="en-US" sz="1600">
              <a:solidFill>
                <a:schemeClr val="bg1"/>
              </a:solidFill>
            </a:endParaRPr>
          </a:p>
          <a:p>
            <a:pPr lvl="1"/>
            <a:endParaRPr lang="en-US" altLang="en-US" sz="1600" b="1">
              <a:solidFill>
                <a:schemeClr val="bg1"/>
              </a:solidFill>
            </a:endParaRPr>
          </a:p>
          <a:p>
            <a:r>
              <a:rPr lang="en-US" altLang="en-US" sz="1600" b="1">
                <a:solidFill>
                  <a:schemeClr val="bg1"/>
                </a:solidFill>
              </a:rPr>
              <a:t>Other Geotechnical Concerns:</a:t>
            </a:r>
            <a:endParaRPr lang="en-US" altLang="en-US" sz="1600" b="1">
              <a:solidFill>
                <a:schemeClr val="bg1"/>
              </a:solidFill>
            </a:endParaRPr>
          </a:p>
          <a:p>
            <a:pPr lvl="1"/>
            <a:r>
              <a:rPr lang="en-US" altLang="en-US" sz="1600">
                <a:solidFill>
                  <a:schemeClr val="bg1"/>
                </a:solidFill>
              </a:rPr>
              <a:t> Susceptible to the formation of sinkholes and cavities in karst terrains, which can pose significant challenges for construction.</a:t>
            </a:r>
            <a:endParaRPr lang="en-US" altLang="en-US" sz="1600">
              <a:solidFill>
                <a:schemeClr val="bg1"/>
              </a:solidFill>
            </a:endParaRPr>
          </a:p>
        </p:txBody>
      </p:sp>
    </p:spTree>
  </p:cSld>
  <p:clrMapOvr>
    <a:masterClrMapping/>
  </p:clrMapOvr>
  <p:transition spd="slow" advClick="0" advTm="3000">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cxnSp>
        <p:nvCxnSpPr>
          <p:cNvPr id="29" name="直接连接符 28"/>
          <p:cNvCxnSpPr/>
          <p:nvPr/>
        </p:nvCxnSpPr>
        <p:spPr>
          <a:xfrm>
            <a:off x="5949950" y="1856980"/>
            <a:ext cx="0" cy="3849624"/>
          </a:xfrm>
          <a:prstGeom prst="line">
            <a:avLst/>
          </a:prstGeom>
          <a:noFill/>
          <a:ln w="28575">
            <a:gradFill>
              <a:gsLst>
                <a:gs pos="100000">
                  <a:srgbClr val="858585">
                    <a:alpha val="42000"/>
                  </a:srgbClr>
                </a:gs>
                <a:gs pos="0">
                  <a:schemeClr val="tx1">
                    <a:alpha val="30000"/>
                  </a:schemeClr>
                </a:gs>
                <a:gs pos="48000">
                  <a:schemeClr val="bg1"/>
                </a:gs>
              </a:gsLst>
              <a:lin ang="12000000" scaled="0"/>
            </a:gradFill>
          </a:ln>
        </p:spPr>
        <p:style>
          <a:lnRef idx="2">
            <a:schemeClr val="accent1">
              <a:shade val="50000"/>
            </a:schemeClr>
          </a:lnRef>
          <a:fillRef idx="1">
            <a:schemeClr val="accent1"/>
          </a:fillRef>
          <a:effectRef idx="0">
            <a:schemeClr val="accent1"/>
          </a:effectRef>
          <a:fontRef idx="minor">
            <a:schemeClr val="lt1"/>
          </a:fontRef>
        </p:style>
      </p:cxnSp>
      <p:grpSp>
        <p:nvGrpSpPr>
          <p:cNvPr id="6152" name="组合 29"/>
          <p:cNvGrpSpPr/>
          <p:nvPr/>
        </p:nvGrpSpPr>
        <p:grpSpPr>
          <a:xfrm>
            <a:off x="6545263" y="2262822"/>
            <a:ext cx="5102225" cy="797560"/>
            <a:chOff x="7094414" y="1647796"/>
            <a:chExt cx="5103075" cy="798984"/>
          </a:xfrm>
        </p:grpSpPr>
        <p:grpSp>
          <p:nvGrpSpPr>
            <p:cNvPr id="6180" name="组合 30"/>
            <p:cNvGrpSpPr/>
            <p:nvPr/>
          </p:nvGrpSpPr>
          <p:grpSpPr>
            <a:xfrm>
              <a:off x="7094414" y="1779691"/>
              <a:ext cx="440242" cy="452396"/>
              <a:chOff x="5576510" y="968753"/>
              <a:chExt cx="1884994" cy="1884995"/>
            </a:xfrm>
          </p:grpSpPr>
          <p:sp>
            <p:nvSpPr>
              <p:cNvPr id="33" name="椭圆 3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sp>
            <p:nvSpPr>
              <p:cNvPr id="34" name="任意多边形 3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grpSp>
        <p:sp>
          <p:nvSpPr>
            <p:cNvPr id="6181" name="TextBox 35"/>
            <p:cNvSpPr txBox="1"/>
            <p:nvPr/>
          </p:nvSpPr>
          <p:spPr>
            <a:xfrm>
              <a:off x="7646956" y="1647796"/>
              <a:ext cx="4550533" cy="798984"/>
            </a:xfrm>
            <a:prstGeom prst="rect">
              <a:avLst/>
            </a:prstGeom>
            <a:noFill/>
            <a:ln w="9525">
              <a:noFill/>
            </a:ln>
          </p:spPr>
          <p:txBody>
            <a:bodyPr>
              <a:noAutofit/>
            </a:bodyPr>
            <a:p>
              <a:pPr algn="l" eaLnBrk="1" hangingPunct="1"/>
              <a:r>
                <a:rPr lang="en-US" altLang="en-US" sz="1600" dirty="0">
                  <a:solidFill>
                    <a:schemeClr val="bg1"/>
                  </a:solidFill>
                  <a:ea typeface="Microsoft YaHei" panose="020B0503020204020204" pitchFamily="34" charset="-122"/>
                  <a:cs typeface="Calibri" panose="020F0502020204030204" pitchFamily="34" charset="0"/>
                </a:rPr>
                <a:t>Non-foliated (lacks a layered or banded appearance). Typically medium to coarse-grained with interlocking crystals that have recrystallized.</a:t>
              </a:r>
              <a:endParaRPr lang="en-US" altLang="en-US" sz="1600" dirty="0">
                <a:solidFill>
                  <a:schemeClr val="bg1"/>
                </a:solidFill>
                <a:ea typeface="Microsoft YaHei" panose="020B0503020204020204" pitchFamily="34" charset="-122"/>
                <a:cs typeface="Calibri" panose="020F0502020204030204" pitchFamily="34" charset="0"/>
              </a:endParaRPr>
            </a:p>
          </p:txBody>
        </p:sp>
      </p:grpSp>
      <p:grpSp>
        <p:nvGrpSpPr>
          <p:cNvPr id="6153" name="组合 34"/>
          <p:cNvGrpSpPr/>
          <p:nvPr/>
        </p:nvGrpSpPr>
        <p:grpSpPr>
          <a:xfrm>
            <a:off x="6545263" y="3228338"/>
            <a:ext cx="5101590" cy="1076325"/>
            <a:chOff x="7094414" y="1688114"/>
            <a:chExt cx="5102440" cy="1074979"/>
          </a:xfrm>
        </p:grpSpPr>
        <p:grpSp>
          <p:nvGrpSpPr>
            <p:cNvPr id="6172" name="组合 35"/>
            <p:cNvGrpSpPr/>
            <p:nvPr/>
          </p:nvGrpSpPr>
          <p:grpSpPr>
            <a:xfrm>
              <a:off x="7094414" y="1779691"/>
              <a:ext cx="440242" cy="452396"/>
              <a:chOff x="5576510" y="968753"/>
              <a:chExt cx="1884994" cy="1884995"/>
            </a:xfrm>
          </p:grpSpPr>
          <p:sp>
            <p:nvSpPr>
              <p:cNvPr id="38"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sp>
            <p:nvSpPr>
              <p:cNvPr id="39"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grpSp>
        <p:sp>
          <p:nvSpPr>
            <p:cNvPr id="6173" name="TextBox 35"/>
            <p:cNvSpPr txBox="1"/>
            <p:nvPr/>
          </p:nvSpPr>
          <p:spPr>
            <a:xfrm>
              <a:off x="7646956" y="1688114"/>
              <a:ext cx="4549898" cy="1074979"/>
            </a:xfrm>
            <a:prstGeom prst="rect">
              <a:avLst/>
            </a:prstGeom>
            <a:noFill/>
            <a:ln w="9525">
              <a:noFill/>
            </a:ln>
          </p:spPr>
          <p:txBody>
            <a:bodyPr wrap="square">
              <a:spAutoFit/>
            </a:bodyPr>
            <a:p>
              <a:pPr algn="l" eaLnBrk="1" hangingPunct="1"/>
              <a:r>
                <a:rPr lang="en-US" altLang="en-US" sz="1600" dirty="0">
                  <a:solidFill>
                    <a:schemeClr val="bg1"/>
                  </a:solidFill>
                  <a:ea typeface="Microsoft YaHei" panose="020B0503020204020204" pitchFamily="34" charset="-122"/>
                  <a:cs typeface="Calibri" panose="020F0502020204030204" pitchFamily="34" charset="0"/>
                </a:rPr>
                <a:t> Primarily composed of recrystallized calcite (from limestone) or dolomite (from dolostone). May contain various impurities that create different colors and veining.</a:t>
              </a:r>
              <a:endParaRPr lang="en-US" altLang="en-US" sz="1600" dirty="0">
                <a:solidFill>
                  <a:schemeClr val="bg1"/>
                </a:solidFill>
                <a:ea typeface="Microsoft YaHei" panose="020B0503020204020204" pitchFamily="34" charset="-122"/>
                <a:cs typeface="Calibri" panose="020F0502020204030204" pitchFamily="34" charset="0"/>
              </a:endParaRPr>
            </a:p>
          </p:txBody>
        </p:sp>
      </p:grpSp>
      <p:grpSp>
        <p:nvGrpSpPr>
          <p:cNvPr id="6154" name="组合 39"/>
          <p:cNvGrpSpPr/>
          <p:nvPr/>
        </p:nvGrpSpPr>
        <p:grpSpPr>
          <a:xfrm>
            <a:off x="6545263" y="4201163"/>
            <a:ext cx="5101590" cy="829945"/>
            <a:chOff x="7094414" y="1676426"/>
            <a:chExt cx="5102440" cy="831425"/>
          </a:xfrm>
        </p:grpSpPr>
        <p:grpSp>
          <p:nvGrpSpPr>
            <p:cNvPr id="6164" name="组合 40"/>
            <p:cNvGrpSpPr/>
            <p:nvPr/>
          </p:nvGrpSpPr>
          <p:grpSpPr>
            <a:xfrm>
              <a:off x="7094414" y="1779691"/>
              <a:ext cx="440242" cy="452396"/>
              <a:chOff x="5576510" y="968753"/>
              <a:chExt cx="1884994" cy="1884995"/>
            </a:xfrm>
          </p:grpSpPr>
          <p:sp>
            <p:nvSpPr>
              <p:cNvPr id="43" name="椭圆 4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sp>
            <p:nvSpPr>
              <p:cNvPr id="44" name="任意多边形 4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grpSp>
        <p:sp>
          <p:nvSpPr>
            <p:cNvPr id="6165" name="TextBox 35"/>
            <p:cNvSpPr txBox="1"/>
            <p:nvPr/>
          </p:nvSpPr>
          <p:spPr>
            <a:xfrm>
              <a:off x="7646956" y="1676426"/>
              <a:ext cx="4549898" cy="831425"/>
            </a:xfrm>
            <a:prstGeom prst="rect">
              <a:avLst/>
            </a:prstGeom>
            <a:noFill/>
            <a:ln w="9525">
              <a:noFill/>
            </a:ln>
          </p:spPr>
          <p:txBody>
            <a:bodyPr wrap="square">
              <a:spAutoFit/>
            </a:bodyPr>
            <a:p>
              <a:pPr algn="l" eaLnBrk="1" hangingPunct="1"/>
              <a:r>
                <a:rPr lang="en-US" altLang="en-US" sz="1600" dirty="0">
                  <a:solidFill>
                    <a:schemeClr val="bg1"/>
                  </a:solidFill>
                  <a:ea typeface="Microsoft YaHei" panose="020B0503020204020204" pitchFamily="34" charset="-122"/>
                  <a:cs typeface="Calibri" panose="020F0502020204030204" pitchFamily="34" charset="0"/>
                </a:rPr>
                <a:t>Wide range of colors, including white, gray, pink, black, green, and various shades in between, often with characteristic veins or swirls.</a:t>
              </a:r>
              <a:endParaRPr lang="en-US" altLang="en-US" sz="1600" dirty="0">
                <a:solidFill>
                  <a:schemeClr val="bg1"/>
                </a:solidFill>
                <a:ea typeface="Microsoft YaHei" panose="020B0503020204020204" pitchFamily="34" charset="-122"/>
                <a:cs typeface="Calibri" panose="020F0502020204030204" pitchFamily="34" charset="0"/>
              </a:endParaRPr>
            </a:p>
          </p:txBody>
        </p:sp>
      </p:grpSp>
      <p:sp>
        <p:nvSpPr>
          <p:cNvPr id="2" name="Text Box 1"/>
          <p:cNvSpPr txBox="1"/>
          <p:nvPr/>
        </p:nvSpPr>
        <p:spPr>
          <a:xfrm>
            <a:off x="925195" y="1211580"/>
            <a:ext cx="3201670" cy="706755"/>
          </a:xfrm>
          <a:prstGeom prst="rect">
            <a:avLst/>
          </a:prstGeom>
          <a:noFill/>
        </p:spPr>
        <p:txBody>
          <a:bodyPr wrap="square" rtlCol="0">
            <a:spAutoFit/>
          </a:bodyPr>
          <a:p>
            <a:r>
              <a:rPr lang="en-US" altLang="en-US" sz="4000" b="1">
                <a:solidFill>
                  <a:schemeClr val="bg1"/>
                </a:solidFill>
                <a:latin typeface="Times New Roman" panose="02020603050405020304" charset="0"/>
                <a:cs typeface="Times New Roman" panose="02020603050405020304" charset="0"/>
              </a:rPr>
              <a:t>Marble :</a:t>
            </a:r>
            <a:endParaRPr lang="en-US" altLang="en-US" sz="4000" b="1">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852170" y="2310130"/>
            <a:ext cx="4943475" cy="2563495"/>
          </a:xfrm>
          <a:prstGeom prst="rect">
            <a:avLst/>
          </a:prstGeom>
          <a:noFill/>
        </p:spPr>
        <p:txBody>
          <a:bodyPr wrap="square" rtlCol="0">
            <a:spAutoFit/>
          </a:bodyPr>
          <a:p>
            <a:pPr marL="342900" indent="-342900">
              <a:lnSpc>
                <a:spcPct val="100000"/>
              </a:lnSpc>
              <a:spcBef>
                <a:spcPts val="10"/>
              </a:spcBef>
              <a:spcAft>
                <a:spcPts val="10"/>
              </a:spcAft>
              <a:buAutoNum type="arabicPeriod"/>
            </a:pPr>
            <a:r>
              <a:rPr lang="en-US" altLang="en-US" sz="1600">
                <a:solidFill>
                  <a:schemeClr val="bg1"/>
                </a:solidFill>
              </a:rPr>
              <a:t>Non-foliated metamorphic rock formed from the metamorphism of limestone or dolostone.</a:t>
            </a:r>
            <a:endParaRPr lang="en-US" altLang="en-US" sz="1600">
              <a:solidFill>
                <a:schemeClr val="bg1"/>
              </a:solidFill>
            </a:endParaRPr>
          </a:p>
          <a:p>
            <a:pPr marL="342900" indent="-342900">
              <a:lnSpc>
                <a:spcPct val="100000"/>
              </a:lnSpc>
              <a:spcBef>
                <a:spcPts val="10"/>
              </a:spcBef>
              <a:spcAft>
                <a:spcPts val="10"/>
              </a:spcAft>
              <a:buAutoNum type="arabicPeriod"/>
            </a:pPr>
            <a:endParaRPr lang="en-US" altLang="en-US" sz="1600">
              <a:solidFill>
                <a:schemeClr val="bg1"/>
              </a:solidFill>
            </a:endParaRPr>
          </a:p>
          <a:p>
            <a:pPr marL="342900" indent="-342900">
              <a:lnSpc>
                <a:spcPct val="100000"/>
              </a:lnSpc>
              <a:spcBef>
                <a:spcPts val="10"/>
              </a:spcBef>
              <a:spcAft>
                <a:spcPts val="10"/>
              </a:spcAft>
              <a:buAutoNum type="arabicPeriod"/>
            </a:pPr>
            <a:r>
              <a:rPr lang="en-US" altLang="en-US" sz="1600">
                <a:solidFill>
                  <a:schemeClr val="bg1"/>
                </a:solidFill>
              </a:rPr>
              <a:t>Medium to coarse-grained texture with interlocking crystals. Wide range of colors, often with veins. </a:t>
            </a:r>
            <a:endParaRPr lang="en-US" altLang="en-US" sz="1600">
              <a:solidFill>
                <a:schemeClr val="bg1"/>
              </a:solidFill>
            </a:endParaRPr>
          </a:p>
          <a:p>
            <a:pPr marL="342900" indent="-342900">
              <a:lnSpc>
                <a:spcPct val="100000"/>
              </a:lnSpc>
              <a:spcBef>
                <a:spcPts val="10"/>
              </a:spcBef>
              <a:spcAft>
                <a:spcPts val="10"/>
              </a:spcAft>
              <a:buAutoNum type="arabicPeriod"/>
            </a:pPr>
            <a:endParaRPr lang="en-US" altLang="en-US" sz="1600">
              <a:solidFill>
                <a:schemeClr val="bg1"/>
              </a:solidFill>
            </a:endParaRPr>
          </a:p>
          <a:p>
            <a:pPr marL="342900" indent="-342900">
              <a:lnSpc>
                <a:spcPct val="100000"/>
              </a:lnSpc>
              <a:spcBef>
                <a:spcPts val="10"/>
              </a:spcBef>
              <a:spcAft>
                <a:spcPts val="10"/>
              </a:spcAft>
              <a:buAutoNum type="arabicPeriod"/>
            </a:pPr>
            <a:r>
              <a:rPr lang="en-US" altLang="en-US" sz="1600">
                <a:solidFill>
                  <a:schemeClr val="bg1"/>
                </a:solidFill>
              </a:rPr>
              <a:t>Used for sculptures, countertops, and building decoration. Forms in areas that have undergone significant heat and pressure, often at convergent plate boundaries.</a:t>
            </a:r>
            <a:endParaRPr lang="en-US" altLang="en-US" sz="1600">
              <a:solidFill>
                <a:schemeClr val="bg1"/>
              </a:solidFill>
            </a:endParaRPr>
          </a:p>
        </p:txBody>
      </p:sp>
      <p:sp>
        <p:nvSpPr>
          <p:cNvPr id="4" name="Text Box 3"/>
          <p:cNvSpPr txBox="1"/>
          <p:nvPr/>
        </p:nvSpPr>
        <p:spPr>
          <a:xfrm>
            <a:off x="6321425" y="1842770"/>
            <a:ext cx="2456180" cy="368300"/>
          </a:xfrm>
          <a:prstGeom prst="rect">
            <a:avLst/>
          </a:prstGeom>
          <a:noFill/>
        </p:spPr>
        <p:txBody>
          <a:bodyPr wrap="square" rtlCol="0">
            <a:spAutoFit/>
          </a:bodyPr>
          <a:p>
            <a:r>
              <a:rPr lang="en-US" altLang="en-US" sz="1800" b="1">
                <a:solidFill>
                  <a:schemeClr val="bg1"/>
                </a:solidFill>
                <a:latin typeface="Times New Roman" panose="02020603050405020304" charset="0"/>
                <a:cs typeface="Times New Roman" panose="02020603050405020304" charset="0"/>
              </a:rPr>
              <a:t>Characterstics :</a:t>
            </a:r>
            <a:endParaRPr lang="en-US" altLang="en-US" sz="1800" b="1">
              <a:solidFill>
                <a:schemeClr val="bg1"/>
              </a:solidFill>
              <a:latin typeface="Times New Roman" panose="02020603050405020304" charset="0"/>
              <a:cs typeface="Times New Roman" panose="02020603050405020304" charset="0"/>
            </a:endParaRPr>
          </a:p>
        </p:txBody>
      </p:sp>
    </p:spTree>
  </p:cSld>
  <p:clrMapOvr>
    <a:masterClrMapping/>
  </p:clrMapOvr>
  <p:transition spd="slow" advClick="0" advTm="3000">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 name="Text Box 1"/>
          <p:cNvSpPr txBox="1"/>
          <p:nvPr/>
        </p:nvSpPr>
        <p:spPr>
          <a:xfrm>
            <a:off x="675640" y="755650"/>
            <a:ext cx="7365365" cy="443865"/>
          </a:xfrm>
          <a:prstGeom prst="rect">
            <a:avLst/>
          </a:prstGeom>
          <a:noFill/>
        </p:spPr>
        <p:txBody>
          <a:bodyPr wrap="square" rtlCol="0">
            <a:noAutofit/>
          </a:bodyPr>
          <a:p>
            <a:r>
              <a:rPr lang="en-US" altLang="en-US" sz="2000" b="1">
                <a:solidFill>
                  <a:schemeClr val="bg1"/>
                </a:solidFill>
                <a:latin typeface="Times New Roman" panose="02020603050405020304" charset="0"/>
                <a:cs typeface="Times New Roman" panose="02020603050405020304" charset="0"/>
                <a:sym typeface="+mn-ea"/>
              </a:rPr>
              <a:t>Properties with Respect to Geotechnical Engineering Aspect :-</a:t>
            </a:r>
            <a:endParaRPr lang="en-US" altLang="en-US" sz="2000" b="1">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984250" y="1447800"/>
            <a:ext cx="10963275" cy="3784600"/>
          </a:xfrm>
          <a:prstGeom prst="rect">
            <a:avLst/>
          </a:prstGeom>
          <a:noFill/>
        </p:spPr>
        <p:txBody>
          <a:bodyPr wrap="square" rtlCol="0">
            <a:spAutoFit/>
          </a:bodyPr>
          <a:p>
            <a:r>
              <a:rPr lang="en-US" altLang="en-US" sz="1600" b="1">
                <a:solidFill>
                  <a:schemeClr val="bg1"/>
                </a:solidFill>
              </a:rPr>
              <a:t>Strength</a:t>
            </a:r>
            <a:r>
              <a:rPr lang="en-US" altLang="en-US" sz="1600">
                <a:solidFill>
                  <a:schemeClr val="bg1"/>
                </a:solidFill>
              </a:rPr>
              <a:t>:</a:t>
            </a:r>
            <a:endParaRPr lang="en-US" altLang="en-US" sz="1600">
              <a:solidFill>
                <a:schemeClr val="bg1"/>
              </a:solidFill>
            </a:endParaRPr>
          </a:p>
          <a:p>
            <a:pPr lvl="1"/>
            <a:r>
              <a:rPr lang="en-US" altLang="en-US" sz="1600">
                <a:solidFill>
                  <a:schemeClr val="bg1"/>
                </a:solidFill>
              </a:rPr>
              <a:t> Marble generally exhibits high uniaxial compressive strength (UCS), classifying it as a strong rock. This is crucial for its use in structural applications and its behavior as bedrock. </a:t>
            </a:r>
            <a:endParaRPr lang="en-US" altLang="en-US" sz="1600">
              <a:solidFill>
                <a:schemeClr val="bg1"/>
              </a:solidFill>
            </a:endParaRPr>
          </a:p>
          <a:p>
            <a:pPr lvl="1"/>
            <a:endParaRPr lang="en-US" altLang="en-US" sz="1600">
              <a:solidFill>
                <a:schemeClr val="bg1"/>
              </a:solidFill>
            </a:endParaRPr>
          </a:p>
          <a:p>
            <a:r>
              <a:rPr lang="en-US" altLang="en-US" sz="1600" b="1">
                <a:solidFill>
                  <a:schemeClr val="bg1"/>
                </a:solidFill>
              </a:rPr>
              <a:t>Durability</a:t>
            </a:r>
            <a:r>
              <a:rPr lang="en-US" altLang="en-US" sz="1600">
                <a:solidFill>
                  <a:schemeClr val="bg1"/>
                </a:solidFill>
              </a:rPr>
              <a:t>: </a:t>
            </a:r>
            <a:endParaRPr lang="en-US" altLang="en-US" sz="1600">
              <a:solidFill>
                <a:schemeClr val="bg1"/>
              </a:solidFill>
            </a:endParaRPr>
          </a:p>
          <a:p>
            <a:pPr lvl="1"/>
            <a:r>
              <a:rPr lang="en-US" altLang="en-US" sz="1600">
                <a:solidFill>
                  <a:schemeClr val="bg1"/>
                </a:solidFill>
              </a:rPr>
              <a:t> Marble typically has low water absorption, which contributes to its durability and resistance to freeze-thaw damage. However, some types can be more porous..</a:t>
            </a:r>
            <a:endParaRPr lang="en-US" altLang="en-US" sz="1600">
              <a:solidFill>
                <a:schemeClr val="bg1"/>
              </a:solidFill>
            </a:endParaRPr>
          </a:p>
          <a:p>
            <a:pPr lvl="1"/>
            <a:endParaRPr lang="en-US" altLang="en-US" sz="1600">
              <a:solidFill>
                <a:schemeClr val="bg1"/>
              </a:solidFill>
            </a:endParaRPr>
          </a:p>
          <a:p>
            <a:r>
              <a:rPr lang="en-US" altLang="en-US" sz="1600" b="1">
                <a:solidFill>
                  <a:schemeClr val="bg1"/>
                </a:solidFill>
              </a:rPr>
              <a:t>Permeability</a:t>
            </a:r>
            <a:r>
              <a:rPr lang="en-US" altLang="en-US" sz="1600">
                <a:solidFill>
                  <a:schemeClr val="bg1"/>
                </a:solidFill>
              </a:rPr>
              <a:t>: </a:t>
            </a:r>
            <a:endParaRPr lang="en-US" altLang="en-US" sz="1600">
              <a:solidFill>
                <a:schemeClr val="bg1"/>
              </a:solidFill>
            </a:endParaRPr>
          </a:p>
          <a:p>
            <a:pPr lvl="1"/>
            <a:r>
              <a:rPr lang="en-US" altLang="en-US" sz="1600">
                <a:solidFill>
                  <a:schemeClr val="bg1"/>
                </a:solidFill>
              </a:rPr>
              <a:t> Generally, intact marble has low porosity and permeability. However, the presence of fractures, joints, and bedding planes can significantly increase its bulk permeability, affecting groundwater flow and potential for instability.</a:t>
            </a:r>
            <a:endParaRPr lang="en-US" altLang="en-US" sz="1600">
              <a:solidFill>
                <a:schemeClr val="bg1"/>
              </a:solidFill>
            </a:endParaRPr>
          </a:p>
          <a:p>
            <a:pPr lvl="1"/>
            <a:endParaRPr lang="en-US" altLang="en-US" sz="1600">
              <a:solidFill>
                <a:schemeClr val="bg1"/>
              </a:solidFill>
            </a:endParaRPr>
          </a:p>
          <a:p>
            <a:pPr lvl="0"/>
            <a:r>
              <a:rPr lang="en-US" altLang="en-US" sz="1600" b="1">
                <a:solidFill>
                  <a:schemeClr val="bg1"/>
                </a:solidFill>
              </a:rPr>
              <a:t>Physical Properties:</a:t>
            </a:r>
            <a:endParaRPr lang="en-US" altLang="en-US" sz="1600" b="1">
              <a:solidFill>
                <a:schemeClr val="bg1"/>
              </a:solidFill>
            </a:endParaRPr>
          </a:p>
          <a:p>
            <a:pPr lvl="1"/>
            <a:r>
              <a:rPr lang="en-US" altLang="en-US" sz="1600">
                <a:solidFill>
                  <a:schemeClr val="bg1"/>
                </a:solidFill>
              </a:rPr>
              <a:t>Marble has a moderate specific gravity, typically ranging from 2.6 to 2.8 g/cm³. This is important for calculating overburden stresses and the weight of marble structures.</a:t>
            </a:r>
            <a:endParaRPr lang="en-US" altLang="en-US" sz="1600">
              <a:solidFill>
                <a:schemeClr val="bg1"/>
              </a:solidFill>
            </a:endParaRPr>
          </a:p>
        </p:txBody>
      </p:sp>
    </p:spTree>
  </p:cSld>
  <p:clrMapOvr>
    <a:masterClrMapping/>
  </p:clrMapOvr>
  <p:transition spd="slow" advClick="0" advTm="3000">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 name="Text Box 1"/>
          <p:cNvSpPr txBox="1"/>
          <p:nvPr/>
        </p:nvSpPr>
        <p:spPr>
          <a:xfrm>
            <a:off x="675640" y="755650"/>
            <a:ext cx="7365365" cy="443865"/>
          </a:xfrm>
          <a:prstGeom prst="rect">
            <a:avLst/>
          </a:prstGeom>
          <a:noFill/>
        </p:spPr>
        <p:txBody>
          <a:bodyPr wrap="square" rtlCol="0">
            <a:noAutofit/>
          </a:bodyPr>
          <a:p>
            <a:r>
              <a:rPr lang="en-US" altLang="en-US" sz="2000" b="1">
                <a:solidFill>
                  <a:schemeClr val="bg1"/>
                </a:solidFill>
                <a:latin typeface="Times New Roman" panose="02020603050405020304" charset="0"/>
                <a:cs typeface="Times New Roman" panose="02020603050405020304" charset="0"/>
                <a:sym typeface="+mn-ea"/>
              </a:rPr>
              <a:t>Conclusion </a:t>
            </a:r>
            <a:r>
              <a:rPr lang="en-US" altLang="en-US" sz="2000" b="1">
                <a:solidFill>
                  <a:schemeClr val="bg1"/>
                </a:solidFill>
                <a:latin typeface="Times New Roman" panose="02020603050405020304" charset="0"/>
                <a:cs typeface="Times New Roman" panose="02020603050405020304" charset="0"/>
              </a:rPr>
              <a:t>:-</a:t>
            </a:r>
            <a:endParaRPr lang="en-US" altLang="en-US" sz="2000" b="1">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984250" y="1447800"/>
            <a:ext cx="10963275" cy="1076325"/>
          </a:xfrm>
          <a:prstGeom prst="rect">
            <a:avLst/>
          </a:prstGeom>
          <a:noFill/>
        </p:spPr>
        <p:txBody>
          <a:bodyPr wrap="square" rtlCol="0">
            <a:spAutoFit/>
          </a:bodyPr>
          <a:p>
            <a:r>
              <a:rPr lang="en-US" altLang="en-US" sz="1600">
                <a:solidFill>
                  <a:schemeClr val="bg1"/>
                </a:solidFill>
              </a:rPr>
              <a:t>Five rock types from Indore showed varied geotechnical properties. Strong, durable rocks (like potential basalt/granite) suit heavy foundations and aggregate. Weaker, less durable rocks (like potential sandstone/shale) pose challenges for stability and require careful consideration. Limestone (if present) suggests potential karst issues. Site-specific investigations are crucial to accurately assess rock mass behavior and ensure safe, economical construction.</a:t>
            </a:r>
            <a:endParaRPr lang="en-US" altLang="en-US" sz="1600">
              <a:solidFill>
                <a:schemeClr val="bg1"/>
              </a:solidFill>
            </a:endParaRPr>
          </a:p>
        </p:txBody>
      </p:sp>
    </p:spTree>
  </p:cSld>
  <p:clrMapOvr>
    <a:masterClrMapping/>
  </p:clrMapOvr>
  <p:transition spd="slow" advClick="0" advTm="3000">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4" name="Text Box 3"/>
          <p:cNvSpPr txBox="1"/>
          <p:nvPr/>
        </p:nvSpPr>
        <p:spPr>
          <a:xfrm>
            <a:off x="3521075" y="2921635"/>
            <a:ext cx="5149215" cy="1014730"/>
          </a:xfrm>
          <a:prstGeom prst="rect">
            <a:avLst/>
          </a:prstGeom>
          <a:noFill/>
        </p:spPr>
        <p:txBody>
          <a:bodyPr wrap="square" rtlCol="0">
            <a:spAutoFit/>
          </a:bodyPr>
          <a:p>
            <a:r>
              <a:rPr lang="en-US" sz="6000" b="1">
                <a:solidFill>
                  <a:schemeClr val="bg1"/>
                </a:solidFill>
                <a:latin typeface="Times New Roman" panose="02020603050405020304" charset="0"/>
                <a:cs typeface="Times New Roman" panose="02020603050405020304" charset="0"/>
              </a:rPr>
              <a:t>THANK YOU</a:t>
            </a:r>
            <a:endParaRPr lang="en-US" sz="6000" b="1">
              <a:solidFill>
                <a:schemeClr val="bg1"/>
              </a:solidFill>
              <a:latin typeface="Times New Roman" panose="02020603050405020304" charset="0"/>
              <a:cs typeface="Times New Roman" panose="02020603050405020304" charset="0"/>
            </a:endParaRPr>
          </a:p>
        </p:txBody>
      </p:sp>
    </p:spTree>
  </p:cSld>
  <p:clrMapOvr>
    <a:masterClrMapping/>
  </p:clrMapOvr>
  <p:transition spd="slow" advClick="0"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pic>
        <p:nvPicPr>
          <p:cNvPr id="3074" name="图片 4"/>
          <p:cNvPicPr>
            <a:picLocks noChangeAspect="1"/>
          </p:cNvPicPr>
          <p:nvPr/>
        </p:nvPicPr>
        <p:blipFill>
          <a:blip r:embed="rId1"/>
          <a:stretch>
            <a:fillRect/>
          </a:stretch>
        </p:blipFill>
        <p:spPr>
          <a:xfrm rot="16200000">
            <a:off x="3818890" y="-6395085"/>
            <a:ext cx="4562475" cy="12185015"/>
          </a:xfrm>
          <a:prstGeom prst="rect">
            <a:avLst/>
          </a:prstGeom>
          <a:noFill/>
          <a:ln w="9525">
            <a:noFill/>
          </a:ln>
        </p:spPr>
      </p:pic>
      <p:sp>
        <p:nvSpPr>
          <p:cNvPr id="2" name="Text Box 1"/>
          <p:cNvSpPr txBox="1"/>
          <p:nvPr/>
        </p:nvSpPr>
        <p:spPr>
          <a:xfrm>
            <a:off x="5071110" y="877570"/>
            <a:ext cx="1859915" cy="706755"/>
          </a:xfrm>
          <a:prstGeom prst="rect">
            <a:avLst/>
          </a:prstGeom>
          <a:noFill/>
        </p:spPr>
        <p:txBody>
          <a:bodyPr wrap="square" rtlCol="0">
            <a:spAutoFit/>
          </a:bodyPr>
          <a:p>
            <a:r>
              <a:rPr lang="en-US" sz="4000">
                <a:solidFill>
                  <a:schemeClr val="bg1"/>
                </a:solidFill>
                <a:latin typeface="Times New Roman" panose="02020603050405020304" charset="0"/>
                <a:cs typeface="Times New Roman" panose="02020603050405020304" charset="0"/>
              </a:rPr>
              <a:t>INDEX</a:t>
            </a:r>
            <a:endParaRPr lang="en-US" sz="40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1330325" y="2223135"/>
            <a:ext cx="9423400" cy="3138170"/>
          </a:xfrm>
          <a:prstGeom prst="rect">
            <a:avLst/>
          </a:prstGeom>
          <a:noFill/>
        </p:spPr>
        <p:txBody>
          <a:bodyPr wrap="square" rtlCol="0">
            <a:spAutoFit/>
          </a:bodyPr>
          <a:p>
            <a:pPr marL="285750" indent="-285750">
              <a:buFont typeface="Arial" panose="020B0604020202020204" pitchFamily="34" charset="0"/>
              <a:buChar char="•"/>
            </a:pPr>
            <a:r>
              <a:rPr lang="en-US">
                <a:solidFill>
                  <a:schemeClr val="bg1"/>
                </a:solidFill>
                <a:latin typeface="Times New Roman" panose="02020603050405020304" charset="0"/>
                <a:cs typeface="Times New Roman" panose="02020603050405020304" charset="0"/>
              </a:rPr>
              <a:t>introduction of Granite</a:t>
            </a:r>
            <a:endParaRPr lang="en-US">
              <a:solidFill>
                <a:schemeClr val="bg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sym typeface="+mn-ea"/>
              </a:rPr>
              <a:t>Properties of granite with Respect to Geotechnical Engineering Aspect </a:t>
            </a:r>
            <a:endParaRPr lang="en-US" altLang="en-US">
              <a:solidFill>
                <a:schemeClr val="bg1"/>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sym typeface="+mn-ea"/>
              </a:rPr>
              <a:t>introduction of Besalt</a:t>
            </a:r>
            <a:endParaRPr lang="en-US" altLang="en-US">
              <a:solidFill>
                <a:schemeClr val="bg1"/>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sym typeface="+mn-ea"/>
              </a:rPr>
              <a:t>Properties of Besalt with Respect to Geotechnical Engineering Aspect</a:t>
            </a:r>
            <a:endParaRPr lang="en-US" altLang="en-US">
              <a:solidFill>
                <a:schemeClr val="bg1"/>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sym typeface="+mn-ea"/>
              </a:rPr>
              <a:t>Introduction of  Sandstone</a:t>
            </a:r>
            <a:endParaRPr lang="en-US" altLang="en-US">
              <a:solidFill>
                <a:schemeClr val="bg1"/>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sym typeface="+mn-ea"/>
              </a:rPr>
              <a:t>Properties of  Sandstone with Respect to Geotechnical Engineering Aspect</a:t>
            </a:r>
            <a:endParaRPr lang="en-US" altLang="en-US">
              <a:solidFill>
                <a:schemeClr val="bg1"/>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sym typeface="+mn-ea"/>
              </a:rPr>
              <a:t>Introduction of Limestone </a:t>
            </a:r>
            <a:endParaRPr lang="en-US" altLang="en-US">
              <a:solidFill>
                <a:schemeClr val="bg1"/>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sym typeface="+mn-ea"/>
              </a:rPr>
              <a:t>Properties of Limestone  with Respect to Geotechnical Engineering Aspect </a:t>
            </a:r>
            <a:endParaRPr lang="en-US" altLang="en-US">
              <a:solidFill>
                <a:schemeClr val="bg1"/>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sym typeface="+mn-ea"/>
              </a:rPr>
              <a:t>Inroduction of Marble</a:t>
            </a:r>
            <a:endParaRPr lang="en-US" altLang="en-US">
              <a:solidFill>
                <a:schemeClr val="bg1"/>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sym typeface="+mn-ea"/>
              </a:rPr>
              <a:t>Properties of Marble with Respect to Geotechnical Engineering Aspect </a:t>
            </a:r>
            <a:endParaRPr lang="en-US" altLang="en-US">
              <a:solidFill>
                <a:schemeClr val="bg1"/>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solidFill>
                  <a:schemeClr val="bg1"/>
                </a:solidFill>
                <a:latin typeface="Times New Roman" panose="02020603050405020304" charset="0"/>
                <a:cs typeface="Times New Roman" panose="02020603050405020304" charset="0"/>
              </a:rPr>
              <a:t>Conclusion</a:t>
            </a:r>
            <a:endParaRPr lang="en-US">
              <a:solidFill>
                <a:schemeClr val="bg1"/>
              </a:solidFill>
              <a:latin typeface="Times New Roman" panose="02020603050405020304" charset="0"/>
              <a:cs typeface="Times New Roman" panose="02020603050405020304" charset="0"/>
            </a:endParaRPr>
          </a:p>
        </p:txBody>
      </p:sp>
    </p:spTree>
  </p:cSld>
  <p:clrMapOvr>
    <a:masterClrMapping/>
  </p:clrMapOvr>
  <p:transition spd="slow" advClick="0" advTm="3000">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cxnSp>
        <p:nvCxnSpPr>
          <p:cNvPr id="29" name="直接连接符 28"/>
          <p:cNvCxnSpPr/>
          <p:nvPr/>
        </p:nvCxnSpPr>
        <p:spPr>
          <a:xfrm>
            <a:off x="5949950" y="1856980"/>
            <a:ext cx="0" cy="3849624"/>
          </a:xfrm>
          <a:prstGeom prst="line">
            <a:avLst/>
          </a:prstGeom>
          <a:noFill/>
          <a:ln w="28575">
            <a:gradFill>
              <a:gsLst>
                <a:gs pos="100000">
                  <a:srgbClr val="858585">
                    <a:alpha val="42000"/>
                  </a:srgbClr>
                </a:gs>
                <a:gs pos="0">
                  <a:schemeClr val="tx1">
                    <a:alpha val="30000"/>
                  </a:schemeClr>
                </a:gs>
                <a:gs pos="48000">
                  <a:schemeClr val="bg1"/>
                </a:gs>
              </a:gsLst>
              <a:lin ang="12000000" scaled="0"/>
            </a:gradFill>
          </a:ln>
        </p:spPr>
        <p:style>
          <a:lnRef idx="2">
            <a:schemeClr val="accent1">
              <a:shade val="50000"/>
            </a:schemeClr>
          </a:lnRef>
          <a:fillRef idx="1">
            <a:schemeClr val="accent1"/>
          </a:fillRef>
          <a:effectRef idx="0">
            <a:schemeClr val="accent1"/>
          </a:effectRef>
          <a:fontRef idx="minor">
            <a:schemeClr val="lt1"/>
          </a:fontRef>
        </p:style>
      </p:cxnSp>
      <p:grpSp>
        <p:nvGrpSpPr>
          <p:cNvPr id="6152" name="组合 29"/>
          <p:cNvGrpSpPr/>
          <p:nvPr/>
        </p:nvGrpSpPr>
        <p:grpSpPr>
          <a:xfrm>
            <a:off x="6545263" y="2476182"/>
            <a:ext cx="4794250" cy="797560"/>
            <a:chOff x="7094414" y="1647796"/>
            <a:chExt cx="4795049" cy="798984"/>
          </a:xfrm>
        </p:grpSpPr>
        <p:grpSp>
          <p:nvGrpSpPr>
            <p:cNvPr id="6180" name="组合 30"/>
            <p:cNvGrpSpPr/>
            <p:nvPr/>
          </p:nvGrpSpPr>
          <p:grpSpPr>
            <a:xfrm>
              <a:off x="7094414" y="1779691"/>
              <a:ext cx="440242" cy="452396"/>
              <a:chOff x="5576510" y="968753"/>
              <a:chExt cx="1884994" cy="1884995"/>
            </a:xfrm>
          </p:grpSpPr>
          <p:sp>
            <p:nvSpPr>
              <p:cNvPr id="33" name="椭圆 3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81" name="TextBox 35"/>
            <p:cNvSpPr txBox="1"/>
            <p:nvPr/>
          </p:nvSpPr>
          <p:spPr>
            <a:xfrm>
              <a:off x="7646956" y="1647796"/>
              <a:ext cx="4242507" cy="798984"/>
            </a:xfrm>
            <a:prstGeom prst="rect">
              <a:avLst/>
            </a:prstGeom>
            <a:noFill/>
            <a:ln w="9525">
              <a:noFill/>
            </a:ln>
          </p:spPr>
          <p:txBody>
            <a:bodyPr>
              <a:noAutofit/>
            </a:bodyPr>
            <a:p>
              <a:pPr algn="just" eaLnBrk="1" hangingPunct="1"/>
              <a:r>
                <a:rPr lang="en-US" altLang="en-US" sz="1400" dirty="0">
                  <a:solidFill>
                    <a:schemeClr val="bg1"/>
                  </a:solidFill>
                  <a:latin typeface="Microsoft YaHei" panose="020B0503020204020204" pitchFamily="34" charset="-122"/>
                  <a:ea typeface="Microsoft YaHei" panose="020B0503020204020204" pitchFamily="34" charset="-122"/>
                </a:rPr>
                <a:t>Granite is an intrusive igneous rock, meaning it forms from magma that cools and solidifies deep within the Earth's crust.</a:t>
              </a:r>
              <a:endParaRPr lang="en-US" altLang="en-US" sz="1400" dirty="0">
                <a:solidFill>
                  <a:schemeClr val="bg1"/>
                </a:solidFill>
                <a:latin typeface="Microsoft YaHei" panose="020B0503020204020204" pitchFamily="34" charset="-122"/>
                <a:ea typeface="Microsoft YaHei" panose="020B0503020204020204" pitchFamily="34" charset="-122"/>
              </a:endParaRPr>
            </a:p>
            <a:p>
              <a:pPr algn="just" eaLnBrk="1" hangingPunct="1"/>
              <a:endParaRPr lang="en-US" altLang="en-US" sz="1400" dirty="0">
                <a:solidFill>
                  <a:schemeClr val="bg1"/>
                </a:solidFill>
                <a:latin typeface="Microsoft YaHei" panose="020B0503020204020204" pitchFamily="34" charset="-122"/>
                <a:ea typeface="Microsoft YaHei" panose="020B0503020204020204" pitchFamily="34" charset="-122"/>
              </a:endParaRPr>
            </a:p>
          </p:txBody>
        </p:sp>
      </p:grpSp>
      <p:grpSp>
        <p:nvGrpSpPr>
          <p:cNvPr id="6153" name="组合 34"/>
          <p:cNvGrpSpPr/>
          <p:nvPr/>
        </p:nvGrpSpPr>
        <p:grpSpPr>
          <a:xfrm>
            <a:off x="6545263" y="3441698"/>
            <a:ext cx="4794250" cy="737235"/>
            <a:chOff x="7094414" y="1688114"/>
            <a:chExt cx="4795049" cy="736313"/>
          </a:xfrm>
        </p:grpSpPr>
        <p:grpSp>
          <p:nvGrpSpPr>
            <p:cNvPr id="6172" name="组合 35"/>
            <p:cNvGrpSpPr/>
            <p:nvPr/>
          </p:nvGrpSpPr>
          <p:grpSpPr>
            <a:xfrm>
              <a:off x="7094414" y="1779691"/>
              <a:ext cx="440242" cy="452396"/>
              <a:chOff x="5576510" y="968753"/>
              <a:chExt cx="1884994" cy="1884995"/>
            </a:xfrm>
          </p:grpSpPr>
          <p:sp>
            <p:nvSpPr>
              <p:cNvPr id="38"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73" name="TextBox 35"/>
            <p:cNvSpPr txBox="1"/>
            <p:nvPr/>
          </p:nvSpPr>
          <p:spPr>
            <a:xfrm>
              <a:off x="7647159" y="1688114"/>
              <a:ext cx="4242304" cy="736313"/>
            </a:xfrm>
            <a:prstGeom prst="rect">
              <a:avLst/>
            </a:prstGeom>
            <a:noFill/>
            <a:ln w="9525">
              <a:noFill/>
            </a:ln>
          </p:spPr>
          <p:txBody>
            <a:bodyPr>
              <a:spAutoFit/>
            </a:bodyPr>
            <a:p>
              <a:pPr algn="just" eaLnBrk="1" hangingPunct="1"/>
              <a:r>
                <a:rPr lang="en-US" altLang="en-US" sz="1400" dirty="0">
                  <a:solidFill>
                    <a:schemeClr val="bg1"/>
                  </a:solidFill>
                  <a:latin typeface="Microsoft YaHei" panose="020B0503020204020204" pitchFamily="34" charset="-122"/>
                  <a:ea typeface="Microsoft YaHei" panose="020B0503020204020204" pitchFamily="34" charset="-122"/>
                  <a:sym typeface="+mn-ea"/>
                </a:rPr>
                <a:t>The slow cooling process allows for the formation of large crystals, giving granite its characteristic coarse-grained texture.</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grpSp>
      <p:grpSp>
        <p:nvGrpSpPr>
          <p:cNvPr id="6154" name="组合 39"/>
          <p:cNvGrpSpPr/>
          <p:nvPr/>
        </p:nvGrpSpPr>
        <p:grpSpPr>
          <a:xfrm>
            <a:off x="6545263" y="4414523"/>
            <a:ext cx="4794250" cy="737235"/>
            <a:chOff x="7094414" y="1676426"/>
            <a:chExt cx="4795049" cy="738550"/>
          </a:xfrm>
        </p:grpSpPr>
        <p:grpSp>
          <p:nvGrpSpPr>
            <p:cNvPr id="6164" name="组合 40"/>
            <p:cNvGrpSpPr/>
            <p:nvPr/>
          </p:nvGrpSpPr>
          <p:grpSpPr>
            <a:xfrm>
              <a:off x="7094414" y="1779691"/>
              <a:ext cx="440242" cy="452396"/>
              <a:chOff x="5576510" y="968753"/>
              <a:chExt cx="1884994" cy="1884995"/>
            </a:xfrm>
          </p:grpSpPr>
          <p:sp>
            <p:nvSpPr>
              <p:cNvPr id="43" name="椭圆 4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任意多边形 4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65" name="TextBox 35"/>
            <p:cNvSpPr txBox="1"/>
            <p:nvPr/>
          </p:nvSpPr>
          <p:spPr>
            <a:xfrm>
              <a:off x="7647159" y="1676426"/>
              <a:ext cx="4242304" cy="738550"/>
            </a:xfrm>
            <a:prstGeom prst="rect">
              <a:avLst/>
            </a:prstGeom>
            <a:noFill/>
            <a:ln w="9525">
              <a:noFill/>
            </a:ln>
          </p:spPr>
          <p:txBody>
            <a:bodyPr>
              <a:spAutoFit/>
            </a:bodyPr>
            <a:p>
              <a:pPr algn="just" eaLnBrk="1" hangingPunct="1"/>
              <a:r>
                <a:rPr lang="en-US" altLang="en-US" sz="1400" dirty="0">
                  <a:solidFill>
                    <a:schemeClr val="bg1"/>
                  </a:solidFill>
                  <a:latin typeface="Microsoft YaHei" panose="020B0503020204020204" pitchFamily="34" charset="-122"/>
                  <a:ea typeface="Microsoft YaHei" panose="020B0503020204020204" pitchFamily="34" charset="-122"/>
                </a:rPr>
                <a:t>Granite is found in large formations such as batholiths, and is a very common rock type within continental crust.</a:t>
              </a:r>
              <a:endParaRPr lang="en-US" altLang="en-US" sz="1400"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925195" y="1211580"/>
            <a:ext cx="2456180" cy="706755"/>
          </a:xfrm>
          <a:prstGeom prst="rect">
            <a:avLst/>
          </a:prstGeom>
          <a:noFill/>
        </p:spPr>
        <p:txBody>
          <a:bodyPr wrap="square" rtlCol="0">
            <a:spAutoFit/>
          </a:bodyPr>
          <a:p>
            <a:r>
              <a:rPr lang="en-US" altLang="en-US" sz="4000" b="1">
                <a:solidFill>
                  <a:schemeClr val="bg1"/>
                </a:solidFill>
                <a:latin typeface="Times New Roman" panose="02020603050405020304" charset="0"/>
                <a:cs typeface="Times New Roman" panose="02020603050405020304" charset="0"/>
              </a:rPr>
              <a:t>Granite :</a:t>
            </a:r>
            <a:endParaRPr lang="en-US" altLang="en-US" sz="4000" b="1">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852170" y="2310130"/>
            <a:ext cx="4943475" cy="1578610"/>
          </a:xfrm>
          <a:prstGeom prst="rect">
            <a:avLst/>
          </a:prstGeom>
          <a:noFill/>
        </p:spPr>
        <p:txBody>
          <a:bodyPr wrap="square" rtlCol="0">
            <a:spAutoFit/>
          </a:bodyPr>
          <a:p>
            <a:pPr marL="342900" indent="-342900">
              <a:lnSpc>
                <a:spcPct val="100000"/>
              </a:lnSpc>
              <a:spcBef>
                <a:spcPts val="10"/>
              </a:spcBef>
              <a:spcAft>
                <a:spcPts val="10"/>
              </a:spcAft>
              <a:buAutoNum type="arabicPeriod"/>
            </a:pPr>
            <a:r>
              <a:rPr lang="en-US" altLang="en-US" sz="1600">
                <a:solidFill>
                  <a:schemeClr val="bg1"/>
                </a:solidFill>
              </a:rPr>
              <a:t>This is a common intrusive igneous rock.</a:t>
            </a:r>
            <a:endParaRPr lang="en-US" altLang="en-US" sz="1600">
              <a:solidFill>
                <a:schemeClr val="bg1"/>
              </a:solidFill>
            </a:endParaRPr>
          </a:p>
          <a:p>
            <a:pPr marL="342900" indent="-342900">
              <a:lnSpc>
                <a:spcPct val="100000"/>
              </a:lnSpc>
              <a:spcBef>
                <a:spcPts val="10"/>
              </a:spcBef>
              <a:spcAft>
                <a:spcPts val="10"/>
              </a:spcAft>
              <a:buAutoNum type="arabicPeriod"/>
            </a:pPr>
            <a:endParaRPr lang="en-US" altLang="en-US" sz="1600">
              <a:solidFill>
                <a:schemeClr val="bg1"/>
              </a:solidFill>
            </a:endParaRPr>
          </a:p>
          <a:p>
            <a:pPr marL="342900" indent="-342900">
              <a:lnSpc>
                <a:spcPct val="100000"/>
              </a:lnSpc>
              <a:spcBef>
                <a:spcPts val="10"/>
              </a:spcBef>
              <a:spcAft>
                <a:spcPts val="10"/>
              </a:spcAft>
              <a:buAutoNum type="arabicPeriod"/>
            </a:pPr>
            <a:r>
              <a:rPr lang="en-US" altLang="en-US" sz="1600">
                <a:solidFill>
                  <a:schemeClr val="bg1"/>
                </a:solidFill>
              </a:rPr>
              <a:t>It's characterized by its coarse-grained texture, with visible crystals of quartz, feldspar, and mica.</a:t>
            </a:r>
            <a:endParaRPr lang="en-US" altLang="en-US" sz="1600">
              <a:solidFill>
                <a:schemeClr val="bg1"/>
              </a:solidFill>
            </a:endParaRPr>
          </a:p>
          <a:p>
            <a:pPr marL="342900" indent="-342900">
              <a:lnSpc>
                <a:spcPct val="100000"/>
              </a:lnSpc>
              <a:spcBef>
                <a:spcPts val="10"/>
              </a:spcBef>
              <a:spcAft>
                <a:spcPts val="10"/>
              </a:spcAft>
              <a:buAutoNum type="arabicPeriod"/>
            </a:pPr>
            <a:endParaRPr lang="en-US" altLang="en-US" sz="1600">
              <a:solidFill>
                <a:schemeClr val="bg1"/>
              </a:solidFill>
            </a:endParaRPr>
          </a:p>
          <a:p>
            <a:pPr marL="342900" indent="-342900">
              <a:lnSpc>
                <a:spcPct val="100000"/>
              </a:lnSpc>
              <a:spcBef>
                <a:spcPts val="10"/>
              </a:spcBef>
              <a:spcAft>
                <a:spcPts val="10"/>
              </a:spcAft>
              <a:buAutoNum type="arabicPeriod"/>
            </a:pPr>
            <a:r>
              <a:rPr lang="en-US" altLang="en-US" sz="1600">
                <a:solidFill>
                  <a:schemeClr val="bg1"/>
                </a:solidFill>
              </a:rPr>
              <a:t>It's often used in construction due to its durability.</a:t>
            </a:r>
            <a:endParaRPr lang="en-US" altLang="en-US" sz="1600">
              <a:solidFill>
                <a:schemeClr val="bg1"/>
              </a:solidFill>
            </a:endParaRPr>
          </a:p>
        </p:txBody>
      </p:sp>
      <p:sp>
        <p:nvSpPr>
          <p:cNvPr id="4" name="Text Box 3"/>
          <p:cNvSpPr txBox="1"/>
          <p:nvPr/>
        </p:nvSpPr>
        <p:spPr>
          <a:xfrm>
            <a:off x="6395720" y="1939290"/>
            <a:ext cx="2456180" cy="368300"/>
          </a:xfrm>
          <a:prstGeom prst="rect">
            <a:avLst/>
          </a:prstGeom>
          <a:noFill/>
        </p:spPr>
        <p:txBody>
          <a:bodyPr wrap="square" rtlCol="0">
            <a:spAutoFit/>
          </a:bodyPr>
          <a:p>
            <a:r>
              <a:rPr lang="en-US" altLang="en-US" sz="1800" b="1">
                <a:solidFill>
                  <a:schemeClr val="bg1"/>
                </a:solidFill>
                <a:latin typeface="Times New Roman" panose="02020603050405020304" charset="0"/>
                <a:cs typeface="Times New Roman" panose="02020603050405020304" charset="0"/>
              </a:rPr>
              <a:t>Characterstics :</a:t>
            </a:r>
            <a:endParaRPr lang="en-US" altLang="en-US" sz="1800" b="1">
              <a:solidFill>
                <a:schemeClr val="bg1"/>
              </a:solidFill>
              <a:latin typeface="Times New Roman" panose="02020603050405020304" charset="0"/>
              <a:cs typeface="Times New Roman" panose="02020603050405020304" charset="0"/>
            </a:endParaRPr>
          </a:p>
        </p:txBody>
      </p:sp>
    </p:spTree>
  </p:cSld>
  <p:clrMapOvr>
    <a:masterClrMapping/>
  </p:clrMapOvr>
  <p:transition spd="slow" advClick="0" advTm="3000">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3" name="Text Box 2"/>
          <p:cNvSpPr txBox="1"/>
          <p:nvPr/>
        </p:nvSpPr>
        <p:spPr>
          <a:xfrm>
            <a:off x="675640" y="635000"/>
            <a:ext cx="7365365" cy="443865"/>
          </a:xfrm>
          <a:prstGeom prst="rect">
            <a:avLst/>
          </a:prstGeom>
          <a:noFill/>
        </p:spPr>
        <p:txBody>
          <a:bodyPr wrap="square" rtlCol="0">
            <a:noAutofit/>
          </a:bodyPr>
          <a:p>
            <a:r>
              <a:rPr lang="en-US" altLang="en-US" sz="2000" b="1">
                <a:solidFill>
                  <a:schemeClr val="bg1"/>
                </a:solidFill>
                <a:latin typeface="Times New Roman" panose="02020603050405020304" charset="0"/>
                <a:cs typeface="Times New Roman" panose="02020603050405020304" charset="0"/>
                <a:sym typeface="+mn-ea"/>
              </a:rPr>
              <a:t>Properties with Respect to Geotechnical Engineering Aspect :-</a:t>
            </a:r>
            <a:endParaRPr lang="en-US" altLang="en-US" sz="2000" b="1">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984250" y="1447800"/>
            <a:ext cx="10963275" cy="3784600"/>
          </a:xfrm>
          <a:prstGeom prst="rect">
            <a:avLst/>
          </a:prstGeom>
          <a:noFill/>
        </p:spPr>
        <p:txBody>
          <a:bodyPr wrap="square" rtlCol="0">
            <a:spAutoFit/>
          </a:bodyPr>
          <a:p>
            <a:r>
              <a:rPr lang="en-US" altLang="en-US" sz="1600" b="1">
                <a:solidFill>
                  <a:schemeClr val="bg1"/>
                </a:solidFill>
              </a:rPr>
              <a:t>Strength</a:t>
            </a:r>
            <a:r>
              <a:rPr lang="en-US" altLang="en-US" sz="1600">
                <a:solidFill>
                  <a:schemeClr val="bg1"/>
                </a:solidFill>
              </a:rPr>
              <a:t>:</a:t>
            </a:r>
            <a:endParaRPr lang="en-US" altLang="en-US" sz="1600">
              <a:solidFill>
                <a:schemeClr val="bg1"/>
              </a:solidFill>
            </a:endParaRPr>
          </a:p>
          <a:p>
            <a:pPr lvl="1"/>
            <a:r>
              <a:rPr lang="en-US" altLang="en-US" sz="1600">
                <a:solidFill>
                  <a:schemeClr val="bg1"/>
                </a:solidFill>
              </a:rPr>
              <a:t>Generally has high compressive strength, making it suitable for foundations, retaining walls, and as a strong aggregate in concrete and asphalt.</a:t>
            </a:r>
            <a:endParaRPr lang="en-US" altLang="en-US" sz="1600">
              <a:solidFill>
                <a:schemeClr val="bg1"/>
              </a:solidFill>
            </a:endParaRPr>
          </a:p>
          <a:p>
            <a:pPr lvl="1"/>
            <a:endParaRPr lang="en-US" altLang="en-US" sz="1600">
              <a:solidFill>
                <a:schemeClr val="bg1"/>
              </a:solidFill>
            </a:endParaRPr>
          </a:p>
          <a:p>
            <a:r>
              <a:rPr lang="en-US" altLang="en-US" sz="1600" b="1">
                <a:solidFill>
                  <a:schemeClr val="bg1"/>
                </a:solidFill>
              </a:rPr>
              <a:t>Durability</a:t>
            </a:r>
            <a:r>
              <a:rPr lang="en-US" altLang="en-US" sz="1600">
                <a:solidFill>
                  <a:schemeClr val="bg1"/>
                </a:solidFill>
              </a:rPr>
              <a:t>: </a:t>
            </a:r>
            <a:endParaRPr lang="en-US" altLang="en-US" sz="1600">
              <a:solidFill>
                <a:schemeClr val="bg1"/>
              </a:solidFill>
            </a:endParaRPr>
          </a:p>
          <a:p>
            <a:r>
              <a:rPr lang="en-US" altLang="en-US" sz="1600">
                <a:solidFill>
                  <a:schemeClr val="bg1"/>
                </a:solidFill>
              </a:rPr>
              <a:t> Very durable and resistant to weathering and abrasion due to its interlocking crystalline structure and hard mineral composition (quartz and feldspar).</a:t>
            </a:r>
            <a:endParaRPr lang="en-US" altLang="en-US" sz="1600">
              <a:solidFill>
                <a:schemeClr val="bg1"/>
              </a:solidFill>
            </a:endParaRPr>
          </a:p>
          <a:p>
            <a:endParaRPr lang="en-US" altLang="en-US" sz="1600" b="1">
              <a:solidFill>
                <a:schemeClr val="bg1"/>
              </a:solidFill>
            </a:endParaRPr>
          </a:p>
          <a:p>
            <a:r>
              <a:rPr lang="en-US" altLang="en-US" sz="1600" b="1">
                <a:solidFill>
                  <a:schemeClr val="bg1"/>
                </a:solidFill>
              </a:rPr>
              <a:t>Permeability</a:t>
            </a:r>
            <a:r>
              <a:rPr lang="en-US" altLang="en-US" sz="1600">
                <a:solidFill>
                  <a:schemeClr val="bg1"/>
                </a:solidFill>
              </a:rPr>
              <a:t>: </a:t>
            </a:r>
            <a:endParaRPr lang="en-US" altLang="en-US" sz="1600">
              <a:solidFill>
                <a:schemeClr val="bg1"/>
              </a:solidFill>
            </a:endParaRPr>
          </a:p>
          <a:p>
            <a:pPr lvl="1"/>
            <a:r>
              <a:rPr lang="en-US" altLang="en-US" sz="1600">
                <a:solidFill>
                  <a:schemeClr val="bg1"/>
                </a:solidFill>
              </a:rPr>
              <a:t>Typically has low permeability due to the tight interlocking of crystals. However, fractures and joints within a granite mass can significantly increase permeability.</a:t>
            </a:r>
            <a:endParaRPr lang="en-US" altLang="en-US" sz="1600">
              <a:solidFill>
                <a:schemeClr val="bg1"/>
              </a:solidFill>
            </a:endParaRPr>
          </a:p>
          <a:p>
            <a:pPr lvl="1"/>
            <a:endParaRPr lang="en-US" altLang="en-US" sz="1600">
              <a:solidFill>
                <a:schemeClr val="bg1"/>
              </a:solidFill>
            </a:endParaRPr>
          </a:p>
          <a:p>
            <a:r>
              <a:rPr lang="en-US" altLang="en-US" sz="1600" b="1">
                <a:solidFill>
                  <a:schemeClr val="bg1"/>
                </a:solidFill>
              </a:rPr>
              <a:t>Fracture Characteristics:</a:t>
            </a:r>
            <a:endParaRPr lang="en-US" altLang="en-US" sz="1600" b="1">
              <a:solidFill>
                <a:schemeClr val="bg1"/>
              </a:solidFill>
            </a:endParaRPr>
          </a:p>
          <a:p>
            <a:pPr lvl="1"/>
            <a:r>
              <a:rPr lang="en-US" altLang="en-US" sz="1600">
                <a:solidFill>
                  <a:schemeClr val="bg1"/>
                </a:solidFill>
              </a:rPr>
              <a:t>Tends to fracture along existing joints and weaknesses. The nature of these discontinuities is critical for rock mass stability analysis.</a:t>
            </a:r>
            <a:endParaRPr lang="en-US" altLang="en-US" sz="1600">
              <a:solidFill>
                <a:schemeClr val="bg1"/>
              </a:solidFill>
            </a:endParaRPr>
          </a:p>
        </p:txBody>
      </p:sp>
    </p:spTree>
  </p:cSld>
  <p:clrMapOvr>
    <a:masterClrMapping/>
  </p:clrMapOvr>
  <p:transition spd="slow" advClick="0"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cxnSp>
        <p:nvCxnSpPr>
          <p:cNvPr id="29" name="直接连接符 28"/>
          <p:cNvCxnSpPr/>
          <p:nvPr/>
        </p:nvCxnSpPr>
        <p:spPr>
          <a:xfrm>
            <a:off x="5949950" y="1856980"/>
            <a:ext cx="0" cy="3849624"/>
          </a:xfrm>
          <a:prstGeom prst="line">
            <a:avLst/>
          </a:prstGeom>
          <a:noFill/>
          <a:ln w="28575">
            <a:gradFill>
              <a:gsLst>
                <a:gs pos="100000">
                  <a:srgbClr val="858585">
                    <a:alpha val="42000"/>
                  </a:srgbClr>
                </a:gs>
                <a:gs pos="0">
                  <a:schemeClr val="tx1">
                    <a:alpha val="30000"/>
                  </a:schemeClr>
                </a:gs>
                <a:gs pos="48000">
                  <a:schemeClr val="bg1"/>
                </a:gs>
              </a:gsLst>
              <a:lin ang="12000000" scaled="0"/>
            </a:gradFill>
          </a:ln>
        </p:spPr>
        <p:style>
          <a:lnRef idx="2">
            <a:schemeClr val="accent1">
              <a:shade val="50000"/>
            </a:schemeClr>
          </a:lnRef>
          <a:fillRef idx="1">
            <a:schemeClr val="accent1"/>
          </a:fillRef>
          <a:effectRef idx="0">
            <a:schemeClr val="accent1"/>
          </a:effectRef>
          <a:fontRef idx="minor">
            <a:schemeClr val="lt1"/>
          </a:fontRef>
        </p:style>
      </p:cxnSp>
      <p:grpSp>
        <p:nvGrpSpPr>
          <p:cNvPr id="6152" name="组合 29"/>
          <p:cNvGrpSpPr/>
          <p:nvPr/>
        </p:nvGrpSpPr>
        <p:grpSpPr>
          <a:xfrm>
            <a:off x="6545263" y="2445282"/>
            <a:ext cx="4944110" cy="598805"/>
            <a:chOff x="7094414" y="1779691"/>
            <a:chExt cx="4944934" cy="599874"/>
          </a:xfrm>
        </p:grpSpPr>
        <p:grpSp>
          <p:nvGrpSpPr>
            <p:cNvPr id="6180" name="组合 30"/>
            <p:cNvGrpSpPr/>
            <p:nvPr/>
          </p:nvGrpSpPr>
          <p:grpSpPr>
            <a:xfrm>
              <a:off x="7094414" y="1779691"/>
              <a:ext cx="440242" cy="452396"/>
              <a:chOff x="5576510" y="968753"/>
              <a:chExt cx="1884994" cy="1884995"/>
            </a:xfrm>
          </p:grpSpPr>
          <p:sp>
            <p:nvSpPr>
              <p:cNvPr id="33" name="椭圆 3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81" name="TextBox 35"/>
            <p:cNvSpPr txBox="1"/>
            <p:nvPr/>
          </p:nvSpPr>
          <p:spPr>
            <a:xfrm>
              <a:off x="7646956" y="1780327"/>
              <a:ext cx="4392392" cy="599238"/>
            </a:xfrm>
            <a:prstGeom prst="rect">
              <a:avLst/>
            </a:prstGeom>
            <a:noFill/>
            <a:ln w="9525">
              <a:noFill/>
            </a:ln>
          </p:spPr>
          <p:txBody>
            <a:bodyPr>
              <a:noAutofit/>
            </a:bodyPr>
            <a:p>
              <a:pPr algn="just" eaLnBrk="1" hangingPunct="1"/>
              <a:r>
                <a:rPr lang="en-US" altLang="en-US" sz="1400" dirty="0">
                  <a:solidFill>
                    <a:schemeClr val="bg1"/>
                  </a:solidFill>
                  <a:ea typeface="Microsoft YaHei" panose="020B0503020204020204" pitchFamily="34" charset="-122"/>
                  <a:cs typeface="Calibri" panose="020F0502020204030204" pitchFamily="34" charset="0"/>
                </a:rPr>
                <a:t>Fine-grained (aphanitic) - individual mineral crystals are too small to see without magnification.</a:t>
              </a:r>
              <a:endParaRPr lang="en-US" altLang="en-US" sz="1400" dirty="0">
                <a:solidFill>
                  <a:schemeClr val="bg1"/>
                </a:solidFill>
                <a:ea typeface="Microsoft YaHei" panose="020B0503020204020204" pitchFamily="34" charset="-122"/>
                <a:cs typeface="Calibri" panose="020F0502020204030204" pitchFamily="34" charset="0"/>
              </a:endParaRPr>
            </a:p>
          </p:txBody>
        </p:sp>
      </p:grpSp>
      <p:grpSp>
        <p:nvGrpSpPr>
          <p:cNvPr id="6153" name="组合 34"/>
          <p:cNvGrpSpPr/>
          <p:nvPr/>
        </p:nvGrpSpPr>
        <p:grpSpPr>
          <a:xfrm>
            <a:off x="6545263" y="3279138"/>
            <a:ext cx="4943475" cy="737235"/>
            <a:chOff x="7094414" y="1688114"/>
            <a:chExt cx="4944299" cy="736313"/>
          </a:xfrm>
        </p:grpSpPr>
        <p:grpSp>
          <p:nvGrpSpPr>
            <p:cNvPr id="6172" name="组合 35"/>
            <p:cNvGrpSpPr/>
            <p:nvPr/>
          </p:nvGrpSpPr>
          <p:grpSpPr>
            <a:xfrm>
              <a:off x="7094414" y="1779691"/>
              <a:ext cx="440242" cy="452396"/>
              <a:chOff x="5576510" y="968753"/>
              <a:chExt cx="1884994" cy="1884995"/>
            </a:xfrm>
          </p:grpSpPr>
          <p:sp>
            <p:nvSpPr>
              <p:cNvPr id="38"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73" name="TextBox 35"/>
            <p:cNvSpPr txBox="1"/>
            <p:nvPr/>
          </p:nvSpPr>
          <p:spPr>
            <a:xfrm>
              <a:off x="7646956" y="1688114"/>
              <a:ext cx="4391757" cy="736313"/>
            </a:xfrm>
            <a:prstGeom prst="rect">
              <a:avLst/>
            </a:prstGeom>
            <a:noFill/>
            <a:ln w="9525">
              <a:noFill/>
            </a:ln>
          </p:spPr>
          <p:txBody>
            <a:bodyPr wrap="square">
              <a:spAutoFit/>
            </a:bodyPr>
            <a:p>
              <a:pPr algn="l" eaLnBrk="1" hangingPunct="1"/>
              <a:r>
                <a:rPr lang="en-US" altLang="en-US" sz="1400" dirty="0">
                  <a:solidFill>
                    <a:schemeClr val="bg1"/>
                  </a:solidFill>
                  <a:ea typeface="Microsoft YaHei" panose="020B0503020204020204" pitchFamily="34" charset="-122"/>
                  <a:cs typeface="Calibri" panose="020F0502020204030204" pitchFamily="34" charset="0"/>
                </a:rPr>
                <a:t>Predominantly composed of dark-colored ferromagnesian minerals like pyroxene and olivine, and plagioclase feldspar.</a:t>
              </a:r>
              <a:endParaRPr lang="en-US" altLang="en-US" sz="1400" dirty="0">
                <a:solidFill>
                  <a:schemeClr val="bg1"/>
                </a:solidFill>
                <a:ea typeface="Microsoft YaHei" panose="020B0503020204020204" pitchFamily="34" charset="-122"/>
                <a:cs typeface="Calibri" panose="020F0502020204030204" pitchFamily="34" charset="0"/>
              </a:endParaRPr>
            </a:p>
          </p:txBody>
        </p:sp>
      </p:grpSp>
      <p:grpSp>
        <p:nvGrpSpPr>
          <p:cNvPr id="6154" name="组合 39"/>
          <p:cNvGrpSpPr/>
          <p:nvPr/>
        </p:nvGrpSpPr>
        <p:grpSpPr>
          <a:xfrm>
            <a:off x="6545263" y="4355044"/>
            <a:ext cx="4943475" cy="451591"/>
            <a:chOff x="7094414" y="1779691"/>
            <a:chExt cx="4944299" cy="452396"/>
          </a:xfrm>
        </p:grpSpPr>
        <p:grpSp>
          <p:nvGrpSpPr>
            <p:cNvPr id="6164" name="组合 40"/>
            <p:cNvGrpSpPr/>
            <p:nvPr/>
          </p:nvGrpSpPr>
          <p:grpSpPr>
            <a:xfrm>
              <a:off x="7094414" y="1779691"/>
              <a:ext cx="440242" cy="452396"/>
              <a:chOff x="5576510" y="968753"/>
              <a:chExt cx="1884994" cy="1884995"/>
            </a:xfrm>
          </p:grpSpPr>
          <p:sp>
            <p:nvSpPr>
              <p:cNvPr id="43" name="椭圆 4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任意多边形 4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65" name="TextBox 35"/>
            <p:cNvSpPr txBox="1"/>
            <p:nvPr/>
          </p:nvSpPr>
          <p:spPr>
            <a:xfrm>
              <a:off x="7646956" y="1817008"/>
              <a:ext cx="4391757" cy="307252"/>
            </a:xfrm>
            <a:prstGeom prst="rect">
              <a:avLst/>
            </a:prstGeom>
            <a:noFill/>
            <a:ln w="9525">
              <a:noFill/>
            </a:ln>
          </p:spPr>
          <p:txBody>
            <a:bodyPr wrap="square">
              <a:spAutoFit/>
            </a:bodyPr>
            <a:p>
              <a:pPr algn="just" eaLnBrk="1" hangingPunct="1"/>
              <a:r>
                <a:rPr lang="en-US" altLang="en-US" sz="1400" dirty="0">
                  <a:solidFill>
                    <a:schemeClr val="bg1"/>
                  </a:solidFill>
                  <a:latin typeface="+mn-lt"/>
                  <a:ea typeface="Microsoft YaHei" panose="020B0503020204020204" pitchFamily="34" charset="-122"/>
                  <a:cs typeface="+mn-lt"/>
                </a:rPr>
                <a:t>Typically dark-colored, Relatively dense. Moderately hard.</a:t>
              </a:r>
              <a:endParaRPr lang="en-US" altLang="en-US" sz="1400" dirty="0">
                <a:solidFill>
                  <a:schemeClr val="bg1"/>
                </a:solidFill>
                <a:latin typeface="+mn-lt"/>
                <a:ea typeface="Microsoft YaHei" panose="020B0503020204020204" pitchFamily="34" charset="-122"/>
                <a:cs typeface="+mn-lt"/>
              </a:endParaRPr>
            </a:p>
          </p:txBody>
        </p:sp>
      </p:grpSp>
      <p:sp>
        <p:nvSpPr>
          <p:cNvPr id="2" name="Text Box 1"/>
          <p:cNvSpPr txBox="1"/>
          <p:nvPr/>
        </p:nvSpPr>
        <p:spPr>
          <a:xfrm>
            <a:off x="925195" y="1211580"/>
            <a:ext cx="2456180" cy="706755"/>
          </a:xfrm>
          <a:prstGeom prst="rect">
            <a:avLst/>
          </a:prstGeom>
          <a:noFill/>
        </p:spPr>
        <p:txBody>
          <a:bodyPr wrap="square" rtlCol="0">
            <a:spAutoFit/>
          </a:bodyPr>
          <a:p>
            <a:r>
              <a:rPr lang="en-US" altLang="en-US" sz="4000" b="1">
                <a:solidFill>
                  <a:schemeClr val="bg1"/>
                </a:solidFill>
                <a:latin typeface="Times New Roman" panose="02020603050405020304" charset="0"/>
                <a:cs typeface="Times New Roman" panose="02020603050405020304" charset="0"/>
              </a:rPr>
              <a:t>Basalt :</a:t>
            </a:r>
            <a:endParaRPr lang="en-US" altLang="en-US" sz="4000" b="1">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852170" y="2310130"/>
            <a:ext cx="4943475" cy="2317750"/>
          </a:xfrm>
          <a:prstGeom prst="rect">
            <a:avLst/>
          </a:prstGeom>
          <a:noFill/>
        </p:spPr>
        <p:txBody>
          <a:bodyPr wrap="square" rtlCol="0">
            <a:spAutoFit/>
          </a:bodyPr>
          <a:p>
            <a:pPr marL="342900" indent="-342900">
              <a:lnSpc>
                <a:spcPct val="100000"/>
              </a:lnSpc>
              <a:spcBef>
                <a:spcPts val="10"/>
              </a:spcBef>
              <a:spcAft>
                <a:spcPts val="10"/>
              </a:spcAft>
              <a:buAutoNum type="arabicPeriod"/>
            </a:pPr>
            <a:r>
              <a:rPr lang="en-US" altLang="en-US" sz="1600">
                <a:solidFill>
                  <a:schemeClr val="bg1"/>
                </a:solidFill>
              </a:rPr>
              <a:t>Extrusive igneous rock, meaning it cooled quickly at the Earth's surface from lava.</a:t>
            </a:r>
            <a:endParaRPr lang="en-US" altLang="en-US" sz="1600">
              <a:solidFill>
                <a:schemeClr val="bg1"/>
              </a:solidFill>
            </a:endParaRPr>
          </a:p>
          <a:p>
            <a:pPr marL="342900" indent="-342900">
              <a:lnSpc>
                <a:spcPct val="100000"/>
              </a:lnSpc>
              <a:spcBef>
                <a:spcPts val="10"/>
              </a:spcBef>
              <a:spcAft>
                <a:spcPts val="10"/>
              </a:spcAft>
              <a:buAutoNum type="arabicPeriod"/>
            </a:pPr>
            <a:endParaRPr lang="en-US" altLang="en-US" sz="1600">
              <a:solidFill>
                <a:schemeClr val="bg1"/>
              </a:solidFill>
            </a:endParaRPr>
          </a:p>
          <a:p>
            <a:pPr marL="342900" indent="-342900">
              <a:lnSpc>
                <a:spcPct val="100000"/>
              </a:lnSpc>
              <a:spcBef>
                <a:spcPts val="10"/>
              </a:spcBef>
              <a:spcAft>
                <a:spcPts val="10"/>
              </a:spcAft>
              <a:buAutoNum type="arabicPeriod"/>
            </a:pPr>
            <a:r>
              <a:rPr lang="en-US" altLang="en-US" sz="1600">
                <a:solidFill>
                  <a:schemeClr val="bg1"/>
                </a:solidFill>
              </a:rPr>
              <a:t>Fine-grained, dark-colored (black or dark gray). May have small holes (vesicles) if gases were trapped during cooling.</a:t>
            </a:r>
            <a:endParaRPr lang="en-US" altLang="en-US" sz="1600">
              <a:solidFill>
                <a:schemeClr val="bg1"/>
              </a:solidFill>
            </a:endParaRPr>
          </a:p>
          <a:p>
            <a:pPr marL="342900" indent="-342900">
              <a:lnSpc>
                <a:spcPct val="100000"/>
              </a:lnSpc>
              <a:spcBef>
                <a:spcPts val="10"/>
              </a:spcBef>
              <a:spcAft>
                <a:spcPts val="10"/>
              </a:spcAft>
              <a:buAutoNum type="arabicPeriod"/>
            </a:pPr>
            <a:endParaRPr lang="en-US" altLang="en-US" sz="1600">
              <a:solidFill>
                <a:schemeClr val="bg1"/>
              </a:solidFill>
            </a:endParaRPr>
          </a:p>
          <a:p>
            <a:pPr marL="342900" indent="-342900">
              <a:lnSpc>
                <a:spcPct val="100000"/>
              </a:lnSpc>
              <a:spcBef>
                <a:spcPts val="10"/>
              </a:spcBef>
              <a:spcAft>
                <a:spcPts val="10"/>
              </a:spcAft>
              <a:buAutoNum type="arabicPeriod"/>
            </a:pPr>
            <a:r>
              <a:rPr lang="en-US" altLang="en-US" sz="1600">
                <a:solidFill>
                  <a:schemeClr val="bg1"/>
                </a:solidFill>
              </a:rPr>
              <a:t>Common in lava flows and volcanic regions, including oceanic crust.</a:t>
            </a:r>
            <a:endParaRPr lang="en-US" altLang="en-US" sz="1600">
              <a:solidFill>
                <a:schemeClr val="bg1"/>
              </a:solidFill>
            </a:endParaRPr>
          </a:p>
        </p:txBody>
      </p:sp>
      <p:sp>
        <p:nvSpPr>
          <p:cNvPr id="4" name="Text Box 3"/>
          <p:cNvSpPr txBox="1"/>
          <p:nvPr/>
        </p:nvSpPr>
        <p:spPr>
          <a:xfrm>
            <a:off x="6321425" y="1842770"/>
            <a:ext cx="2456180" cy="368300"/>
          </a:xfrm>
          <a:prstGeom prst="rect">
            <a:avLst/>
          </a:prstGeom>
          <a:noFill/>
        </p:spPr>
        <p:txBody>
          <a:bodyPr wrap="square" rtlCol="0">
            <a:spAutoFit/>
          </a:bodyPr>
          <a:p>
            <a:r>
              <a:rPr lang="en-US" altLang="en-US" sz="1800" b="1">
                <a:solidFill>
                  <a:schemeClr val="bg1"/>
                </a:solidFill>
                <a:latin typeface="Times New Roman" panose="02020603050405020304" charset="0"/>
                <a:cs typeface="Times New Roman" panose="02020603050405020304" charset="0"/>
              </a:rPr>
              <a:t>Characterstics :</a:t>
            </a:r>
            <a:endParaRPr lang="en-US" altLang="en-US" sz="1800" b="1">
              <a:solidFill>
                <a:schemeClr val="bg1"/>
              </a:solidFill>
              <a:latin typeface="Times New Roman" panose="02020603050405020304" charset="0"/>
              <a:cs typeface="Times New Roman" panose="02020603050405020304" charset="0"/>
            </a:endParaRPr>
          </a:p>
        </p:txBody>
      </p:sp>
    </p:spTree>
  </p:cSld>
  <p:clrMapOvr>
    <a:masterClrMapping/>
  </p:clrMapOvr>
  <p:transition spd="slow" advClick="0"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 name="Text Box 1"/>
          <p:cNvSpPr txBox="1"/>
          <p:nvPr/>
        </p:nvSpPr>
        <p:spPr>
          <a:xfrm>
            <a:off x="675640" y="755650"/>
            <a:ext cx="7365365" cy="443865"/>
          </a:xfrm>
          <a:prstGeom prst="rect">
            <a:avLst/>
          </a:prstGeom>
          <a:noFill/>
        </p:spPr>
        <p:txBody>
          <a:bodyPr wrap="square" rtlCol="0">
            <a:noAutofit/>
          </a:bodyPr>
          <a:p>
            <a:r>
              <a:rPr lang="en-US" altLang="en-US" sz="2000" b="1">
                <a:solidFill>
                  <a:schemeClr val="bg1"/>
                </a:solidFill>
                <a:latin typeface="Times New Roman" panose="02020603050405020304" charset="0"/>
                <a:cs typeface="Times New Roman" panose="02020603050405020304" charset="0"/>
                <a:sym typeface="+mn-ea"/>
              </a:rPr>
              <a:t>Properties with Respect to Geotechnical Engineering Aspect :-</a:t>
            </a:r>
            <a:endParaRPr lang="en-US" altLang="en-US" sz="2000" b="1">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984250" y="1447800"/>
            <a:ext cx="10963275" cy="3538220"/>
          </a:xfrm>
          <a:prstGeom prst="rect">
            <a:avLst/>
          </a:prstGeom>
          <a:noFill/>
        </p:spPr>
        <p:txBody>
          <a:bodyPr wrap="square" rtlCol="0">
            <a:spAutoFit/>
          </a:bodyPr>
          <a:p>
            <a:r>
              <a:rPr lang="en-US" altLang="en-US" sz="1600" b="1">
                <a:solidFill>
                  <a:schemeClr val="bg1"/>
                </a:solidFill>
              </a:rPr>
              <a:t>Strength</a:t>
            </a:r>
            <a:r>
              <a:rPr lang="en-US" altLang="en-US" sz="1600">
                <a:solidFill>
                  <a:schemeClr val="bg1"/>
                </a:solidFill>
              </a:rPr>
              <a:t>:</a:t>
            </a:r>
            <a:endParaRPr lang="en-US" altLang="en-US" sz="1600">
              <a:solidFill>
                <a:schemeClr val="bg1"/>
              </a:solidFill>
            </a:endParaRPr>
          </a:p>
          <a:p>
            <a:pPr lvl="1"/>
            <a:r>
              <a:rPr lang="en-US" altLang="en-US" sz="1600">
                <a:solidFill>
                  <a:schemeClr val="bg1"/>
                </a:solidFill>
              </a:rPr>
              <a:t> Generally has high compressive strength, similar to or sometimes even higher than granite. Suitable for similar applications as granite.</a:t>
            </a:r>
            <a:endParaRPr lang="en-US" altLang="en-US" sz="1600">
              <a:solidFill>
                <a:schemeClr val="bg1"/>
              </a:solidFill>
            </a:endParaRPr>
          </a:p>
          <a:p>
            <a:endParaRPr lang="en-US" altLang="en-US" sz="1600">
              <a:solidFill>
                <a:schemeClr val="bg1"/>
              </a:solidFill>
            </a:endParaRPr>
          </a:p>
          <a:p>
            <a:r>
              <a:rPr lang="en-US" altLang="en-US" sz="1600" b="1">
                <a:solidFill>
                  <a:schemeClr val="bg1"/>
                </a:solidFill>
              </a:rPr>
              <a:t>Durability</a:t>
            </a:r>
            <a:r>
              <a:rPr lang="en-US" altLang="en-US" sz="1600">
                <a:solidFill>
                  <a:schemeClr val="bg1"/>
                </a:solidFill>
              </a:rPr>
              <a:t>: </a:t>
            </a:r>
            <a:endParaRPr lang="en-US" altLang="en-US" sz="1600">
              <a:solidFill>
                <a:schemeClr val="bg1"/>
              </a:solidFill>
            </a:endParaRPr>
          </a:p>
          <a:p>
            <a:pPr lvl="1"/>
            <a:r>
              <a:rPr lang="en-US" altLang="en-US" sz="1600">
                <a:solidFill>
                  <a:schemeClr val="bg1"/>
                </a:solidFill>
              </a:rPr>
              <a:t>Can be very durable, especially the denser varieties. However, some basalts can be susceptible to weathering depending on their mineral composition and porosity (e.g., vesicular basalts might be more prone to freeze-thaw damage).</a:t>
            </a:r>
            <a:endParaRPr lang="en-US" altLang="en-US" sz="1600">
              <a:solidFill>
                <a:schemeClr val="bg1"/>
              </a:solidFill>
            </a:endParaRPr>
          </a:p>
          <a:p>
            <a:endParaRPr lang="en-US" altLang="en-US" sz="1600">
              <a:solidFill>
                <a:schemeClr val="bg1"/>
              </a:solidFill>
            </a:endParaRPr>
          </a:p>
          <a:p>
            <a:r>
              <a:rPr lang="en-US" altLang="en-US" sz="1600" b="1">
                <a:solidFill>
                  <a:schemeClr val="bg1"/>
                </a:solidFill>
              </a:rPr>
              <a:t>Permeability</a:t>
            </a:r>
            <a:r>
              <a:rPr lang="en-US" altLang="en-US" sz="1600">
                <a:solidFill>
                  <a:schemeClr val="bg1"/>
                </a:solidFill>
              </a:rPr>
              <a:t>: </a:t>
            </a:r>
            <a:endParaRPr lang="en-US" altLang="en-US" sz="1600">
              <a:solidFill>
                <a:schemeClr val="bg1"/>
              </a:solidFill>
            </a:endParaRPr>
          </a:p>
          <a:p>
            <a:pPr lvl="1"/>
            <a:r>
              <a:rPr lang="en-US" altLang="en-US" sz="1600">
                <a:solidFill>
                  <a:schemeClr val="bg1"/>
                </a:solidFill>
              </a:rPr>
              <a:t>Typically has low permeability in its dense form. However, vesicular basalts can have significant permeability due to the presence of voids. Fractures and cooling joints in basalt flows also contribute to permeability.</a:t>
            </a:r>
            <a:endParaRPr lang="en-US" altLang="en-US" sz="1600">
              <a:solidFill>
                <a:schemeClr val="bg1"/>
              </a:solidFill>
            </a:endParaRPr>
          </a:p>
          <a:p>
            <a:endParaRPr lang="en-US" altLang="en-US" sz="1600">
              <a:solidFill>
                <a:schemeClr val="bg1"/>
              </a:solidFill>
            </a:endParaRPr>
          </a:p>
          <a:p>
            <a:r>
              <a:rPr lang="en-US" altLang="en-US" sz="1600" b="1">
                <a:solidFill>
                  <a:schemeClr val="bg1"/>
                </a:solidFill>
              </a:rPr>
              <a:t>Fracture Characteristics:</a:t>
            </a:r>
            <a:endParaRPr lang="en-US" altLang="en-US" sz="1600" b="1">
              <a:solidFill>
                <a:schemeClr val="bg1"/>
              </a:solidFill>
            </a:endParaRPr>
          </a:p>
          <a:p>
            <a:pPr lvl="1"/>
            <a:r>
              <a:rPr lang="en-US" altLang="en-US" sz="1600">
                <a:solidFill>
                  <a:schemeClr val="bg1"/>
                </a:solidFill>
              </a:rPr>
              <a:t> Often exhibits columnar jointing due to cooling, which can influence the stability of rock masses.</a:t>
            </a:r>
            <a:endParaRPr lang="en-US" altLang="en-US" sz="1600">
              <a:solidFill>
                <a:schemeClr val="bg1"/>
              </a:solidFill>
            </a:endParaRPr>
          </a:p>
        </p:txBody>
      </p:sp>
    </p:spTree>
  </p:cSld>
  <p:clrMapOvr>
    <a:masterClrMapping/>
  </p:clrMapOvr>
  <p:transition spd="slow" advClick="0" advTm="3000">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cxnSp>
        <p:nvCxnSpPr>
          <p:cNvPr id="29" name="直接连接符 28"/>
          <p:cNvCxnSpPr/>
          <p:nvPr/>
        </p:nvCxnSpPr>
        <p:spPr>
          <a:xfrm>
            <a:off x="5949950" y="1856980"/>
            <a:ext cx="0" cy="3849624"/>
          </a:xfrm>
          <a:prstGeom prst="line">
            <a:avLst/>
          </a:prstGeom>
          <a:noFill/>
          <a:ln w="28575">
            <a:gradFill>
              <a:gsLst>
                <a:gs pos="100000">
                  <a:srgbClr val="858585">
                    <a:alpha val="42000"/>
                  </a:srgbClr>
                </a:gs>
                <a:gs pos="0">
                  <a:schemeClr val="tx1">
                    <a:alpha val="30000"/>
                  </a:schemeClr>
                </a:gs>
                <a:gs pos="48000">
                  <a:schemeClr val="bg1"/>
                </a:gs>
              </a:gsLst>
              <a:lin ang="12000000" scaled="0"/>
            </a:gradFill>
          </a:ln>
        </p:spPr>
        <p:style>
          <a:lnRef idx="2">
            <a:schemeClr val="accent1">
              <a:shade val="50000"/>
            </a:schemeClr>
          </a:lnRef>
          <a:fillRef idx="1">
            <a:schemeClr val="accent1"/>
          </a:fillRef>
          <a:effectRef idx="0">
            <a:schemeClr val="accent1"/>
          </a:effectRef>
          <a:fontRef idx="minor">
            <a:schemeClr val="lt1"/>
          </a:fontRef>
        </p:style>
      </p:cxnSp>
      <p:grpSp>
        <p:nvGrpSpPr>
          <p:cNvPr id="6152" name="组合 29"/>
          <p:cNvGrpSpPr/>
          <p:nvPr/>
        </p:nvGrpSpPr>
        <p:grpSpPr>
          <a:xfrm>
            <a:off x="6545263" y="2252662"/>
            <a:ext cx="5060315" cy="584200"/>
            <a:chOff x="7094414" y="1647796"/>
            <a:chExt cx="5061158" cy="585243"/>
          </a:xfrm>
        </p:grpSpPr>
        <p:grpSp>
          <p:nvGrpSpPr>
            <p:cNvPr id="6180" name="组合 30"/>
            <p:cNvGrpSpPr/>
            <p:nvPr/>
          </p:nvGrpSpPr>
          <p:grpSpPr>
            <a:xfrm>
              <a:off x="7094414" y="1779691"/>
              <a:ext cx="440242" cy="452396"/>
              <a:chOff x="5576510" y="968753"/>
              <a:chExt cx="1884994" cy="1884995"/>
            </a:xfrm>
          </p:grpSpPr>
          <p:sp>
            <p:nvSpPr>
              <p:cNvPr id="33" name="椭圆 3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81" name="TextBox 35"/>
            <p:cNvSpPr txBox="1"/>
            <p:nvPr/>
          </p:nvSpPr>
          <p:spPr>
            <a:xfrm>
              <a:off x="7646956" y="1647796"/>
              <a:ext cx="4508616" cy="585243"/>
            </a:xfrm>
            <a:prstGeom prst="rect">
              <a:avLst/>
            </a:prstGeom>
            <a:noFill/>
            <a:ln w="9525">
              <a:noFill/>
            </a:ln>
          </p:spPr>
          <p:txBody>
            <a:bodyPr>
              <a:noAutofit/>
            </a:bodyPr>
            <a:p>
              <a:pPr algn="l" eaLnBrk="1" hangingPunct="1"/>
              <a:r>
                <a:rPr lang="en-US" altLang="en-US" sz="1600" dirty="0">
                  <a:solidFill>
                    <a:schemeClr val="bg1"/>
                  </a:solidFill>
                  <a:ea typeface="Microsoft YaHei" panose="020B0503020204020204" pitchFamily="34" charset="-122"/>
                  <a:cs typeface="Calibri" panose="020F0502020204030204" pitchFamily="34" charset="0"/>
                </a:rPr>
                <a:t>composed of cemented sand-sized grains that you can often see and feel. The grains can be rounded or angular.</a:t>
              </a:r>
              <a:endParaRPr lang="en-US" altLang="en-US" sz="1600" dirty="0">
                <a:solidFill>
                  <a:schemeClr val="bg1"/>
                </a:solidFill>
                <a:ea typeface="Microsoft YaHei" panose="020B0503020204020204" pitchFamily="34" charset="-122"/>
                <a:cs typeface="Calibri" panose="020F0502020204030204" pitchFamily="34" charset="0"/>
              </a:endParaRPr>
            </a:p>
          </p:txBody>
        </p:sp>
      </p:grpSp>
      <p:grpSp>
        <p:nvGrpSpPr>
          <p:cNvPr id="6153" name="组合 34"/>
          <p:cNvGrpSpPr/>
          <p:nvPr/>
        </p:nvGrpSpPr>
        <p:grpSpPr>
          <a:xfrm>
            <a:off x="6545263" y="3218178"/>
            <a:ext cx="5060315" cy="583565"/>
            <a:chOff x="7094414" y="1688114"/>
            <a:chExt cx="5061158" cy="582835"/>
          </a:xfrm>
        </p:grpSpPr>
        <p:grpSp>
          <p:nvGrpSpPr>
            <p:cNvPr id="6172" name="组合 35"/>
            <p:cNvGrpSpPr/>
            <p:nvPr/>
          </p:nvGrpSpPr>
          <p:grpSpPr>
            <a:xfrm>
              <a:off x="7094414" y="1779691"/>
              <a:ext cx="440242" cy="452396"/>
              <a:chOff x="5576510" y="968753"/>
              <a:chExt cx="1884994" cy="1884995"/>
            </a:xfrm>
          </p:grpSpPr>
          <p:sp>
            <p:nvSpPr>
              <p:cNvPr id="38"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73" name="TextBox 35"/>
            <p:cNvSpPr txBox="1"/>
            <p:nvPr/>
          </p:nvSpPr>
          <p:spPr>
            <a:xfrm>
              <a:off x="7646956" y="1688114"/>
              <a:ext cx="4508616" cy="582835"/>
            </a:xfrm>
            <a:prstGeom prst="rect">
              <a:avLst/>
            </a:prstGeom>
            <a:noFill/>
            <a:ln w="9525">
              <a:noFill/>
            </a:ln>
          </p:spPr>
          <p:txBody>
            <a:bodyPr wrap="square">
              <a:spAutoFit/>
            </a:bodyPr>
            <a:p>
              <a:pPr algn="l" eaLnBrk="1" hangingPunct="1"/>
              <a:r>
                <a:rPr lang="en-US" altLang="en-US" sz="1600" dirty="0">
                  <a:solidFill>
                    <a:schemeClr val="bg1"/>
                  </a:solidFill>
                  <a:ea typeface="Microsoft YaHei" panose="020B0503020204020204" pitchFamily="34" charset="-122"/>
                  <a:cs typeface="Calibri" panose="020F0502020204030204" pitchFamily="34" charset="0"/>
                </a:rPr>
                <a:t> Primarily composed of quartz grains, but can also contain feldspar, mica, and rock fragments.</a:t>
              </a:r>
              <a:endParaRPr lang="en-US" altLang="en-US" sz="1600" dirty="0">
                <a:solidFill>
                  <a:schemeClr val="bg1"/>
                </a:solidFill>
                <a:ea typeface="Microsoft YaHei" panose="020B0503020204020204" pitchFamily="34" charset="-122"/>
                <a:cs typeface="Calibri" panose="020F0502020204030204" pitchFamily="34" charset="0"/>
              </a:endParaRPr>
            </a:p>
          </p:txBody>
        </p:sp>
      </p:grpSp>
      <p:grpSp>
        <p:nvGrpSpPr>
          <p:cNvPr id="6154" name="组合 39"/>
          <p:cNvGrpSpPr/>
          <p:nvPr/>
        </p:nvGrpSpPr>
        <p:grpSpPr>
          <a:xfrm>
            <a:off x="6545263" y="4191003"/>
            <a:ext cx="5060315" cy="829945"/>
            <a:chOff x="7094414" y="1676426"/>
            <a:chExt cx="5061158" cy="831425"/>
          </a:xfrm>
        </p:grpSpPr>
        <p:grpSp>
          <p:nvGrpSpPr>
            <p:cNvPr id="6164" name="组合 40"/>
            <p:cNvGrpSpPr/>
            <p:nvPr/>
          </p:nvGrpSpPr>
          <p:grpSpPr>
            <a:xfrm>
              <a:off x="7094414" y="1779691"/>
              <a:ext cx="440242" cy="452396"/>
              <a:chOff x="5576510" y="968753"/>
              <a:chExt cx="1884994" cy="1884995"/>
            </a:xfrm>
          </p:grpSpPr>
          <p:sp>
            <p:nvSpPr>
              <p:cNvPr id="43" name="椭圆 4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任意多边形 4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65" name="TextBox 35"/>
            <p:cNvSpPr txBox="1"/>
            <p:nvPr/>
          </p:nvSpPr>
          <p:spPr>
            <a:xfrm>
              <a:off x="7646956" y="1676426"/>
              <a:ext cx="4508616" cy="831425"/>
            </a:xfrm>
            <a:prstGeom prst="rect">
              <a:avLst/>
            </a:prstGeom>
            <a:noFill/>
            <a:ln w="9525">
              <a:noFill/>
            </a:ln>
          </p:spPr>
          <p:txBody>
            <a:bodyPr wrap="square">
              <a:spAutoFit/>
            </a:bodyPr>
            <a:p>
              <a:pPr algn="l" eaLnBrk="1" hangingPunct="1"/>
              <a:r>
                <a:rPr lang="en-US" altLang="en-US" sz="1600" dirty="0">
                  <a:solidFill>
                    <a:schemeClr val="bg1"/>
                  </a:solidFill>
                  <a:ea typeface="Microsoft YaHei" panose="020B0503020204020204" pitchFamily="34" charset="-122"/>
                  <a:cs typeface="Calibri" panose="020F0502020204030204" pitchFamily="34" charset="0"/>
                </a:rPr>
                <a:t>Varies widely depending on the mineral composition and cement, including tan, brown, red, gray, and white.</a:t>
              </a:r>
              <a:endParaRPr lang="en-US" altLang="en-US" sz="1600" dirty="0">
                <a:solidFill>
                  <a:schemeClr val="bg1"/>
                </a:solidFill>
                <a:ea typeface="Microsoft YaHei" panose="020B0503020204020204" pitchFamily="34" charset="-122"/>
                <a:cs typeface="Calibri" panose="020F0502020204030204" pitchFamily="34" charset="0"/>
              </a:endParaRPr>
            </a:p>
          </p:txBody>
        </p:sp>
      </p:grpSp>
      <p:sp>
        <p:nvSpPr>
          <p:cNvPr id="2" name="Text Box 1"/>
          <p:cNvSpPr txBox="1"/>
          <p:nvPr/>
        </p:nvSpPr>
        <p:spPr>
          <a:xfrm>
            <a:off x="925195" y="1211580"/>
            <a:ext cx="3201670" cy="706755"/>
          </a:xfrm>
          <a:prstGeom prst="rect">
            <a:avLst/>
          </a:prstGeom>
          <a:noFill/>
        </p:spPr>
        <p:txBody>
          <a:bodyPr wrap="square" rtlCol="0">
            <a:spAutoFit/>
          </a:bodyPr>
          <a:p>
            <a:r>
              <a:rPr lang="en-US" altLang="en-US" sz="4000" b="1">
                <a:solidFill>
                  <a:schemeClr val="bg1"/>
                </a:solidFill>
                <a:latin typeface="Times New Roman" panose="02020603050405020304" charset="0"/>
                <a:cs typeface="Times New Roman" panose="02020603050405020304" charset="0"/>
              </a:rPr>
              <a:t>Sandstone :</a:t>
            </a:r>
            <a:endParaRPr lang="en-US" altLang="en-US" sz="4000" b="1">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852170" y="2310130"/>
            <a:ext cx="4943475" cy="2317750"/>
          </a:xfrm>
          <a:prstGeom prst="rect">
            <a:avLst/>
          </a:prstGeom>
          <a:noFill/>
        </p:spPr>
        <p:txBody>
          <a:bodyPr wrap="square" rtlCol="0">
            <a:spAutoFit/>
          </a:bodyPr>
          <a:p>
            <a:pPr marL="342900" indent="-342900">
              <a:lnSpc>
                <a:spcPct val="100000"/>
              </a:lnSpc>
              <a:spcBef>
                <a:spcPts val="10"/>
              </a:spcBef>
              <a:spcAft>
                <a:spcPts val="10"/>
              </a:spcAft>
              <a:buAutoNum type="arabicPeriod"/>
            </a:pPr>
            <a:r>
              <a:rPr lang="en-US" altLang="en-US" sz="1600">
                <a:solidFill>
                  <a:schemeClr val="bg1"/>
                </a:solidFill>
              </a:rPr>
              <a:t> Clastic sedimentary rock formed from the cementation of sand-sized grains.</a:t>
            </a:r>
            <a:endParaRPr lang="en-US" altLang="en-US" sz="1600">
              <a:solidFill>
                <a:schemeClr val="bg1"/>
              </a:solidFill>
            </a:endParaRPr>
          </a:p>
          <a:p>
            <a:pPr marL="342900" indent="-342900">
              <a:lnSpc>
                <a:spcPct val="100000"/>
              </a:lnSpc>
              <a:spcBef>
                <a:spcPts val="10"/>
              </a:spcBef>
              <a:spcAft>
                <a:spcPts val="10"/>
              </a:spcAft>
              <a:buAutoNum type="arabicPeriod"/>
            </a:pPr>
            <a:endParaRPr lang="en-US" altLang="en-US" sz="1600">
              <a:solidFill>
                <a:schemeClr val="bg1"/>
              </a:solidFill>
            </a:endParaRPr>
          </a:p>
          <a:p>
            <a:pPr marL="342900" indent="-342900">
              <a:lnSpc>
                <a:spcPct val="100000"/>
              </a:lnSpc>
              <a:spcBef>
                <a:spcPts val="10"/>
              </a:spcBef>
              <a:spcAft>
                <a:spcPts val="10"/>
              </a:spcAft>
              <a:buAutoNum type="arabicPeriod"/>
            </a:pPr>
            <a:r>
              <a:rPr lang="en-US" altLang="en-US" sz="1600">
                <a:solidFill>
                  <a:schemeClr val="bg1"/>
                </a:solidFill>
              </a:rPr>
              <a:t>Gritty texture due to the sand grains. Color varies widely (tan, brown, red, gray, white) depending on the minerals and cement present. May show layering.</a:t>
            </a:r>
            <a:endParaRPr lang="en-US" altLang="en-US" sz="1600">
              <a:solidFill>
                <a:schemeClr val="bg1"/>
              </a:solidFill>
            </a:endParaRPr>
          </a:p>
          <a:p>
            <a:pPr marL="342900" indent="-342900">
              <a:lnSpc>
                <a:spcPct val="100000"/>
              </a:lnSpc>
              <a:spcBef>
                <a:spcPts val="10"/>
              </a:spcBef>
              <a:spcAft>
                <a:spcPts val="10"/>
              </a:spcAft>
              <a:buAutoNum type="arabicPeriod"/>
            </a:pPr>
            <a:endParaRPr lang="en-US" altLang="en-US" sz="1600">
              <a:solidFill>
                <a:schemeClr val="bg1"/>
              </a:solidFill>
            </a:endParaRPr>
          </a:p>
          <a:p>
            <a:pPr marL="342900" indent="-342900">
              <a:lnSpc>
                <a:spcPct val="100000"/>
              </a:lnSpc>
              <a:spcBef>
                <a:spcPts val="10"/>
              </a:spcBef>
              <a:spcAft>
                <a:spcPts val="10"/>
              </a:spcAft>
              <a:buAutoNum type="arabicPeriod"/>
            </a:pPr>
            <a:r>
              <a:rPr lang="en-US" altLang="en-US" sz="1600">
                <a:solidFill>
                  <a:schemeClr val="bg1"/>
                </a:solidFill>
              </a:rPr>
              <a:t>Common in many environments, from deserts to beaches to riverbeds. Used as building stone.</a:t>
            </a:r>
            <a:endParaRPr lang="en-US" altLang="en-US" sz="1600">
              <a:solidFill>
                <a:schemeClr val="bg1"/>
              </a:solidFill>
            </a:endParaRPr>
          </a:p>
        </p:txBody>
      </p:sp>
      <p:sp>
        <p:nvSpPr>
          <p:cNvPr id="5" name="Text Box 4"/>
          <p:cNvSpPr txBox="1"/>
          <p:nvPr/>
        </p:nvSpPr>
        <p:spPr>
          <a:xfrm>
            <a:off x="6321425" y="1842770"/>
            <a:ext cx="2456180" cy="368300"/>
          </a:xfrm>
          <a:prstGeom prst="rect">
            <a:avLst/>
          </a:prstGeom>
          <a:noFill/>
        </p:spPr>
        <p:txBody>
          <a:bodyPr wrap="square" rtlCol="0">
            <a:spAutoFit/>
          </a:bodyPr>
          <a:p>
            <a:r>
              <a:rPr lang="en-US" altLang="en-US" sz="1800" b="1">
                <a:solidFill>
                  <a:schemeClr val="bg1"/>
                </a:solidFill>
                <a:latin typeface="Times New Roman" panose="02020603050405020304" charset="0"/>
                <a:cs typeface="Times New Roman" panose="02020603050405020304" charset="0"/>
              </a:rPr>
              <a:t>Characterstics :</a:t>
            </a:r>
            <a:endParaRPr lang="en-US" altLang="en-US" sz="1800" b="1">
              <a:solidFill>
                <a:schemeClr val="bg1"/>
              </a:solidFill>
              <a:latin typeface="Times New Roman" panose="02020603050405020304" charset="0"/>
              <a:cs typeface="Times New Roman" panose="02020603050405020304" charset="0"/>
            </a:endParaRPr>
          </a:p>
        </p:txBody>
      </p:sp>
    </p:spTree>
  </p:cSld>
  <p:clrMapOvr>
    <a:masterClrMapping/>
  </p:clrMapOvr>
  <p:transition spd="slow" advClick="0" advTm="3000">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 name="Text Box 1"/>
          <p:cNvSpPr txBox="1"/>
          <p:nvPr/>
        </p:nvSpPr>
        <p:spPr>
          <a:xfrm>
            <a:off x="675640" y="755650"/>
            <a:ext cx="7365365" cy="443865"/>
          </a:xfrm>
          <a:prstGeom prst="rect">
            <a:avLst/>
          </a:prstGeom>
          <a:noFill/>
        </p:spPr>
        <p:txBody>
          <a:bodyPr wrap="square" rtlCol="0">
            <a:noAutofit/>
          </a:bodyPr>
          <a:p>
            <a:r>
              <a:rPr lang="en-US" altLang="en-US" sz="2000" b="1">
                <a:solidFill>
                  <a:schemeClr val="bg1"/>
                </a:solidFill>
                <a:latin typeface="Times New Roman" panose="02020603050405020304" charset="0"/>
                <a:cs typeface="Times New Roman" panose="02020603050405020304" charset="0"/>
                <a:sym typeface="+mn-ea"/>
              </a:rPr>
              <a:t>Properties with Respect to Geotechnical Engineering Aspect :-</a:t>
            </a:r>
            <a:endParaRPr lang="en-US" altLang="en-US" sz="2000" b="1">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984250" y="1447800"/>
            <a:ext cx="10963275" cy="3784600"/>
          </a:xfrm>
          <a:prstGeom prst="rect">
            <a:avLst/>
          </a:prstGeom>
          <a:noFill/>
        </p:spPr>
        <p:txBody>
          <a:bodyPr wrap="square" rtlCol="0">
            <a:spAutoFit/>
          </a:bodyPr>
          <a:p>
            <a:r>
              <a:rPr lang="en-US" altLang="en-US" sz="1600" b="1">
                <a:solidFill>
                  <a:schemeClr val="bg1"/>
                </a:solidFill>
              </a:rPr>
              <a:t>Strength</a:t>
            </a:r>
            <a:r>
              <a:rPr lang="en-US" altLang="en-US" sz="1600">
                <a:solidFill>
                  <a:schemeClr val="bg1"/>
                </a:solidFill>
              </a:rPr>
              <a:t>:</a:t>
            </a:r>
            <a:endParaRPr lang="en-US" altLang="en-US" sz="1600">
              <a:solidFill>
                <a:schemeClr val="bg1"/>
              </a:solidFill>
            </a:endParaRPr>
          </a:p>
          <a:p>
            <a:pPr lvl="1"/>
            <a:r>
              <a:rPr lang="en-US" altLang="en-US" sz="1600">
                <a:solidFill>
                  <a:schemeClr val="bg1"/>
                </a:solidFill>
              </a:rPr>
              <a:t>Compressive strength varies widely depending on the degree of cementation, mineral composition, and porosity. Weakly cemented sandstones can be very weak, while well-cemented quartz sandstones can be quite strong.</a:t>
            </a:r>
            <a:endParaRPr lang="en-US" altLang="en-US" sz="1600">
              <a:solidFill>
                <a:schemeClr val="bg1"/>
              </a:solidFill>
            </a:endParaRPr>
          </a:p>
          <a:p>
            <a:pPr lvl="1"/>
            <a:endParaRPr lang="en-US" altLang="en-US" sz="1600">
              <a:solidFill>
                <a:schemeClr val="bg1"/>
              </a:solidFill>
            </a:endParaRPr>
          </a:p>
          <a:p>
            <a:r>
              <a:rPr lang="en-US" altLang="en-US" sz="1600" b="1">
                <a:solidFill>
                  <a:schemeClr val="bg1"/>
                </a:solidFill>
              </a:rPr>
              <a:t>Durability</a:t>
            </a:r>
            <a:r>
              <a:rPr lang="en-US" altLang="en-US" sz="1600">
                <a:solidFill>
                  <a:schemeClr val="bg1"/>
                </a:solidFill>
              </a:rPr>
              <a:t>: </a:t>
            </a:r>
            <a:endParaRPr lang="en-US" altLang="en-US" sz="1600">
              <a:solidFill>
                <a:schemeClr val="bg1"/>
              </a:solidFill>
            </a:endParaRPr>
          </a:p>
          <a:p>
            <a:pPr lvl="1"/>
            <a:r>
              <a:rPr lang="en-US" altLang="en-US" sz="1600">
                <a:solidFill>
                  <a:schemeClr val="bg1"/>
                </a:solidFill>
              </a:rPr>
              <a:t>Durability also varies greatly. Poorly cemented sandstones are susceptible to weathering (disintegration, abrasion) and erosion. The type of cement influences durability (e.g., silica cement is generally more durable than clay cement).</a:t>
            </a:r>
            <a:endParaRPr lang="en-US" altLang="en-US" sz="1600">
              <a:solidFill>
                <a:schemeClr val="bg1"/>
              </a:solidFill>
            </a:endParaRPr>
          </a:p>
          <a:p>
            <a:pPr lvl="1"/>
            <a:endParaRPr lang="en-US" altLang="en-US" sz="1600">
              <a:solidFill>
                <a:schemeClr val="bg1"/>
              </a:solidFill>
            </a:endParaRPr>
          </a:p>
          <a:p>
            <a:r>
              <a:rPr lang="en-US" altLang="en-US" sz="1600" b="1">
                <a:solidFill>
                  <a:schemeClr val="bg1"/>
                </a:solidFill>
              </a:rPr>
              <a:t>Permeability</a:t>
            </a:r>
            <a:r>
              <a:rPr lang="en-US" altLang="en-US" sz="1600">
                <a:solidFill>
                  <a:schemeClr val="bg1"/>
                </a:solidFill>
              </a:rPr>
              <a:t>: </a:t>
            </a:r>
            <a:endParaRPr lang="en-US" altLang="en-US" sz="1600">
              <a:solidFill>
                <a:schemeClr val="bg1"/>
              </a:solidFill>
            </a:endParaRPr>
          </a:p>
          <a:p>
            <a:pPr lvl="1"/>
            <a:r>
              <a:rPr lang="en-US" altLang="en-US" sz="1600">
                <a:solidFill>
                  <a:schemeClr val="bg1"/>
                </a:solidFill>
              </a:rPr>
              <a:t>Generally has higher permeability compared to dense igneous and metamorphic rocks due to the interconnected pore spaces between the sand grains. This makes it an important aquifer rock. Permeability depends on grain size, sorting, and the amount of cement.</a:t>
            </a:r>
            <a:endParaRPr lang="en-US" altLang="en-US" sz="1600">
              <a:solidFill>
                <a:schemeClr val="bg1"/>
              </a:solidFill>
            </a:endParaRPr>
          </a:p>
          <a:p>
            <a:pPr lvl="1"/>
            <a:endParaRPr lang="en-US" altLang="en-US" sz="1600" b="1">
              <a:solidFill>
                <a:schemeClr val="bg1"/>
              </a:solidFill>
            </a:endParaRPr>
          </a:p>
          <a:p>
            <a:r>
              <a:rPr lang="en-US" altLang="en-US" sz="1600" b="1">
                <a:solidFill>
                  <a:schemeClr val="bg1"/>
                </a:solidFill>
              </a:rPr>
              <a:t>Density/Specific Gravity</a:t>
            </a:r>
            <a:r>
              <a:rPr lang="en-US" altLang="en-US" sz="1600">
                <a:solidFill>
                  <a:schemeClr val="bg1"/>
                </a:solidFill>
              </a:rPr>
              <a:t>:</a:t>
            </a:r>
            <a:endParaRPr lang="en-US" altLang="en-US" sz="1600">
              <a:solidFill>
                <a:schemeClr val="bg1"/>
              </a:solidFill>
            </a:endParaRPr>
          </a:p>
          <a:p>
            <a:pPr lvl="1"/>
            <a:r>
              <a:rPr lang="en-US" altLang="en-US" sz="1600">
                <a:solidFill>
                  <a:schemeClr val="bg1"/>
                </a:solidFill>
              </a:rPr>
              <a:t> Density and specific gravity vary depending on porosity and mineral composition. Generally lower than dense igneous rocks.</a:t>
            </a:r>
            <a:endParaRPr lang="en-US" altLang="en-US" sz="1600">
              <a:solidFill>
                <a:schemeClr val="bg1"/>
              </a:solidFill>
            </a:endParaRPr>
          </a:p>
        </p:txBody>
      </p:sp>
    </p:spTree>
  </p:cSld>
  <p:clrMapOvr>
    <a:masterClrMapping/>
  </p:clrMapOvr>
  <p:transition spd="slow" advClick="0" advTm="3000">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cxnSp>
        <p:nvCxnSpPr>
          <p:cNvPr id="29" name="直接连接符 28"/>
          <p:cNvCxnSpPr/>
          <p:nvPr/>
        </p:nvCxnSpPr>
        <p:spPr>
          <a:xfrm>
            <a:off x="5949950" y="1856980"/>
            <a:ext cx="0" cy="3849624"/>
          </a:xfrm>
          <a:prstGeom prst="line">
            <a:avLst/>
          </a:prstGeom>
          <a:noFill/>
          <a:ln w="28575">
            <a:gradFill>
              <a:gsLst>
                <a:gs pos="100000">
                  <a:srgbClr val="858585">
                    <a:alpha val="42000"/>
                  </a:srgbClr>
                </a:gs>
                <a:gs pos="0">
                  <a:schemeClr val="tx1">
                    <a:alpha val="30000"/>
                  </a:schemeClr>
                </a:gs>
                <a:gs pos="48000">
                  <a:schemeClr val="bg1"/>
                </a:gs>
              </a:gsLst>
              <a:lin ang="12000000" scaled="0"/>
            </a:gradFill>
          </a:ln>
        </p:spPr>
        <p:style>
          <a:lnRef idx="2">
            <a:schemeClr val="accent1">
              <a:shade val="50000"/>
            </a:schemeClr>
          </a:lnRef>
          <a:fillRef idx="1">
            <a:schemeClr val="accent1"/>
          </a:fillRef>
          <a:effectRef idx="0">
            <a:schemeClr val="accent1"/>
          </a:effectRef>
          <a:fontRef idx="minor">
            <a:schemeClr val="lt1"/>
          </a:fontRef>
        </p:style>
      </p:cxnSp>
      <p:grpSp>
        <p:nvGrpSpPr>
          <p:cNvPr id="6152" name="组合 29"/>
          <p:cNvGrpSpPr/>
          <p:nvPr/>
        </p:nvGrpSpPr>
        <p:grpSpPr>
          <a:xfrm>
            <a:off x="6545263" y="2313622"/>
            <a:ext cx="4794250" cy="797560"/>
            <a:chOff x="7094414" y="1647796"/>
            <a:chExt cx="4795049" cy="798984"/>
          </a:xfrm>
        </p:grpSpPr>
        <p:grpSp>
          <p:nvGrpSpPr>
            <p:cNvPr id="6180" name="组合 30"/>
            <p:cNvGrpSpPr/>
            <p:nvPr/>
          </p:nvGrpSpPr>
          <p:grpSpPr>
            <a:xfrm>
              <a:off x="7094414" y="1779691"/>
              <a:ext cx="440242" cy="452396"/>
              <a:chOff x="5576510" y="968753"/>
              <a:chExt cx="1884994" cy="1884995"/>
            </a:xfrm>
          </p:grpSpPr>
          <p:sp>
            <p:nvSpPr>
              <p:cNvPr id="33" name="椭圆 3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sp>
            <p:nvSpPr>
              <p:cNvPr id="34" name="任意多边形 3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grpSp>
        <p:sp>
          <p:nvSpPr>
            <p:cNvPr id="6181" name="TextBox 35"/>
            <p:cNvSpPr txBox="1"/>
            <p:nvPr/>
          </p:nvSpPr>
          <p:spPr>
            <a:xfrm>
              <a:off x="7646956" y="1647796"/>
              <a:ext cx="4242507" cy="798984"/>
            </a:xfrm>
            <a:prstGeom prst="rect">
              <a:avLst/>
            </a:prstGeom>
            <a:noFill/>
            <a:ln w="9525">
              <a:noFill/>
            </a:ln>
          </p:spPr>
          <p:txBody>
            <a:bodyPr>
              <a:noAutofit/>
            </a:bodyPr>
            <a:p>
              <a:pPr algn="just" eaLnBrk="1" hangingPunct="1"/>
              <a:r>
                <a:rPr lang="en-US" altLang="en-US" sz="1400" dirty="0">
                  <a:solidFill>
                    <a:schemeClr val="bg1"/>
                  </a:solidFill>
                  <a:ea typeface="Microsoft YaHei" panose="020B0503020204020204" pitchFamily="34" charset="-122"/>
                  <a:cs typeface="Calibri" panose="020F0502020204030204" pitchFamily="34" charset="0"/>
                </a:rPr>
                <a:t>Can be variable. Bioclastic limestone may show visible shells and fragments. Chemical limestone can be fine-grained and dense.</a:t>
              </a:r>
              <a:endParaRPr lang="en-US" altLang="en-US" sz="1400" dirty="0">
                <a:solidFill>
                  <a:schemeClr val="bg1"/>
                </a:solidFill>
                <a:ea typeface="Microsoft YaHei" panose="020B0503020204020204" pitchFamily="34" charset="-122"/>
                <a:cs typeface="Calibri" panose="020F0502020204030204" pitchFamily="34" charset="0"/>
              </a:endParaRPr>
            </a:p>
          </p:txBody>
        </p:sp>
      </p:grpSp>
      <p:grpSp>
        <p:nvGrpSpPr>
          <p:cNvPr id="6153" name="组合 34"/>
          <p:cNvGrpSpPr/>
          <p:nvPr/>
        </p:nvGrpSpPr>
        <p:grpSpPr>
          <a:xfrm>
            <a:off x="6545263" y="3279138"/>
            <a:ext cx="4794250" cy="544654"/>
            <a:chOff x="7094414" y="1688114"/>
            <a:chExt cx="4795049" cy="543973"/>
          </a:xfrm>
        </p:grpSpPr>
        <p:grpSp>
          <p:nvGrpSpPr>
            <p:cNvPr id="6172" name="组合 35"/>
            <p:cNvGrpSpPr/>
            <p:nvPr/>
          </p:nvGrpSpPr>
          <p:grpSpPr>
            <a:xfrm>
              <a:off x="7094414" y="1779691"/>
              <a:ext cx="440242" cy="452396"/>
              <a:chOff x="5576510" y="968753"/>
              <a:chExt cx="1884994" cy="1884995"/>
            </a:xfrm>
          </p:grpSpPr>
          <p:sp>
            <p:nvSpPr>
              <p:cNvPr id="38"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sp>
            <p:nvSpPr>
              <p:cNvPr id="39"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grpSp>
        <p:sp>
          <p:nvSpPr>
            <p:cNvPr id="6173" name="TextBox 35"/>
            <p:cNvSpPr txBox="1"/>
            <p:nvPr/>
          </p:nvSpPr>
          <p:spPr>
            <a:xfrm>
              <a:off x="7647159" y="1688114"/>
              <a:ext cx="4242304" cy="521317"/>
            </a:xfrm>
            <a:prstGeom prst="rect">
              <a:avLst/>
            </a:prstGeom>
            <a:noFill/>
            <a:ln w="9525">
              <a:noFill/>
            </a:ln>
          </p:spPr>
          <p:txBody>
            <a:bodyPr>
              <a:spAutoFit/>
            </a:bodyPr>
            <a:p>
              <a:pPr algn="just" eaLnBrk="1" hangingPunct="1"/>
              <a:r>
                <a:rPr lang="en-US" altLang="en-US" sz="1400" dirty="0">
                  <a:solidFill>
                    <a:schemeClr val="bg1"/>
                  </a:solidFill>
                  <a:ea typeface="Microsoft YaHei" panose="020B0503020204020204" pitchFamily="34" charset="-122"/>
                  <a:cs typeface="Calibri" panose="020F0502020204030204" pitchFamily="34" charset="0"/>
                </a:rPr>
                <a:t>Primarily composed of calcium carbonate (calcite - CaCO₃). May contain impurities like clay, silt, and sand.</a:t>
              </a:r>
              <a:endParaRPr lang="en-US" altLang="en-US" sz="1400" dirty="0">
                <a:solidFill>
                  <a:schemeClr val="bg1"/>
                </a:solidFill>
                <a:ea typeface="Microsoft YaHei" panose="020B0503020204020204" pitchFamily="34" charset="-122"/>
                <a:cs typeface="Calibri" panose="020F0502020204030204" pitchFamily="34" charset="0"/>
              </a:endParaRPr>
            </a:p>
          </p:txBody>
        </p:sp>
      </p:grpSp>
      <p:grpSp>
        <p:nvGrpSpPr>
          <p:cNvPr id="6154" name="组合 39"/>
          <p:cNvGrpSpPr/>
          <p:nvPr/>
        </p:nvGrpSpPr>
        <p:grpSpPr>
          <a:xfrm>
            <a:off x="6545263" y="4251963"/>
            <a:ext cx="4794250" cy="554672"/>
            <a:chOff x="7094414" y="1676426"/>
            <a:chExt cx="4795049" cy="555661"/>
          </a:xfrm>
        </p:grpSpPr>
        <p:grpSp>
          <p:nvGrpSpPr>
            <p:cNvPr id="6164" name="组合 40"/>
            <p:cNvGrpSpPr/>
            <p:nvPr/>
          </p:nvGrpSpPr>
          <p:grpSpPr>
            <a:xfrm>
              <a:off x="7094414" y="1779691"/>
              <a:ext cx="440242" cy="452396"/>
              <a:chOff x="5576510" y="968753"/>
              <a:chExt cx="1884994" cy="1884995"/>
            </a:xfrm>
          </p:grpSpPr>
          <p:sp>
            <p:nvSpPr>
              <p:cNvPr id="43" name="椭圆 4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sp>
            <p:nvSpPr>
              <p:cNvPr id="44" name="任意多边形 4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endParaRPr>
              </a:p>
            </p:txBody>
          </p:sp>
        </p:grpSp>
        <p:sp>
          <p:nvSpPr>
            <p:cNvPr id="6165" name="TextBox 35"/>
            <p:cNvSpPr txBox="1"/>
            <p:nvPr/>
          </p:nvSpPr>
          <p:spPr>
            <a:xfrm>
              <a:off x="7647159" y="1676426"/>
              <a:ext cx="4242304" cy="522901"/>
            </a:xfrm>
            <a:prstGeom prst="rect">
              <a:avLst/>
            </a:prstGeom>
            <a:noFill/>
            <a:ln w="9525">
              <a:noFill/>
            </a:ln>
          </p:spPr>
          <p:txBody>
            <a:bodyPr>
              <a:spAutoFit/>
            </a:bodyPr>
            <a:p>
              <a:pPr algn="just" eaLnBrk="1" hangingPunct="1"/>
              <a:r>
                <a:rPr lang="en-US" altLang="en-US" sz="1400" dirty="0">
                  <a:solidFill>
                    <a:schemeClr val="bg1"/>
                  </a:solidFill>
                  <a:ea typeface="Microsoft YaHei" panose="020B0503020204020204" pitchFamily="34" charset="-122"/>
                  <a:cs typeface="Calibri" panose="020F0502020204030204" pitchFamily="34" charset="0"/>
                </a:rPr>
                <a:t>Typically light-colored, including white, gray, and tan. Can be darker if it contains organic matter.</a:t>
              </a:r>
              <a:endParaRPr lang="en-US" altLang="en-US" sz="1400" dirty="0">
                <a:solidFill>
                  <a:schemeClr val="bg1"/>
                </a:solidFill>
                <a:ea typeface="Microsoft YaHei" panose="020B0503020204020204" pitchFamily="34" charset="-122"/>
                <a:cs typeface="Calibri" panose="020F0502020204030204" pitchFamily="34" charset="0"/>
              </a:endParaRPr>
            </a:p>
          </p:txBody>
        </p:sp>
      </p:grpSp>
      <p:sp>
        <p:nvSpPr>
          <p:cNvPr id="2" name="Text Box 1"/>
          <p:cNvSpPr txBox="1"/>
          <p:nvPr/>
        </p:nvSpPr>
        <p:spPr>
          <a:xfrm>
            <a:off x="925195" y="1211580"/>
            <a:ext cx="3201670" cy="706755"/>
          </a:xfrm>
          <a:prstGeom prst="rect">
            <a:avLst/>
          </a:prstGeom>
          <a:noFill/>
        </p:spPr>
        <p:txBody>
          <a:bodyPr wrap="square" rtlCol="0">
            <a:spAutoFit/>
          </a:bodyPr>
          <a:p>
            <a:r>
              <a:rPr lang="en-US" altLang="en-US" sz="4000" b="1">
                <a:solidFill>
                  <a:schemeClr val="bg1"/>
                </a:solidFill>
                <a:latin typeface="Times New Roman" panose="02020603050405020304" charset="0"/>
                <a:cs typeface="Times New Roman" panose="02020603050405020304" charset="0"/>
              </a:rPr>
              <a:t>Limestone :</a:t>
            </a:r>
            <a:endParaRPr lang="en-US" altLang="en-US" sz="4000" b="1">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852170" y="2310130"/>
            <a:ext cx="4943475" cy="2563495"/>
          </a:xfrm>
          <a:prstGeom prst="rect">
            <a:avLst/>
          </a:prstGeom>
          <a:noFill/>
        </p:spPr>
        <p:txBody>
          <a:bodyPr wrap="square" rtlCol="0">
            <a:spAutoFit/>
          </a:bodyPr>
          <a:p>
            <a:pPr marL="342900" indent="-342900">
              <a:lnSpc>
                <a:spcPct val="100000"/>
              </a:lnSpc>
              <a:spcBef>
                <a:spcPts val="10"/>
              </a:spcBef>
              <a:spcAft>
                <a:spcPts val="10"/>
              </a:spcAft>
              <a:buAutoNum type="arabicPeriod"/>
            </a:pPr>
            <a:r>
              <a:rPr lang="en-US" altLang="en-US" sz="1600">
                <a:solidFill>
                  <a:schemeClr val="bg1"/>
                </a:solidFill>
              </a:rPr>
              <a:t>Can be either biogenic (formed from the accumulation of shells and skeletal remains of marine organisms) or chemical (precipitated from water).</a:t>
            </a:r>
            <a:endParaRPr lang="en-US" altLang="en-US" sz="1600">
              <a:solidFill>
                <a:schemeClr val="bg1"/>
              </a:solidFill>
            </a:endParaRPr>
          </a:p>
          <a:p>
            <a:pPr marL="342900" indent="-342900">
              <a:lnSpc>
                <a:spcPct val="100000"/>
              </a:lnSpc>
              <a:spcBef>
                <a:spcPts val="10"/>
              </a:spcBef>
              <a:spcAft>
                <a:spcPts val="10"/>
              </a:spcAft>
              <a:buAutoNum type="arabicPeriod"/>
            </a:pPr>
            <a:endParaRPr lang="en-US" altLang="en-US" sz="1600">
              <a:solidFill>
                <a:schemeClr val="bg1"/>
              </a:solidFill>
            </a:endParaRPr>
          </a:p>
          <a:p>
            <a:pPr marL="342900" indent="-342900">
              <a:lnSpc>
                <a:spcPct val="100000"/>
              </a:lnSpc>
              <a:spcBef>
                <a:spcPts val="10"/>
              </a:spcBef>
              <a:spcAft>
                <a:spcPts val="10"/>
              </a:spcAft>
              <a:buAutoNum type="arabicPeriod"/>
            </a:pPr>
            <a:r>
              <a:rPr lang="en-US" altLang="en-US" sz="1600">
                <a:solidFill>
                  <a:schemeClr val="bg1"/>
                </a:solidFill>
              </a:rPr>
              <a:t>Typically light-colored (white, gray, tan). Can contain visible fossils. Reacts (fizzes) with dilute hydrochloric acid.</a:t>
            </a:r>
            <a:endParaRPr lang="en-US" altLang="en-US" sz="1600">
              <a:solidFill>
                <a:schemeClr val="bg1"/>
              </a:solidFill>
            </a:endParaRPr>
          </a:p>
          <a:p>
            <a:pPr marL="342900" indent="-342900">
              <a:lnSpc>
                <a:spcPct val="100000"/>
              </a:lnSpc>
              <a:spcBef>
                <a:spcPts val="10"/>
              </a:spcBef>
              <a:spcAft>
                <a:spcPts val="10"/>
              </a:spcAft>
              <a:buAutoNum type="arabicPeriod"/>
            </a:pPr>
            <a:endParaRPr lang="en-US" altLang="en-US" sz="1600">
              <a:solidFill>
                <a:schemeClr val="bg1"/>
              </a:solidFill>
            </a:endParaRPr>
          </a:p>
          <a:p>
            <a:pPr marL="342900" indent="-342900">
              <a:lnSpc>
                <a:spcPct val="100000"/>
              </a:lnSpc>
              <a:spcBef>
                <a:spcPts val="10"/>
              </a:spcBef>
              <a:spcAft>
                <a:spcPts val="10"/>
              </a:spcAft>
              <a:buAutoNum type="arabicPeriod"/>
            </a:pPr>
            <a:r>
              <a:rPr lang="en-US" altLang="en-US" sz="1600">
                <a:solidFill>
                  <a:schemeClr val="bg1"/>
                </a:solidFill>
              </a:rPr>
              <a:t>Found in areas that were once covered by shallow seas. Used in construction and for making cement.</a:t>
            </a:r>
            <a:endParaRPr lang="en-US" altLang="en-US" sz="1600">
              <a:solidFill>
                <a:schemeClr val="bg1"/>
              </a:solidFill>
            </a:endParaRPr>
          </a:p>
        </p:txBody>
      </p:sp>
      <p:sp>
        <p:nvSpPr>
          <p:cNvPr id="6" name="Text Box 5"/>
          <p:cNvSpPr txBox="1"/>
          <p:nvPr/>
        </p:nvSpPr>
        <p:spPr>
          <a:xfrm>
            <a:off x="6321425" y="1842770"/>
            <a:ext cx="2456180" cy="368300"/>
          </a:xfrm>
          <a:prstGeom prst="rect">
            <a:avLst/>
          </a:prstGeom>
          <a:noFill/>
        </p:spPr>
        <p:txBody>
          <a:bodyPr wrap="square" rtlCol="0">
            <a:spAutoFit/>
          </a:bodyPr>
          <a:p>
            <a:r>
              <a:rPr lang="en-US" altLang="en-US" sz="1800" b="1">
                <a:solidFill>
                  <a:schemeClr val="bg1"/>
                </a:solidFill>
                <a:latin typeface="Times New Roman" panose="02020603050405020304" charset="0"/>
                <a:cs typeface="Times New Roman" panose="02020603050405020304" charset="0"/>
              </a:rPr>
              <a:t>Characterstics :</a:t>
            </a:r>
            <a:endParaRPr lang="en-US" altLang="en-US" sz="1800" b="1">
              <a:solidFill>
                <a:schemeClr val="bg1"/>
              </a:solidFill>
              <a:latin typeface="Times New Roman" panose="02020603050405020304" charset="0"/>
              <a:cs typeface="Times New Roman" panose="02020603050405020304" charset="0"/>
            </a:endParaRPr>
          </a:p>
        </p:txBody>
      </p:sp>
    </p:spTree>
  </p:cSld>
  <p:clrMapOvr>
    <a:masterClrMapping/>
  </p:clrMapOvr>
  <p:transition spd="slow" advClick="0" advTm="3000">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8771</Words>
  <Application>WPS Presentation</Application>
  <PresentationFormat>宽屏</PresentationFormat>
  <Paragraphs>190</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vt:lpstr>
      <vt:lpstr>Times New Roman</vt:lpstr>
      <vt:lpstr>Microsoft YaHei</vt:lpstr>
      <vt:lpstr>Impact</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Sarthak Nagose</cp:lastModifiedBy>
  <cp:revision>18</cp:revision>
  <dcterms:created xsi:type="dcterms:W3CDTF">2014-09-27T10:23:00Z</dcterms:created>
  <dcterms:modified xsi:type="dcterms:W3CDTF">2025-03-18T06:01:25Z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1033-12.2.0.20326</vt:lpwstr>
  </property>
  <property fmtid="{D5CDD505-2E9C-101B-9397-08002B2CF9AE}" pid="3" name="ICV">
    <vt:lpwstr>342F272168004302B1FC01EC704AD84A_13</vt:lpwstr>
  </property>
</Properties>
</file>