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71" r:id="rId4"/>
    <p:sldId id="275" r:id="rId5"/>
    <p:sldId id="272" r:id="rId6"/>
    <p:sldId id="276" r:id="rId7"/>
    <p:sldId id="283" r:id="rId8"/>
    <p:sldId id="274" r:id="rId9"/>
    <p:sldId id="277" r:id="rId10"/>
    <p:sldId id="285" r:id="rId11"/>
    <p:sldId id="278" r:id="rId12"/>
    <p:sldId id="281" r:id="rId13"/>
    <p:sldId id="279" r:id="rId14"/>
    <p:sldId id="280" r:id="rId15"/>
    <p:sldId id="282" r:id="rId16"/>
    <p:sldId id="286" r:id="rId17"/>
    <p:sldId id="284" r:id="rId18"/>
    <p:sldId id="269" r:id="rId19"/>
    <p:sldId id="270" r:id="rId20"/>
  </p:sldIdLst>
  <p:sldSz cx="18288000" cy="10287000"/>
  <p:notesSz cx="6858000" cy="9144000"/>
  <p:embeddedFontLst>
    <p:embeddedFont>
      <p:font typeface="Times New Roman Bold" panose="02020803070505020304" pitchFamily="18" charset="0"/>
      <p:regular r:id="rId21"/>
      <p:bold r:id="rId22"/>
    </p:embeddedFont>
    <p:embeddedFont>
      <p:font typeface="Times New Roman Semi-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8E91DD-F479-48ED-A327-148AF876E944}" v="1532" dt="2024-02-19T14:32:42.328"/>
    <p1510:client id="{65A76AD9-AE6F-4D13-BDD7-057D6D330D5E}" v="387" dt="2024-02-20T02:10:30.8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1" d="100"/>
          <a:sy n="41" d="100"/>
        </p:scale>
        <p:origin x="82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72547" y="4249785"/>
            <a:ext cx="17344611" cy="1308050"/>
          </a:xfrm>
          <a:prstGeom prst="rect">
            <a:avLst/>
          </a:prstGeom>
        </p:spPr>
        <p:txBody>
          <a:bodyPr lIns="0" tIns="0" rIns="0" bIns="0" rtlCol="0" anchor="t">
            <a:spAutoFit/>
          </a:bodyPr>
          <a:lstStyle/>
          <a:p>
            <a:pPr algn="ctr">
              <a:lnSpc>
                <a:spcPts val="5130"/>
              </a:lnSpc>
            </a:pPr>
            <a:r>
              <a:rPr lang="en-US" sz="4500" spc="-225" dirty="0">
                <a:solidFill>
                  <a:srgbClr val="EA2027"/>
                </a:solidFill>
                <a:latin typeface="Times New Roman Semi-Bold"/>
                <a:ea typeface="+mn-lt"/>
                <a:cs typeface="+mn-lt"/>
              </a:rPr>
              <a:t>EXASCALE COMPUTING: ADVANCING PARALLELISM IN COMPUTATION</a:t>
            </a:r>
            <a:endParaRPr lang="en-US">
              <a:latin typeface="Times New Roman Semi-Bold"/>
              <a:cs typeface="Times New Roman"/>
            </a:endParaRPr>
          </a:p>
        </p:txBody>
      </p:sp>
      <p:sp>
        <p:nvSpPr>
          <p:cNvPr id="3" name="Freeform 3"/>
          <p:cNvSpPr/>
          <p:nvPr/>
        </p:nvSpPr>
        <p:spPr>
          <a:xfrm>
            <a:off x="6347694" y="267436"/>
            <a:ext cx="5592612" cy="1522528"/>
          </a:xfrm>
          <a:custGeom>
            <a:avLst/>
            <a:gdLst/>
            <a:ahLst/>
            <a:cxnLst/>
            <a:rect l="l" t="t" r="r" b="b"/>
            <a:pathLst>
              <a:path w="5592612" h="1522528">
                <a:moveTo>
                  <a:pt x="0" y="0"/>
                </a:moveTo>
                <a:lnTo>
                  <a:pt x="5592612" y="0"/>
                </a:lnTo>
                <a:lnTo>
                  <a:pt x="5592612" y="1522528"/>
                </a:lnTo>
                <a:lnTo>
                  <a:pt x="0" y="1522528"/>
                </a:lnTo>
                <a:lnTo>
                  <a:pt x="0" y="0"/>
                </a:lnTo>
                <a:close/>
              </a:path>
            </a:pathLst>
          </a:custGeom>
          <a:blipFill>
            <a:blip r:embed="rId2"/>
            <a:stretch>
              <a:fillRect b="-55645"/>
            </a:stretch>
          </a:blipFill>
        </p:spPr>
      </p:sp>
      <p:sp>
        <p:nvSpPr>
          <p:cNvPr id="4" name="TextBox 4"/>
          <p:cNvSpPr txBox="1"/>
          <p:nvPr/>
        </p:nvSpPr>
        <p:spPr>
          <a:xfrm>
            <a:off x="3166030" y="2692237"/>
            <a:ext cx="12155496" cy="1384995"/>
          </a:xfrm>
          <a:prstGeom prst="rect">
            <a:avLst/>
          </a:prstGeom>
        </p:spPr>
        <p:txBody>
          <a:bodyPr wrap="square" lIns="0" tIns="0" rIns="0" bIns="0" rtlCol="0" anchor="t">
            <a:spAutoFit/>
          </a:bodyPr>
          <a:lstStyle/>
          <a:p>
            <a:pPr algn="ctr">
              <a:lnSpc>
                <a:spcPts val="5355"/>
              </a:lnSpc>
            </a:pPr>
            <a:r>
              <a:rPr lang="en-US" sz="4500">
                <a:latin typeface="Times New Roman Bold"/>
                <a:cs typeface="Times New Roman Bold"/>
              </a:rPr>
              <a:t>A Technical Seminar Presentation</a:t>
            </a:r>
            <a:endParaRPr lang="en-US"/>
          </a:p>
          <a:p>
            <a:pPr algn="ctr">
              <a:lnSpc>
                <a:spcPts val="5355"/>
              </a:lnSpc>
            </a:pPr>
            <a:r>
              <a:rPr lang="en-US" sz="4500" dirty="0">
                <a:latin typeface="Times New Roman Bold"/>
                <a:cs typeface="Times New Roman Bold"/>
              </a:rPr>
              <a:t>on -</a:t>
            </a:r>
            <a:endParaRPr lang="en-US" dirty="0"/>
          </a:p>
        </p:txBody>
      </p:sp>
      <p:sp>
        <p:nvSpPr>
          <p:cNvPr id="5" name="TextBox 5"/>
          <p:cNvSpPr txBox="1"/>
          <p:nvPr/>
        </p:nvSpPr>
        <p:spPr>
          <a:xfrm>
            <a:off x="8627890" y="5558360"/>
            <a:ext cx="1036864" cy="741229"/>
          </a:xfrm>
          <a:prstGeom prst="rect">
            <a:avLst/>
          </a:prstGeom>
        </p:spPr>
        <p:txBody>
          <a:bodyPr wrap="square" lIns="0" tIns="0" rIns="0" bIns="0" rtlCol="0" anchor="t">
            <a:spAutoFit/>
          </a:bodyPr>
          <a:lstStyle/>
          <a:p>
            <a:pPr algn="ctr">
              <a:lnSpc>
                <a:spcPts val="6299"/>
              </a:lnSpc>
            </a:pPr>
            <a:r>
              <a:rPr lang="en-US" sz="4500" dirty="0">
                <a:solidFill>
                  <a:srgbClr val="000000"/>
                </a:solidFill>
                <a:latin typeface="Times New Roman"/>
              </a:rPr>
              <a:t>By-</a:t>
            </a:r>
          </a:p>
        </p:txBody>
      </p:sp>
      <p:sp>
        <p:nvSpPr>
          <p:cNvPr id="6" name="TextBox 6"/>
          <p:cNvSpPr txBox="1"/>
          <p:nvPr/>
        </p:nvSpPr>
        <p:spPr>
          <a:xfrm>
            <a:off x="5235201" y="6620421"/>
            <a:ext cx="8019306" cy="754630"/>
          </a:xfrm>
          <a:prstGeom prst="rect">
            <a:avLst/>
          </a:prstGeom>
        </p:spPr>
        <p:txBody>
          <a:bodyPr lIns="0" tIns="0" rIns="0" bIns="0" rtlCol="0" anchor="t">
            <a:spAutoFit/>
          </a:bodyPr>
          <a:lstStyle/>
          <a:p>
            <a:pPr algn="just">
              <a:lnSpc>
                <a:spcPts val="6299"/>
              </a:lnSpc>
            </a:pPr>
            <a:r>
              <a:rPr lang="en-US" sz="4500" dirty="0">
                <a:solidFill>
                  <a:srgbClr val="000000"/>
                </a:solidFill>
                <a:latin typeface="Times New Roman"/>
              </a:rPr>
              <a:t>Karanveer Singh (20WJ1A05C7)</a:t>
            </a:r>
            <a:endParaRPr lang="en-US">
              <a:cs typeface="Calibri"/>
            </a:endParaRPr>
          </a:p>
        </p:txBody>
      </p:sp>
      <p:sp>
        <p:nvSpPr>
          <p:cNvPr id="8" name="TextBox 8"/>
          <p:cNvSpPr txBox="1"/>
          <p:nvPr/>
        </p:nvSpPr>
        <p:spPr>
          <a:xfrm>
            <a:off x="-480" y="8309562"/>
            <a:ext cx="18288000" cy="689610"/>
          </a:xfrm>
          <a:prstGeom prst="rect">
            <a:avLst/>
          </a:prstGeom>
        </p:spPr>
        <p:txBody>
          <a:bodyPr lIns="0" tIns="0" rIns="0" bIns="0" rtlCol="0" anchor="t">
            <a:spAutoFit/>
          </a:bodyPr>
          <a:lstStyle/>
          <a:p>
            <a:pPr algn="ctr">
              <a:lnSpc>
                <a:spcPts val="5040"/>
              </a:lnSpc>
            </a:pPr>
            <a:r>
              <a:rPr lang="en-US" sz="3600">
                <a:solidFill>
                  <a:srgbClr val="000000"/>
                </a:solidFill>
                <a:latin typeface="Times New Roman Bold"/>
              </a:rPr>
              <a:t>GURU NANAK INSTITUTIONS TECHNICAL CAMPUS (AUTONOMOUS)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pple M1 Overview and Compatibility | Toptal®">
            <a:extLst>
              <a:ext uri="{FF2B5EF4-FFF2-40B4-BE49-F238E27FC236}">
                <a16:creationId xmlns:a16="http://schemas.microsoft.com/office/drawing/2014/main" id="{680C5109-0478-2A3A-8E1C-E591339977E8}"/>
              </a:ext>
            </a:extLst>
          </p:cNvPr>
          <p:cNvPicPr>
            <a:picLocks noChangeAspect="1"/>
          </p:cNvPicPr>
          <p:nvPr/>
        </p:nvPicPr>
        <p:blipFill>
          <a:blip r:embed="rId2"/>
          <a:stretch>
            <a:fillRect/>
          </a:stretch>
        </p:blipFill>
        <p:spPr>
          <a:xfrm>
            <a:off x="6440750" y="2336279"/>
            <a:ext cx="14084421" cy="7345587"/>
          </a:xfrm>
          <a:prstGeom prst="rect">
            <a:avLst/>
          </a:prstGeom>
        </p:spPr>
      </p:pic>
      <p:pic>
        <p:nvPicPr>
          <p:cNvPr id="2" name="Picture 1" descr="Everything you were wondering about Apple's new M1 chip">
            <a:extLst>
              <a:ext uri="{FF2B5EF4-FFF2-40B4-BE49-F238E27FC236}">
                <a16:creationId xmlns:a16="http://schemas.microsoft.com/office/drawing/2014/main" id="{79C58F9A-CBDB-3BE7-140B-347ACFE361ED}"/>
              </a:ext>
            </a:extLst>
          </p:cNvPr>
          <p:cNvPicPr>
            <a:picLocks noChangeAspect="1"/>
          </p:cNvPicPr>
          <p:nvPr/>
        </p:nvPicPr>
        <p:blipFill>
          <a:blip r:embed="rId3"/>
          <a:stretch>
            <a:fillRect/>
          </a:stretch>
        </p:blipFill>
        <p:spPr>
          <a:xfrm>
            <a:off x="1384456" y="2333781"/>
            <a:ext cx="6826928" cy="6860219"/>
          </a:xfrm>
          <a:prstGeom prst="rect">
            <a:avLst/>
          </a:prstGeom>
        </p:spPr>
      </p:pic>
      <p:sp>
        <p:nvSpPr>
          <p:cNvPr id="5" name="TextBox 2">
            <a:extLst>
              <a:ext uri="{FF2B5EF4-FFF2-40B4-BE49-F238E27FC236}">
                <a16:creationId xmlns:a16="http://schemas.microsoft.com/office/drawing/2014/main" id="{023E10EE-55E1-1FBF-7C77-15D52E299024}"/>
              </a:ext>
            </a:extLst>
          </p:cNvPr>
          <p:cNvSpPr txBox="1"/>
          <p:nvPr/>
        </p:nvSpPr>
        <p:spPr>
          <a:xfrm>
            <a:off x="3349608" y="149173"/>
            <a:ext cx="11588786" cy="1161087"/>
          </a:xfrm>
          <a:prstGeom prst="rect">
            <a:avLst/>
          </a:prstGeom>
        </p:spPr>
        <p:txBody>
          <a:bodyPr wrap="square" lIns="0" tIns="0" rIns="0" bIns="0" rtlCol="0" anchor="t">
            <a:spAutoFit/>
          </a:bodyPr>
          <a:lstStyle/>
          <a:p>
            <a:pPr algn="ctr">
              <a:lnSpc>
                <a:spcPts val="9939"/>
              </a:lnSpc>
            </a:pPr>
            <a:r>
              <a:rPr lang="en-US" sz="6950" b="1" dirty="0">
                <a:solidFill>
                  <a:srgbClr val="EA2027"/>
                </a:solidFill>
                <a:latin typeface="Times New Roman Bold"/>
                <a:cs typeface="Times New Roman Bold"/>
              </a:rPr>
              <a:t>ARM BASED PROCESSORS</a:t>
            </a:r>
          </a:p>
        </p:txBody>
      </p:sp>
    </p:spTree>
    <p:extLst>
      <p:ext uri="{BB962C8B-B14F-4D97-AF65-F5344CB8AC3E}">
        <p14:creationId xmlns:p14="http://schemas.microsoft.com/office/powerpoint/2010/main" val="2104604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C28085-721A-6F37-C577-C0521731AF60}"/>
              </a:ext>
            </a:extLst>
          </p:cNvPr>
          <p:cNvSpPr txBox="1"/>
          <p:nvPr/>
        </p:nvSpPr>
        <p:spPr>
          <a:xfrm>
            <a:off x="5321020" y="212090"/>
            <a:ext cx="7645961" cy="1161087"/>
          </a:xfrm>
          <a:prstGeom prst="rect">
            <a:avLst/>
          </a:prstGeom>
        </p:spPr>
        <p:txBody>
          <a:bodyPr wrap="square" lIns="0" tIns="0" rIns="0" bIns="0" rtlCol="0" anchor="t">
            <a:spAutoFit/>
          </a:bodyPr>
          <a:lstStyle/>
          <a:p>
            <a:pPr algn="ctr">
              <a:lnSpc>
                <a:spcPts val="9939"/>
              </a:lnSpc>
            </a:pPr>
            <a:endParaRPr lang="en-US" sz="6999" dirty="0">
              <a:solidFill>
                <a:srgbClr val="EA2027"/>
              </a:solidFill>
              <a:latin typeface="Times New Roman Bold"/>
            </a:endParaRPr>
          </a:p>
        </p:txBody>
      </p:sp>
      <p:sp>
        <p:nvSpPr>
          <p:cNvPr id="5" name="TextBox 2">
            <a:extLst>
              <a:ext uri="{FF2B5EF4-FFF2-40B4-BE49-F238E27FC236}">
                <a16:creationId xmlns:a16="http://schemas.microsoft.com/office/drawing/2014/main" id="{5ABBD535-E22C-B4E9-E86A-7AA8D8C5B088}"/>
              </a:ext>
            </a:extLst>
          </p:cNvPr>
          <p:cNvSpPr txBox="1"/>
          <p:nvPr/>
        </p:nvSpPr>
        <p:spPr>
          <a:xfrm>
            <a:off x="279494" y="213211"/>
            <a:ext cx="17697637" cy="1161087"/>
          </a:xfrm>
          <a:prstGeom prst="rect">
            <a:avLst/>
          </a:prstGeom>
        </p:spPr>
        <p:txBody>
          <a:bodyPr wrap="square" lIns="0" tIns="0" rIns="0" bIns="0" rtlCol="0" anchor="t">
            <a:spAutoFit/>
          </a:bodyPr>
          <a:lstStyle/>
          <a:p>
            <a:pPr algn="ctr">
              <a:lnSpc>
                <a:spcPts val="9939"/>
              </a:lnSpc>
            </a:pPr>
            <a:r>
              <a:rPr lang="en-US" sz="6950" b="1" dirty="0">
                <a:solidFill>
                  <a:srgbClr val="EA2027"/>
                </a:solidFill>
                <a:latin typeface="Times New Roman Bold"/>
              </a:rPr>
              <a:t>EXASCALE COMPUTING AND BIG DATA</a:t>
            </a:r>
            <a:endParaRPr lang="en-US" sz="6950" b="1" dirty="0">
              <a:solidFill>
                <a:srgbClr val="EA2027"/>
              </a:solidFill>
              <a:latin typeface="Times New Roman Bold"/>
              <a:cs typeface="Times New Roman Bold"/>
            </a:endParaRPr>
          </a:p>
        </p:txBody>
      </p:sp>
      <p:sp>
        <p:nvSpPr>
          <p:cNvPr id="9" name="TextBox 8">
            <a:extLst>
              <a:ext uri="{FF2B5EF4-FFF2-40B4-BE49-F238E27FC236}">
                <a16:creationId xmlns:a16="http://schemas.microsoft.com/office/drawing/2014/main" id="{14951192-7A2A-FF5F-B32C-8A90B473CAD3}"/>
              </a:ext>
            </a:extLst>
          </p:cNvPr>
          <p:cNvSpPr txBox="1"/>
          <p:nvPr/>
        </p:nvSpPr>
        <p:spPr>
          <a:xfrm>
            <a:off x="530692" y="1774924"/>
            <a:ext cx="16980733" cy="7848302"/>
          </a:xfrm>
          <a:prstGeom prst="rect">
            <a:avLst/>
          </a:prstGeom>
        </p:spPr>
        <p:txBody>
          <a:bodyPr wrap="square" lIns="0" tIns="0" rIns="0" bIns="0" rtlCol="0" anchor="t">
            <a:spAutoFit/>
          </a:bodyPr>
          <a:lstStyle/>
          <a:p>
            <a:pPr algn="just">
              <a:buFont typeface="Arial"/>
              <a:buChar char="•"/>
            </a:pPr>
            <a:r>
              <a:rPr lang="en-US" sz="3400" b="1" dirty="0">
                <a:solidFill>
                  <a:srgbClr val="000000"/>
                </a:solidFill>
                <a:latin typeface="Times New Roman"/>
                <a:ea typeface="+mn-lt"/>
                <a:cs typeface="+mn-lt"/>
              </a:rPr>
              <a:t>Enhanced Data Processing Speed</a:t>
            </a:r>
            <a:r>
              <a:rPr lang="en-US" sz="3400" dirty="0">
                <a:solidFill>
                  <a:srgbClr val="0D0D0D"/>
                </a:solidFill>
                <a:latin typeface="Times New Roman"/>
                <a:ea typeface="+mn-lt"/>
                <a:cs typeface="+mn-lt"/>
              </a:rPr>
              <a:t>: Exascale computing enables big data analytics to process vast amounts of data at unprecedented speeds, allowing for real-time analysis and decision-making. This speed advantage allows organizations to extract insights from data more quickly and efficiently than ever before.</a:t>
            </a:r>
            <a:endParaRPr lang="en-US" sz="3400">
              <a:solidFill>
                <a:srgbClr val="000000"/>
              </a:solidFill>
              <a:latin typeface="Times New Roman"/>
              <a:ea typeface="+mn-lt"/>
              <a:cs typeface="+mn-lt"/>
            </a:endParaRPr>
          </a:p>
          <a:p>
            <a:pPr algn="just">
              <a:buFont typeface="Arial"/>
              <a:buChar char="•"/>
            </a:pPr>
            <a:endParaRPr lang="en-US" sz="3400" dirty="0">
              <a:solidFill>
                <a:srgbClr val="0D0D0D"/>
              </a:solidFill>
              <a:latin typeface="Times New Roman"/>
              <a:ea typeface="+mn-lt"/>
              <a:cs typeface="+mn-lt"/>
            </a:endParaRPr>
          </a:p>
          <a:p>
            <a:pPr algn="just">
              <a:buFont typeface="Arial"/>
              <a:buChar char="•"/>
            </a:pPr>
            <a:r>
              <a:rPr lang="en-US" sz="3400" b="1" dirty="0">
                <a:solidFill>
                  <a:srgbClr val="000000"/>
                </a:solidFill>
                <a:latin typeface="Times New Roman"/>
                <a:ea typeface="+mn-lt"/>
                <a:cs typeface="+mn-lt"/>
              </a:rPr>
              <a:t>Scalability for Massive Data Sets</a:t>
            </a:r>
            <a:r>
              <a:rPr lang="en-US" sz="3400" dirty="0">
                <a:solidFill>
                  <a:srgbClr val="0D0D0D"/>
                </a:solidFill>
                <a:latin typeface="Times New Roman"/>
                <a:ea typeface="+mn-lt"/>
                <a:cs typeface="+mn-lt"/>
              </a:rPr>
              <a:t>: Exascale computing provides the scalability needed to handle massive data sets, allowing organizations to analyze and derive insights from data that were previously too large to process. This scalability ensures that big data analytics can keep pace with the ever-increasing volume, velocity, and variety of data generated in today's digital world.</a:t>
            </a:r>
            <a:endParaRPr lang="en-US" sz="3400" dirty="0">
              <a:solidFill>
                <a:srgbClr val="0D0D0D"/>
              </a:solidFill>
              <a:latin typeface="Times New Roman"/>
              <a:cs typeface="Calibri"/>
            </a:endParaRPr>
          </a:p>
          <a:p>
            <a:pPr algn="just">
              <a:buFont typeface="Arial"/>
              <a:buChar char="•"/>
            </a:pPr>
            <a:endParaRPr lang="en-US" sz="3400" dirty="0">
              <a:solidFill>
                <a:srgbClr val="0D0D0D"/>
              </a:solidFill>
              <a:latin typeface="Times New Roman"/>
              <a:ea typeface="+mn-lt"/>
              <a:cs typeface="+mn-lt"/>
            </a:endParaRPr>
          </a:p>
          <a:p>
            <a:pPr algn="just">
              <a:buFont typeface="Arial"/>
              <a:buChar char="•"/>
            </a:pPr>
            <a:r>
              <a:rPr lang="en-US" sz="3400" b="1" dirty="0">
                <a:solidFill>
                  <a:srgbClr val="0D0D0D"/>
                </a:solidFill>
                <a:latin typeface="Times New Roman"/>
                <a:ea typeface="+mn-lt"/>
                <a:cs typeface="+mn-lt"/>
              </a:rPr>
              <a:t>Complex Data Analysis</a:t>
            </a:r>
            <a:r>
              <a:rPr lang="en-US" sz="3400" dirty="0">
                <a:solidFill>
                  <a:srgbClr val="0D0D0D"/>
                </a:solidFill>
                <a:latin typeface="Times New Roman"/>
                <a:ea typeface="+mn-lt"/>
                <a:cs typeface="+mn-lt"/>
              </a:rPr>
              <a:t>: Exascale computing enables big data analytics to perform highly complex analyses on large and diverse data sets. This includes advanced machine learning algorithms, deep learning models, and other AI techniques that can uncover intricate patterns and insights from data, leading to more accurate predictions and decision-making.</a:t>
            </a:r>
            <a:endParaRPr lang="en-US" sz="3400" dirty="0">
              <a:solidFill>
                <a:srgbClr val="0D0D0D"/>
              </a:solidFill>
              <a:latin typeface="Times New Roman"/>
              <a:cs typeface="Calibri"/>
            </a:endParaRPr>
          </a:p>
          <a:p>
            <a:pPr algn="just"/>
            <a:endParaRPr lang="en-US" sz="3400" b="1" dirty="0">
              <a:latin typeface="Times New Roman"/>
              <a:cs typeface="Calibri"/>
            </a:endParaRPr>
          </a:p>
        </p:txBody>
      </p:sp>
    </p:spTree>
    <p:extLst>
      <p:ext uri="{BB962C8B-B14F-4D97-AF65-F5344CB8AC3E}">
        <p14:creationId xmlns:p14="http://schemas.microsoft.com/office/powerpoint/2010/main" val="3938617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7D7D051-8CDC-11DA-E962-A68014A3155B}"/>
              </a:ext>
            </a:extLst>
          </p:cNvPr>
          <p:cNvPicPr>
            <a:picLocks noChangeAspect="1"/>
          </p:cNvPicPr>
          <p:nvPr/>
        </p:nvPicPr>
        <p:blipFill>
          <a:blip r:embed="rId2"/>
          <a:stretch>
            <a:fillRect/>
          </a:stretch>
        </p:blipFill>
        <p:spPr>
          <a:xfrm>
            <a:off x="2117831" y="214913"/>
            <a:ext cx="14369302" cy="9866779"/>
          </a:xfrm>
          <a:prstGeom prst="rect">
            <a:avLst/>
          </a:prstGeom>
        </p:spPr>
      </p:pic>
    </p:spTree>
    <p:extLst>
      <p:ext uri="{BB962C8B-B14F-4D97-AF65-F5344CB8AC3E}">
        <p14:creationId xmlns:p14="http://schemas.microsoft.com/office/powerpoint/2010/main" val="393996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table with numbers and text&#10;&#10;Description automatically generated">
            <a:extLst>
              <a:ext uri="{FF2B5EF4-FFF2-40B4-BE49-F238E27FC236}">
                <a16:creationId xmlns:a16="http://schemas.microsoft.com/office/drawing/2014/main" id="{6A2D869E-FFC3-A93E-F085-4F723014E22B}"/>
              </a:ext>
            </a:extLst>
          </p:cNvPr>
          <p:cNvPicPr>
            <a:picLocks noChangeAspect="1"/>
          </p:cNvPicPr>
          <p:nvPr/>
        </p:nvPicPr>
        <p:blipFill>
          <a:blip r:embed="rId2"/>
          <a:stretch>
            <a:fillRect/>
          </a:stretch>
        </p:blipFill>
        <p:spPr>
          <a:xfrm>
            <a:off x="4579528" y="2506904"/>
            <a:ext cx="13641998" cy="6852723"/>
          </a:xfrm>
          <a:prstGeom prst="rect">
            <a:avLst/>
          </a:prstGeom>
        </p:spPr>
      </p:pic>
      <p:sp>
        <p:nvSpPr>
          <p:cNvPr id="3" name="TextBox 2">
            <a:extLst>
              <a:ext uri="{FF2B5EF4-FFF2-40B4-BE49-F238E27FC236}">
                <a16:creationId xmlns:a16="http://schemas.microsoft.com/office/drawing/2014/main" id="{722F2A46-3E4B-1C33-9C39-064D86E55D75}"/>
              </a:ext>
            </a:extLst>
          </p:cNvPr>
          <p:cNvSpPr txBox="1"/>
          <p:nvPr/>
        </p:nvSpPr>
        <p:spPr>
          <a:xfrm>
            <a:off x="279494" y="213211"/>
            <a:ext cx="17697637" cy="1161087"/>
          </a:xfrm>
          <a:prstGeom prst="rect">
            <a:avLst/>
          </a:prstGeom>
        </p:spPr>
        <p:txBody>
          <a:bodyPr wrap="square" lIns="0" tIns="0" rIns="0" bIns="0" rtlCol="0" anchor="t">
            <a:spAutoFit/>
          </a:bodyPr>
          <a:lstStyle/>
          <a:p>
            <a:pPr algn="ctr">
              <a:lnSpc>
                <a:spcPts val="9939"/>
              </a:lnSpc>
            </a:pPr>
            <a:r>
              <a:rPr lang="en-US" sz="6950" b="1" dirty="0">
                <a:solidFill>
                  <a:srgbClr val="EA2027"/>
                </a:solidFill>
                <a:latin typeface="Times New Roman Bold"/>
                <a:cs typeface="Times New Roman Bold"/>
              </a:rPr>
              <a:t>THE CHALLENGES</a:t>
            </a:r>
          </a:p>
        </p:txBody>
      </p:sp>
      <p:sp>
        <p:nvSpPr>
          <p:cNvPr id="7" name="TextBox 6">
            <a:extLst>
              <a:ext uri="{FF2B5EF4-FFF2-40B4-BE49-F238E27FC236}">
                <a16:creationId xmlns:a16="http://schemas.microsoft.com/office/drawing/2014/main" id="{2604338F-30D7-59C0-CA8F-462DC095F353}"/>
              </a:ext>
            </a:extLst>
          </p:cNvPr>
          <p:cNvSpPr txBox="1"/>
          <p:nvPr/>
        </p:nvSpPr>
        <p:spPr>
          <a:xfrm>
            <a:off x="648354" y="1791732"/>
            <a:ext cx="16980733" cy="5755422"/>
          </a:xfrm>
          <a:prstGeom prst="rect">
            <a:avLst/>
          </a:prstGeom>
        </p:spPr>
        <p:txBody>
          <a:bodyPr wrap="square" lIns="0" tIns="0" rIns="0" bIns="0" rtlCol="0" anchor="t">
            <a:spAutoFit/>
          </a:bodyPr>
          <a:lstStyle/>
          <a:p>
            <a:pPr algn="just">
              <a:buFont typeface="Arial"/>
              <a:buChar char="•"/>
            </a:pPr>
            <a:r>
              <a:rPr lang="en-US" sz="3400" dirty="0">
                <a:solidFill>
                  <a:srgbClr val="0D0D0D"/>
                </a:solidFill>
                <a:latin typeface="Times New Roman"/>
                <a:cs typeface="Calibri"/>
              </a:rPr>
              <a:t>Scaling Challenges</a:t>
            </a:r>
          </a:p>
          <a:p>
            <a:pPr algn="just">
              <a:buFont typeface="Arial"/>
              <a:buChar char="•"/>
            </a:pPr>
            <a:r>
              <a:rPr lang="en-US" sz="3400" dirty="0">
                <a:solidFill>
                  <a:srgbClr val="0D0D0D"/>
                </a:solidFill>
                <a:latin typeface="Times New Roman"/>
                <a:cs typeface="Calibri"/>
              </a:rPr>
              <a:t>Major R&amp;D Progress</a:t>
            </a:r>
          </a:p>
          <a:p>
            <a:pPr algn="just">
              <a:buFont typeface="Arial"/>
              <a:buChar char="•"/>
            </a:pPr>
            <a:r>
              <a:rPr lang="en-US" sz="3400" dirty="0">
                <a:solidFill>
                  <a:srgbClr val="0D0D0D"/>
                </a:solidFill>
                <a:latin typeface="Times New Roman"/>
                <a:cs typeface="Calibri"/>
              </a:rPr>
              <a:t>Power Challenge</a:t>
            </a:r>
          </a:p>
          <a:p>
            <a:pPr algn="just">
              <a:buFont typeface="Arial"/>
              <a:buChar char="•"/>
            </a:pPr>
            <a:r>
              <a:rPr lang="en-US" sz="3400" dirty="0">
                <a:solidFill>
                  <a:srgbClr val="0D0D0D"/>
                </a:solidFill>
                <a:latin typeface="Times New Roman"/>
                <a:cs typeface="Calibri"/>
              </a:rPr>
              <a:t>System Memory Challenge</a:t>
            </a:r>
          </a:p>
          <a:p>
            <a:pPr algn="just">
              <a:buFont typeface="Arial"/>
              <a:buChar char="•"/>
            </a:pPr>
            <a:r>
              <a:rPr lang="en-US" sz="3400" dirty="0">
                <a:solidFill>
                  <a:srgbClr val="0D0D0D"/>
                </a:solidFill>
                <a:latin typeface="Times New Roman"/>
                <a:cs typeface="Calibri"/>
              </a:rPr>
              <a:t>System Resiliency Challenge</a:t>
            </a:r>
          </a:p>
          <a:p>
            <a:pPr algn="just">
              <a:buFont typeface="Arial"/>
              <a:buChar char="•"/>
            </a:pPr>
            <a:r>
              <a:rPr lang="en-US" sz="3400" dirty="0">
                <a:solidFill>
                  <a:srgbClr val="0D0D0D"/>
                </a:solidFill>
                <a:latin typeface="Times New Roman"/>
                <a:cs typeface="Calibri"/>
              </a:rPr>
              <a:t>Fault Tolerance</a:t>
            </a:r>
          </a:p>
          <a:p>
            <a:pPr algn="just">
              <a:buFont typeface="Arial"/>
              <a:buChar char="•"/>
            </a:pPr>
            <a:r>
              <a:rPr lang="en-US" sz="3400" dirty="0">
                <a:solidFill>
                  <a:srgbClr val="0D0D0D"/>
                </a:solidFill>
                <a:latin typeface="Times New Roman"/>
                <a:cs typeface="Calibri"/>
              </a:rPr>
              <a:t>Programming Models</a:t>
            </a:r>
          </a:p>
          <a:p>
            <a:pPr algn="just">
              <a:buFont typeface="Arial"/>
              <a:buChar char="•"/>
            </a:pPr>
            <a:r>
              <a:rPr lang="en-US" sz="3400" dirty="0">
                <a:solidFill>
                  <a:srgbClr val="0D0D0D"/>
                </a:solidFill>
                <a:latin typeface="Times New Roman"/>
                <a:cs typeface="Calibri"/>
              </a:rPr>
              <a:t>I/O Devices</a:t>
            </a:r>
          </a:p>
          <a:p>
            <a:pPr algn="just">
              <a:buFont typeface="Arial"/>
              <a:buChar char="•"/>
            </a:pPr>
            <a:r>
              <a:rPr lang="en-US" sz="3400" dirty="0">
                <a:solidFill>
                  <a:srgbClr val="0D0D0D"/>
                </a:solidFill>
                <a:latin typeface="Times New Roman"/>
                <a:cs typeface="Calibri"/>
              </a:rPr>
              <a:t>Tools</a:t>
            </a:r>
          </a:p>
          <a:p>
            <a:pPr algn="just">
              <a:buFont typeface="Arial"/>
              <a:buChar char="•"/>
            </a:pPr>
            <a:r>
              <a:rPr lang="en-US" sz="3400" dirty="0">
                <a:solidFill>
                  <a:srgbClr val="0D0D0D"/>
                </a:solidFill>
                <a:latin typeface="Times New Roman"/>
                <a:cs typeface="Calibri"/>
              </a:rPr>
              <a:t>Thermal Management</a:t>
            </a:r>
          </a:p>
          <a:p>
            <a:pPr algn="just">
              <a:buFont typeface="Arial"/>
              <a:buChar char="•"/>
            </a:pPr>
            <a:r>
              <a:rPr lang="en-US" sz="3400" dirty="0">
                <a:solidFill>
                  <a:srgbClr val="0D0D0D"/>
                </a:solidFill>
                <a:latin typeface="Times New Roman"/>
                <a:cs typeface="Calibri"/>
              </a:rPr>
              <a:t>Silicon Fabrication</a:t>
            </a:r>
          </a:p>
        </p:txBody>
      </p:sp>
    </p:spTree>
    <p:extLst>
      <p:ext uri="{BB962C8B-B14F-4D97-AF65-F5344CB8AC3E}">
        <p14:creationId xmlns:p14="http://schemas.microsoft.com/office/powerpoint/2010/main" val="1667560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E47943-9200-DB1C-B785-82E0745673AF}"/>
              </a:ext>
            </a:extLst>
          </p:cNvPr>
          <p:cNvSpPr txBox="1"/>
          <p:nvPr/>
        </p:nvSpPr>
        <p:spPr>
          <a:xfrm>
            <a:off x="279494" y="213211"/>
            <a:ext cx="17697637" cy="1161087"/>
          </a:xfrm>
          <a:prstGeom prst="rect">
            <a:avLst/>
          </a:prstGeom>
        </p:spPr>
        <p:txBody>
          <a:bodyPr wrap="square" lIns="0" tIns="0" rIns="0" bIns="0" rtlCol="0" anchor="t">
            <a:spAutoFit/>
          </a:bodyPr>
          <a:lstStyle/>
          <a:p>
            <a:pPr algn="ctr">
              <a:lnSpc>
                <a:spcPts val="9939"/>
              </a:lnSpc>
            </a:pPr>
            <a:r>
              <a:rPr lang="en-US" sz="6950" b="1" dirty="0">
                <a:solidFill>
                  <a:srgbClr val="EA2027"/>
                </a:solidFill>
                <a:latin typeface="Times New Roman Bold"/>
                <a:cs typeface="Times New Roman Bold"/>
              </a:rPr>
              <a:t>ALGORITHMIC CHANGES</a:t>
            </a:r>
          </a:p>
        </p:txBody>
      </p:sp>
      <p:sp>
        <p:nvSpPr>
          <p:cNvPr id="5" name="TextBox 4">
            <a:extLst>
              <a:ext uri="{FF2B5EF4-FFF2-40B4-BE49-F238E27FC236}">
                <a16:creationId xmlns:a16="http://schemas.microsoft.com/office/drawing/2014/main" id="{06295ADB-A4F3-D9FF-AD4A-4F30F1B6802F}"/>
              </a:ext>
            </a:extLst>
          </p:cNvPr>
          <p:cNvSpPr txBox="1"/>
          <p:nvPr/>
        </p:nvSpPr>
        <p:spPr>
          <a:xfrm>
            <a:off x="446648" y="1590026"/>
            <a:ext cx="16980733" cy="6801862"/>
          </a:xfrm>
          <a:prstGeom prst="rect">
            <a:avLst/>
          </a:prstGeom>
        </p:spPr>
        <p:txBody>
          <a:bodyPr wrap="square" lIns="0" tIns="0" rIns="0" bIns="0" rtlCol="0" anchor="t">
            <a:spAutoFit/>
          </a:bodyPr>
          <a:lstStyle/>
          <a:p>
            <a:pPr algn="just">
              <a:buFont typeface="Arial"/>
              <a:buChar char="•"/>
            </a:pPr>
            <a:r>
              <a:rPr lang="en-US" sz="3400" dirty="0">
                <a:solidFill>
                  <a:srgbClr val="0D0D0D"/>
                </a:solidFill>
                <a:latin typeface="Times New Roman"/>
                <a:ea typeface="+mn-lt"/>
                <a:cs typeface="+mn-lt"/>
              </a:rPr>
              <a:t>New multicore-friendly and multicore-aware algorithms </a:t>
            </a:r>
          </a:p>
          <a:p>
            <a:pPr algn="just">
              <a:buFont typeface="Arial"/>
              <a:buChar char="•"/>
            </a:pPr>
            <a:endParaRPr lang="en-US" sz="3400" dirty="0">
              <a:solidFill>
                <a:srgbClr val="0D0D0D"/>
              </a:solidFill>
              <a:latin typeface="Times New Roman"/>
              <a:ea typeface="+mn-lt"/>
              <a:cs typeface="+mn-lt"/>
            </a:endParaRPr>
          </a:p>
          <a:p>
            <a:pPr algn="just">
              <a:buFont typeface="Arial"/>
              <a:buChar char="•"/>
            </a:pPr>
            <a:r>
              <a:rPr lang="en-US" sz="3400" dirty="0">
                <a:solidFill>
                  <a:srgbClr val="0D0D0D"/>
                </a:solidFill>
                <a:latin typeface="Times New Roman"/>
                <a:ea typeface="+mn-lt"/>
                <a:cs typeface="+mn-lt"/>
              </a:rPr>
              <a:t>Adaptive Response to Load Imbalance </a:t>
            </a:r>
          </a:p>
          <a:p>
            <a:pPr algn="just">
              <a:buFont typeface="Arial"/>
              <a:buChar char="•"/>
            </a:pPr>
            <a:endParaRPr lang="en-US" sz="3400" dirty="0">
              <a:solidFill>
                <a:srgbClr val="0D0D0D"/>
              </a:solidFill>
              <a:latin typeface="Times New Roman"/>
              <a:ea typeface="+mn-lt"/>
              <a:cs typeface="+mn-lt"/>
            </a:endParaRPr>
          </a:p>
          <a:p>
            <a:pPr algn="just">
              <a:buFont typeface="Arial"/>
              <a:buChar char="•"/>
            </a:pPr>
            <a:r>
              <a:rPr lang="en-US" sz="3400" dirty="0">
                <a:solidFill>
                  <a:srgbClr val="0D0D0D"/>
                </a:solidFill>
                <a:latin typeface="Times New Roman"/>
                <a:ea typeface="+mn-lt"/>
                <a:cs typeface="+mn-lt"/>
              </a:rPr>
              <a:t>Multiple precision algorithms/software </a:t>
            </a:r>
          </a:p>
          <a:p>
            <a:pPr algn="just">
              <a:buFont typeface="Arial"/>
              <a:buChar char="•"/>
            </a:pPr>
            <a:endParaRPr lang="en-US" sz="3400" dirty="0">
              <a:solidFill>
                <a:srgbClr val="0D0D0D"/>
              </a:solidFill>
              <a:latin typeface="Times New Roman"/>
              <a:ea typeface="+mn-lt"/>
              <a:cs typeface="+mn-lt"/>
            </a:endParaRPr>
          </a:p>
          <a:p>
            <a:pPr algn="just">
              <a:buFont typeface="Arial"/>
              <a:buChar char="•"/>
            </a:pPr>
            <a:r>
              <a:rPr lang="en-US" sz="3400" dirty="0">
                <a:solidFill>
                  <a:srgbClr val="0D0D0D"/>
                </a:solidFill>
                <a:latin typeface="Times New Roman"/>
                <a:ea typeface="+mn-lt"/>
                <a:cs typeface="+mn-lt"/>
              </a:rPr>
              <a:t>Scheduling and memory management for </a:t>
            </a:r>
          </a:p>
          <a:p>
            <a:pPr algn="just"/>
            <a:r>
              <a:rPr lang="en-US" sz="3400" dirty="0">
                <a:solidFill>
                  <a:srgbClr val="0D0D0D"/>
                </a:solidFill>
                <a:latin typeface="Times New Roman"/>
                <a:ea typeface="+mn-lt"/>
                <a:cs typeface="+mn-lt"/>
              </a:rPr>
              <a:t>   heterogeneity and scale </a:t>
            </a:r>
            <a:endParaRPr lang="en-US">
              <a:latin typeface="Times New Roman"/>
              <a:cs typeface="Calibri"/>
            </a:endParaRPr>
          </a:p>
          <a:p>
            <a:pPr algn="just"/>
            <a:endParaRPr lang="en-US" sz="3400" dirty="0">
              <a:solidFill>
                <a:srgbClr val="0D0D0D"/>
              </a:solidFill>
              <a:latin typeface="Times New Roman"/>
              <a:cs typeface="Calibri"/>
            </a:endParaRPr>
          </a:p>
          <a:p>
            <a:pPr algn="just">
              <a:buFont typeface="Arial"/>
              <a:buChar char="•"/>
            </a:pPr>
            <a:r>
              <a:rPr lang="en-US" sz="3400" dirty="0">
                <a:solidFill>
                  <a:srgbClr val="0D0D0D"/>
                </a:solidFill>
                <a:latin typeface="Times New Roman"/>
                <a:cs typeface="Calibri"/>
              </a:rPr>
              <a:t>Auto Tuning</a:t>
            </a:r>
          </a:p>
          <a:p>
            <a:pPr algn="just">
              <a:buFont typeface="Arial"/>
              <a:buChar char="•"/>
            </a:pPr>
            <a:endParaRPr lang="en-US" sz="3400" dirty="0">
              <a:solidFill>
                <a:srgbClr val="0D0D0D"/>
              </a:solidFill>
              <a:latin typeface="Times New Roman"/>
              <a:cs typeface="Calibri"/>
            </a:endParaRPr>
          </a:p>
          <a:p>
            <a:pPr algn="just">
              <a:buFont typeface="Arial"/>
              <a:buChar char="•"/>
            </a:pPr>
            <a:r>
              <a:rPr lang="en-US" sz="3400" dirty="0">
                <a:solidFill>
                  <a:srgbClr val="0D0D0D"/>
                </a:solidFill>
                <a:latin typeface="Times New Roman"/>
                <a:cs typeface="Calibri"/>
              </a:rPr>
              <a:t>Communication avoiding </a:t>
            </a:r>
            <a:r>
              <a:rPr lang="en-US" sz="3400" err="1">
                <a:solidFill>
                  <a:srgbClr val="0D0D0D"/>
                </a:solidFill>
                <a:latin typeface="Times New Roman"/>
                <a:cs typeface="Calibri"/>
              </a:rPr>
              <a:t>i.e</a:t>
            </a:r>
            <a:r>
              <a:rPr lang="en-US" sz="3400" dirty="0">
                <a:solidFill>
                  <a:srgbClr val="0D0D0D"/>
                </a:solidFill>
                <a:latin typeface="Times New Roman"/>
                <a:cs typeface="Calibri"/>
              </a:rPr>
              <a:t>, independence</a:t>
            </a:r>
          </a:p>
          <a:p>
            <a:pPr algn="just">
              <a:buFont typeface="Arial"/>
              <a:buChar char="•"/>
            </a:pPr>
            <a:endParaRPr lang="en-US" sz="3400" dirty="0">
              <a:solidFill>
                <a:srgbClr val="0D0D0D"/>
              </a:solidFill>
              <a:latin typeface="Times New Roman"/>
              <a:cs typeface="Calibri"/>
            </a:endParaRPr>
          </a:p>
        </p:txBody>
      </p:sp>
      <p:pic>
        <p:nvPicPr>
          <p:cNvPr id="6" name="Picture 5" descr="A close-up of a computer&#10;&#10;Description automatically generated">
            <a:extLst>
              <a:ext uri="{FF2B5EF4-FFF2-40B4-BE49-F238E27FC236}">
                <a16:creationId xmlns:a16="http://schemas.microsoft.com/office/drawing/2014/main" id="{6C9B4545-D6E4-301C-A238-C2C1E915E817}"/>
              </a:ext>
            </a:extLst>
          </p:cNvPr>
          <p:cNvPicPr>
            <a:picLocks noChangeAspect="1"/>
          </p:cNvPicPr>
          <p:nvPr/>
        </p:nvPicPr>
        <p:blipFill>
          <a:blip r:embed="rId2"/>
          <a:stretch>
            <a:fillRect/>
          </a:stretch>
        </p:blipFill>
        <p:spPr>
          <a:xfrm>
            <a:off x="10641427" y="1584471"/>
            <a:ext cx="7116855" cy="7528672"/>
          </a:xfrm>
          <a:prstGeom prst="rect">
            <a:avLst/>
          </a:prstGeom>
        </p:spPr>
      </p:pic>
      <p:sp>
        <p:nvSpPr>
          <p:cNvPr id="7" name="TextBox 6">
            <a:extLst>
              <a:ext uri="{FF2B5EF4-FFF2-40B4-BE49-F238E27FC236}">
                <a16:creationId xmlns:a16="http://schemas.microsoft.com/office/drawing/2014/main" id="{6317E891-6A37-22A9-B355-9DBDC1670EB3}"/>
              </a:ext>
            </a:extLst>
          </p:cNvPr>
          <p:cNvSpPr txBox="1"/>
          <p:nvPr/>
        </p:nvSpPr>
        <p:spPr>
          <a:xfrm>
            <a:off x="349323" y="7936321"/>
            <a:ext cx="9147361"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3200" b="1" i="1" dirty="0">
                <a:solidFill>
                  <a:srgbClr val="FF0000"/>
                </a:solidFill>
                <a:latin typeface="Söhne"/>
                <a:ea typeface="+mn-lt"/>
                <a:cs typeface="+mn-lt"/>
              </a:rPr>
              <a:t>It is important for all of computer science to design algorithms that communicate as little as possible, ideally attaining lower bounds on the amount of communication required.</a:t>
            </a:r>
            <a:endParaRPr lang="en-US" sz="3200" b="1" i="1">
              <a:solidFill>
                <a:srgbClr val="FF0000"/>
              </a:solidFill>
              <a:latin typeface="Söhne"/>
            </a:endParaRPr>
          </a:p>
        </p:txBody>
      </p:sp>
    </p:spTree>
    <p:extLst>
      <p:ext uri="{BB962C8B-B14F-4D97-AF65-F5344CB8AC3E}">
        <p14:creationId xmlns:p14="http://schemas.microsoft.com/office/powerpoint/2010/main" val="2728126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82D9F7-E26E-D746-6E40-DD708E68E52D}"/>
              </a:ext>
            </a:extLst>
          </p:cNvPr>
          <p:cNvSpPr txBox="1"/>
          <p:nvPr/>
        </p:nvSpPr>
        <p:spPr>
          <a:xfrm>
            <a:off x="279494" y="213211"/>
            <a:ext cx="17697637" cy="2430665"/>
          </a:xfrm>
          <a:prstGeom prst="rect">
            <a:avLst/>
          </a:prstGeom>
        </p:spPr>
        <p:txBody>
          <a:bodyPr wrap="square" lIns="0" tIns="0" rIns="0" bIns="0" rtlCol="0" anchor="t">
            <a:spAutoFit/>
          </a:bodyPr>
          <a:lstStyle/>
          <a:p>
            <a:pPr algn="ctr">
              <a:lnSpc>
                <a:spcPts val="9939"/>
              </a:lnSpc>
            </a:pPr>
            <a:r>
              <a:rPr lang="en-US" sz="6950" b="1" dirty="0">
                <a:solidFill>
                  <a:srgbClr val="EA2027"/>
                </a:solidFill>
                <a:latin typeface="Times New Roman Bold"/>
              </a:rPr>
              <a:t>SEMICONDUCTOR FABRICATION ADVANCEMENT</a:t>
            </a:r>
            <a:endParaRPr lang="en-US" sz="6950" b="1" dirty="0">
              <a:solidFill>
                <a:srgbClr val="EA2027"/>
              </a:solidFill>
              <a:latin typeface="Times New Roman Bold"/>
              <a:cs typeface="Times New Roman Bold"/>
            </a:endParaRPr>
          </a:p>
        </p:txBody>
      </p:sp>
      <p:sp>
        <p:nvSpPr>
          <p:cNvPr id="5" name="TextBox 4">
            <a:extLst>
              <a:ext uri="{FF2B5EF4-FFF2-40B4-BE49-F238E27FC236}">
                <a16:creationId xmlns:a16="http://schemas.microsoft.com/office/drawing/2014/main" id="{60397EAF-AB19-7366-48AC-CBD182589588}"/>
              </a:ext>
            </a:extLst>
          </p:cNvPr>
          <p:cNvSpPr txBox="1"/>
          <p:nvPr/>
        </p:nvSpPr>
        <p:spPr>
          <a:xfrm>
            <a:off x="635554" y="2991328"/>
            <a:ext cx="16980733" cy="6801862"/>
          </a:xfrm>
          <a:prstGeom prst="rect">
            <a:avLst/>
          </a:prstGeom>
        </p:spPr>
        <p:txBody>
          <a:bodyPr wrap="square" lIns="0" tIns="0" rIns="0" bIns="0" rtlCol="0" anchor="t">
            <a:spAutoFit/>
          </a:bodyPr>
          <a:lstStyle/>
          <a:p>
            <a:pPr marL="457200" indent="-457200" algn="just">
              <a:buFont typeface="Arial"/>
              <a:buChar char="•"/>
            </a:pPr>
            <a:r>
              <a:rPr lang="en-US" sz="3400" b="1" dirty="0">
                <a:latin typeface="Times New Roman"/>
                <a:ea typeface="+mn-lt"/>
                <a:cs typeface="+mn-lt"/>
              </a:rPr>
              <a:t>Reduction in Process Nodes</a:t>
            </a:r>
            <a:r>
              <a:rPr lang="en-US" sz="3400" dirty="0">
                <a:latin typeface="Times New Roman"/>
                <a:ea typeface="+mn-lt"/>
                <a:cs typeface="+mn-lt"/>
              </a:rPr>
              <a:t>: One of the key challenges in semiconductor manufacturing is the continual shrinking of process nodes to achieve higher transistor density and performance. As process nodes become smaller, challenges such as increased leakage currents, variability, and manufacturing complexity arise, requiring innovative solutions to maintain the pace of Moore's Law.</a:t>
            </a:r>
          </a:p>
          <a:p>
            <a:pPr marL="457200" indent="-457200" algn="just">
              <a:buFont typeface="Arial"/>
              <a:buChar char="•"/>
            </a:pPr>
            <a:endParaRPr lang="en-US" sz="3400" dirty="0">
              <a:latin typeface="Times New Roman"/>
              <a:ea typeface="Calibri"/>
              <a:cs typeface="Calibri"/>
            </a:endParaRPr>
          </a:p>
          <a:p>
            <a:pPr marL="457200" indent="-457200" algn="just">
              <a:buFont typeface="Arial"/>
              <a:buChar char="•"/>
            </a:pPr>
            <a:r>
              <a:rPr lang="en-US" sz="3400" b="1" dirty="0">
                <a:latin typeface="Times New Roman"/>
                <a:ea typeface="+mn-lt"/>
                <a:cs typeface="+mn-lt"/>
              </a:rPr>
              <a:t>Materials and Manufacturing Techniques</a:t>
            </a:r>
            <a:r>
              <a:rPr lang="en-US" sz="3400" dirty="0">
                <a:latin typeface="Times New Roman"/>
                <a:ea typeface="+mn-lt"/>
                <a:cs typeface="+mn-lt"/>
              </a:rPr>
              <a:t>: Developing new materials and manufacturing techniques is essential to overcome the physical limits of silicon-based transistors. This includes exploring alternative materials, such as III-V semiconductors and 2D materials like graphene, as well as advanced manufacturing processes like extreme ultraviolet lithography (EUV) to achieve finer feature sizes.</a:t>
            </a:r>
          </a:p>
          <a:p>
            <a:pPr marL="457200" indent="-457200" algn="just">
              <a:buFont typeface="Arial"/>
              <a:buChar char="•"/>
            </a:pPr>
            <a:endParaRPr lang="en-US" sz="3400" dirty="0">
              <a:latin typeface="Times New Roman"/>
              <a:ea typeface="Calibri"/>
              <a:cs typeface="Calibri"/>
            </a:endParaRPr>
          </a:p>
          <a:p>
            <a:pPr algn="just">
              <a:buFont typeface="Arial"/>
              <a:buChar char="•"/>
            </a:pPr>
            <a:endParaRPr lang="en-US" sz="3400" dirty="0">
              <a:latin typeface="Times New Roman"/>
              <a:ea typeface="Calibri"/>
              <a:cs typeface="Calibri"/>
            </a:endParaRPr>
          </a:p>
        </p:txBody>
      </p:sp>
    </p:spTree>
    <p:extLst>
      <p:ext uri="{BB962C8B-B14F-4D97-AF65-F5344CB8AC3E}">
        <p14:creationId xmlns:p14="http://schemas.microsoft.com/office/powerpoint/2010/main" val="3942182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Intel 14th Gen Raptor Lake-HX Refresh Laptop CPUs Include Core i9-14900HX,  Core i7-14700HX, Core i7-14650HX, Core i5-14500HX">
            <a:extLst>
              <a:ext uri="{FF2B5EF4-FFF2-40B4-BE49-F238E27FC236}">
                <a16:creationId xmlns:a16="http://schemas.microsoft.com/office/drawing/2014/main" id="{9B9CA6D7-44E9-FE9A-3901-0F4BF27AFD26}"/>
              </a:ext>
            </a:extLst>
          </p:cNvPr>
          <p:cNvPicPr>
            <a:picLocks noChangeAspect="1"/>
          </p:cNvPicPr>
          <p:nvPr/>
        </p:nvPicPr>
        <p:blipFill>
          <a:blip r:embed="rId2"/>
          <a:stretch>
            <a:fillRect/>
          </a:stretch>
        </p:blipFill>
        <p:spPr>
          <a:xfrm>
            <a:off x="965200" y="2176860"/>
            <a:ext cx="7937499" cy="5933279"/>
          </a:xfrm>
          <a:prstGeom prst="rect">
            <a:avLst/>
          </a:prstGeom>
        </p:spPr>
      </p:pic>
      <p:pic>
        <p:nvPicPr>
          <p:cNvPr id="2" name="Picture 1" descr="Intel &quot;Skylake&quot; Die Layout Detailed | TechPowerUp">
            <a:extLst>
              <a:ext uri="{FF2B5EF4-FFF2-40B4-BE49-F238E27FC236}">
                <a16:creationId xmlns:a16="http://schemas.microsoft.com/office/drawing/2014/main" id="{27142D21-AD8B-14BC-AC8C-098CD4DAA011}"/>
              </a:ext>
            </a:extLst>
          </p:cNvPr>
          <p:cNvPicPr>
            <a:picLocks noChangeAspect="1"/>
          </p:cNvPicPr>
          <p:nvPr/>
        </p:nvPicPr>
        <p:blipFill>
          <a:blip r:embed="rId3"/>
          <a:stretch>
            <a:fillRect/>
          </a:stretch>
        </p:blipFill>
        <p:spPr>
          <a:xfrm>
            <a:off x="9385297" y="2424905"/>
            <a:ext cx="7937501" cy="5437188"/>
          </a:xfrm>
          <a:prstGeom prst="rect">
            <a:avLst/>
          </a:prstGeom>
        </p:spPr>
      </p:pic>
      <p:sp>
        <p:nvSpPr>
          <p:cNvPr id="5" name="TextBox 4">
            <a:extLst>
              <a:ext uri="{FF2B5EF4-FFF2-40B4-BE49-F238E27FC236}">
                <a16:creationId xmlns:a16="http://schemas.microsoft.com/office/drawing/2014/main" id="{69350A12-E7F1-BAEF-37B0-8E97C593299B}"/>
              </a:ext>
            </a:extLst>
          </p:cNvPr>
          <p:cNvSpPr txBox="1"/>
          <p:nvPr/>
        </p:nvSpPr>
        <p:spPr>
          <a:xfrm>
            <a:off x="279494" y="213211"/>
            <a:ext cx="17697637" cy="1161087"/>
          </a:xfrm>
          <a:prstGeom prst="rect">
            <a:avLst/>
          </a:prstGeom>
        </p:spPr>
        <p:txBody>
          <a:bodyPr wrap="square" lIns="0" tIns="0" rIns="0" bIns="0" rtlCol="0" anchor="t">
            <a:spAutoFit/>
          </a:bodyPr>
          <a:lstStyle/>
          <a:p>
            <a:pPr algn="ctr">
              <a:lnSpc>
                <a:spcPts val="9939"/>
              </a:lnSpc>
            </a:pPr>
            <a:r>
              <a:rPr lang="en-US" sz="6950" b="1" dirty="0">
                <a:solidFill>
                  <a:srgbClr val="EA2027"/>
                </a:solidFill>
                <a:latin typeface="Times New Roman Bold"/>
                <a:cs typeface="Times New Roman Bold"/>
              </a:rPr>
              <a:t>INTEL MONOLITHIC ARCHITECTURE</a:t>
            </a:r>
          </a:p>
        </p:txBody>
      </p:sp>
    </p:spTree>
    <p:extLst>
      <p:ext uri="{BB962C8B-B14F-4D97-AF65-F5344CB8AC3E}">
        <p14:creationId xmlns:p14="http://schemas.microsoft.com/office/powerpoint/2010/main" val="425816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8379E3-E9BC-3016-59D2-4EED4AA59FE9}"/>
              </a:ext>
            </a:extLst>
          </p:cNvPr>
          <p:cNvSpPr txBox="1"/>
          <p:nvPr/>
        </p:nvSpPr>
        <p:spPr>
          <a:xfrm>
            <a:off x="279494" y="213211"/>
            <a:ext cx="17697637" cy="1161087"/>
          </a:xfrm>
          <a:prstGeom prst="rect">
            <a:avLst/>
          </a:prstGeom>
        </p:spPr>
        <p:txBody>
          <a:bodyPr wrap="square" lIns="0" tIns="0" rIns="0" bIns="0" rtlCol="0" anchor="t">
            <a:spAutoFit/>
          </a:bodyPr>
          <a:lstStyle/>
          <a:p>
            <a:pPr algn="ctr">
              <a:lnSpc>
                <a:spcPts val="9939"/>
              </a:lnSpc>
            </a:pPr>
            <a:r>
              <a:rPr lang="en-US" sz="6950" b="1" dirty="0">
                <a:solidFill>
                  <a:srgbClr val="EA2027"/>
                </a:solidFill>
                <a:latin typeface="Times New Roman Bold"/>
                <a:cs typeface="Times New Roman Bold"/>
              </a:rPr>
              <a:t>CONCLUSION</a:t>
            </a:r>
          </a:p>
        </p:txBody>
      </p:sp>
      <p:sp>
        <p:nvSpPr>
          <p:cNvPr id="5" name="TextBox 4">
            <a:extLst>
              <a:ext uri="{FF2B5EF4-FFF2-40B4-BE49-F238E27FC236}">
                <a16:creationId xmlns:a16="http://schemas.microsoft.com/office/drawing/2014/main" id="{B9E6B8C4-F740-F1E9-5E44-79719BEED1EB}"/>
              </a:ext>
            </a:extLst>
          </p:cNvPr>
          <p:cNvSpPr txBox="1"/>
          <p:nvPr/>
        </p:nvSpPr>
        <p:spPr>
          <a:xfrm>
            <a:off x="530692" y="1774924"/>
            <a:ext cx="16980733" cy="6555641"/>
          </a:xfrm>
          <a:prstGeom prst="rect">
            <a:avLst/>
          </a:prstGeom>
        </p:spPr>
        <p:txBody>
          <a:bodyPr wrap="square" lIns="0" tIns="0" rIns="0" bIns="0" rtlCol="0" anchor="t">
            <a:spAutoFit/>
          </a:bodyPr>
          <a:lstStyle/>
          <a:p>
            <a:pPr algn="just">
              <a:buFont typeface="Arial"/>
              <a:buChar char="•"/>
            </a:pPr>
            <a:r>
              <a:rPr lang="en-US" sz="3400" dirty="0">
                <a:solidFill>
                  <a:srgbClr val="0D0D0D"/>
                </a:solidFill>
                <a:latin typeface="Times New Roman"/>
                <a:ea typeface="+mn-lt"/>
                <a:cs typeface="+mn-lt"/>
              </a:rPr>
              <a:t>It's clear that both big data analytics and exascale computing are integral to computing's future, and neither should be neglected in favor of the other. Investment in algorithms, software, and applications is as vital as in hardware. The global IT landscape is evolving, emphasizing low-power mobile devices, cloud services, and data analytics. Collaboration between private and global research entities is essential for developing exascale computing and data analytics capabilities.</a:t>
            </a:r>
            <a:endParaRPr lang="en-US" sz="3400" dirty="0">
              <a:solidFill>
                <a:srgbClr val="000000"/>
              </a:solidFill>
              <a:latin typeface="Times New Roman"/>
              <a:ea typeface="+mn-lt"/>
              <a:cs typeface="+mn-lt"/>
            </a:endParaRPr>
          </a:p>
          <a:p>
            <a:pPr algn="just">
              <a:buFont typeface="Arial"/>
              <a:buChar char="•"/>
            </a:pPr>
            <a:endParaRPr lang="en-US" sz="3400" dirty="0">
              <a:solidFill>
                <a:srgbClr val="0D0D0D"/>
              </a:solidFill>
              <a:latin typeface="Times New Roman"/>
              <a:ea typeface="+mn-lt"/>
              <a:cs typeface="+mn-lt"/>
            </a:endParaRPr>
          </a:p>
          <a:p>
            <a:pPr algn="just">
              <a:buFont typeface="Arial"/>
              <a:buChar char="•"/>
            </a:pPr>
            <a:r>
              <a:rPr lang="en-US" sz="3400" dirty="0">
                <a:solidFill>
                  <a:srgbClr val="0D0D0D"/>
                </a:solidFill>
                <a:latin typeface="Times New Roman"/>
                <a:ea typeface="+mn-lt"/>
                <a:cs typeface="+mn-lt"/>
              </a:rPr>
              <a:t>In conclusion, advanced computing presents both great opportunities and challenges. To realize scientific discoveries through computational science and data analytics, sustained investment in high-performance computing infrastructure is crucial for the future of computing.</a:t>
            </a:r>
            <a:endParaRPr lang="en-US" sz="3400" dirty="0">
              <a:latin typeface="Times New Roman"/>
              <a:ea typeface="+mn-lt"/>
              <a:cs typeface="+mn-lt"/>
            </a:endParaRPr>
          </a:p>
          <a:p>
            <a:pPr algn="just"/>
            <a:br>
              <a:rPr lang="en-US" dirty="0"/>
            </a:br>
            <a:endParaRPr lang="en-US" sz="3400">
              <a:latin typeface="Times New Roman"/>
              <a:cs typeface="Times New Roman"/>
            </a:endParaRPr>
          </a:p>
          <a:p>
            <a:pPr algn="just">
              <a:buFont typeface="Arial"/>
              <a:buChar char="•"/>
            </a:pPr>
            <a:endParaRPr lang="en-US" sz="3400" dirty="0">
              <a:solidFill>
                <a:srgbClr val="0D0D0D"/>
              </a:solidFill>
              <a:latin typeface="Times New Roman"/>
              <a:cs typeface="Calibri"/>
            </a:endParaRPr>
          </a:p>
        </p:txBody>
      </p:sp>
    </p:spTree>
    <p:extLst>
      <p:ext uri="{BB962C8B-B14F-4D97-AF65-F5344CB8AC3E}">
        <p14:creationId xmlns:p14="http://schemas.microsoft.com/office/powerpoint/2010/main" val="646784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69010" y="496887"/>
            <a:ext cx="11749980" cy="5751575"/>
          </a:xfrm>
          <a:prstGeom prst="rect">
            <a:avLst/>
          </a:prstGeom>
        </p:spPr>
        <p:txBody>
          <a:bodyPr lIns="0" tIns="0" rIns="0" bIns="0" rtlCol="0" anchor="t">
            <a:spAutoFit/>
          </a:bodyPr>
          <a:lstStyle/>
          <a:p>
            <a:pPr algn="ctr">
              <a:lnSpc>
                <a:spcPts val="56799"/>
              </a:lnSpc>
            </a:pPr>
            <a:endParaRPr lang="en-US" sz="8800" dirty="0">
              <a:solidFill>
                <a:srgbClr val="EA2027"/>
              </a:solidFill>
              <a:latin typeface="Times New Roman Bold"/>
              <a:cs typeface="Times New Roman Bold"/>
            </a:endParaRPr>
          </a:p>
        </p:txBody>
      </p:sp>
      <p:sp>
        <p:nvSpPr>
          <p:cNvPr id="3" name="TextBox 2">
            <a:extLst>
              <a:ext uri="{FF2B5EF4-FFF2-40B4-BE49-F238E27FC236}">
                <a16:creationId xmlns:a16="http://schemas.microsoft.com/office/drawing/2014/main" id="{174A183F-3D1D-68B2-3AC0-16DE3CA0041F}"/>
              </a:ext>
            </a:extLst>
          </p:cNvPr>
          <p:cNvSpPr txBox="1"/>
          <p:nvPr/>
        </p:nvSpPr>
        <p:spPr>
          <a:xfrm>
            <a:off x="4034117" y="4356847"/>
            <a:ext cx="1021976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600" b="1" dirty="0">
                <a:solidFill>
                  <a:srgbClr val="FF0000"/>
                </a:solidFill>
                <a:latin typeface="Times New Roman"/>
                <a:ea typeface="Calibri"/>
                <a:cs typeface="Calibri"/>
              </a:rPr>
              <a:t>Q&amp;A</a:t>
            </a:r>
            <a:endParaRPr lang="en-US" sz="9600">
              <a:ea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86521" y="3086100"/>
            <a:ext cx="14314959" cy="3429000"/>
          </a:xfrm>
          <a:prstGeom prst="rect">
            <a:avLst/>
          </a:prstGeom>
        </p:spPr>
        <p:txBody>
          <a:bodyPr lIns="0" tIns="0" rIns="0" bIns="0" rtlCol="0" anchor="t">
            <a:spAutoFit/>
          </a:bodyPr>
          <a:lstStyle/>
          <a:p>
            <a:pPr algn="ctr">
              <a:lnSpc>
                <a:spcPts val="25199"/>
              </a:lnSpc>
            </a:pPr>
            <a:r>
              <a:rPr lang="en-US" sz="18000">
                <a:solidFill>
                  <a:srgbClr val="EA2027"/>
                </a:solidFill>
                <a:latin typeface="Times New Roman Bold"/>
              </a:rPr>
              <a:t>THANK YOU</a:t>
            </a:r>
          </a:p>
        </p:txBody>
      </p:sp>
      <p:sp>
        <p:nvSpPr>
          <p:cNvPr id="3" name="TextBox 3"/>
          <p:cNvSpPr txBox="1"/>
          <p:nvPr/>
        </p:nvSpPr>
        <p:spPr>
          <a:xfrm>
            <a:off x="2138921" y="3238500"/>
            <a:ext cx="14314959" cy="3429000"/>
          </a:xfrm>
          <a:prstGeom prst="rect">
            <a:avLst/>
          </a:prstGeom>
        </p:spPr>
        <p:txBody>
          <a:bodyPr lIns="0" tIns="0" rIns="0" bIns="0" rtlCol="0" anchor="t">
            <a:spAutoFit/>
          </a:bodyPr>
          <a:lstStyle/>
          <a:p>
            <a:pPr algn="ctr">
              <a:lnSpc>
                <a:spcPts val="25199"/>
              </a:lnSpc>
            </a:pPr>
            <a:r>
              <a:rPr lang="en-US" sz="18000">
                <a:solidFill>
                  <a:srgbClr val="000000"/>
                </a:solidFill>
                <a:latin typeface="Times New Roman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615299" y="212090"/>
            <a:ext cx="5057403" cy="1347470"/>
          </a:xfrm>
          <a:prstGeom prst="rect">
            <a:avLst/>
          </a:prstGeom>
        </p:spPr>
        <p:txBody>
          <a:bodyPr lIns="0" tIns="0" rIns="0" bIns="0" rtlCol="0" anchor="t">
            <a:spAutoFit/>
          </a:bodyPr>
          <a:lstStyle/>
          <a:p>
            <a:pPr algn="ctr">
              <a:lnSpc>
                <a:spcPts val="9939"/>
              </a:lnSpc>
            </a:pPr>
            <a:r>
              <a:rPr lang="en-US" sz="6999" dirty="0">
                <a:solidFill>
                  <a:srgbClr val="EA2027"/>
                </a:solidFill>
                <a:latin typeface="Times New Roman Bold"/>
              </a:rPr>
              <a:t>CONTENTS</a:t>
            </a:r>
          </a:p>
        </p:txBody>
      </p:sp>
      <p:sp>
        <p:nvSpPr>
          <p:cNvPr id="3" name="TextBox 3"/>
          <p:cNvSpPr txBox="1"/>
          <p:nvPr/>
        </p:nvSpPr>
        <p:spPr>
          <a:xfrm>
            <a:off x="1226097" y="1567455"/>
            <a:ext cx="15829089" cy="7755969"/>
          </a:xfrm>
          <a:prstGeom prst="rect">
            <a:avLst/>
          </a:prstGeom>
        </p:spPr>
        <p:txBody>
          <a:bodyPr wrap="square" lIns="0" tIns="0" rIns="0" bIns="0" rtlCol="0" anchor="t">
            <a:spAutoFit/>
          </a:bodyPr>
          <a:lstStyle/>
          <a:p>
            <a:pPr marL="1050290" lvl="1" indent="-457200">
              <a:buFont typeface="Arial"/>
              <a:buChar char="•"/>
            </a:pPr>
            <a:r>
              <a:rPr lang="en-US" sz="3600" dirty="0">
                <a:latin typeface="Times New Roman"/>
                <a:cs typeface="Times New Roman"/>
              </a:rPr>
              <a:t>Abstract</a:t>
            </a:r>
          </a:p>
          <a:p>
            <a:pPr marL="1050290" lvl="1" indent="-457200">
              <a:buFont typeface="Arial"/>
              <a:buChar char="•"/>
            </a:pPr>
            <a:r>
              <a:rPr lang="en-US" sz="3600" dirty="0">
                <a:latin typeface="Times New Roman"/>
                <a:cs typeface="Times New Roman"/>
              </a:rPr>
              <a:t>Introduction</a:t>
            </a:r>
            <a:endParaRPr lang="en-US" sz="3600">
              <a:ea typeface="Calibri"/>
              <a:cs typeface="Calibri"/>
            </a:endParaRPr>
          </a:p>
          <a:p>
            <a:pPr marL="1186815" lvl="1" indent="-593725">
              <a:buFont typeface="Arial"/>
              <a:buChar char="•"/>
            </a:pPr>
            <a:r>
              <a:rPr lang="en-US" sz="3600" dirty="0">
                <a:solidFill>
                  <a:srgbClr val="000000"/>
                </a:solidFill>
                <a:latin typeface="Times New Roman"/>
                <a:cs typeface="Times New Roman"/>
              </a:rPr>
              <a:t>Factors Driving Exascale Computing</a:t>
            </a:r>
          </a:p>
          <a:p>
            <a:pPr marL="1186815" lvl="1" indent="-593725">
              <a:buFont typeface="Arial"/>
              <a:buChar char="•"/>
            </a:pPr>
            <a:r>
              <a:rPr lang="en-US" sz="3600" dirty="0">
                <a:solidFill>
                  <a:srgbClr val="000000"/>
                </a:solidFill>
                <a:latin typeface="Times New Roman"/>
                <a:cs typeface="Times New Roman"/>
              </a:rPr>
              <a:t>Thermal Management</a:t>
            </a:r>
          </a:p>
          <a:p>
            <a:pPr marL="1186815" lvl="1" indent="-593725">
              <a:buFont typeface="Arial"/>
              <a:buChar char="•"/>
            </a:pPr>
            <a:r>
              <a:rPr lang="en-US" sz="3600" dirty="0">
                <a:solidFill>
                  <a:srgbClr val="000000"/>
                </a:solidFill>
                <a:latin typeface="Times New Roman"/>
                <a:cs typeface="Times New Roman"/>
              </a:rPr>
              <a:t>Necessities of Exascale Computing</a:t>
            </a:r>
          </a:p>
          <a:p>
            <a:pPr marL="1186815" lvl="1" indent="-593725">
              <a:buFont typeface="Arial"/>
              <a:buChar char="•"/>
            </a:pPr>
            <a:r>
              <a:rPr lang="en-US" sz="3600" dirty="0">
                <a:solidFill>
                  <a:srgbClr val="000000"/>
                </a:solidFill>
                <a:latin typeface="Times New Roman"/>
                <a:cs typeface="Times New Roman"/>
              </a:rPr>
              <a:t>ARM Based Processors</a:t>
            </a:r>
          </a:p>
          <a:p>
            <a:pPr marL="1186815" lvl="1" indent="-593725">
              <a:buFont typeface="Arial"/>
              <a:buChar char="•"/>
            </a:pPr>
            <a:r>
              <a:rPr lang="en-US" sz="3600" dirty="0">
                <a:solidFill>
                  <a:srgbClr val="000000"/>
                </a:solidFill>
                <a:latin typeface="Times New Roman"/>
                <a:cs typeface="Times New Roman"/>
              </a:rPr>
              <a:t>Exascale Computing and Big Data</a:t>
            </a:r>
          </a:p>
          <a:p>
            <a:pPr marL="1186815" lvl="1" indent="-593725">
              <a:buFont typeface="Arial"/>
              <a:buChar char="•"/>
            </a:pPr>
            <a:r>
              <a:rPr lang="en-US" sz="3600" dirty="0">
                <a:solidFill>
                  <a:srgbClr val="000000"/>
                </a:solidFill>
                <a:latin typeface="Times New Roman"/>
                <a:cs typeface="Times New Roman"/>
              </a:rPr>
              <a:t>The Challenges</a:t>
            </a:r>
          </a:p>
          <a:p>
            <a:pPr marL="1186815" lvl="1" indent="-593725">
              <a:buFont typeface="Arial"/>
              <a:buChar char="•"/>
            </a:pPr>
            <a:r>
              <a:rPr lang="en-US" sz="3600" dirty="0">
                <a:solidFill>
                  <a:srgbClr val="000000"/>
                </a:solidFill>
                <a:latin typeface="Times New Roman"/>
                <a:cs typeface="Times New Roman"/>
              </a:rPr>
              <a:t>Algorithmic Changes</a:t>
            </a:r>
          </a:p>
          <a:p>
            <a:pPr marL="1186815" lvl="1" indent="-593725">
              <a:buFont typeface="Arial"/>
              <a:buChar char="•"/>
            </a:pPr>
            <a:r>
              <a:rPr lang="en-US" sz="3600" dirty="0">
                <a:solidFill>
                  <a:srgbClr val="000000"/>
                </a:solidFill>
                <a:latin typeface="Times New Roman"/>
                <a:cs typeface="Times New Roman"/>
              </a:rPr>
              <a:t>Semiconductor Fabrication Advancement</a:t>
            </a:r>
          </a:p>
          <a:p>
            <a:pPr marL="1186815" lvl="1" indent="-593725">
              <a:buFont typeface="Arial"/>
              <a:buChar char="•"/>
            </a:pPr>
            <a:r>
              <a:rPr lang="en-US" sz="3600" dirty="0">
                <a:solidFill>
                  <a:srgbClr val="000000"/>
                </a:solidFill>
                <a:latin typeface="Times New Roman"/>
                <a:cs typeface="Times New Roman"/>
              </a:rPr>
              <a:t>Intel Monolithic Architecture</a:t>
            </a:r>
          </a:p>
          <a:p>
            <a:pPr marL="1186815" lvl="1" indent="-593725">
              <a:buFont typeface="Arial"/>
              <a:buChar char="•"/>
            </a:pPr>
            <a:r>
              <a:rPr lang="en-US" sz="3600" dirty="0">
                <a:solidFill>
                  <a:srgbClr val="000000"/>
                </a:solidFill>
                <a:latin typeface="Times New Roman"/>
                <a:cs typeface="Times New Roman"/>
              </a:rPr>
              <a:t>Conclusion</a:t>
            </a:r>
          </a:p>
          <a:p>
            <a:pPr marL="1186815" lvl="1" indent="-593725">
              <a:buFont typeface="Arial"/>
              <a:buChar char="•"/>
            </a:pPr>
            <a:endParaRPr lang="en-US" sz="3600" dirty="0">
              <a:solidFill>
                <a:srgbClr val="000000"/>
              </a:solidFill>
              <a:latin typeface="Times New Roman"/>
              <a:cs typeface="Times New Roman"/>
            </a:endParaRPr>
          </a:p>
          <a:p>
            <a:pPr marL="1186815" lvl="1" indent="-593725">
              <a:buFont typeface="Arial"/>
              <a:buChar char="•"/>
            </a:pPr>
            <a:endParaRPr lang="en-US" sz="3600" dirty="0">
              <a:solidFill>
                <a:srgbClr val="000000"/>
              </a:solidFill>
              <a:latin typeface="Times New Roman"/>
              <a:cs typeface="Times New Roman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2E4E35-2CA6-4D71-0EB1-F910AAA55236}"/>
              </a:ext>
            </a:extLst>
          </p:cNvPr>
          <p:cNvSpPr txBox="1"/>
          <p:nvPr/>
        </p:nvSpPr>
        <p:spPr>
          <a:xfrm>
            <a:off x="6615299" y="212090"/>
            <a:ext cx="5057403" cy="1161087"/>
          </a:xfrm>
          <a:prstGeom prst="rect">
            <a:avLst/>
          </a:prstGeom>
        </p:spPr>
        <p:txBody>
          <a:bodyPr lIns="0" tIns="0" rIns="0" bIns="0" rtlCol="0" anchor="t">
            <a:spAutoFit/>
          </a:bodyPr>
          <a:lstStyle/>
          <a:p>
            <a:pPr algn="ctr">
              <a:lnSpc>
                <a:spcPts val="9939"/>
              </a:lnSpc>
            </a:pPr>
            <a:r>
              <a:rPr lang="en-US" sz="6950" dirty="0">
                <a:solidFill>
                  <a:srgbClr val="EA2027"/>
                </a:solidFill>
                <a:latin typeface="Times New Roman Bold"/>
              </a:rPr>
              <a:t>ABSTRACT</a:t>
            </a:r>
            <a:endParaRPr lang="en-US" sz="6999" dirty="0">
              <a:solidFill>
                <a:srgbClr val="EA2027"/>
              </a:solidFill>
              <a:latin typeface="Times New Roman Bold"/>
            </a:endParaRPr>
          </a:p>
        </p:txBody>
      </p:sp>
      <p:sp>
        <p:nvSpPr>
          <p:cNvPr id="9" name="TextBox 3">
            <a:extLst>
              <a:ext uri="{FF2B5EF4-FFF2-40B4-BE49-F238E27FC236}">
                <a16:creationId xmlns:a16="http://schemas.microsoft.com/office/drawing/2014/main" id="{D81315A3-BE36-7BB1-7AD6-17711F0662D3}"/>
              </a:ext>
            </a:extLst>
          </p:cNvPr>
          <p:cNvSpPr txBox="1"/>
          <p:nvPr/>
        </p:nvSpPr>
        <p:spPr>
          <a:xfrm>
            <a:off x="-91234" y="1590027"/>
            <a:ext cx="17821174" cy="8371523"/>
          </a:xfrm>
          <a:prstGeom prst="rect">
            <a:avLst/>
          </a:prstGeom>
        </p:spPr>
        <p:txBody>
          <a:bodyPr wrap="square" lIns="0" tIns="0" rIns="0" bIns="0" rtlCol="0" anchor="t">
            <a:spAutoFit/>
          </a:bodyPr>
          <a:lstStyle/>
          <a:p>
            <a:pPr marL="1186815" lvl="1" indent="-593725" algn="just">
              <a:buFont typeface="Arial"/>
              <a:buChar char="•"/>
            </a:pPr>
            <a:r>
              <a:rPr lang="en-US" sz="3400" dirty="0">
                <a:solidFill>
                  <a:srgbClr val="000000"/>
                </a:solidFill>
                <a:latin typeface="Times New Roman"/>
                <a:ea typeface="+mn-lt"/>
                <a:cs typeface="+mn-lt"/>
              </a:rPr>
              <a:t>Embarking on the exascale computing journey signifies more than a mere increase in computational power; it's a pivotal evolution in computing architecture. This seminar explores the imminent shift towards exascale, characterized by a staggering increase in parallelism involving millions of processor cores working in symphony.</a:t>
            </a:r>
            <a:endParaRPr lang="en-US" sz="3400" dirty="0">
              <a:solidFill>
                <a:srgbClr val="000000"/>
              </a:solidFill>
              <a:latin typeface="Times New Roman"/>
              <a:ea typeface="+mn-lt"/>
              <a:cs typeface="Times New Roman"/>
            </a:endParaRPr>
          </a:p>
          <a:p>
            <a:pPr marL="1186815" lvl="1" indent="-593725" algn="just">
              <a:buFont typeface="Arial"/>
              <a:buChar char="•"/>
            </a:pPr>
            <a:endParaRPr lang="en-US" sz="3400" dirty="0">
              <a:solidFill>
                <a:srgbClr val="000000"/>
              </a:solidFill>
              <a:latin typeface="Times New Roman"/>
              <a:ea typeface="+mn-lt"/>
              <a:cs typeface="+mn-lt"/>
            </a:endParaRPr>
          </a:p>
          <a:p>
            <a:pPr marL="1186815" lvl="1" indent="-593725" algn="just">
              <a:buFont typeface="Arial"/>
              <a:buChar char="•"/>
            </a:pPr>
            <a:r>
              <a:rPr lang="en-US" sz="3400" dirty="0">
                <a:solidFill>
                  <a:srgbClr val="000000"/>
                </a:solidFill>
                <a:latin typeface="Times New Roman"/>
                <a:ea typeface="+mn-lt"/>
                <a:cs typeface="+mn-lt"/>
              </a:rPr>
              <a:t>The ripple effects extend beyond raw processing power, prompting radical changes in hardware design, driven not only by technological aspirations but also by the pragmatic constraints of power consumption. Delving into the heart of this transformation, to examine the intricate interplay between hardware and software— from the intricacies of application codes to the orchestration of compilers, I/O, middleware, and related software tools. </a:t>
            </a:r>
            <a:endParaRPr lang="en-US" sz="3400">
              <a:solidFill>
                <a:srgbClr val="000000"/>
              </a:solidFill>
              <a:latin typeface="Times New Roman"/>
              <a:ea typeface="+mn-lt"/>
              <a:cs typeface="Times New Roman"/>
            </a:endParaRPr>
          </a:p>
          <a:p>
            <a:pPr marL="1186815" lvl="1" indent="-593725" algn="just">
              <a:buFont typeface="Arial"/>
              <a:buChar char="•"/>
            </a:pPr>
            <a:endParaRPr lang="en-US" sz="3400" dirty="0">
              <a:solidFill>
                <a:srgbClr val="000000"/>
              </a:solidFill>
              <a:latin typeface="Times New Roman"/>
              <a:ea typeface="+mn-lt"/>
              <a:cs typeface="+mn-lt"/>
            </a:endParaRPr>
          </a:p>
          <a:p>
            <a:pPr marL="1186815" lvl="1" indent="-593725" algn="just">
              <a:buFont typeface="Arial"/>
              <a:buChar char="•"/>
            </a:pPr>
            <a:r>
              <a:rPr lang="en-US" sz="3400" dirty="0">
                <a:solidFill>
                  <a:srgbClr val="000000"/>
                </a:solidFill>
                <a:latin typeface="Times New Roman"/>
                <a:ea typeface="+mn-lt"/>
                <a:cs typeface="+mn-lt"/>
              </a:rPr>
              <a:t>As we navigate this uncharted territory, it becomes crucial to draw insights from past transitions, such as the journey from the megaflop to the present petaflop era. This retrospective lens allows us to glean valuable lessons, providing a foundation for understanding the challenges and opportunities on the road to exascale. Furthermore, we explore the readiness of advanced applications to fully harness the transformative potential of exascale computing.</a:t>
            </a:r>
            <a:endParaRPr lang="en-US" sz="3400">
              <a:solidFill>
                <a:srgbClr val="000000"/>
              </a:solidFill>
              <a:latin typeface="Times New Roman"/>
              <a:cs typeface="Times New Roman"/>
            </a:endParaRPr>
          </a:p>
        </p:txBody>
      </p:sp>
    </p:spTree>
    <p:extLst>
      <p:ext uri="{BB962C8B-B14F-4D97-AF65-F5344CB8AC3E}">
        <p14:creationId xmlns:p14="http://schemas.microsoft.com/office/powerpoint/2010/main" val="3123360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FCB8AC-77BC-B1FF-A53A-E7DCE480C8B8}"/>
              </a:ext>
            </a:extLst>
          </p:cNvPr>
          <p:cNvSpPr txBox="1"/>
          <p:nvPr/>
        </p:nvSpPr>
        <p:spPr>
          <a:xfrm>
            <a:off x="1032062" y="1301002"/>
            <a:ext cx="15854082" cy="89870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US" sz="3400" dirty="0">
                <a:solidFill>
                  <a:srgbClr val="0D0D0D"/>
                </a:solidFill>
                <a:latin typeface="Times New Roman"/>
                <a:cs typeface="Times New Roman"/>
              </a:rPr>
              <a:t>Exascale computing stands at the forefront of high-performance computing, representing a monumental leap in computational power. It refers to systems capable of performing a quintillion (10^18) calculations per second, known as an exaflop. Achieving exascale computing entails harnessing the power of millions of processing </a:t>
            </a:r>
            <a:r>
              <a:rPr lang="en-US" sz="3400">
                <a:solidFill>
                  <a:srgbClr val="0D0D0D"/>
                </a:solidFill>
                <a:latin typeface="Times New Roman"/>
                <a:cs typeface="Times New Roman"/>
              </a:rPr>
              <a:t>cores working in concert.</a:t>
            </a:r>
            <a:endParaRPr lang="en-US" sz="3400" dirty="0">
              <a:solidFill>
                <a:srgbClr val="0D0D0D"/>
              </a:solidFill>
              <a:latin typeface="Times New Roman"/>
              <a:cs typeface="Times New Roman"/>
            </a:endParaRPr>
          </a:p>
          <a:p>
            <a:pPr marL="457200" indent="-457200" algn="just">
              <a:buFont typeface="Arial"/>
              <a:buChar char="•"/>
            </a:pPr>
            <a:endParaRPr lang="en-US" sz="3400" dirty="0">
              <a:solidFill>
                <a:srgbClr val="0D0D0D"/>
              </a:solidFill>
              <a:latin typeface="Times New Roman"/>
              <a:cs typeface="Calibri"/>
            </a:endParaRPr>
          </a:p>
          <a:p>
            <a:pPr marL="457200" indent="-457200" algn="just">
              <a:buFont typeface="Arial"/>
              <a:buChar char="•"/>
            </a:pPr>
            <a:r>
              <a:rPr lang="en-US" sz="3400" dirty="0">
                <a:solidFill>
                  <a:srgbClr val="0D0D0D"/>
                </a:solidFill>
                <a:latin typeface="Times New Roman"/>
                <a:cs typeface="Calibri"/>
              </a:rPr>
              <a:t>A</a:t>
            </a:r>
            <a:r>
              <a:rPr lang="en-US" sz="3400" dirty="0">
                <a:solidFill>
                  <a:srgbClr val="0D0D0D"/>
                </a:solidFill>
                <a:latin typeface="Times New Roman"/>
                <a:ea typeface="+mn-lt"/>
                <a:cs typeface="+mn-lt"/>
              </a:rPr>
              <a:t> FLOP (Floating Point Operation) is a basic arithmetic operation involving floating-point numbers, typically addition, subtraction, multiplication, or division. In the context of computing performance, FLOPs are used as a measure of computational speed, indicating the number of floating-point operations a processor can perform in a given amount of time.</a:t>
            </a:r>
            <a:endParaRPr lang="en-US" sz="3400">
              <a:solidFill>
                <a:srgbClr val="0D0D0D"/>
              </a:solidFill>
              <a:latin typeface="Times New Roman"/>
              <a:cs typeface="Times New Roman"/>
            </a:endParaRPr>
          </a:p>
          <a:p>
            <a:pPr marL="457200" indent="-457200" algn="just">
              <a:buFont typeface="Arial"/>
              <a:buChar char="•"/>
            </a:pPr>
            <a:endParaRPr lang="en-US" sz="3400" dirty="0">
              <a:solidFill>
                <a:srgbClr val="0D0D0D"/>
              </a:solidFill>
              <a:latin typeface="Times New Roman"/>
              <a:cs typeface="Times New Roman"/>
            </a:endParaRPr>
          </a:p>
          <a:p>
            <a:pPr marL="457200" indent="-457200" algn="just">
              <a:buFont typeface="Arial"/>
              <a:buChar char="•"/>
            </a:pPr>
            <a:r>
              <a:rPr lang="en-US" sz="3400" dirty="0">
                <a:solidFill>
                  <a:srgbClr val="0D0D0D"/>
                </a:solidFill>
                <a:latin typeface="Times New Roman"/>
                <a:cs typeface="Times New Roman"/>
              </a:rPr>
              <a:t>To put this into perspective, consider that a standard laptop operates at the level of gigaflops (10^9 floating-point operations per second), and current supercomputers typically operate in the petaflop (10^15) range. Exascale computing represents a thousandfold increase in performance over current supercomputers, enabling researchers to tackle complex problems at an unprecedented scale and speed.</a:t>
            </a:r>
          </a:p>
        </p:txBody>
      </p:sp>
      <p:sp>
        <p:nvSpPr>
          <p:cNvPr id="5" name="TextBox 2">
            <a:extLst>
              <a:ext uri="{FF2B5EF4-FFF2-40B4-BE49-F238E27FC236}">
                <a16:creationId xmlns:a16="http://schemas.microsoft.com/office/drawing/2014/main" id="{B1F1B6BC-90C9-7A98-128F-8515F3DCF1A9}"/>
              </a:ext>
            </a:extLst>
          </p:cNvPr>
          <p:cNvSpPr txBox="1"/>
          <p:nvPr/>
        </p:nvSpPr>
        <p:spPr>
          <a:xfrm>
            <a:off x="5321020" y="212090"/>
            <a:ext cx="7645961" cy="1161087"/>
          </a:xfrm>
          <a:prstGeom prst="rect">
            <a:avLst/>
          </a:prstGeom>
        </p:spPr>
        <p:txBody>
          <a:bodyPr wrap="square" lIns="0" tIns="0" rIns="0" bIns="0" rtlCol="0" anchor="t">
            <a:spAutoFit/>
          </a:bodyPr>
          <a:lstStyle/>
          <a:p>
            <a:pPr algn="ctr">
              <a:lnSpc>
                <a:spcPts val="9939"/>
              </a:lnSpc>
            </a:pPr>
            <a:r>
              <a:rPr lang="en-US" sz="6950" dirty="0">
                <a:solidFill>
                  <a:srgbClr val="EA2027"/>
                </a:solidFill>
                <a:latin typeface="Times New Roman Bold"/>
              </a:rPr>
              <a:t>INTRODUCTION</a:t>
            </a:r>
            <a:endParaRPr lang="en-US" sz="6999" dirty="0">
              <a:solidFill>
                <a:srgbClr val="EA2027"/>
              </a:solidFill>
              <a:latin typeface="Times New Roman Bold"/>
            </a:endParaRPr>
          </a:p>
        </p:txBody>
      </p:sp>
    </p:spTree>
    <p:extLst>
      <p:ext uri="{BB962C8B-B14F-4D97-AF65-F5344CB8AC3E}">
        <p14:creationId xmlns:p14="http://schemas.microsoft.com/office/powerpoint/2010/main" val="389198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C91262-4948-15EB-91C7-BD5500A6EBFE}"/>
              </a:ext>
            </a:extLst>
          </p:cNvPr>
          <p:cNvSpPr txBox="1"/>
          <p:nvPr/>
        </p:nvSpPr>
        <p:spPr>
          <a:xfrm>
            <a:off x="2228" y="212090"/>
            <a:ext cx="18218231" cy="2430665"/>
          </a:xfrm>
          <a:prstGeom prst="rect">
            <a:avLst/>
          </a:prstGeom>
        </p:spPr>
        <p:txBody>
          <a:bodyPr wrap="square" lIns="0" tIns="0" rIns="0" bIns="0" rtlCol="0" anchor="t">
            <a:spAutoFit/>
          </a:bodyPr>
          <a:lstStyle/>
          <a:p>
            <a:pPr algn="ctr">
              <a:lnSpc>
                <a:spcPts val="9939"/>
              </a:lnSpc>
            </a:pPr>
            <a:r>
              <a:rPr lang="en-US" sz="6950">
                <a:solidFill>
                  <a:srgbClr val="EA2027"/>
                </a:solidFill>
                <a:latin typeface="Times New Roman Bold"/>
              </a:rPr>
              <a:t>FACTORS DRIVING EXASCALE</a:t>
            </a:r>
            <a:endParaRPr lang="en-US" sz="6999" dirty="0">
              <a:solidFill>
                <a:srgbClr val="EA2027"/>
              </a:solidFill>
              <a:latin typeface="Times New Roman Bold"/>
            </a:endParaRPr>
          </a:p>
          <a:p>
            <a:pPr algn="ctr">
              <a:lnSpc>
                <a:spcPts val="9939"/>
              </a:lnSpc>
            </a:pPr>
            <a:r>
              <a:rPr lang="en-US" sz="6950" dirty="0">
                <a:solidFill>
                  <a:srgbClr val="EA2027"/>
                </a:solidFill>
                <a:latin typeface="Times New Roman Bold"/>
              </a:rPr>
              <a:t>COMPUTING</a:t>
            </a:r>
            <a:endParaRPr lang="en-US" sz="6950" dirty="0">
              <a:solidFill>
                <a:srgbClr val="EA2027"/>
              </a:solidFill>
              <a:latin typeface="Times New Roman Bold"/>
              <a:cs typeface="Times New Roman Bold"/>
            </a:endParaRPr>
          </a:p>
        </p:txBody>
      </p:sp>
      <p:sp>
        <p:nvSpPr>
          <p:cNvPr id="4" name="TextBox 3">
            <a:extLst>
              <a:ext uri="{FF2B5EF4-FFF2-40B4-BE49-F238E27FC236}">
                <a16:creationId xmlns:a16="http://schemas.microsoft.com/office/drawing/2014/main" id="{4AFCFB31-CBC2-B560-8FEF-7984575B2A33}"/>
              </a:ext>
            </a:extLst>
          </p:cNvPr>
          <p:cNvSpPr txBox="1"/>
          <p:nvPr/>
        </p:nvSpPr>
        <p:spPr>
          <a:xfrm>
            <a:off x="631545" y="2783453"/>
            <a:ext cx="16980733" cy="7848302"/>
          </a:xfrm>
          <a:prstGeom prst="rect">
            <a:avLst/>
          </a:prstGeom>
        </p:spPr>
        <p:txBody>
          <a:bodyPr wrap="square" lIns="0" tIns="0" rIns="0" bIns="0" rtlCol="0" anchor="t">
            <a:spAutoFit/>
          </a:bodyPr>
          <a:lstStyle/>
          <a:p>
            <a:pPr algn="just">
              <a:buFont typeface="Arial"/>
              <a:buChar char="•"/>
            </a:pPr>
            <a:r>
              <a:rPr lang="en-US" sz="3400" b="1" dirty="0">
                <a:solidFill>
                  <a:srgbClr val="000000"/>
                </a:solidFill>
                <a:latin typeface="Times New Roman"/>
                <a:ea typeface="+mn-lt"/>
                <a:cs typeface="+mn-lt"/>
              </a:rPr>
              <a:t>Increased Core Counts</a:t>
            </a:r>
            <a:r>
              <a:rPr lang="en-US" sz="3400" dirty="0">
                <a:solidFill>
                  <a:srgbClr val="000000"/>
                </a:solidFill>
                <a:latin typeface="Times New Roman"/>
                <a:ea typeface="+mn-lt"/>
                <a:cs typeface="+mn-lt"/>
              </a:rPr>
              <a:t>: Enhanced parallelism through higher core counts enables more simultaneous computations, crucial for exascale performance.</a:t>
            </a:r>
            <a:endParaRPr lang="en-US" sz="3400">
              <a:latin typeface="Times New Roman"/>
              <a:cs typeface="Times New Roman"/>
            </a:endParaRPr>
          </a:p>
          <a:p>
            <a:pPr algn="just">
              <a:buFont typeface="Arial"/>
              <a:buChar char="•"/>
            </a:pPr>
            <a:r>
              <a:rPr lang="en-US" sz="3400" b="1" dirty="0">
                <a:solidFill>
                  <a:srgbClr val="000000"/>
                </a:solidFill>
                <a:latin typeface="Times New Roman"/>
                <a:ea typeface="+mn-lt"/>
                <a:cs typeface="+mn-lt"/>
              </a:rPr>
              <a:t>ARM-Based Architectures</a:t>
            </a:r>
            <a:r>
              <a:rPr lang="en-US" sz="3400" dirty="0">
                <a:solidFill>
                  <a:srgbClr val="000000"/>
                </a:solidFill>
                <a:latin typeface="Times New Roman"/>
                <a:ea typeface="+mn-lt"/>
                <a:cs typeface="+mn-lt"/>
              </a:rPr>
              <a:t>: ARM processors offer energy-efficient performance, suitable for scaling to exascale levels.</a:t>
            </a:r>
            <a:endParaRPr lang="en-US" sz="3400">
              <a:latin typeface="Times New Roman"/>
              <a:cs typeface="Times New Roman"/>
            </a:endParaRPr>
          </a:p>
          <a:p>
            <a:pPr algn="just">
              <a:buFont typeface="Arial"/>
              <a:buChar char="•"/>
            </a:pPr>
            <a:r>
              <a:rPr lang="en-US" sz="3400" b="1" dirty="0">
                <a:solidFill>
                  <a:srgbClr val="000000"/>
                </a:solidFill>
                <a:latin typeface="Times New Roman"/>
                <a:ea typeface="+mn-lt"/>
                <a:cs typeface="+mn-lt"/>
              </a:rPr>
              <a:t>System-on-Chip (SoC) Designs</a:t>
            </a:r>
            <a:r>
              <a:rPr lang="en-US" sz="3400" dirty="0">
                <a:solidFill>
                  <a:srgbClr val="000000"/>
                </a:solidFill>
                <a:latin typeface="Times New Roman"/>
                <a:ea typeface="+mn-lt"/>
                <a:cs typeface="+mn-lt"/>
              </a:rPr>
              <a:t>: Integration of multiple components into a single chip reduces latency and power consumption, vital for exascale systems.</a:t>
            </a:r>
            <a:endParaRPr lang="en-US" sz="3400">
              <a:latin typeface="Times New Roman"/>
              <a:cs typeface="Times New Roman"/>
            </a:endParaRPr>
          </a:p>
          <a:p>
            <a:pPr algn="just">
              <a:buFont typeface="Arial"/>
              <a:buChar char="•"/>
            </a:pPr>
            <a:r>
              <a:rPr lang="en-US" sz="3400" b="1" dirty="0">
                <a:solidFill>
                  <a:srgbClr val="000000"/>
                </a:solidFill>
                <a:latin typeface="Times New Roman"/>
                <a:ea typeface="+mn-lt"/>
                <a:cs typeface="+mn-lt"/>
              </a:rPr>
              <a:t>Advanced Memory Technologies</a:t>
            </a:r>
            <a:r>
              <a:rPr lang="en-US" sz="3400" dirty="0">
                <a:solidFill>
                  <a:srgbClr val="000000"/>
                </a:solidFill>
                <a:latin typeface="Times New Roman"/>
                <a:ea typeface="+mn-lt"/>
                <a:cs typeface="+mn-lt"/>
              </a:rPr>
              <a:t>: High Bandwidth Memory (HBM), Non-Volatile Memory Express (</a:t>
            </a:r>
            <a:r>
              <a:rPr lang="en-US" sz="3400" err="1">
                <a:solidFill>
                  <a:srgbClr val="000000"/>
                </a:solidFill>
                <a:latin typeface="Times New Roman"/>
                <a:ea typeface="+mn-lt"/>
                <a:cs typeface="+mn-lt"/>
              </a:rPr>
              <a:t>NVMe</a:t>
            </a:r>
            <a:r>
              <a:rPr lang="en-US" sz="3400" dirty="0">
                <a:solidFill>
                  <a:srgbClr val="000000"/>
                </a:solidFill>
                <a:latin typeface="Times New Roman"/>
                <a:ea typeface="+mn-lt"/>
                <a:cs typeface="+mn-lt"/>
              </a:rPr>
              <a:t>), and 3D-stacked memory enhance data access speeds and efficiency.</a:t>
            </a:r>
            <a:endParaRPr lang="en-US" sz="3400">
              <a:latin typeface="Times New Roman"/>
              <a:cs typeface="Times New Roman"/>
            </a:endParaRPr>
          </a:p>
          <a:p>
            <a:pPr algn="just">
              <a:buFont typeface="Arial"/>
              <a:buChar char="•"/>
            </a:pPr>
            <a:r>
              <a:rPr lang="en-US" sz="3400" b="1" dirty="0">
                <a:solidFill>
                  <a:srgbClr val="000000"/>
                </a:solidFill>
                <a:latin typeface="Times New Roman"/>
                <a:ea typeface="+mn-lt"/>
                <a:cs typeface="+mn-lt"/>
              </a:rPr>
              <a:t>High-Bandwidth Interconnects</a:t>
            </a:r>
            <a:r>
              <a:rPr lang="en-US" sz="3400" dirty="0">
                <a:solidFill>
                  <a:srgbClr val="000000"/>
                </a:solidFill>
                <a:latin typeface="Times New Roman"/>
                <a:ea typeface="+mn-lt"/>
                <a:cs typeface="+mn-lt"/>
              </a:rPr>
              <a:t>: Technologies like Infinity Fabric provide fast data transfer between components, essential for exascale systems.</a:t>
            </a:r>
            <a:endParaRPr lang="en-US" sz="3400">
              <a:latin typeface="Times New Roman"/>
              <a:cs typeface="Times New Roman"/>
            </a:endParaRPr>
          </a:p>
          <a:p>
            <a:pPr algn="just">
              <a:buFont typeface="Arial"/>
              <a:buChar char="•"/>
            </a:pPr>
            <a:r>
              <a:rPr lang="en-US" sz="3400" b="1" dirty="0">
                <a:solidFill>
                  <a:srgbClr val="000000"/>
                </a:solidFill>
                <a:latin typeface="Times New Roman"/>
                <a:ea typeface="+mn-lt"/>
                <a:cs typeface="+mn-lt"/>
              </a:rPr>
              <a:t>GPU Computing</a:t>
            </a:r>
            <a:r>
              <a:rPr lang="en-US" sz="3400" dirty="0">
                <a:solidFill>
                  <a:srgbClr val="000000"/>
                </a:solidFill>
                <a:latin typeface="Times New Roman"/>
                <a:ea typeface="+mn-lt"/>
                <a:cs typeface="+mn-lt"/>
              </a:rPr>
              <a:t>: GPU architectures, such as CUDA and Tensor Cores, offer massive parallel processing capabilities, aiding exascale performance.</a:t>
            </a:r>
            <a:endParaRPr lang="en-US" sz="3400">
              <a:latin typeface="Times New Roman"/>
              <a:cs typeface="Times New Roman"/>
            </a:endParaRPr>
          </a:p>
          <a:p>
            <a:pPr algn="just">
              <a:buFont typeface="Arial"/>
              <a:buChar char="•"/>
            </a:pPr>
            <a:r>
              <a:rPr lang="en-US" sz="3400" b="1" dirty="0">
                <a:solidFill>
                  <a:srgbClr val="000000"/>
                </a:solidFill>
                <a:latin typeface="Times New Roman"/>
                <a:ea typeface="+mn-lt"/>
                <a:cs typeface="+mn-lt"/>
              </a:rPr>
              <a:t>Energy Efficiency</a:t>
            </a:r>
            <a:r>
              <a:rPr lang="en-US" sz="3400" dirty="0">
                <a:solidFill>
                  <a:srgbClr val="000000"/>
                </a:solidFill>
                <a:latin typeface="Times New Roman"/>
                <a:ea typeface="+mn-lt"/>
                <a:cs typeface="+mn-lt"/>
              </a:rPr>
              <a:t>: Focus on compute power per watt ensures sustainable and cost-effective exascale systems.</a:t>
            </a:r>
            <a:endParaRPr lang="en-US" sz="3400" dirty="0">
              <a:latin typeface="Times New Roman"/>
              <a:cs typeface="Times New Roman"/>
            </a:endParaRPr>
          </a:p>
          <a:p>
            <a:pPr marL="1186815" lvl="1" indent="-593725" algn="just">
              <a:buFont typeface="Arial"/>
              <a:buChar char="•"/>
            </a:pPr>
            <a:endParaRPr lang="en-US" sz="3400" dirty="0">
              <a:latin typeface="Times New Roman"/>
              <a:cs typeface="Calibri"/>
            </a:endParaRPr>
          </a:p>
        </p:txBody>
      </p:sp>
    </p:spTree>
    <p:extLst>
      <p:ext uri="{BB962C8B-B14F-4D97-AF65-F5344CB8AC3E}">
        <p14:creationId xmlns:p14="http://schemas.microsoft.com/office/powerpoint/2010/main" val="3742420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CB8731-5006-DC72-0716-9CE93D9769A6}"/>
              </a:ext>
            </a:extLst>
          </p:cNvPr>
          <p:cNvSpPr txBox="1"/>
          <p:nvPr/>
        </p:nvSpPr>
        <p:spPr>
          <a:xfrm>
            <a:off x="648354" y="564688"/>
            <a:ext cx="16980733" cy="9941183"/>
          </a:xfrm>
          <a:prstGeom prst="rect">
            <a:avLst/>
          </a:prstGeom>
        </p:spPr>
        <p:txBody>
          <a:bodyPr wrap="square" lIns="0" tIns="0" rIns="0" bIns="0" rtlCol="0" anchor="t">
            <a:spAutoFit/>
          </a:bodyPr>
          <a:lstStyle/>
          <a:p>
            <a:pPr algn="just">
              <a:buFont typeface="Arial"/>
              <a:buChar char="•"/>
            </a:pPr>
            <a:r>
              <a:rPr lang="en-US" sz="3400" b="1" dirty="0">
                <a:solidFill>
                  <a:srgbClr val="000000"/>
                </a:solidFill>
                <a:latin typeface="Times New Roman"/>
                <a:ea typeface="+mn-lt"/>
                <a:cs typeface="+mn-lt"/>
              </a:rPr>
              <a:t>Heat Management</a:t>
            </a:r>
            <a:r>
              <a:rPr lang="en-US" sz="3400" dirty="0">
                <a:solidFill>
                  <a:srgbClr val="0D0D0D"/>
                </a:solidFill>
                <a:latin typeface="Times New Roman"/>
                <a:ea typeface="+mn-lt"/>
                <a:cs typeface="+mn-lt"/>
              </a:rPr>
              <a:t>: Techniques like vapor chambers, phase change cooling, liquid cooling, graphite sheets, and liquid metals manage heat dissipation efficiently, crucial for exascale systems.</a:t>
            </a:r>
          </a:p>
          <a:p>
            <a:pPr algn="just">
              <a:buFont typeface="Arial"/>
              <a:buChar char="•"/>
            </a:pPr>
            <a:r>
              <a:rPr lang="en-US" sz="3400" b="1" dirty="0">
                <a:solidFill>
                  <a:srgbClr val="000000"/>
                </a:solidFill>
                <a:latin typeface="Times New Roman"/>
                <a:ea typeface="+mn-lt"/>
                <a:cs typeface="+mn-lt"/>
              </a:rPr>
              <a:t>Low Latency</a:t>
            </a:r>
            <a:r>
              <a:rPr lang="en-US" sz="3400" dirty="0">
                <a:solidFill>
                  <a:srgbClr val="0D0D0D"/>
                </a:solidFill>
                <a:latin typeface="Times New Roman"/>
                <a:ea typeface="+mn-lt"/>
                <a:cs typeface="+mn-lt"/>
              </a:rPr>
              <a:t>: Minimizing latency in data transfer and computation is essential for real-time processing in exascale systems.</a:t>
            </a:r>
          </a:p>
          <a:p>
            <a:pPr algn="just">
              <a:buFont typeface="Arial"/>
              <a:buChar char="•"/>
            </a:pPr>
            <a:r>
              <a:rPr lang="en-US" sz="3400" b="1" dirty="0">
                <a:solidFill>
                  <a:srgbClr val="000000"/>
                </a:solidFill>
                <a:latin typeface="Times New Roman"/>
                <a:ea typeface="+mn-lt"/>
                <a:cs typeface="+mn-lt"/>
              </a:rPr>
              <a:t>Advanced Processor Designs</a:t>
            </a:r>
            <a:r>
              <a:rPr lang="en-US" sz="3400" dirty="0">
                <a:solidFill>
                  <a:srgbClr val="0D0D0D"/>
                </a:solidFill>
                <a:latin typeface="Times New Roman"/>
                <a:ea typeface="+mn-lt"/>
                <a:cs typeface="+mn-lt"/>
              </a:rPr>
              <a:t>: Technologies like AMD's HEDT and Intel's performance hybrid designs optimize performance and energy efficiency for exascale computing.</a:t>
            </a:r>
          </a:p>
          <a:p>
            <a:pPr algn="just">
              <a:buFont typeface="Arial"/>
              <a:buChar char="•"/>
            </a:pPr>
            <a:r>
              <a:rPr lang="en-US" sz="3400" b="1" dirty="0">
                <a:solidFill>
                  <a:srgbClr val="000000"/>
                </a:solidFill>
                <a:latin typeface="Times New Roman"/>
                <a:ea typeface="+mn-lt"/>
                <a:cs typeface="+mn-lt"/>
              </a:rPr>
              <a:t>Shrinking Process Nodes</a:t>
            </a:r>
            <a:r>
              <a:rPr lang="en-US" sz="3400" dirty="0">
                <a:solidFill>
                  <a:srgbClr val="0D0D0D"/>
                </a:solidFill>
                <a:latin typeface="Times New Roman"/>
                <a:ea typeface="+mn-lt"/>
                <a:cs typeface="+mn-lt"/>
              </a:rPr>
              <a:t>: Smaller process nodes offer improved performance and efficiency, benefiting exascale systems.</a:t>
            </a:r>
          </a:p>
          <a:p>
            <a:pPr algn="just">
              <a:buFont typeface="Arial"/>
              <a:buChar char="•"/>
            </a:pPr>
            <a:r>
              <a:rPr lang="en-US" sz="3400" b="1" dirty="0">
                <a:solidFill>
                  <a:srgbClr val="000000"/>
                </a:solidFill>
                <a:latin typeface="Times New Roman"/>
                <a:ea typeface="+mn-lt"/>
                <a:cs typeface="+mn-lt"/>
              </a:rPr>
              <a:t>RISC Architecture</a:t>
            </a:r>
            <a:r>
              <a:rPr lang="en-US" sz="3400" dirty="0">
                <a:solidFill>
                  <a:srgbClr val="0D0D0D"/>
                </a:solidFill>
                <a:latin typeface="Times New Roman"/>
                <a:ea typeface="+mn-lt"/>
                <a:cs typeface="+mn-lt"/>
              </a:rPr>
              <a:t>: RISC (Reduced Instruction Set Computer) designs, as seen in Apple M series and Qualcomm Snapdragon Elite X, optimize performance for specific tasks, aiding exascale computing.</a:t>
            </a:r>
            <a:endParaRPr lang="en-US" sz="3400">
              <a:latin typeface="Times New Roman"/>
              <a:cs typeface="Times New Roman"/>
            </a:endParaRPr>
          </a:p>
          <a:p>
            <a:pPr algn="just">
              <a:buFont typeface="Arial"/>
              <a:buChar char="•"/>
            </a:pPr>
            <a:r>
              <a:rPr lang="en-US" sz="3400" b="1" dirty="0">
                <a:solidFill>
                  <a:srgbClr val="000000"/>
                </a:solidFill>
                <a:latin typeface="Times New Roman"/>
                <a:ea typeface="+mn-lt"/>
                <a:cs typeface="+mn-lt"/>
              </a:rPr>
              <a:t>Clock Speed Optimization</a:t>
            </a:r>
            <a:r>
              <a:rPr lang="en-US" sz="3400" dirty="0">
                <a:solidFill>
                  <a:srgbClr val="0D0D0D"/>
                </a:solidFill>
                <a:latin typeface="Times New Roman"/>
                <a:ea typeface="+mn-lt"/>
                <a:cs typeface="+mn-lt"/>
              </a:rPr>
              <a:t>: Increasing base and boost clock speeds, including overclocking, boosts computational performance, useful for exascale computing.</a:t>
            </a:r>
            <a:endParaRPr lang="en-US" sz="3400">
              <a:latin typeface="Times New Roman"/>
              <a:cs typeface="Times New Roman"/>
            </a:endParaRPr>
          </a:p>
          <a:p>
            <a:pPr algn="just">
              <a:buFont typeface="Arial"/>
              <a:buChar char="•"/>
            </a:pPr>
            <a:r>
              <a:rPr lang="en-US" sz="3400" b="1" dirty="0">
                <a:solidFill>
                  <a:srgbClr val="000000"/>
                </a:solidFill>
                <a:latin typeface="Times New Roman"/>
                <a:ea typeface="+mn-lt"/>
                <a:cs typeface="+mn-lt"/>
              </a:rPr>
              <a:t>Software Optimization</a:t>
            </a:r>
            <a:r>
              <a:rPr lang="en-US" sz="3400" dirty="0">
                <a:solidFill>
                  <a:srgbClr val="0D0D0D"/>
                </a:solidFill>
                <a:latin typeface="Times New Roman"/>
                <a:ea typeface="+mn-lt"/>
                <a:cs typeface="+mn-lt"/>
              </a:rPr>
              <a:t>: Tools like Intel Turbo Boost and MSI Afterburner optimize CPU parameters and GPU performance, enhancing exascale computing capabilities.</a:t>
            </a:r>
          </a:p>
          <a:p>
            <a:pPr algn="just">
              <a:buFont typeface="Arial"/>
              <a:buChar char="•"/>
            </a:pPr>
            <a:r>
              <a:rPr lang="en-US" sz="3400" b="1" dirty="0">
                <a:solidFill>
                  <a:srgbClr val="000000"/>
                </a:solidFill>
                <a:latin typeface="Times New Roman"/>
                <a:ea typeface="+mn-lt"/>
                <a:cs typeface="+mn-lt"/>
              </a:rPr>
              <a:t>Unified Memory</a:t>
            </a:r>
            <a:r>
              <a:rPr lang="en-US" sz="3400" dirty="0">
                <a:solidFill>
                  <a:srgbClr val="0D0D0D"/>
                </a:solidFill>
                <a:latin typeface="Times New Roman"/>
                <a:ea typeface="+mn-lt"/>
                <a:cs typeface="+mn-lt"/>
              </a:rPr>
              <a:t>: Unified memory architectures and high-frequency DDR memory enhance data access speeds and efficiency in exascale systems.</a:t>
            </a:r>
          </a:p>
          <a:p>
            <a:pPr algn="just">
              <a:buFont typeface="Arial"/>
              <a:buChar char="•"/>
            </a:pPr>
            <a:endParaRPr lang="en-US" sz="3400" dirty="0">
              <a:latin typeface="Times New Roman"/>
              <a:cs typeface="Calibri"/>
            </a:endParaRPr>
          </a:p>
        </p:txBody>
      </p:sp>
    </p:spTree>
    <p:extLst>
      <p:ext uri="{BB962C8B-B14F-4D97-AF65-F5344CB8AC3E}">
        <p14:creationId xmlns:p14="http://schemas.microsoft.com/office/powerpoint/2010/main" val="44754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eat Pipes &amp; FIn Stack&#10;">
            <a:extLst>
              <a:ext uri="{FF2B5EF4-FFF2-40B4-BE49-F238E27FC236}">
                <a16:creationId xmlns:a16="http://schemas.microsoft.com/office/drawing/2014/main" id="{64BA005F-D70D-308C-A02A-AFFD169C7117}"/>
              </a:ext>
            </a:extLst>
          </p:cNvPr>
          <p:cNvPicPr>
            <a:picLocks noChangeAspect="1"/>
          </p:cNvPicPr>
          <p:nvPr/>
        </p:nvPicPr>
        <p:blipFill rotWithShape="1">
          <a:blip r:embed="rId2"/>
          <a:srcRect l="5674" t="13922" r="5674" b="23769"/>
          <a:stretch/>
        </p:blipFill>
        <p:spPr>
          <a:xfrm>
            <a:off x="149674" y="1527847"/>
            <a:ext cx="6851751" cy="6687595"/>
          </a:xfrm>
          <a:prstGeom prst="rect">
            <a:avLst/>
          </a:prstGeom>
        </p:spPr>
      </p:pic>
      <p:pic>
        <p:nvPicPr>
          <p:cNvPr id="3" name="Picture 2" descr="Gigabyte works with Incooling for phase change cooled systems - Cooling -  News - HEXUS.net">
            <a:extLst>
              <a:ext uri="{FF2B5EF4-FFF2-40B4-BE49-F238E27FC236}">
                <a16:creationId xmlns:a16="http://schemas.microsoft.com/office/drawing/2014/main" id="{BC0B7E99-5DF4-60A2-898F-5FEE7A1B6355}"/>
              </a:ext>
            </a:extLst>
          </p:cNvPr>
          <p:cNvPicPr>
            <a:picLocks noChangeAspect="1"/>
          </p:cNvPicPr>
          <p:nvPr/>
        </p:nvPicPr>
        <p:blipFill>
          <a:blip r:embed="rId3"/>
          <a:stretch>
            <a:fillRect/>
          </a:stretch>
        </p:blipFill>
        <p:spPr>
          <a:xfrm>
            <a:off x="7111767" y="1531783"/>
            <a:ext cx="10943437" cy="6395022"/>
          </a:xfrm>
          <a:prstGeom prst="rect">
            <a:avLst/>
          </a:prstGeom>
        </p:spPr>
      </p:pic>
      <p:sp>
        <p:nvSpPr>
          <p:cNvPr id="5" name="TextBox 2">
            <a:extLst>
              <a:ext uri="{FF2B5EF4-FFF2-40B4-BE49-F238E27FC236}">
                <a16:creationId xmlns:a16="http://schemas.microsoft.com/office/drawing/2014/main" id="{DDC76CCF-B238-54FF-FC52-EA37215B247C}"/>
              </a:ext>
            </a:extLst>
          </p:cNvPr>
          <p:cNvSpPr txBox="1"/>
          <p:nvPr/>
        </p:nvSpPr>
        <p:spPr>
          <a:xfrm>
            <a:off x="3349608" y="149173"/>
            <a:ext cx="11588786" cy="1161087"/>
          </a:xfrm>
          <a:prstGeom prst="rect">
            <a:avLst/>
          </a:prstGeom>
        </p:spPr>
        <p:txBody>
          <a:bodyPr wrap="square" lIns="0" tIns="0" rIns="0" bIns="0" rtlCol="0" anchor="t">
            <a:spAutoFit/>
          </a:bodyPr>
          <a:lstStyle/>
          <a:p>
            <a:pPr algn="ctr">
              <a:lnSpc>
                <a:spcPts val="9939"/>
              </a:lnSpc>
            </a:pPr>
            <a:r>
              <a:rPr lang="en-US" sz="6950" b="1" dirty="0">
                <a:solidFill>
                  <a:srgbClr val="EA2027"/>
                </a:solidFill>
                <a:latin typeface="Times New Roman Bold"/>
              </a:rPr>
              <a:t>THERMAL MANAGEMENT</a:t>
            </a:r>
            <a:endParaRPr lang="en-US" sz="6950" b="1" dirty="0">
              <a:solidFill>
                <a:srgbClr val="EA2027"/>
              </a:solidFill>
              <a:latin typeface="Times New Roman Bold"/>
              <a:cs typeface="Times New Roman Bold"/>
            </a:endParaRPr>
          </a:p>
        </p:txBody>
      </p:sp>
    </p:spTree>
    <p:extLst>
      <p:ext uri="{BB962C8B-B14F-4D97-AF65-F5344CB8AC3E}">
        <p14:creationId xmlns:p14="http://schemas.microsoft.com/office/powerpoint/2010/main" val="19429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A2975C-FAE7-94BE-F2EA-CC1FBB1283CE}"/>
              </a:ext>
            </a:extLst>
          </p:cNvPr>
          <p:cNvSpPr txBox="1"/>
          <p:nvPr/>
        </p:nvSpPr>
        <p:spPr>
          <a:xfrm>
            <a:off x="2228" y="212090"/>
            <a:ext cx="18218231" cy="2430665"/>
          </a:xfrm>
          <a:prstGeom prst="rect">
            <a:avLst/>
          </a:prstGeom>
        </p:spPr>
        <p:txBody>
          <a:bodyPr wrap="square" lIns="0" tIns="0" rIns="0" bIns="0" rtlCol="0" anchor="t">
            <a:spAutoFit/>
          </a:bodyPr>
          <a:lstStyle/>
          <a:p>
            <a:pPr algn="ctr">
              <a:lnSpc>
                <a:spcPts val="9939"/>
              </a:lnSpc>
            </a:pPr>
            <a:r>
              <a:rPr lang="en-US" sz="6950" b="1" dirty="0">
                <a:solidFill>
                  <a:srgbClr val="FF0000"/>
                </a:solidFill>
                <a:latin typeface="Times New Roman Bold"/>
                <a:cs typeface="Times New Roman"/>
              </a:rPr>
              <a:t>NECESSITIES OF EXASCALE</a:t>
            </a:r>
            <a:endParaRPr lang="en-US" sz="6950" b="1" dirty="0">
              <a:solidFill>
                <a:srgbClr val="FF0000"/>
              </a:solidFill>
              <a:latin typeface="Times New Roman Bold"/>
              <a:cs typeface="Calibri"/>
            </a:endParaRPr>
          </a:p>
          <a:p>
            <a:pPr algn="ctr">
              <a:lnSpc>
                <a:spcPts val="9939"/>
              </a:lnSpc>
            </a:pPr>
            <a:r>
              <a:rPr lang="en-US" sz="6950" b="1" dirty="0">
                <a:solidFill>
                  <a:srgbClr val="FF0000"/>
                </a:solidFill>
                <a:latin typeface="Times New Roman Bold"/>
                <a:cs typeface="Times New Roman"/>
              </a:rPr>
              <a:t>COMPUTING</a:t>
            </a:r>
            <a:endParaRPr lang="en-US" sz="6950" b="1" dirty="0">
              <a:solidFill>
                <a:srgbClr val="FF0000"/>
              </a:solidFill>
              <a:latin typeface="Times New Roman Bold"/>
              <a:cs typeface="Calibri"/>
            </a:endParaRPr>
          </a:p>
        </p:txBody>
      </p:sp>
      <p:sp>
        <p:nvSpPr>
          <p:cNvPr id="5" name="TextBox 4">
            <a:extLst>
              <a:ext uri="{FF2B5EF4-FFF2-40B4-BE49-F238E27FC236}">
                <a16:creationId xmlns:a16="http://schemas.microsoft.com/office/drawing/2014/main" id="{B516F635-C6EE-408B-73E5-6665922598BE}"/>
              </a:ext>
            </a:extLst>
          </p:cNvPr>
          <p:cNvSpPr txBox="1"/>
          <p:nvPr/>
        </p:nvSpPr>
        <p:spPr>
          <a:xfrm>
            <a:off x="631545" y="2783453"/>
            <a:ext cx="16980733" cy="7325082"/>
          </a:xfrm>
          <a:prstGeom prst="rect">
            <a:avLst/>
          </a:prstGeom>
        </p:spPr>
        <p:txBody>
          <a:bodyPr wrap="square" lIns="0" tIns="0" rIns="0" bIns="0" rtlCol="0" anchor="t">
            <a:spAutoFit/>
          </a:bodyPr>
          <a:lstStyle/>
          <a:p>
            <a:pPr algn="just">
              <a:buFont typeface="Arial"/>
              <a:buChar char="•"/>
            </a:pPr>
            <a:r>
              <a:rPr lang="en-US" sz="3400" b="1" dirty="0">
                <a:solidFill>
                  <a:srgbClr val="000000"/>
                </a:solidFill>
                <a:latin typeface="Times New Roman"/>
                <a:ea typeface="+mn-lt"/>
                <a:cs typeface="+mn-lt"/>
              </a:rPr>
              <a:t>Advancing Scientific Discovery</a:t>
            </a:r>
            <a:r>
              <a:rPr lang="en-US" sz="3400" dirty="0">
                <a:solidFill>
                  <a:srgbClr val="0D0D0D"/>
                </a:solidFill>
                <a:latin typeface="Times New Roman"/>
                <a:ea typeface="+mn-lt"/>
                <a:cs typeface="+mn-lt"/>
              </a:rPr>
              <a:t>: Exascale computing enables simulations and modeling at unprecedented scales, allowing scientists to explore complex phenomena in physics, chemistry, biology, and other fields. This leads to new discoveries and insights that would be otherwise impossible.</a:t>
            </a:r>
          </a:p>
          <a:p>
            <a:pPr algn="just">
              <a:buFont typeface="Arial"/>
              <a:buChar char="•"/>
            </a:pPr>
            <a:r>
              <a:rPr lang="en-US" sz="3400" b="1" dirty="0">
                <a:solidFill>
                  <a:srgbClr val="000000"/>
                </a:solidFill>
                <a:latin typeface="Times New Roman"/>
                <a:ea typeface="+mn-lt"/>
                <a:cs typeface="+mn-lt"/>
              </a:rPr>
              <a:t>Accelerating Engineering Design and Innovation</a:t>
            </a:r>
            <a:r>
              <a:rPr lang="en-US" sz="3400" dirty="0">
                <a:solidFill>
                  <a:srgbClr val="0D0D0D"/>
                </a:solidFill>
                <a:latin typeface="Times New Roman"/>
                <a:ea typeface="+mn-lt"/>
                <a:cs typeface="+mn-lt"/>
              </a:rPr>
              <a:t>: Exascale computing enables engineers to simulate and optimize designs with high fidelity, reducing the need for physical prototypes and accelerating the development of new technologies, products, and infrastructure.</a:t>
            </a:r>
          </a:p>
          <a:p>
            <a:pPr algn="just">
              <a:buFont typeface="Arial"/>
              <a:buChar char="•"/>
            </a:pPr>
            <a:r>
              <a:rPr lang="en-US" sz="3400" b="1" dirty="0">
                <a:solidFill>
                  <a:srgbClr val="000000"/>
                </a:solidFill>
                <a:latin typeface="Times New Roman"/>
                <a:ea typeface="+mn-lt"/>
                <a:cs typeface="+mn-lt"/>
              </a:rPr>
              <a:t>Enhancing National Security and Defense</a:t>
            </a:r>
            <a:r>
              <a:rPr lang="en-US" sz="3400" dirty="0">
                <a:solidFill>
                  <a:srgbClr val="0D0D0D"/>
                </a:solidFill>
                <a:latin typeface="Times New Roman"/>
                <a:ea typeface="+mn-lt"/>
                <a:cs typeface="+mn-lt"/>
              </a:rPr>
              <a:t>: Exascale computing is critical for national security and defense applications, including simulations for nuclear weapons, cybersecurity, and defense system optimizations, ensuring the safety and security of nations.</a:t>
            </a:r>
          </a:p>
          <a:p>
            <a:pPr algn="just">
              <a:buFont typeface="Arial"/>
              <a:buChar char="•"/>
            </a:pPr>
            <a:r>
              <a:rPr lang="en-US" sz="3400" b="1" dirty="0">
                <a:solidFill>
                  <a:srgbClr val="000000"/>
                </a:solidFill>
                <a:latin typeface="Times New Roman"/>
                <a:ea typeface="+mn-lt"/>
                <a:cs typeface="+mn-lt"/>
              </a:rPr>
              <a:t>Transforming Healthcare and Medicine</a:t>
            </a:r>
            <a:r>
              <a:rPr lang="en-US" sz="3400" dirty="0">
                <a:solidFill>
                  <a:srgbClr val="0D0D0D"/>
                </a:solidFill>
                <a:latin typeface="Times New Roman"/>
                <a:ea typeface="+mn-lt"/>
                <a:cs typeface="+mn-lt"/>
              </a:rPr>
              <a:t>: Exascale computing enables personalized medicine through advanced simulations and data analytics, leading to more effective treatments, drug discoveries, and healthcare innovations.</a:t>
            </a:r>
          </a:p>
          <a:p>
            <a:pPr algn="just"/>
            <a:endParaRPr lang="en-US" sz="3400" dirty="0">
              <a:solidFill>
                <a:srgbClr val="0D0D0D"/>
              </a:solidFill>
              <a:latin typeface="Times New Roman"/>
              <a:cs typeface="Calibri"/>
            </a:endParaRPr>
          </a:p>
        </p:txBody>
      </p:sp>
    </p:spTree>
    <p:extLst>
      <p:ext uri="{BB962C8B-B14F-4D97-AF65-F5344CB8AC3E}">
        <p14:creationId xmlns:p14="http://schemas.microsoft.com/office/powerpoint/2010/main" val="1939234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7A4E48-6DA5-7200-999A-C10CFA46A641}"/>
              </a:ext>
            </a:extLst>
          </p:cNvPr>
          <p:cNvSpPr txBox="1"/>
          <p:nvPr/>
        </p:nvSpPr>
        <p:spPr>
          <a:xfrm>
            <a:off x="648354" y="665541"/>
            <a:ext cx="16980733" cy="5232202"/>
          </a:xfrm>
          <a:prstGeom prst="rect">
            <a:avLst/>
          </a:prstGeom>
        </p:spPr>
        <p:txBody>
          <a:bodyPr wrap="square" lIns="0" tIns="0" rIns="0" bIns="0" rtlCol="0" anchor="t">
            <a:spAutoFit/>
          </a:bodyPr>
          <a:lstStyle/>
          <a:p>
            <a:pPr algn="just">
              <a:buFont typeface="Arial"/>
              <a:buChar char="•"/>
            </a:pPr>
            <a:r>
              <a:rPr lang="en-US" sz="3400" b="1" dirty="0">
                <a:solidFill>
                  <a:srgbClr val="0D0D0D"/>
                </a:solidFill>
                <a:latin typeface="Times New Roman"/>
                <a:ea typeface="+mn-lt"/>
                <a:cs typeface="+mn-lt"/>
              </a:rPr>
              <a:t>Improving Climate and Environmental Modeling</a:t>
            </a:r>
            <a:r>
              <a:rPr lang="en-US" sz="3400" dirty="0">
                <a:solidFill>
                  <a:srgbClr val="0D0D0D"/>
                </a:solidFill>
                <a:latin typeface="Times New Roman"/>
                <a:ea typeface="+mn-lt"/>
                <a:cs typeface="+mn-lt"/>
              </a:rPr>
              <a:t>: Exascale computing enhances our ability to model climate change, natural disasters, and environmental processes, aiding in mitigation strategies and policy decisions for a sustainable future.</a:t>
            </a:r>
            <a:endParaRPr lang="en-US" sz="3400" dirty="0">
              <a:latin typeface="Times New Roman"/>
              <a:ea typeface="+mn-lt"/>
              <a:cs typeface="+mn-lt"/>
            </a:endParaRPr>
          </a:p>
          <a:p>
            <a:pPr algn="just">
              <a:buFont typeface="Arial"/>
              <a:buChar char="•"/>
            </a:pPr>
            <a:r>
              <a:rPr lang="en-US" sz="3400" b="1" dirty="0">
                <a:solidFill>
                  <a:srgbClr val="0D0D0D"/>
                </a:solidFill>
                <a:latin typeface="Times New Roman"/>
                <a:ea typeface="+mn-lt"/>
                <a:cs typeface="+mn-lt"/>
              </a:rPr>
              <a:t>Advancing Space Exploration and Astronomy</a:t>
            </a:r>
            <a:r>
              <a:rPr lang="en-US" sz="3400" dirty="0">
                <a:solidFill>
                  <a:srgbClr val="0D0D0D"/>
                </a:solidFill>
                <a:latin typeface="Times New Roman"/>
                <a:ea typeface="+mn-lt"/>
                <a:cs typeface="+mn-lt"/>
              </a:rPr>
              <a:t>: Exascale computing supports complex simulations for space missions, astronomical observations, and cosmological simulations, expanding our understanding of the universe and enabling breakthroughs in space exploration.</a:t>
            </a:r>
            <a:endParaRPr lang="en-US" sz="3400">
              <a:latin typeface="Times New Roman"/>
              <a:ea typeface="+mn-lt"/>
              <a:cs typeface="+mn-lt"/>
            </a:endParaRPr>
          </a:p>
          <a:p>
            <a:pPr algn="just">
              <a:buFont typeface="Arial"/>
              <a:buChar char="•"/>
            </a:pPr>
            <a:r>
              <a:rPr lang="en-US" sz="3400" b="1" dirty="0">
                <a:solidFill>
                  <a:srgbClr val="0D0D0D"/>
                </a:solidFill>
                <a:latin typeface="Times New Roman"/>
                <a:ea typeface="+mn-lt"/>
                <a:cs typeface="+mn-lt"/>
              </a:rPr>
              <a:t>Fostering Innovation and Economic Growth</a:t>
            </a:r>
            <a:r>
              <a:rPr lang="en-US" sz="3400" dirty="0">
                <a:solidFill>
                  <a:srgbClr val="0D0D0D"/>
                </a:solidFill>
                <a:latin typeface="Times New Roman"/>
                <a:ea typeface="+mn-lt"/>
                <a:cs typeface="+mn-lt"/>
              </a:rPr>
              <a:t>: Exascale computing drives innovation across industries, fostering economic growth through the development of new technologies, industries, and markets.</a:t>
            </a:r>
            <a:endParaRPr lang="en-US" sz="3400">
              <a:latin typeface="Times New Roman"/>
              <a:ea typeface="+mn-lt"/>
              <a:cs typeface="+mn-lt"/>
            </a:endParaRPr>
          </a:p>
          <a:p>
            <a:pPr algn="just">
              <a:buFont typeface="Arial"/>
              <a:buChar char="•"/>
            </a:pPr>
            <a:endParaRPr lang="en-US" sz="3400" dirty="0">
              <a:solidFill>
                <a:srgbClr val="0D0D0D"/>
              </a:solidFill>
              <a:latin typeface="Times New Roman"/>
              <a:cs typeface="Calibri"/>
            </a:endParaRPr>
          </a:p>
        </p:txBody>
      </p:sp>
      <p:pic>
        <p:nvPicPr>
          <p:cNvPr id="4" name="Picture 3" descr="How Exascale Computing will Change the World – HPC and Al Segments to Meet  the Needs of any Business – Tyrone Systems">
            <a:extLst>
              <a:ext uri="{FF2B5EF4-FFF2-40B4-BE49-F238E27FC236}">
                <a16:creationId xmlns:a16="http://schemas.microsoft.com/office/drawing/2014/main" id="{AC564F39-F34D-C1D0-73D0-AB9D9F0261CC}"/>
              </a:ext>
            </a:extLst>
          </p:cNvPr>
          <p:cNvPicPr>
            <a:picLocks noChangeAspect="1"/>
          </p:cNvPicPr>
          <p:nvPr/>
        </p:nvPicPr>
        <p:blipFill>
          <a:blip r:embed="rId2"/>
          <a:stretch>
            <a:fillRect/>
          </a:stretch>
        </p:blipFill>
        <p:spPr>
          <a:xfrm>
            <a:off x="3502959" y="4993982"/>
            <a:ext cx="11248463" cy="5072743"/>
          </a:xfrm>
          <a:prstGeom prst="rect">
            <a:avLst/>
          </a:prstGeom>
        </p:spPr>
      </p:pic>
    </p:spTree>
    <p:extLst>
      <p:ext uri="{BB962C8B-B14F-4D97-AF65-F5344CB8AC3E}">
        <p14:creationId xmlns:p14="http://schemas.microsoft.com/office/powerpoint/2010/main" val="3999116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3232</Words>
  <Application>Microsoft Office PowerPoint</Application>
  <PresentationFormat>Custom</PresentationFormat>
  <Paragraphs>186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1 Mini Project</dc:title>
  <cp:lastModifiedBy>Bhanuprasad Macharla</cp:lastModifiedBy>
  <cp:revision>1071</cp:revision>
  <dcterms:created xsi:type="dcterms:W3CDTF">2006-08-16T00:00:00Z</dcterms:created>
  <dcterms:modified xsi:type="dcterms:W3CDTF">2024-02-20T02:11:00Z</dcterms:modified>
  <dc:identifier>DAFz1WJy-pc</dc:identifier>
</cp:coreProperties>
</file>