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0" r:id="rId4"/>
    <p:sldId id="258" r:id="rId5"/>
    <p:sldId id="259" r:id="rId6"/>
    <p:sldId id="261" r:id="rId7"/>
    <p:sldId id="262" r:id="rId8"/>
    <p:sldId id="268" r:id="rId9"/>
    <p:sldId id="269"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TNI DHANUSH" initials="KD" lastIdx="1" clrIdx="0">
    <p:extLst>
      <p:ext uri="{19B8F6BF-5375-455C-9EA6-DF929625EA0E}">
        <p15:presenceInfo xmlns:p15="http://schemas.microsoft.com/office/powerpoint/2012/main" userId="4437f7ef0c9f28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B0F83-7A18-4E59-9960-8AFECD215DCB}" type="datetimeFigureOut">
              <a:rPr lang="en-IN" smtClean="0"/>
              <a:t>27-08-2023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D93DA66-FA4A-4684-B34A-0504A9B38DF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4112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B0F83-7A18-4E59-9960-8AFECD215DC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3DA66-FA4A-4684-B34A-0504A9B38DF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8948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B0F83-7A18-4E59-9960-8AFECD215DC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3DA66-FA4A-4684-B34A-0504A9B38DF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192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B0F83-7A18-4E59-9960-8AFECD215DC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3DA66-FA4A-4684-B34A-0504A9B38DF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681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B0F83-7A18-4E59-9960-8AFECD215DC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93DA66-FA4A-4684-B34A-0504A9B38DF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63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B0F83-7A18-4E59-9960-8AFECD215DCB}"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3DA66-FA4A-4684-B34A-0504A9B38DF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948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B0F83-7A18-4E59-9960-8AFECD215DCB}"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93DA66-FA4A-4684-B34A-0504A9B38DF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879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B0F83-7A18-4E59-9960-8AFECD215DCB}"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93DA66-FA4A-4684-B34A-0504A9B38DF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038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B0F83-7A18-4E59-9960-8AFECD215DCB}" type="datetimeFigureOut">
              <a:rPr lang="en-IN" smtClean="0"/>
              <a:t>27-08-2023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93DA66-FA4A-4684-B34A-0504A9B38DFB}" type="slidenum">
              <a:rPr lang="en-IN" smtClean="0"/>
              <a:t>‹#›</a:t>
            </a:fld>
            <a:endParaRPr lang="en-IN"/>
          </a:p>
        </p:txBody>
      </p:sp>
    </p:spTree>
    <p:extLst>
      <p:ext uri="{BB962C8B-B14F-4D97-AF65-F5344CB8AC3E}">
        <p14:creationId xmlns:p14="http://schemas.microsoft.com/office/powerpoint/2010/main" val="8205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B0F83-7A18-4E59-9960-8AFECD215DCB}"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93DA66-FA4A-4684-B34A-0504A9B38DF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69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E8B0F83-7A18-4E59-9960-8AFECD215DCB}" type="datetimeFigureOut">
              <a:rPr lang="en-IN" smtClean="0"/>
              <a:t>27-08-2023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D93DA66-FA4A-4684-B34A-0504A9B38DF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282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E8B0F83-7A18-4E59-9960-8AFECD215DCB}" type="datetimeFigureOut">
              <a:rPr lang="en-IN" smtClean="0"/>
              <a:t>27-08-2023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D93DA66-FA4A-4684-B34A-0504A9B38DF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3879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ythontic.com/pandas/dataframe-computations/kurtosis"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FE20-B7C6-F14C-F2AB-90C4262F6880}"/>
              </a:ext>
            </a:extLst>
          </p:cNvPr>
          <p:cNvSpPr>
            <a:spLocks noGrp="1"/>
          </p:cNvSpPr>
          <p:nvPr>
            <p:ph type="ctrTitle"/>
          </p:nvPr>
        </p:nvSpPr>
        <p:spPr/>
        <p:txBody>
          <a:bodyPr>
            <a:normAutofit/>
          </a:bodyPr>
          <a:lstStyle/>
          <a:p>
            <a:br>
              <a:rPr lang="en-IN" sz="1800" b="0" i="0" u="none" strike="noStrike" baseline="0" dirty="0">
                <a:solidFill>
                  <a:srgbClr val="000000"/>
                </a:solidFill>
                <a:latin typeface="Tahoma" panose="020B0604030504040204" pitchFamily="34" charset="0"/>
              </a:rPr>
            </a:br>
            <a:r>
              <a:rPr lang="en-US" sz="2400" b="0" i="0" u="none" strike="noStrike" dirty="0">
                <a:solidFill>
                  <a:srgbClr val="353744"/>
                </a:solidFill>
                <a:latin typeface="Tahoma" panose="020B0604030504040204" pitchFamily="34" charset="0"/>
              </a:rPr>
              <a:t>Indian Election Winner’s Prediction using ML Algorithms </a:t>
            </a:r>
            <a:br>
              <a:rPr lang="en-US" sz="2400" b="0" i="0" u="none" strike="noStrike" dirty="0">
                <a:solidFill>
                  <a:srgbClr val="000000"/>
                </a:solidFill>
                <a:latin typeface="Tahoma" panose="020B0604030504040204" pitchFamily="34" charset="0"/>
              </a:rPr>
            </a:br>
            <a:endParaRPr lang="en-IN" dirty="0"/>
          </a:p>
        </p:txBody>
      </p:sp>
      <p:sp>
        <p:nvSpPr>
          <p:cNvPr id="3" name="Subtitle 2">
            <a:extLst>
              <a:ext uri="{FF2B5EF4-FFF2-40B4-BE49-F238E27FC236}">
                <a16:creationId xmlns:a16="http://schemas.microsoft.com/office/drawing/2014/main" id="{C414C872-5187-AC00-A78E-671B72C5E451}"/>
              </a:ext>
            </a:extLst>
          </p:cNvPr>
          <p:cNvSpPr>
            <a:spLocks noGrp="1"/>
          </p:cNvSpPr>
          <p:nvPr>
            <p:ph type="subTitle" idx="1"/>
          </p:nvPr>
        </p:nvSpPr>
        <p:spPr/>
        <p:txBody>
          <a:bodyPr>
            <a:normAutofit fontScale="85000" lnSpcReduction="10000"/>
          </a:bodyPr>
          <a:lstStyle/>
          <a:p>
            <a:r>
              <a:rPr lang="en-IN" dirty="0"/>
              <a:t>Team members:</a:t>
            </a:r>
          </a:p>
          <a:p>
            <a:r>
              <a:rPr lang="en-IN" dirty="0"/>
              <a:t>Dhanush Kotni, Karan Vyas,  Awanish Pandey, Utkarsh Pimple, Udiksha Solanki </a:t>
            </a:r>
            <a:r>
              <a:rPr lang="en-IN" sz="1800" b="0" i="0" u="none" strike="noStrike" baseline="0" dirty="0">
                <a:solidFill>
                  <a:srgbClr val="000000"/>
                </a:solidFill>
                <a:latin typeface="Tahoma" panose="020B0604030504040204" pitchFamily="34" charset="0"/>
              </a:rPr>
              <a:t>	</a:t>
            </a:r>
          </a:p>
          <a:p>
            <a:endParaRPr lang="en-IN" dirty="0"/>
          </a:p>
        </p:txBody>
      </p:sp>
    </p:spTree>
    <p:extLst>
      <p:ext uri="{BB962C8B-B14F-4D97-AF65-F5344CB8AC3E}">
        <p14:creationId xmlns:p14="http://schemas.microsoft.com/office/powerpoint/2010/main" val="4165226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C7BC-DADE-A318-7A60-C31843D33B50}"/>
              </a:ext>
            </a:extLst>
          </p:cNvPr>
          <p:cNvSpPr>
            <a:spLocks noGrp="1"/>
          </p:cNvSpPr>
          <p:nvPr>
            <p:ph type="title"/>
          </p:nvPr>
        </p:nvSpPr>
        <p:spPr>
          <a:xfrm>
            <a:off x="1451578" y="1225860"/>
            <a:ext cx="9603275" cy="1049235"/>
          </a:xfrm>
        </p:spPr>
        <p:txBody>
          <a:bodyPr/>
          <a:lstStyle/>
          <a:p>
            <a:r>
              <a:rPr lang="en-IN" dirty="0"/>
              <a:t>Feature Engineering</a:t>
            </a:r>
          </a:p>
        </p:txBody>
      </p:sp>
      <p:sp>
        <p:nvSpPr>
          <p:cNvPr id="3" name="Content Placeholder 2">
            <a:extLst>
              <a:ext uri="{FF2B5EF4-FFF2-40B4-BE49-F238E27FC236}">
                <a16:creationId xmlns:a16="http://schemas.microsoft.com/office/drawing/2014/main" id="{D04FB91C-3905-CF87-FFBB-435330393475}"/>
              </a:ext>
            </a:extLst>
          </p:cNvPr>
          <p:cNvSpPr>
            <a:spLocks noGrp="1"/>
          </p:cNvSpPr>
          <p:nvPr>
            <p:ph idx="1"/>
          </p:nvPr>
        </p:nvSpPr>
        <p:spPr/>
        <p:txBody>
          <a:bodyPr/>
          <a:lstStyle/>
          <a:p>
            <a:r>
              <a:rPr lang="en-US" sz="1800" b="0" i="0" u="none" strike="noStrike" baseline="0" dirty="0">
                <a:solidFill>
                  <a:srgbClr val="353744"/>
                </a:solidFill>
                <a:latin typeface="Tahoma" panose="020B0604030504040204" pitchFamily="34" charset="0"/>
              </a:rPr>
              <a:t>Create relevant features that may influence election outcomes, such as voter turnout rate, candidate's political experience, party affiliation, campaign spending per capita, and social media sentiment. </a:t>
            </a:r>
            <a:endParaRPr lang="en-US" sz="1800" b="0" i="0" u="none" strike="noStrike" baseline="0" dirty="0">
              <a:solidFill>
                <a:srgbClr val="000000"/>
              </a:solidFill>
              <a:latin typeface="Tahoma" panose="020B0604030504040204" pitchFamily="34" charset="0"/>
            </a:endParaRPr>
          </a:p>
          <a:p>
            <a:r>
              <a:rPr lang="en-US" sz="1800" b="0" i="0" u="none" strike="noStrike" baseline="0" dirty="0">
                <a:solidFill>
                  <a:srgbClr val="353744"/>
                </a:solidFill>
                <a:latin typeface="Tahoma" panose="020B0604030504040204" pitchFamily="34" charset="0"/>
              </a:rPr>
              <a:t>Conduct exploratory data analysis to identify meaningful patterns and relationships between features and election results. </a:t>
            </a:r>
            <a:endParaRPr lang="en-IN" dirty="0"/>
          </a:p>
        </p:txBody>
      </p:sp>
    </p:spTree>
    <p:extLst>
      <p:ext uri="{BB962C8B-B14F-4D97-AF65-F5344CB8AC3E}">
        <p14:creationId xmlns:p14="http://schemas.microsoft.com/office/powerpoint/2010/main" val="43455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3C93-BA79-7066-0553-891E88C77485}"/>
              </a:ext>
            </a:extLst>
          </p:cNvPr>
          <p:cNvSpPr>
            <a:spLocks noGrp="1"/>
          </p:cNvSpPr>
          <p:nvPr>
            <p:ph type="title"/>
          </p:nvPr>
        </p:nvSpPr>
        <p:spPr>
          <a:xfrm>
            <a:off x="1451578" y="1181036"/>
            <a:ext cx="9603275" cy="1049235"/>
          </a:xfrm>
        </p:spPr>
        <p:txBody>
          <a:bodyPr/>
          <a:lstStyle/>
          <a:p>
            <a:r>
              <a:rPr lang="en-IN" dirty="0"/>
              <a:t>Model Selection</a:t>
            </a:r>
          </a:p>
        </p:txBody>
      </p:sp>
      <p:sp>
        <p:nvSpPr>
          <p:cNvPr id="3" name="Content Placeholder 2">
            <a:extLst>
              <a:ext uri="{FF2B5EF4-FFF2-40B4-BE49-F238E27FC236}">
                <a16:creationId xmlns:a16="http://schemas.microsoft.com/office/drawing/2014/main" id="{3C24004B-27EC-9428-1DAC-0EADEDD6135D}"/>
              </a:ext>
            </a:extLst>
          </p:cNvPr>
          <p:cNvSpPr>
            <a:spLocks noGrp="1"/>
          </p:cNvSpPr>
          <p:nvPr>
            <p:ph idx="1"/>
          </p:nvPr>
        </p:nvSpPr>
        <p:spPr/>
        <p:txBody>
          <a:bodyPr/>
          <a:lstStyle/>
          <a:p>
            <a:r>
              <a:rPr lang="en-US" sz="1800" b="0" i="0" u="none" strike="noStrike" baseline="0" dirty="0">
                <a:solidFill>
                  <a:srgbClr val="353744"/>
                </a:solidFill>
                <a:latin typeface="Tahoma" panose="020B0604030504040204" pitchFamily="34" charset="0"/>
              </a:rPr>
              <a:t>Evaluate various machine learning algorithms suitable for classification tasks, such as logistic regression, decision trees, random forests, gradient boosting, and deep learning models. </a:t>
            </a:r>
            <a:endParaRPr lang="en-US" sz="1800" b="0" i="0" u="none" strike="noStrike" baseline="0" dirty="0">
              <a:solidFill>
                <a:srgbClr val="000000"/>
              </a:solidFill>
              <a:latin typeface="Tahoma" panose="020B0604030504040204" pitchFamily="34" charset="0"/>
            </a:endParaRPr>
          </a:p>
          <a:p>
            <a:r>
              <a:rPr lang="en-US" sz="1800" b="0" i="0" u="none" strike="noStrike" baseline="0" dirty="0">
                <a:solidFill>
                  <a:srgbClr val="353744"/>
                </a:solidFill>
                <a:latin typeface="Tahoma" panose="020B0604030504040204" pitchFamily="34" charset="0"/>
              </a:rPr>
              <a:t>Choose the most appropriate algorithms based on performance metrics and computational efficiency. </a:t>
            </a:r>
          </a:p>
          <a:p>
            <a:pPr marL="0" indent="0">
              <a:buNone/>
            </a:pPr>
            <a:r>
              <a:rPr lang="en-IN" sz="1800" b="1" i="0" u="none" strike="noStrike" baseline="0" dirty="0">
                <a:solidFill>
                  <a:srgbClr val="353744"/>
                </a:solidFill>
                <a:latin typeface="Tahoma" panose="020B0604030504040204" pitchFamily="34" charset="0"/>
              </a:rPr>
              <a:t>Training and Validation: </a:t>
            </a:r>
            <a:endParaRPr lang="en-IN" sz="1800" b="0" i="0" u="none" strike="noStrike" baseline="0" dirty="0">
              <a:solidFill>
                <a:srgbClr val="353744"/>
              </a:solidFill>
              <a:latin typeface="Tahoma" panose="020B0604030504040204" pitchFamily="34" charset="0"/>
            </a:endParaRPr>
          </a:p>
          <a:p>
            <a:r>
              <a:rPr lang="en-US" sz="1800" b="0" i="0" u="none" strike="noStrike" baseline="0" dirty="0">
                <a:solidFill>
                  <a:srgbClr val="353744"/>
                </a:solidFill>
                <a:latin typeface="Tahoma" panose="020B0604030504040204" pitchFamily="34" charset="0"/>
              </a:rPr>
              <a:t>Split the dataset into training and validation sets to train and evaluate the chosen models. </a:t>
            </a:r>
            <a:endParaRPr lang="en-US" sz="1800" b="0" i="0" u="none" strike="noStrike" baseline="0" dirty="0">
              <a:solidFill>
                <a:srgbClr val="000000"/>
              </a:solidFill>
              <a:latin typeface="Tahoma" panose="020B0604030504040204" pitchFamily="34" charset="0"/>
            </a:endParaRPr>
          </a:p>
          <a:p>
            <a:r>
              <a:rPr lang="en-US" sz="1800" b="0" i="0" u="none" strike="noStrike" baseline="0" dirty="0">
                <a:solidFill>
                  <a:srgbClr val="353744"/>
                </a:solidFill>
                <a:latin typeface="Tahoma" panose="020B0604030504040204" pitchFamily="34" charset="0"/>
              </a:rPr>
              <a:t>Implement cross-validation to optimize hyperparameters and mitigate overfitting </a:t>
            </a:r>
            <a:endParaRPr lang="en-IN" dirty="0"/>
          </a:p>
        </p:txBody>
      </p:sp>
    </p:spTree>
    <p:extLst>
      <p:ext uri="{BB962C8B-B14F-4D97-AF65-F5344CB8AC3E}">
        <p14:creationId xmlns:p14="http://schemas.microsoft.com/office/powerpoint/2010/main" val="364713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8D00-E7BD-9680-72BE-F31BB6CD4861}"/>
              </a:ext>
            </a:extLst>
          </p:cNvPr>
          <p:cNvSpPr>
            <a:spLocks noGrp="1"/>
          </p:cNvSpPr>
          <p:nvPr>
            <p:ph type="title"/>
          </p:nvPr>
        </p:nvSpPr>
        <p:spPr>
          <a:xfrm>
            <a:off x="1451579" y="1225861"/>
            <a:ext cx="9603275" cy="1049235"/>
          </a:xfrm>
        </p:spPr>
        <p:txBody>
          <a:bodyPr/>
          <a:lstStyle/>
          <a:p>
            <a:r>
              <a:rPr lang="en-IN" dirty="0"/>
              <a:t>Model evaluation</a:t>
            </a:r>
          </a:p>
        </p:txBody>
      </p:sp>
      <p:sp>
        <p:nvSpPr>
          <p:cNvPr id="3" name="Content Placeholder 2">
            <a:extLst>
              <a:ext uri="{FF2B5EF4-FFF2-40B4-BE49-F238E27FC236}">
                <a16:creationId xmlns:a16="http://schemas.microsoft.com/office/drawing/2014/main" id="{AAAF825E-247F-0F34-5D02-BF0B71BC0BF4}"/>
              </a:ext>
            </a:extLst>
          </p:cNvPr>
          <p:cNvSpPr>
            <a:spLocks noGrp="1"/>
          </p:cNvSpPr>
          <p:nvPr>
            <p:ph idx="1"/>
          </p:nvPr>
        </p:nvSpPr>
        <p:spPr/>
        <p:txBody>
          <a:bodyPr>
            <a:normAutofit fontScale="77500" lnSpcReduction="20000"/>
          </a:bodyPr>
          <a:lstStyle/>
          <a:p>
            <a:r>
              <a:rPr lang="en-US" sz="1800" b="0" i="0" u="none" strike="noStrike" baseline="0" dirty="0">
                <a:solidFill>
                  <a:srgbClr val="353744"/>
                </a:solidFill>
                <a:latin typeface="Tahoma" panose="020B0604030504040204" pitchFamily="34" charset="0"/>
              </a:rPr>
              <a:t>Evaluate the models using relevant metrics such as accuracy, precision, recall, F1-score, and confusion matrix to assess their predictive performance. </a:t>
            </a:r>
            <a:endParaRPr lang="en-US" sz="1800" b="0" i="0" u="none" strike="noStrike" baseline="0" dirty="0">
              <a:solidFill>
                <a:srgbClr val="000000"/>
              </a:solidFill>
              <a:latin typeface="Tahoma" panose="020B0604030504040204" pitchFamily="34" charset="0"/>
            </a:endParaRPr>
          </a:p>
          <a:p>
            <a:r>
              <a:rPr lang="en-US" sz="1800" b="0" i="0" u="none" strike="noStrike" baseline="0" dirty="0">
                <a:solidFill>
                  <a:srgbClr val="353744"/>
                </a:solidFill>
                <a:latin typeface="Tahoma" panose="020B0604030504040204" pitchFamily="34" charset="0"/>
              </a:rPr>
              <a:t>Identify the best-performing model based on the evaluation results. </a:t>
            </a:r>
          </a:p>
          <a:p>
            <a:pPr marL="0" indent="0">
              <a:buNone/>
            </a:pPr>
            <a:r>
              <a:rPr lang="en-IN" sz="1800" b="1" i="0" u="none" strike="noStrike" baseline="0" dirty="0">
                <a:solidFill>
                  <a:srgbClr val="353744"/>
                </a:solidFill>
                <a:latin typeface="Tahoma" panose="020B0604030504040204" pitchFamily="34" charset="0"/>
              </a:rPr>
              <a:t>Real-time Data Integration: </a:t>
            </a:r>
            <a:endParaRPr lang="en-IN" sz="1800" b="0" i="0" u="none" strike="noStrike" baseline="0" dirty="0">
              <a:solidFill>
                <a:srgbClr val="000000"/>
              </a:solidFill>
              <a:latin typeface="Tahoma" panose="020B0604030504040204" pitchFamily="34" charset="0"/>
            </a:endParaRPr>
          </a:p>
          <a:p>
            <a:r>
              <a:rPr lang="en-US" sz="1800" b="0" i="0" u="none" strike="noStrike" baseline="0" dirty="0">
                <a:solidFill>
                  <a:srgbClr val="353744"/>
                </a:solidFill>
                <a:latin typeface="Tahoma" panose="020B0604030504040204" pitchFamily="34" charset="0"/>
              </a:rPr>
              <a:t>Develop mechanisms to integrate real-time data (if available) during elections to update the model with the latest information. </a:t>
            </a:r>
            <a:endParaRPr lang="en-US" sz="1800" b="0" i="0" u="none" strike="noStrike" baseline="0" dirty="0">
              <a:solidFill>
                <a:srgbClr val="000000"/>
              </a:solidFill>
              <a:latin typeface="Tahoma" panose="020B0604030504040204" pitchFamily="34" charset="0"/>
            </a:endParaRPr>
          </a:p>
          <a:p>
            <a:r>
              <a:rPr lang="en-US" sz="1800" b="0" i="0" u="none" strike="noStrike" baseline="0" dirty="0">
                <a:solidFill>
                  <a:srgbClr val="353744"/>
                </a:solidFill>
                <a:latin typeface="Tahoma" panose="020B0604030504040204" pitchFamily="34" charset="0"/>
              </a:rPr>
              <a:t>Implement a pipeline to preprocess and feed new data into the model for real-time predictions. </a:t>
            </a:r>
            <a:endParaRPr lang="en-US" sz="1800" b="0" i="0" u="none" strike="noStrike" baseline="0" dirty="0">
              <a:solidFill>
                <a:srgbClr val="000000"/>
              </a:solidFill>
              <a:latin typeface="Tahoma" panose="020B0604030504040204" pitchFamily="34" charset="0"/>
            </a:endParaRPr>
          </a:p>
          <a:p>
            <a:pPr marL="0" indent="0">
              <a:buNone/>
            </a:pPr>
            <a:r>
              <a:rPr lang="en-IN" sz="1800" b="1" i="0" u="none" strike="noStrike" baseline="0" dirty="0">
                <a:solidFill>
                  <a:srgbClr val="353744"/>
                </a:solidFill>
                <a:latin typeface="Tahoma" panose="020B0604030504040204" pitchFamily="34" charset="0"/>
              </a:rPr>
              <a:t>Model Deployment and Interface: </a:t>
            </a:r>
            <a:endParaRPr lang="en-IN" sz="1800" b="0" i="0" u="none" strike="noStrike" baseline="0" dirty="0">
              <a:solidFill>
                <a:srgbClr val="353744"/>
              </a:solidFill>
              <a:latin typeface="Tahoma" panose="020B0604030504040204" pitchFamily="34" charset="0"/>
            </a:endParaRPr>
          </a:p>
          <a:p>
            <a:r>
              <a:rPr lang="en-US" sz="1800" b="0" i="0" u="none" strike="noStrike" baseline="0" dirty="0">
                <a:solidFill>
                  <a:srgbClr val="353744"/>
                </a:solidFill>
                <a:latin typeface="Tahoma" panose="020B0604030504040204" pitchFamily="34" charset="0"/>
              </a:rPr>
              <a:t>Deploy the selected model to a production environment, making it accessible for stakeholders to use. </a:t>
            </a:r>
            <a:endParaRPr lang="en-US" sz="1800" b="0" i="0" u="none" strike="noStrike" baseline="0" dirty="0">
              <a:solidFill>
                <a:srgbClr val="000000"/>
              </a:solidFill>
              <a:latin typeface="Tahoma" panose="020B0604030504040204" pitchFamily="34" charset="0"/>
            </a:endParaRPr>
          </a:p>
          <a:p>
            <a:r>
              <a:rPr lang="en-US" sz="1800" b="0" i="0" u="none" strike="noStrike" baseline="0" dirty="0">
                <a:solidFill>
                  <a:srgbClr val="353744"/>
                </a:solidFill>
                <a:latin typeface="Tahoma" panose="020B0604030504040204" pitchFamily="34" charset="0"/>
              </a:rPr>
              <a:t>Create a user-friendly interface or dashboard where users can input relevant data for predictions and visualize the results. </a:t>
            </a:r>
            <a:endParaRPr lang="en-IN" dirty="0"/>
          </a:p>
        </p:txBody>
      </p:sp>
    </p:spTree>
    <p:extLst>
      <p:ext uri="{BB962C8B-B14F-4D97-AF65-F5344CB8AC3E}">
        <p14:creationId xmlns:p14="http://schemas.microsoft.com/office/powerpoint/2010/main" val="1520055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C4E3-66A8-D293-4C49-E4762D2B7315}"/>
              </a:ext>
            </a:extLst>
          </p:cNvPr>
          <p:cNvSpPr>
            <a:spLocks noGrp="1"/>
          </p:cNvSpPr>
          <p:nvPr>
            <p:ph type="title"/>
          </p:nvPr>
        </p:nvSpPr>
        <p:spPr>
          <a:xfrm>
            <a:off x="1451578" y="1145177"/>
            <a:ext cx="9603275" cy="1049235"/>
          </a:xfrm>
        </p:spPr>
        <p:txBody>
          <a:bodyPr/>
          <a:lstStyle/>
          <a:p>
            <a:r>
              <a:rPr lang="en-IN" dirty="0"/>
              <a:t>Conclusion – Success criteria</a:t>
            </a:r>
          </a:p>
        </p:txBody>
      </p:sp>
      <p:sp>
        <p:nvSpPr>
          <p:cNvPr id="3" name="Content Placeholder 2">
            <a:extLst>
              <a:ext uri="{FF2B5EF4-FFF2-40B4-BE49-F238E27FC236}">
                <a16:creationId xmlns:a16="http://schemas.microsoft.com/office/drawing/2014/main" id="{FF63763E-1D0C-B792-1A75-0249DE5EA0ED}"/>
              </a:ext>
            </a:extLst>
          </p:cNvPr>
          <p:cNvSpPr>
            <a:spLocks noGrp="1"/>
          </p:cNvSpPr>
          <p:nvPr>
            <p:ph idx="1"/>
          </p:nvPr>
        </p:nvSpPr>
        <p:spPr/>
        <p:txBody>
          <a:bodyPr>
            <a:normAutofit fontScale="92500"/>
          </a:bodyPr>
          <a:lstStyle/>
          <a:p>
            <a:pPr marL="0" indent="0">
              <a:buNone/>
            </a:pPr>
            <a:r>
              <a:rPr lang="en-US" sz="1800" b="1" i="0" u="none" strike="noStrike" baseline="0" dirty="0">
                <a:solidFill>
                  <a:srgbClr val="353744"/>
                </a:solidFill>
                <a:latin typeface="Tahoma" panose="020B0604030504040204" pitchFamily="34" charset="0"/>
              </a:rPr>
              <a:t>The success of this project will be measured based on the following criteria: </a:t>
            </a:r>
            <a:endParaRPr lang="en-IN" sz="1800" b="1" i="0" u="none" strike="noStrike" baseline="0" dirty="0">
              <a:solidFill>
                <a:srgbClr val="000000"/>
              </a:solidFill>
              <a:latin typeface="Tahoma" panose="020B0604030504040204" pitchFamily="34" charset="0"/>
            </a:endParaRPr>
          </a:p>
          <a:p>
            <a:r>
              <a:rPr lang="en-US" sz="1800" b="0" i="0" u="none" strike="noStrike" baseline="0" dirty="0">
                <a:solidFill>
                  <a:srgbClr val="353744"/>
                </a:solidFill>
                <a:latin typeface="Tahoma" panose="020B0604030504040204" pitchFamily="34" charset="0"/>
              </a:rPr>
              <a:t>Prediction Accuracy: The machine learning model should achieve a high level of accuracy in predicting the election winners on a hold-out test dataset. </a:t>
            </a:r>
            <a:endParaRPr lang="en-IN" sz="1800" b="0" i="0" u="none" strike="noStrike" baseline="0" dirty="0">
              <a:solidFill>
                <a:srgbClr val="000000"/>
              </a:solidFill>
              <a:latin typeface="Tahoma" panose="020B0604030504040204" pitchFamily="34" charset="0"/>
            </a:endParaRPr>
          </a:p>
          <a:p>
            <a:r>
              <a:rPr lang="en-US" sz="1800" b="0" i="0" u="none" strike="noStrike" baseline="0" dirty="0">
                <a:solidFill>
                  <a:srgbClr val="353744"/>
                </a:solidFill>
                <a:latin typeface="Tahoma" panose="020B0604030504040204" pitchFamily="34" charset="0"/>
              </a:rPr>
              <a:t>Stakeholder Feedback: Feedback from political parties, candidates, and analysts will be considered to assess the usefulness and practicality of the predictions provided by the model. </a:t>
            </a:r>
            <a:endParaRPr lang="en-IN" sz="1800" b="0" i="0" u="none" strike="noStrike" baseline="0" dirty="0">
              <a:solidFill>
                <a:srgbClr val="000000"/>
              </a:solidFill>
              <a:latin typeface="Tahoma" panose="020B0604030504040204" pitchFamily="34" charset="0"/>
            </a:endParaRPr>
          </a:p>
          <a:p>
            <a:r>
              <a:rPr lang="en-US" sz="1800" b="0" i="0" u="none" strike="noStrike" baseline="0" dirty="0">
                <a:solidFill>
                  <a:srgbClr val="353744"/>
                </a:solidFill>
                <a:latin typeface="Tahoma" panose="020B0604030504040204" pitchFamily="34" charset="0"/>
              </a:rPr>
              <a:t>Real-World Impact: The adoption of the model's predictions by political stakeholders and its contribution to improving campaign strategies and electoral efficiency will be evaluated.</a:t>
            </a:r>
          </a:p>
          <a:p>
            <a:r>
              <a:rPr lang="en-US" sz="1800" b="0" i="0" u="none" strike="noStrike" baseline="0" dirty="0">
                <a:solidFill>
                  <a:srgbClr val="353744"/>
                </a:solidFill>
                <a:latin typeface="Tahoma" panose="020B0604030504040204" pitchFamily="34" charset="0"/>
              </a:rPr>
              <a:t>Scalability and Maintainability: The developed solution should be scalable and easy to maintain, allowing for future updates and adaptations to changing election scenarios. </a:t>
            </a:r>
            <a:endParaRPr lang="en-US" sz="1800" b="0" i="0" u="none" strike="noStrike" baseline="0" dirty="0">
              <a:solidFill>
                <a:srgbClr val="000000"/>
              </a:solidFill>
              <a:latin typeface="Tahoma" panose="020B0604030504040204" pitchFamily="34" charset="0"/>
            </a:endParaRPr>
          </a:p>
          <a:p>
            <a:endParaRPr lang="en-IN" dirty="0"/>
          </a:p>
        </p:txBody>
      </p:sp>
    </p:spTree>
    <p:extLst>
      <p:ext uri="{BB962C8B-B14F-4D97-AF65-F5344CB8AC3E}">
        <p14:creationId xmlns:p14="http://schemas.microsoft.com/office/powerpoint/2010/main" val="957549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F5BD-35D9-8067-75A4-F66A983BECAC}"/>
              </a:ext>
            </a:extLst>
          </p:cNvPr>
          <p:cNvSpPr>
            <a:spLocks noGrp="1"/>
          </p:cNvSpPr>
          <p:nvPr>
            <p:ph type="title"/>
          </p:nvPr>
        </p:nvSpPr>
        <p:spPr>
          <a:xfrm>
            <a:off x="1451578" y="1100354"/>
            <a:ext cx="9603275" cy="1049235"/>
          </a:xfrm>
        </p:spPr>
        <p:txBody>
          <a:bodyPr/>
          <a:lstStyle/>
          <a:p>
            <a:r>
              <a:rPr lang="en-IN" dirty="0"/>
              <a:t>			Thank You..!</a:t>
            </a:r>
          </a:p>
        </p:txBody>
      </p:sp>
    </p:spTree>
    <p:extLst>
      <p:ext uri="{BB962C8B-B14F-4D97-AF65-F5344CB8AC3E}">
        <p14:creationId xmlns:p14="http://schemas.microsoft.com/office/powerpoint/2010/main" val="339676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EAA4-CD0D-98F6-701F-7D953D06841E}"/>
              </a:ext>
            </a:extLst>
          </p:cNvPr>
          <p:cNvSpPr>
            <a:spLocks noGrp="1"/>
          </p:cNvSpPr>
          <p:nvPr>
            <p:ph type="title"/>
          </p:nvPr>
        </p:nvSpPr>
        <p:spPr>
          <a:xfrm>
            <a:off x="1451578" y="1243790"/>
            <a:ext cx="9603275" cy="952563"/>
          </a:xfrm>
        </p:spPr>
        <p:txBody>
          <a:bodyPr>
            <a:normAutofit fontScale="90000"/>
          </a:bodyPr>
          <a:lstStyle/>
          <a:p>
            <a:r>
              <a:rPr lang="en-IN" sz="3100" dirty="0"/>
              <a:t>Problem Definition</a:t>
            </a:r>
            <a:br>
              <a:rPr lang="en-IN" sz="2400" dirty="0"/>
            </a:br>
            <a:br>
              <a:rPr lang="en-IN" sz="2400" dirty="0"/>
            </a:br>
            <a:br>
              <a:rPr lang="en-IN" sz="2400" dirty="0"/>
            </a:br>
            <a:br>
              <a:rPr lang="en-IN" sz="2400" dirty="0"/>
            </a:br>
            <a:endParaRPr lang="en-IN" dirty="0"/>
          </a:p>
        </p:txBody>
      </p:sp>
      <p:sp>
        <p:nvSpPr>
          <p:cNvPr id="3" name="Content Placeholder 2">
            <a:extLst>
              <a:ext uri="{FF2B5EF4-FFF2-40B4-BE49-F238E27FC236}">
                <a16:creationId xmlns:a16="http://schemas.microsoft.com/office/drawing/2014/main" id="{AF58E8CF-43FF-0D33-549F-97B35069DDB0}"/>
              </a:ext>
            </a:extLst>
          </p:cNvPr>
          <p:cNvSpPr>
            <a:spLocks noGrp="1"/>
          </p:cNvSpPr>
          <p:nvPr>
            <p:ph idx="1"/>
          </p:nvPr>
        </p:nvSpPr>
        <p:spPr/>
        <p:txBody>
          <a:bodyPr>
            <a:normAutofit/>
          </a:bodyPr>
          <a:lstStyle/>
          <a:p>
            <a:r>
              <a:rPr lang="en-US" sz="1800" b="0" i="0" u="none" strike="noStrike" baseline="0" dirty="0">
                <a:solidFill>
                  <a:srgbClr val="353744"/>
                </a:solidFill>
                <a:latin typeface="Tahoma" panose="020B0604030504040204" pitchFamily="34" charset="0"/>
              </a:rPr>
              <a:t>The problem at hand involves developing a data-driven solution to predict the winners of Indian elections. The primary objective is to build a reliable machine learning model that can forecast the outcomes of parliamentary or state assembly elections based on historical data and relevant features. Accurately predicting election winners would provide valuable insights to political parties, candidates, and other stakeholders, enabling them to make informed strategic decisions during their campaigns.</a:t>
            </a:r>
            <a:endParaRPr lang="en-US" sz="1800" b="0" i="0" u="none" strike="noStrike" baseline="0" dirty="0">
              <a:solidFill>
                <a:srgbClr val="000000"/>
              </a:solidFill>
              <a:latin typeface="Tahoma" panose="020B0604030504040204" pitchFamily="34" charset="0"/>
            </a:endParaRPr>
          </a:p>
          <a:p>
            <a:endParaRPr lang="en-IN" dirty="0"/>
          </a:p>
        </p:txBody>
      </p:sp>
    </p:spTree>
    <p:extLst>
      <p:ext uri="{BB962C8B-B14F-4D97-AF65-F5344CB8AC3E}">
        <p14:creationId xmlns:p14="http://schemas.microsoft.com/office/powerpoint/2010/main" val="38269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305A-B4DD-CE15-2029-B917AAED9D78}"/>
              </a:ext>
            </a:extLst>
          </p:cNvPr>
          <p:cNvSpPr>
            <a:spLocks noGrp="1"/>
          </p:cNvSpPr>
          <p:nvPr>
            <p:ph type="title"/>
          </p:nvPr>
        </p:nvSpPr>
        <p:spPr>
          <a:xfrm>
            <a:off x="1451578" y="966497"/>
            <a:ext cx="9603275" cy="1049235"/>
          </a:xfrm>
        </p:spPr>
        <p:txBody>
          <a:bodyPr>
            <a:normAutofit fontScale="90000"/>
          </a:bodyPr>
          <a:lstStyle/>
          <a:p>
            <a:br>
              <a:rPr lang="en-IN" sz="1800" b="0" i="0" u="none" strike="noStrike" baseline="0" dirty="0">
                <a:solidFill>
                  <a:srgbClr val="000000"/>
                </a:solidFill>
              </a:rPr>
            </a:br>
            <a:r>
              <a:rPr lang="en-US" sz="2700" b="0" i="0" u="none" strike="noStrike" baseline="0" dirty="0">
                <a:solidFill>
                  <a:srgbClr val="000000"/>
                </a:solidFill>
              </a:rPr>
              <a:t>Current solution to the problem </a:t>
            </a:r>
            <a:br>
              <a:rPr lang="en-US" sz="2700" b="0" i="0" u="none" strike="noStrike" baseline="0" dirty="0">
                <a:solidFill>
                  <a:srgbClr val="000000"/>
                </a:solidFill>
              </a:rPr>
            </a:br>
            <a:endParaRPr lang="en-IN" dirty="0"/>
          </a:p>
        </p:txBody>
      </p:sp>
      <p:sp>
        <p:nvSpPr>
          <p:cNvPr id="3" name="Content Placeholder 2">
            <a:extLst>
              <a:ext uri="{FF2B5EF4-FFF2-40B4-BE49-F238E27FC236}">
                <a16:creationId xmlns:a16="http://schemas.microsoft.com/office/drawing/2014/main" id="{25BD1C6F-240C-0633-D56B-B004BD2809D6}"/>
              </a:ext>
            </a:extLst>
          </p:cNvPr>
          <p:cNvSpPr>
            <a:spLocks noGrp="1"/>
          </p:cNvSpPr>
          <p:nvPr>
            <p:ph idx="1"/>
          </p:nvPr>
        </p:nvSpPr>
        <p:spPr/>
        <p:txBody>
          <a:bodyPr>
            <a:normAutofit fontScale="85000" lnSpcReduction="10000"/>
          </a:bodyPr>
          <a:lstStyle/>
          <a:p>
            <a:pPr algn="l"/>
            <a:endParaRPr lang="en-IN" sz="1800" b="0" i="0" u="none" strike="noStrike" baseline="0" dirty="0">
              <a:solidFill>
                <a:srgbClr val="000000"/>
              </a:solidFill>
              <a:latin typeface="Tahoma" panose="020B0604030504040204" pitchFamily="34" charset="0"/>
            </a:endParaRPr>
          </a:p>
          <a:p>
            <a:r>
              <a:rPr lang="en-US" sz="1800" b="0" i="0" u="none" strike="noStrike" baseline="0" dirty="0">
                <a:solidFill>
                  <a:srgbClr val="353744"/>
                </a:solidFill>
                <a:latin typeface="Tahoma" panose="020B0604030504040204" pitchFamily="34" charset="0"/>
              </a:rPr>
              <a:t>Using existing Machine Learning Models: Many data scientists and researchers have developed machine learning models to predict election winners in India. These models often use historical election data, demographic information, candidate profiles, and campaign data as input features. The models may include algorithms like logistic regression, random forests, gradient boosting, or deep learning techniques to achieve accurate predictions. </a:t>
            </a:r>
            <a:endParaRPr lang="en-US" sz="1800" b="0" i="0" u="none" strike="noStrike" baseline="0" dirty="0">
              <a:solidFill>
                <a:srgbClr val="000000"/>
              </a:solidFill>
              <a:latin typeface="Tahoma" panose="020B0604030504040204" pitchFamily="34" charset="0"/>
            </a:endParaRPr>
          </a:p>
          <a:p>
            <a:pPr algn="l"/>
            <a:endParaRPr lang="en-IN" sz="1800" b="0" i="0" u="none" strike="noStrike" baseline="0" dirty="0">
              <a:solidFill>
                <a:srgbClr val="000000"/>
              </a:solidFill>
              <a:latin typeface="Tahoma" panose="020B0604030504040204" pitchFamily="34" charset="0"/>
            </a:endParaRPr>
          </a:p>
          <a:p>
            <a:r>
              <a:rPr lang="en-US" sz="1800" b="0" i="0" u="none" strike="noStrike" baseline="0" dirty="0">
                <a:solidFill>
                  <a:srgbClr val="353744"/>
                </a:solidFill>
                <a:latin typeface="Tahoma" panose="020B0604030504040204" pitchFamily="34" charset="0"/>
              </a:rPr>
              <a:t>Data Enrichment and Social Media Analysis: To improve prediction accuracy, some solutions might have incorporated additional data sources, such as socio-economic indicators and sentiment analysis from social media platforms. Social media sentiment analysis can provide insights into public opinion and political trends, which can be valuable for understanding voter behavior. </a:t>
            </a:r>
            <a:endParaRPr lang="en-US" sz="1800" b="0" i="0" u="none" strike="noStrike" baseline="0" dirty="0">
              <a:solidFill>
                <a:srgbClr val="000000"/>
              </a:solidFill>
              <a:latin typeface="Tahoma" panose="020B0604030504040204" pitchFamily="34" charset="0"/>
            </a:endParaRPr>
          </a:p>
          <a:p>
            <a:endParaRPr lang="en-IN" dirty="0"/>
          </a:p>
        </p:txBody>
      </p:sp>
    </p:spTree>
    <p:extLst>
      <p:ext uri="{BB962C8B-B14F-4D97-AF65-F5344CB8AC3E}">
        <p14:creationId xmlns:p14="http://schemas.microsoft.com/office/powerpoint/2010/main" val="72298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B625-DDFB-C14D-DB59-D351332EC613}"/>
              </a:ext>
            </a:extLst>
          </p:cNvPr>
          <p:cNvSpPr>
            <a:spLocks noGrp="1"/>
          </p:cNvSpPr>
          <p:nvPr>
            <p:ph type="title"/>
          </p:nvPr>
        </p:nvSpPr>
        <p:spPr>
          <a:xfrm>
            <a:off x="1441911" y="1091389"/>
            <a:ext cx="9603275" cy="1049235"/>
          </a:xfrm>
        </p:spPr>
        <p:txBody>
          <a:bodyPr>
            <a:normAutofit fontScale="90000"/>
          </a:bodyPr>
          <a:lstStyle/>
          <a:p>
            <a:br>
              <a:rPr lang="en-IN" sz="1800" b="0" i="0" u="none" strike="noStrike" baseline="0" dirty="0">
                <a:solidFill>
                  <a:srgbClr val="000000"/>
                </a:solidFill>
              </a:rPr>
            </a:br>
            <a:r>
              <a:rPr lang="en-IN" sz="2700" b="0" i="0" u="none" strike="noStrike" baseline="0" dirty="0">
                <a:solidFill>
                  <a:srgbClr val="000000"/>
                </a:solidFill>
              </a:rPr>
              <a:t>Business Problem</a:t>
            </a:r>
            <a:br>
              <a:rPr lang="en-IN" sz="1800" b="0" i="0" u="none" strike="noStrike" baseline="0" dirty="0">
                <a:solidFill>
                  <a:srgbClr val="000000"/>
                </a:solidFill>
              </a:rPr>
            </a:br>
            <a:endParaRPr lang="en-IN" dirty="0"/>
          </a:p>
        </p:txBody>
      </p:sp>
      <p:sp>
        <p:nvSpPr>
          <p:cNvPr id="3" name="Content Placeholder 2">
            <a:extLst>
              <a:ext uri="{FF2B5EF4-FFF2-40B4-BE49-F238E27FC236}">
                <a16:creationId xmlns:a16="http://schemas.microsoft.com/office/drawing/2014/main" id="{58CCD647-F875-6075-5C6B-7DA5BC0BC7C4}"/>
              </a:ext>
            </a:extLst>
          </p:cNvPr>
          <p:cNvSpPr>
            <a:spLocks noGrp="1"/>
          </p:cNvSpPr>
          <p:nvPr>
            <p:ph idx="1"/>
          </p:nvPr>
        </p:nvSpPr>
        <p:spPr/>
        <p:txBody>
          <a:bodyPr>
            <a:normAutofit/>
          </a:bodyPr>
          <a:lstStyle/>
          <a:p>
            <a:r>
              <a:rPr lang="en-US" sz="1800" b="0" i="0" u="none" strike="noStrike" baseline="0" dirty="0">
                <a:solidFill>
                  <a:srgbClr val="353744"/>
                </a:solidFill>
                <a:latin typeface="Tahoma" panose="020B0604030504040204" pitchFamily="34" charset="0"/>
              </a:rPr>
              <a:t>Our group aims to develop a data-driven solution to predict the winners of Indian elections. The objective is to build a reliable machine learning model that can forecast the outcomes of parliamentary or state assembly elections based on historical data and relevant features. By accurately predicting election winners, we aim to provide valuable insights to political parties, candidates, and other stakeholders, enabling them to make informed strategic decisions during their campaigns. </a:t>
            </a:r>
          </a:p>
        </p:txBody>
      </p:sp>
    </p:spTree>
    <p:extLst>
      <p:ext uri="{BB962C8B-B14F-4D97-AF65-F5344CB8AC3E}">
        <p14:creationId xmlns:p14="http://schemas.microsoft.com/office/powerpoint/2010/main" val="98974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5644-5482-6B67-7086-FA1AD30830AA}"/>
              </a:ext>
            </a:extLst>
          </p:cNvPr>
          <p:cNvSpPr>
            <a:spLocks noGrp="1"/>
          </p:cNvSpPr>
          <p:nvPr>
            <p:ph type="title"/>
          </p:nvPr>
        </p:nvSpPr>
        <p:spPr>
          <a:xfrm>
            <a:off x="1441911" y="1216895"/>
            <a:ext cx="9603275" cy="1049235"/>
          </a:xfrm>
        </p:spPr>
        <p:txBody>
          <a:bodyPr/>
          <a:lstStyle/>
          <a:p>
            <a:r>
              <a:rPr lang="en-IN" dirty="0"/>
              <a:t>Approach</a:t>
            </a:r>
          </a:p>
        </p:txBody>
      </p:sp>
      <p:sp>
        <p:nvSpPr>
          <p:cNvPr id="3" name="Content Placeholder 2">
            <a:extLst>
              <a:ext uri="{FF2B5EF4-FFF2-40B4-BE49-F238E27FC236}">
                <a16:creationId xmlns:a16="http://schemas.microsoft.com/office/drawing/2014/main" id="{248FB481-C363-9753-F292-82A0E55AD77D}"/>
              </a:ext>
            </a:extLst>
          </p:cNvPr>
          <p:cNvSpPr>
            <a:spLocks noGrp="1"/>
          </p:cNvSpPr>
          <p:nvPr>
            <p:ph idx="1"/>
          </p:nvPr>
        </p:nvSpPr>
        <p:spPr/>
        <p:txBody>
          <a:bodyPr>
            <a:normAutofit fontScale="70000" lnSpcReduction="20000"/>
          </a:bodyPr>
          <a:lstStyle/>
          <a:p>
            <a:pPr marL="0" indent="0">
              <a:buNone/>
            </a:pPr>
            <a:r>
              <a:rPr lang="en-US" sz="2000" b="1" i="0" u="none" strike="noStrike" baseline="0" dirty="0">
                <a:solidFill>
                  <a:srgbClr val="353744"/>
                </a:solidFill>
                <a:latin typeface="Tahoma" panose="020B0604030504040204" pitchFamily="34" charset="0"/>
              </a:rPr>
              <a:t>To achieve the objectives of this project, we will require comprehensive and reliable data from various sources, including</a:t>
            </a:r>
            <a:r>
              <a:rPr lang="en-US" sz="1600" b="0" i="0" u="none" strike="noStrike" baseline="0" dirty="0">
                <a:solidFill>
                  <a:srgbClr val="353744"/>
                </a:solidFill>
                <a:latin typeface="Tahoma" panose="020B0604030504040204" pitchFamily="34" charset="0"/>
              </a:rPr>
              <a:t>: </a:t>
            </a:r>
            <a:endParaRPr lang="en-US" sz="2000" b="0" i="0" u="none" strike="noStrike" baseline="0" dirty="0">
              <a:solidFill>
                <a:srgbClr val="353744"/>
              </a:solidFill>
              <a:latin typeface="Tahoma" panose="020B0604030504040204" pitchFamily="34" charset="0"/>
            </a:endParaRPr>
          </a:p>
          <a:p>
            <a:r>
              <a:rPr lang="en-US" sz="2000" b="0" i="0" u="none" strike="noStrike" baseline="0" dirty="0">
                <a:solidFill>
                  <a:srgbClr val="353744"/>
                </a:solidFill>
                <a:latin typeface="Tahoma" panose="020B0604030504040204" pitchFamily="34" charset="0"/>
              </a:rPr>
              <a:t>Historical Election Results: Past election results at the constituency level, including the winning candidate and vote share for each major political party. </a:t>
            </a:r>
            <a:endParaRPr lang="en-IN" sz="2000" b="0" i="0" u="none" strike="noStrike" baseline="0" dirty="0">
              <a:solidFill>
                <a:srgbClr val="000000"/>
              </a:solidFill>
              <a:latin typeface="Tahoma" panose="020B0604030504040204" pitchFamily="34" charset="0"/>
            </a:endParaRPr>
          </a:p>
          <a:p>
            <a:r>
              <a:rPr lang="en-US" sz="2000" b="0" i="0" u="none" strike="noStrike" baseline="0" dirty="0">
                <a:solidFill>
                  <a:srgbClr val="353744"/>
                </a:solidFill>
                <a:latin typeface="Tahoma" panose="020B0604030504040204" pitchFamily="34" charset="0"/>
              </a:rPr>
              <a:t>Demographic Data: Voter demographics, including age, gender, income level, education, and occupation, for each constituency. </a:t>
            </a:r>
            <a:endParaRPr lang="en-IN" sz="2000" b="0" i="0" u="none" strike="noStrike" baseline="0" dirty="0">
              <a:solidFill>
                <a:srgbClr val="000000"/>
              </a:solidFill>
              <a:latin typeface="Tahoma" panose="020B0604030504040204" pitchFamily="34" charset="0"/>
            </a:endParaRPr>
          </a:p>
          <a:p>
            <a:r>
              <a:rPr lang="en-US" sz="2000" b="0" i="0" u="none" strike="noStrike" baseline="0" dirty="0">
                <a:solidFill>
                  <a:srgbClr val="353744"/>
                </a:solidFill>
                <a:latin typeface="Tahoma" panose="020B0604030504040204" pitchFamily="34" charset="0"/>
              </a:rPr>
              <a:t>Candidate Profiles: Information about candidates, such as their political affiliation, previous political experience, educational background, and criminal records (if any). </a:t>
            </a:r>
            <a:endParaRPr lang="en-US" sz="2000" b="0" i="0" u="none" strike="noStrike" baseline="0" dirty="0">
              <a:solidFill>
                <a:srgbClr val="000000"/>
              </a:solidFill>
              <a:latin typeface="Tahoma" panose="020B0604030504040204" pitchFamily="34" charset="0"/>
            </a:endParaRPr>
          </a:p>
          <a:p>
            <a:r>
              <a:rPr lang="en-US" sz="2000" b="0" i="0" u="none" strike="noStrike" baseline="0" dirty="0">
                <a:solidFill>
                  <a:srgbClr val="353744"/>
                </a:solidFill>
                <a:latin typeface="Tahoma" panose="020B0604030504040204" pitchFamily="34" charset="0"/>
              </a:rPr>
              <a:t>Campaign Data: Data on campaign spending, rallies, public engagements, and social media activities for each candidate. </a:t>
            </a:r>
            <a:endParaRPr lang="en-IN" sz="2000" b="0" i="0" u="none" strike="noStrike" baseline="0" dirty="0">
              <a:solidFill>
                <a:srgbClr val="000000"/>
              </a:solidFill>
              <a:latin typeface="Tahoma" panose="020B0604030504040204" pitchFamily="34" charset="0"/>
            </a:endParaRPr>
          </a:p>
          <a:p>
            <a:r>
              <a:rPr lang="en-US" sz="2000" b="0" i="0" u="none" strike="noStrike" baseline="0" dirty="0">
                <a:solidFill>
                  <a:srgbClr val="353744"/>
                </a:solidFill>
                <a:latin typeface="Tahoma" panose="020B0604030504040204" pitchFamily="34" charset="0"/>
              </a:rPr>
              <a:t>Socio-Economic Indicators: Socio-economic indicators like GDP per capita, unemployment rate, literacy rate, etc., that might influence voting patterns. </a:t>
            </a:r>
            <a:endParaRPr lang="en-US" sz="2000" b="0" i="0" u="none" strike="noStrike" baseline="0" dirty="0">
              <a:solidFill>
                <a:srgbClr val="000000"/>
              </a:solidFill>
              <a:latin typeface="Tahoma" panose="020B0604030504040204" pitchFamily="34" charset="0"/>
            </a:endParaRPr>
          </a:p>
        </p:txBody>
      </p:sp>
    </p:spTree>
    <p:extLst>
      <p:ext uri="{BB962C8B-B14F-4D97-AF65-F5344CB8AC3E}">
        <p14:creationId xmlns:p14="http://schemas.microsoft.com/office/powerpoint/2010/main" val="134805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F04E-0A19-61EA-0233-ECB331B83BC5}"/>
              </a:ext>
            </a:extLst>
          </p:cNvPr>
          <p:cNvSpPr>
            <a:spLocks noGrp="1"/>
          </p:cNvSpPr>
          <p:nvPr>
            <p:ph type="title"/>
          </p:nvPr>
        </p:nvSpPr>
        <p:spPr>
          <a:xfrm>
            <a:off x="1451579" y="1109319"/>
            <a:ext cx="9603275" cy="1049235"/>
          </a:xfrm>
        </p:spPr>
        <p:txBody>
          <a:bodyPr/>
          <a:lstStyle/>
          <a:p>
            <a:r>
              <a:rPr lang="en-IN" dirty="0"/>
              <a:t>Machine Learning Life cycle</a:t>
            </a:r>
          </a:p>
        </p:txBody>
      </p:sp>
      <p:pic>
        <p:nvPicPr>
          <p:cNvPr id="5" name="Content Placeholder 4">
            <a:extLst>
              <a:ext uri="{FF2B5EF4-FFF2-40B4-BE49-F238E27FC236}">
                <a16:creationId xmlns:a16="http://schemas.microsoft.com/office/drawing/2014/main" id="{0C13EBF0-EB3F-6480-A627-91F37DE2CC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176" y="2158554"/>
            <a:ext cx="4251678" cy="3449638"/>
          </a:xfrm>
        </p:spPr>
      </p:pic>
      <p:sp>
        <p:nvSpPr>
          <p:cNvPr id="7" name="TextBox 6">
            <a:extLst>
              <a:ext uri="{FF2B5EF4-FFF2-40B4-BE49-F238E27FC236}">
                <a16:creationId xmlns:a16="http://schemas.microsoft.com/office/drawing/2014/main" id="{5B3C3385-CC07-ECDD-8EE0-FEB76807C800}"/>
              </a:ext>
            </a:extLst>
          </p:cNvPr>
          <p:cNvSpPr txBox="1"/>
          <p:nvPr/>
        </p:nvSpPr>
        <p:spPr>
          <a:xfrm>
            <a:off x="1451579" y="2061882"/>
            <a:ext cx="5038868" cy="2092881"/>
          </a:xfrm>
          <a:prstGeom prst="rect">
            <a:avLst/>
          </a:prstGeom>
          <a:noFill/>
        </p:spPr>
        <p:txBody>
          <a:bodyPr wrap="square" rtlCol="0">
            <a:spAutoFit/>
          </a:bodyPr>
          <a:lstStyle/>
          <a:p>
            <a:pPr marL="342900" indent="-342900">
              <a:buAutoNum type="arabicPeriod"/>
            </a:pPr>
            <a:r>
              <a:rPr lang="en-IN" sz="2000" dirty="0">
                <a:solidFill>
                  <a:srgbClr val="353744"/>
                </a:solidFill>
                <a:latin typeface="Tahoma" panose="020B0604030504040204" pitchFamily="34" charset="0"/>
              </a:rPr>
              <a:t>Gathering Data</a:t>
            </a:r>
          </a:p>
          <a:p>
            <a:pPr marL="342900" indent="-342900">
              <a:buAutoNum type="arabicPeriod"/>
            </a:pPr>
            <a:endParaRPr lang="en-IN" dirty="0"/>
          </a:p>
          <a:p>
            <a:r>
              <a:rPr lang="en-IN" sz="1400" dirty="0">
                <a:solidFill>
                  <a:srgbClr val="353744"/>
                </a:solidFill>
                <a:latin typeface="Tahoma" panose="020B0604030504040204" pitchFamily="34" charset="0"/>
              </a:rPr>
              <a:t>This election </a:t>
            </a:r>
            <a:r>
              <a:rPr lang="en-US" sz="1400" dirty="0">
                <a:solidFill>
                  <a:srgbClr val="353744"/>
                </a:solidFill>
                <a:latin typeface="Tahoma" panose="020B0604030504040204" pitchFamily="34" charset="0"/>
              </a:rPr>
              <a:t>database contains detailed candidate‐level data for elections to the lower houses of India’s national and state legislatures, i.e., the Lok Sabha and Vidhan Sabhas. The data span 1977‐2015, with each row representing a candidate that ran for office in that state‐year.</a:t>
            </a:r>
          </a:p>
          <a:p>
            <a:endParaRPr lang="en-US" dirty="0"/>
          </a:p>
        </p:txBody>
      </p:sp>
    </p:spTree>
    <p:extLst>
      <p:ext uri="{BB962C8B-B14F-4D97-AF65-F5344CB8AC3E}">
        <p14:creationId xmlns:p14="http://schemas.microsoft.com/office/powerpoint/2010/main" val="146209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518C-2170-0C30-6A3C-113CD8456BA5}"/>
              </a:ext>
            </a:extLst>
          </p:cNvPr>
          <p:cNvSpPr>
            <a:spLocks noGrp="1"/>
          </p:cNvSpPr>
          <p:nvPr>
            <p:ph type="title"/>
          </p:nvPr>
        </p:nvSpPr>
        <p:spPr>
          <a:xfrm>
            <a:off x="1451578" y="1207931"/>
            <a:ext cx="9603275" cy="1049235"/>
          </a:xfrm>
        </p:spPr>
        <p:txBody>
          <a:bodyPr/>
          <a:lstStyle/>
          <a:p>
            <a:r>
              <a:rPr lang="en-IN" dirty="0"/>
              <a:t>2. Data preparation</a:t>
            </a:r>
          </a:p>
        </p:txBody>
      </p:sp>
      <p:pic>
        <p:nvPicPr>
          <p:cNvPr id="4" name="Content Placeholder 3">
            <a:extLst>
              <a:ext uri="{FF2B5EF4-FFF2-40B4-BE49-F238E27FC236}">
                <a16:creationId xmlns:a16="http://schemas.microsoft.com/office/drawing/2014/main" id="{213DAD34-9BAF-9AAC-A1FC-ED5DFF1138B0}"/>
              </a:ext>
            </a:extLst>
          </p:cNvPr>
          <p:cNvPicPr>
            <a:picLocks noGrp="1" noChangeAspect="1"/>
          </p:cNvPicPr>
          <p:nvPr>
            <p:ph idx="1"/>
          </p:nvPr>
        </p:nvPicPr>
        <p:blipFill>
          <a:blip r:embed="rId2"/>
          <a:stretch>
            <a:fillRect/>
          </a:stretch>
        </p:blipFill>
        <p:spPr>
          <a:xfrm>
            <a:off x="9013090" y="2052784"/>
            <a:ext cx="1867062" cy="2408129"/>
          </a:xfrm>
          <a:prstGeom prst="rect">
            <a:avLst/>
          </a:prstGeom>
        </p:spPr>
      </p:pic>
      <p:sp>
        <p:nvSpPr>
          <p:cNvPr id="7" name="TextBox 6">
            <a:extLst>
              <a:ext uri="{FF2B5EF4-FFF2-40B4-BE49-F238E27FC236}">
                <a16:creationId xmlns:a16="http://schemas.microsoft.com/office/drawing/2014/main" id="{C32AC380-0065-58A4-18C2-DF09284841A3}"/>
              </a:ext>
            </a:extLst>
          </p:cNvPr>
          <p:cNvSpPr txBox="1"/>
          <p:nvPr/>
        </p:nvSpPr>
        <p:spPr>
          <a:xfrm>
            <a:off x="1451578" y="2052784"/>
            <a:ext cx="7091787" cy="1661993"/>
          </a:xfrm>
          <a:prstGeom prst="rect">
            <a:avLst/>
          </a:prstGeom>
          <a:noFill/>
        </p:spPr>
        <p:txBody>
          <a:bodyPr wrap="square" rtlCol="0">
            <a:spAutoFit/>
          </a:bodyPr>
          <a:lstStyle/>
          <a:p>
            <a:r>
              <a:rPr lang="en-IN" sz="2000" b="1" i="0" u="none" strike="noStrike" baseline="0" dirty="0">
                <a:solidFill>
                  <a:srgbClr val="353744"/>
                </a:solidFill>
                <a:latin typeface="Tahoma" panose="020B0604030504040204" pitchFamily="34" charset="0"/>
              </a:rPr>
              <a:t>Data Collection and Preprocessing: </a:t>
            </a:r>
            <a:endParaRPr lang="en-IN" sz="2000" b="0" i="0" u="none" strike="noStrike" baseline="0" dirty="0">
              <a:solidFill>
                <a:srgbClr val="353744"/>
              </a:solidFill>
              <a:latin typeface="Tahoma" panose="020B0604030504040204" pitchFamily="34" charset="0"/>
            </a:endParaRPr>
          </a:p>
          <a:p>
            <a:r>
              <a:rPr lang="en-US" sz="1600" b="0" i="0" u="none" strike="noStrike" baseline="0" dirty="0">
                <a:solidFill>
                  <a:srgbClr val="353744"/>
                </a:solidFill>
                <a:latin typeface="Tahoma" panose="020B0604030504040204" pitchFamily="34" charset="0"/>
              </a:rPr>
              <a:t>Gather historical election data from reliable sources, including past election results, voter demographics, candidate profiles, and campaign data at the constituency level. </a:t>
            </a:r>
            <a:endParaRPr lang="en-US" sz="1600" b="0" i="0" u="none" strike="noStrike" baseline="0" dirty="0">
              <a:solidFill>
                <a:srgbClr val="000000"/>
              </a:solidFill>
              <a:latin typeface="Tahoma" panose="020B0604030504040204" pitchFamily="34" charset="0"/>
            </a:endParaRPr>
          </a:p>
          <a:p>
            <a:r>
              <a:rPr lang="en-US" sz="1600" b="0" i="0" u="none" strike="noStrike" baseline="0" dirty="0">
                <a:solidFill>
                  <a:srgbClr val="353744"/>
                </a:solidFill>
                <a:latin typeface="Tahoma" panose="020B0604030504040204" pitchFamily="34" charset="0"/>
              </a:rPr>
              <a:t>Clean and preprocess the data to handle missing values, outliers, and inconsistencies, ensuring data quality and consistency. </a:t>
            </a:r>
            <a:endParaRPr lang="en-IN" sz="1600" dirty="0"/>
          </a:p>
        </p:txBody>
      </p:sp>
    </p:spTree>
    <p:extLst>
      <p:ext uri="{BB962C8B-B14F-4D97-AF65-F5344CB8AC3E}">
        <p14:creationId xmlns:p14="http://schemas.microsoft.com/office/powerpoint/2010/main" val="743240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2290-008F-A985-3591-99827CCB415F}"/>
              </a:ext>
            </a:extLst>
          </p:cNvPr>
          <p:cNvSpPr>
            <a:spLocks noGrp="1"/>
          </p:cNvSpPr>
          <p:nvPr>
            <p:ph type="title"/>
          </p:nvPr>
        </p:nvSpPr>
        <p:spPr>
          <a:xfrm>
            <a:off x="1468805" y="1198967"/>
            <a:ext cx="9603275" cy="1049235"/>
          </a:xfrm>
        </p:spPr>
        <p:txBody>
          <a:bodyPr/>
          <a:lstStyle/>
          <a:p>
            <a:r>
              <a:rPr lang="en-IN" dirty="0"/>
              <a:t>EDA</a:t>
            </a:r>
          </a:p>
        </p:txBody>
      </p:sp>
      <p:pic>
        <p:nvPicPr>
          <p:cNvPr id="4" name="Content Placeholder 3">
            <a:extLst>
              <a:ext uri="{FF2B5EF4-FFF2-40B4-BE49-F238E27FC236}">
                <a16:creationId xmlns:a16="http://schemas.microsoft.com/office/drawing/2014/main" id="{544EC63C-1E6B-BB47-A5B2-A4021B82BA29}"/>
              </a:ext>
            </a:extLst>
          </p:cNvPr>
          <p:cNvPicPr>
            <a:picLocks noGrp="1" noChangeAspect="1"/>
          </p:cNvPicPr>
          <p:nvPr>
            <p:ph idx="1"/>
          </p:nvPr>
        </p:nvPicPr>
        <p:blipFill>
          <a:blip r:embed="rId2"/>
          <a:stretch>
            <a:fillRect/>
          </a:stretch>
        </p:blipFill>
        <p:spPr>
          <a:xfrm>
            <a:off x="7372001" y="1998196"/>
            <a:ext cx="3682853" cy="3449638"/>
          </a:xfrm>
          <a:prstGeom prst="rect">
            <a:avLst/>
          </a:prstGeom>
        </p:spPr>
      </p:pic>
      <p:sp>
        <p:nvSpPr>
          <p:cNvPr id="5" name="TextBox 4">
            <a:extLst>
              <a:ext uri="{FF2B5EF4-FFF2-40B4-BE49-F238E27FC236}">
                <a16:creationId xmlns:a16="http://schemas.microsoft.com/office/drawing/2014/main" id="{0AA4EA58-6CE0-0747-D01C-5BE70023EB48}"/>
              </a:ext>
            </a:extLst>
          </p:cNvPr>
          <p:cNvSpPr txBox="1"/>
          <p:nvPr/>
        </p:nvSpPr>
        <p:spPr>
          <a:xfrm>
            <a:off x="1468805" y="1998196"/>
            <a:ext cx="5478842" cy="4801123"/>
          </a:xfrm>
          <a:prstGeom prst="rect">
            <a:avLst/>
          </a:prstGeom>
          <a:noFill/>
        </p:spPr>
        <p:txBody>
          <a:bodyPr wrap="square" rtlCol="0">
            <a:spAutoFit/>
          </a:bodyPr>
          <a:lstStyle/>
          <a:p>
            <a:pPr>
              <a:lnSpc>
                <a:spcPct val="107000"/>
              </a:lnSpc>
              <a:spcAft>
                <a:spcPts val="800"/>
              </a:spcAft>
            </a:pPr>
            <a:r>
              <a:rPr lang="en-IN" sz="1800" b="1" kern="100" dirty="0">
                <a:solidFill>
                  <a:srgbClr val="000000"/>
                </a:solidFill>
                <a:effectLst/>
                <a:latin typeface="Calibri" panose="020F0502020204030204" pitchFamily="34" charset="0"/>
                <a:ea typeface="Calibri" panose="020F0502020204030204" pitchFamily="34" charset="0"/>
                <a:cs typeface="Mangal" panose="020B0502040204020203" pitchFamily="18" charset="0"/>
              </a:rPr>
              <a:t>Relationship between variables:</a:t>
            </a:r>
          </a:p>
          <a:p>
            <a:pPr>
              <a:lnSpc>
                <a:spcPct val="107000"/>
              </a:lnSpc>
              <a:spcAft>
                <a:spcPts val="800"/>
              </a:spcAft>
            </a:pPr>
            <a:r>
              <a:rPr lang="en-IN" sz="1600" dirty="0">
                <a:solidFill>
                  <a:srgbClr val="353744"/>
                </a:solidFill>
                <a:latin typeface="Tahoma" panose="020B0604030504040204" pitchFamily="34" charset="0"/>
              </a:rPr>
              <a:t>These variables can be input data features which have been used to forecast our target variable. Correlation, statistical technique which determines how one variables moves/changes in relation with the other variables.</a:t>
            </a:r>
            <a:endParaRPr lang="en-IN" sz="1800" kern="100" dirty="0">
              <a:solidFill>
                <a:srgbClr val="4D5156"/>
              </a:solidFill>
              <a:effectLst/>
              <a:latin typeface="Times New Roman" panose="02020603050405020304" pitchFamily="18" charset="0"/>
              <a:ea typeface="Calibri" panose="020F0502020204030204" pitchFamily="34" charset="0"/>
              <a:cs typeface="Mangal" panose="020B0502040204020203" pitchFamily="18" charset="0"/>
            </a:endParaRPr>
          </a:p>
          <a:p>
            <a:pPr>
              <a:lnSpc>
                <a:spcPct val="107000"/>
              </a:lnSpc>
              <a:spcAft>
                <a:spcPts val="800"/>
              </a:spcAft>
            </a:pPr>
            <a:r>
              <a:rPr lang="en-IN" sz="1800" b="1"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Statistical significance of variable or Skewness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solidFill>
                  <a:srgbClr val="353744"/>
                </a:solidFill>
                <a:latin typeface="Tahoma" panose="020B0604030504040204" pitchFamily="34" charset="0"/>
              </a:rPr>
              <a:t>Skewness is a measure of asymmetry of a distribution. Another measure that describes the shape of a distribution is </a:t>
            </a:r>
            <a:r>
              <a:rPr lang="en-IN" sz="1600" dirty="0">
                <a:solidFill>
                  <a:srgbClr val="353744"/>
                </a:solidFill>
                <a:latin typeface="Tahoma" panose="020B0604030504040204" pitchFamily="34" charset="0"/>
                <a:hlinkClick r:id="rId3">
                  <a:extLst>
                    <a:ext uri="{A12FA001-AC4F-418D-AE19-62706E023703}">
                      <ahyp:hlinkClr xmlns:ahyp="http://schemas.microsoft.com/office/drawing/2018/hyperlinkcolor" val="tx"/>
                    </a:ext>
                  </a:extLst>
                </a:hlinkClick>
              </a:rPr>
              <a:t>kurtosis</a:t>
            </a:r>
            <a:r>
              <a:rPr lang="en-IN" sz="1600" dirty="0">
                <a:solidFill>
                  <a:srgbClr val="353744"/>
                </a:solidFill>
                <a:latin typeface="Tahoma" panose="020B0604030504040204" pitchFamily="34" charset="0"/>
              </a:rPr>
              <a:t>. When a distribution is asymmetrical the tail of the distribution is skewed to one side-to the right or to the left. When the value of the skewness is negative, the tail of the distribution is longer towards the left hand side of the curve.</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Mangal" panose="020B0502040204020203" pitchFamily="18" charset="0"/>
            </a:endParaRPr>
          </a:p>
          <a:p>
            <a:endParaRPr lang="en-IN" dirty="0"/>
          </a:p>
        </p:txBody>
      </p:sp>
      <p:pic>
        <p:nvPicPr>
          <p:cNvPr id="6" name="Picture 5">
            <a:extLst>
              <a:ext uri="{FF2B5EF4-FFF2-40B4-BE49-F238E27FC236}">
                <a16:creationId xmlns:a16="http://schemas.microsoft.com/office/drawing/2014/main" id="{1C8AAB1F-CDDB-3FD7-1CA6-4EA84882C093}"/>
              </a:ext>
            </a:extLst>
          </p:cNvPr>
          <p:cNvPicPr>
            <a:picLocks noChangeAspect="1"/>
          </p:cNvPicPr>
          <p:nvPr/>
        </p:nvPicPr>
        <p:blipFill>
          <a:blip r:embed="rId4"/>
          <a:stretch>
            <a:fillRect/>
          </a:stretch>
        </p:blipFill>
        <p:spPr>
          <a:xfrm>
            <a:off x="5323344" y="5690409"/>
            <a:ext cx="5731510" cy="980440"/>
          </a:xfrm>
          <a:prstGeom prst="rect">
            <a:avLst/>
          </a:prstGeom>
        </p:spPr>
      </p:pic>
    </p:spTree>
    <p:extLst>
      <p:ext uri="{BB962C8B-B14F-4D97-AF65-F5344CB8AC3E}">
        <p14:creationId xmlns:p14="http://schemas.microsoft.com/office/powerpoint/2010/main" val="2695950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F556-4B8A-A50E-D606-1EFE0D97A365}"/>
              </a:ext>
            </a:extLst>
          </p:cNvPr>
          <p:cNvSpPr>
            <a:spLocks noGrp="1"/>
          </p:cNvSpPr>
          <p:nvPr>
            <p:ph type="title"/>
          </p:nvPr>
        </p:nvSpPr>
        <p:spPr>
          <a:xfrm>
            <a:off x="1446060" y="1216896"/>
            <a:ext cx="9603275" cy="1049235"/>
          </a:xfrm>
        </p:spPr>
        <p:txBody>
          <a:bodyPr/>
          <a:lstStyle/>
          <a:p>
            <a:r>
              <a:rPr lang="en-IN" dirty="0"/>
              <a:t>EDA</a:t>
            </a:r>
          </a:p>
        </p:txBody>
      </p:sp>
      <p:pic>
        <p:nvPicPr>
          <p:cNvPr id="4" name="Content Placeholder 3">
            <a:extLst>
              <a:ext uri="{FF2B5EF4-FFF2-40B4-BE49-F238E27FC236}">
                <a16:creationId xmlns:a16="http://schemas.microsoft.com/office/drawing/2014/main" id="{1D437F74-DEE2-9CBA-453C-FCA57BC749B5}"/>
              </a:ext>
            </a:extLst>
          </p:cNvPr>
          <p:cNvPicPr>
            <a:picLocks noGrp="1" noChangeAspect="1"/>
          </p:cNvPicPr>
          <p:nvPr>
            <p:ph idx="1"/>
          </p:nvPr>
        </p:nvPicPr>
        <p:blipFill>
          <a:blip r:embed="rId2"/>
          <a:stretch>
            <a:fillRect/>
          </a:stretch>
        </p:blipFill>
        <p:spPr>
          <a:xfrm>
            <a:off x="6275294" y="1998195"/>
            <a:ext cx="4866243" cy="2412440"/>
          </a:xfrm>
          <a:prstGeom prst="rect">
            <a:avLst/>
          </a:prstGeom>
        </p:spPr>
      </p:pic>
      <p:sp>
        <p:nvSpPr>
          <p:cNvPr id="5" name="TextBox 4">
            <a:extLst>
              <a:ext uri="{FF2B5EF4-FFF2-40B4-BE49-F238E27FC236}">
                <a16:creationId xmlns:a16="http://schemas.microsoft.com/office/drawing/2014/main" id="{9CF55476-7D7B-98D9-6E72-E19CF0642E61}"/>
              </a:ext>
            </a:extLst>
          </p:cNvPr>
          <p:cNvSpPr txBox="1"/>
          <p:nvPr/>
        </p:nvSpPr>
        <p:spPr>
          <a:xfrm>
            <a:off x="1446060" y="1871927"/>
            <a:ext cx="4644421" cy="2169376"/>
          </a:xfrm>
          <a:prstGeom prst="rect">
            <a:avLst/>
          </a:prstGeom>
          <a:noFill/>
        </p:spPr>
        <p:txBody>
          <a:bodyPr wrap="square" rtlCol="0">
            <a:spAutoFit/>
          </a:bodyPr>
          <a:lstStyle/>
          <a:p>
            <a:pPr>
              <a:lnSpc>
                <a:spcPct val="107000"/>
              </a:lnSpc>
              <a:spcAft>
                <a:spcPts val="800"/>
              </a:spcAft>
            </a:pPr>
            <a:r>
              <a:rPr lang="en-IN" sz="1800" b="1"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Class imbalance and its treatment: </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solidFill>
                  <a:srgbClr val="353744"/>
                </a:solidFill>
                <a:latin typeface="Tahoma" panose="020B0604030504040204" pitchFamily="34" charset="0"/>
              </a:rPr>
              <a:t>We have performed the seaborn libraries to help to visualization the data as per the year</a:t>
            </a:r>
            <a:r>
              <a:rPr lang="en-IN"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r>
              <a:rPr lang="en-IN" sz="1600" dirty="0">
                <a:solidFill>
                  <a:srgbClr val="353744"/>
                </a:solidFill>
                <a:latin typeface="Tahoma" panose="020B0604030504040204" pitchFamily="34" charset="0"/>
              </a:rPr>
              <a:t>We have visualized the data as per the state UP and Maharashtra to check the top parties in 2014.</a:t>
            </a:r>
          </a:p>
          <a:p>
            <a:endParaRPr lang="en-IN" dirty="0"/>
          </a:p>
        </p:txBody>
      </p:sp>
      <p:pic>
        <p:nvPicPr>
          <p:cNvPr id="6" name="Picture 5">
            <a:extLst>
              <a:ext uri="{FF2B5EF4-FFF2-40B4-BE49-F238E27FC236}">
                <a16:creationId xmlns:a16="http://schemas.microsoft.com/office/drawing/2014/main" id="{A48AC01F-045E-1DBC-6348-C5389E9D1FD3}"/>
              </a:ext>
            </a:extLst>
          </p:cNvPr>
          <p:cNvPicPr>
            <a:picLocks noChangeAspect="1"/>
          </p:cNvPicPr>
          <p:nvPr/>
        </p:nvPicPr>
        <p:blipFill>
          <a:blip r:embed="rId3"/>
          <a:stretch>
            <a:fillRect/>
          </a:stretch>
        </p:blipFill>
        <p:spPr>
          <a:xfrm>
            <a:off x="1430303" y="4446495"/>
            <a:ext cx="4686971" cy="2041787"/>
          </a:xfrm>
          <a:prstGeom prst="rect">
            <a:avLst/>
          </a:prstGeom>
        </p:spPr>
      </p:pic>
      <p:pic>
        <p:nvPicPr>
          <p:cNvPr id="7" name="Picture 6">
            <a:extLst>
              <a:ext uri="{FF2B5EF4-FFF2-40B4-BE49-F238E27FC236}">
                <a16:creationId xmlns:a16="http://schemas.microsoft.com/office/drawing/2014/main" id="{FFF0444F-1347-0A7F-0369-94D7F9A32B00}"/>
              </a:ext>
            </a:extLst>
          </p:cNvPr>
          <p:cNvPicPr>
            <a:picLocks noChangeAspect="1"/>
          </p:cNvPicPr>
          <p:nvPr/>
        </p:nvPicPr>
        <p:blipFill>
          <a:blip r:embed="rId4"/>
          <a:stretch>
            <a:fillRect/>
          </a:stretch>
        </p:blipFill>
        <p:spPr>
          <a:xfrm>
            <a:off x="6275294" y="4455460"/>
            <a:ext cx="4866243" cy="2041787"/>
          </a:xfrm>
          <a:prstGeom prst="rect">
            <a:avLst/>
          </a:prstGeom>
        </p:spPr>
      </p:pic>
      <p:sp>
        <p:nvSpPr>
          <p:cNvPr id="8" name="TextBox 7">
            <a:extLst>
              <a:ext uri="{FF2B5EF4-FFF2-40B4-BE49-F238E27FC236}">
                <a16:creationId xmlns:a16="http://schemas.microsoft.com/office/drawing/2014/main" id="{96F41BEB-1983-0358-BB98-F65890D2D399}"/>
              </a:ext>
            </a:extLst>
          </p:cNvPr>
          <p:cNvSpPr txBox="1"/>
          <p:nvPr/>
        </p:nvSpPr>
        <p:spPr>
          <a:xfrm>
            <a:off x="3092823" y="6452422"/>
            <a:ext cx="2187389" cy="338554"/>
          </a:xfrm>
          <a:prstGeom prst="rect">
            <a:avLst/>
          </a:prstGeom>
          <a:noFill/>
        </p:spPr>
        <p:txBody>
          <a:bodyPr wrap="square" rtlCol="0">
            <a:spAutoFit/>
          </a:bodyPr>
          <a:lstStyle/>
          <a:p>
            <a:r>
              <a:rPr lang="en-IN" sz="1600" b="1" dirty="0">
                <a:latin typeface="Tahoma" panose="020B0604030504040204" pitchFamily="34" charset="0"/>
              </a:rPr>
              <a:t>UP State</a:t>
            </a:r>
          </a:p>
        </p:txBody>
      </p:sp>
      <p:sp>
        <p:nvSpPr>
          <p:cNvPr id="9" name="TextBox 8">
            <a:extLst>
              <a:ext uri="{FF2B5EF4-FFF2-40B4-BE49-F238E27FC236}">
                <a16:creationId xmlns:a16="http://schemas.microsoft.com/office/drawing/2014/main" id="{3CE2F543-8E4A-CDC0-2AA6-59D5D164B5EF}"/>
              </a:ext>
            </a:extLst>
          </p:cNvPr>
          <p:cNvSpPr txBox="1"/>
          <p:nvPr/>
        </p:nvSpPr>
        <p:spPr>
          <a:xfrm>
            <a:off x="7548282" y="6452422"/>
            <a:ext cx="2187389" cy="338554"/>
          </a:xfrm>
          <a:prstGeom prst="rect">
            <a:avLst/>
          </a:prstGeom>
          <a:noFill/>
        </p:spPr>
        <p:txBody>
          <a:bodyPr wrap="square" rtlCol="0">
            <a:spAutoFit/>
          </a:bodyPr>
          <a:lstStyle/>
          <a:p>
            <a:r>
              <a:rPr lang="en-IN" sz="1600" b="1" dirty="0">
                <a:latin typeface="Tahoma" panose="020B0604030504040204" pitchFamily="34" charset="0"/>
              </a:rPr>
              <a:t>Maharashtra State</a:t>
            </a:r>
          </a:p>
        </p:txBody>
      </p:sp>
    </p:spTree>
    <p:extLst>
      <p:ext uri="{BB962C8B-B14F-4D97-AF65-F5344CB8AC3E}">
        <p14:creationId xmlns:p14="http://schemas.microsoft.com/office/powerpoint/2010/main" val="16801871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67</TotalTime>
  <Words>1116</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Tahoma</vt:lpstr>
      <vt:lpstr>Times New Roman</vt:lpstr>
      <vt:lpstr>Gallery</vt:lpstr>
      <vt:lpstr> Indian Election Winner’s Prediction using ML Algorithms  </vt:lpstr>
      <vt:lpstr>Problem Definition    </vt:lpstr>
      <vt:lpstr> Current solution to the problem  </vt:lpstr>
      <vt:lpstr> Business Problem </vt:lpstr>
      <vt:lpstr>Approach</vt:lpstr>
      <vt:lpstr>Machine Learning Life cycle</vt:lpstr>
      <vt:lpstr>2. Data preparation</vt:lpstr>
      <vt:lpstr>EDA</vt:lpstr>
      <vt:lpstr>EDA</vt:lpstr>
      <vt:lpstr>Feature Engineering</vt:lpstr>
      <vt:lpstr>Model Selection</vt:lpstr>
      <vt:lpstr>Model evaluation</vt:lpstr>
      <vt:lpstr>Conclusion – Success criteria</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Indian Election Winner’s Prediction using ML Algorithms  </dc:title>
  <dc:creator>KOTNI DHANUSH</dc:creator>
  <cp:lastModifiedBy>KOTNI DHANUSH</cp:lastModifiedBy>
  <cp:revision>1</cp:revision>
  <dcterms:created xsi:type="dcterms:W3CDTF">2023-08-27T08:20:47Z</dcterms:created>
  <dcterms:modified xsi:type="dcterms:W3CDTF">2023-08-27T09:28:05Z</dcterms:modified>
</cp:coreProperties>
</file>