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notesMasterIdLst>
    <p:notesMasterId r:id="rId27"/>
  </p:notesMasterIdLst>
  <p:sldIdLst>
    <p:sldId id="256" r:id="rId2"/>
    <p:sldId id="302" r:id="rId3"/>
    <p:sldId id="303" r:id="rId4"/>
    <p:sldId id="304" r:id="rId5"/>
    <p:sldId id="305" r:id="rId6"/>
    <p:sldId id="306" r:id="rId7"/>
    <p:sldId id="307" r:id="rId8"/>
    <p:sldId id="286" r:id="rId9"/>
    <p:sldId id="287" r:id="rId10"/>
    <p:sldId id="288" r:id="rId11"/>
    <p:sldId id="289" r:id="rId12"/>
    <p:sldId id="290" r:id="rId13"/>
    <p:sldId id="291" r:id="rId14"/>
    <p:sldId id="292" r:id="rId15"/>
    <p:sldId id="293" r:id="rId16"/>
    <p:sldId id="294" r:id="rId17"/>
    <p:sldId id="295" r:id="rId18"/>
    <p:sldId id="296" r:id="rId19"/>
    <p:sldId id="299" r:id="rId20"/>
    <p:sldId id="301" r:id="rId21"/>
    <p:sldId id="297" r:id="rId22"/>
    <p:sldId id="298" r:id="rId23"/>
    <p:sldId id="300" r:id="rId24"/>
    <p:sldId id="309"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5" autoAdjust="0"/>
    <p:restoredTop sz="97670" autoAdjust="0"/>
  </p:normalViewPr>
  <p:slideViewPr>
    <p:cSldViewPr snapToGrid="0">
      <p:cViewPr varScale="1">
        <p:scale>
          <a:sx n="70" d="100"/>
          <a:sy n="70" d="100"/>
        </p:scale>
        <p:origin x="660" y="72"/>
      </p:cViewPr>
      <p:guideLst>
        <p:guide orient="horz" pos="2160"/>
        <p:guide pos="3840"/>
      </p:guideLst>
    </p:cSldViewPr>
  </p:slideViewPr>
  <p:notesTextViewPr>
    <p:cViewPr>
      <p:scale>
        <a:sx n="1" d="1"/>
        <a:sy n="1" d="1"/>
      </p:scale>
      <p:origin x="0" y="0"/>
    </p:cViewPr>
  </p:notesTextViewPr>
  <p:sorterViewPr>
    <p:cViewPr>
      <p:scale>
        <a:sx n="66" d="100"/>
        <a:sy n="66" d="100"/>
      </p:scale>
      <p:origin x="0" y="-4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5D48D-E9A4-4536-AECB-4104F26E3BDA}" type="datetimeFigureOut">
              <a:rPr lang="en-US" smtClean="0"/>
              <a:pPr/>
              <a:t>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F8E61-8FAE-4BF3-AED1-9FECF4609D94}" type="slidenum">
              <a:rPr lang="en-US" smtClean="0"/>
              <a:pPr/>
              <a:t>‹#›</a:t>
            </a:fld>
            <a:endParaRPr lang="en-US"/>
          </a:p>
        </p:txBody>
      </p:sp>
    </p:spTree>
    <p:extLst>
      <p:ext uri="{BB962C8B-B14F-4D97-AF65-F5344CB8AC3E}">
        <p14:creationId xmlns:p14="http://schemas.microsoft.com/office/powerpoint/2010/main" val="3765504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342900" y="696913"/>
            <a:ext cx="6197600" cy="3486150"/>
          </a:xfrm>
          <a:ln/>
        </p:spPr>
      </p:sp>
      <p:sp>
        <p:nvSpPr>
          <p:cNvPr id="6656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60739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342900" y="696913"/>
            <a:ext cx="6197600" cy="3486150"/>
          </a:xfrm>
          <a:ln/>
        </p:spPr>
      </p:sp>
      <p:sp>
        <p:nvSpPr>
          <p:cNvPr id="6758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211433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19</a:t>
            </a:fld>
            <a:endParaRPr lang="en-US"/>
          </a:p>
        </p:txBody>
      </p:sp>
    </p:spTree>
    <p:extLst>
      <p:ext uri="{BB962C8B-B14F-4D97-AF65-F5344CB8AC3E}">
        <p14:creationId xmlns:p14="http://schemas.microsoft.com/office/powerpoint/2010/main" val="426289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25</a:t>
            </a:fld>
            <a:endParaRPr lang="en-US"/>
          </a:p>
        </p:txBody>
      </p:sp>
    </p:spTree>
    <p:extLst>
      <p:ext uri="{BB962C8B-B14F-4D97-AF65-F5344CB8AC3E}">
        <p14:creationId xmlns:p14="http://schemas.microsoft.com/office/powerpoint/2010/main" val="2594388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21BB44-5FAE-4671-ACE5-C0A0F929EC84}" type="datetimeFigureOut">
              <a:rPr lang="en-US" smtClean="0"/>
              <a:pPr/>
              <a:t>2/16/2022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21BB44-5FAE-4671-ACE5-C0A0F929EC84}" type="datetimeFigureOut">
              <a:rPr lang="en-US" smtClean="0"/>
              <a:pPr/>
              <a:t>2/16/2022</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21BB44-5FAE-4671-ACE5-C0A0F929EC84}" type="datetimeFigureOut">
              <a:rPr lang="en-US" smtClean="0"/>
              <a:pPr/>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21BB44-5FAE-4671-ACE5-C0A0F929EC84}" type="datetimeFigureOut">
              <a:rPr lang="en-US" smtClean="0"/>
              <a:pPr/>
              <a:t>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21BB44-5FAE-4671-ACE5-C0A0F929EC84}" type="datetimeFigureOut">
              <a:rPr lang="en-US" smtClean="0"/>
              <a:pPr/>
              <a:t>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1BB44-5FAE-4671-ACE5-C0A0F929EC84}" type="datetimeFigureOut">
              <a:rPr lang="en-US" smtClean="0"/>
              <a:pPr/>
              <a:t>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pPr/>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pPr/>
              <a:t>2/16/2022</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5421BB44-5FAE-4671-ACE5-C0A0F929EC84}" type="datetimeFigureOut">
              <a:rPr lang="en-US" smtClean="0"/>
              <a:pPr/>
              <a:t>2/16/2022</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02507" y="5183779"/>
            <a:ext cx="8923019" cy="1126283"/>
          </a:xfrm>
        </p:spPr>
        <p:txBody>
          <a:bodyPr>
            <a:normAutofit/>
          </a:bodyPr>
          <a:lstStyle/>
          <a:p>
            <a:pPr marL="3943350" lvl="8" indent="-285750">
              <a:buFont typeface="Century Gothic" panose="020B0502020202020204" pitchFamily="34" charset="0"/>
              <a:buChar char="―"/>
            </a:pPr>
            <a:r>
              <a:rPr lang="en-US" sz="1800" b="1" dirty="0" smtClean="0"/>
              <a:t>	</a:t>
            </a:r>
            <a:r>
              <a:rPr lang="en-US" sz="2400" b="1" dirty="0" smtClean="0"/>
              <a:t>Presented By</a:t>
            </a:r>
            <a:r>
              <a:rPr lang="en-US" sz="2900" dirty="0" smtClean="0"/>
              <a:t>	</a:t>
            </a:r>
            <a:r>
              <a:rPr lang="en-US" dirty="0" smtClean="0"/>
              <a:t>			</a:t>
            </a:r>
            <a:r>
              <a:rPr lang="en-US" sz="1400" dirty="0" smtClean="0"/>
              <a:t>   </a:t>
            </a:r>
            <a:r>
              <a:rPr lang="en-US" sz="2000" dirty="0" err="1" smtClean="0"/>
              <a:t>Sudeshna</a:t>
            </a:r>
            <a:r>
              <a:rPr lang="en-US" sz="2000" dirty="0" smtClean="0"/>
              <a:t> </a:t>
            </a:r>
            <a:r>
              <a:rPr lang="en-US" sz="2000" dirty="0" err="1" smtClean="0"/>
              <a:t>Kundu</a:t>
            </a:r>
            <a:r>
              <a:rPr lang="en-US" sz="2000" dirty="0" smtClean="0"/>
              <a:t> (</a:t>
            </a:r>
            <a:r>
              <a:rPr lang="en-US" sz="2000" dirty="0" err="1" smtClean="0"/>
              <a:t>Mondal</a:t>
            </a:r>
            <a:r>
              <a:rPr lang="en-US" sz="2000" dirty="0" smtClean="0"/>
              <a:t>)</a:t>
            </a:r>
            <a:endParaRPr lang="en-US" sz="2000" dirty="0"/>
          </a:p>
        </p:txBody>
      </p:sp>
      <p:sp>
        <p:nvSpPr>
          <p:cNvPr id="2" name="Title 1"/>
          <p:cNvSpPr>
            <a:spLocks noGrp="1"/>
          </p:cNvSpPr>
          <p:nvPr>
            <p:ph type="ctrTitle"/>
          </p:nvPr>
        </p:nvSpPr>
        <p:spPr/>
        <p:txBody>
          <a:bodyPr/>
          <a:lstStyle/>
          <a:p>
            <a:r>
              <a:rPr lang="en-US" dirty="0" smtClean="0"/>
              <a:t>Operating Systems</a:t>
            </a:r>
            <a:br>
              <a:rPr lang="en-US" dirty="0" smtClean="0"/>
            </a:br>
            <a:r>
              <a:rPr lang="en-US" dirty="0" smtClean="0"/>
              <a:t>(Introduction)</a:t>
            </a:r>
            <a:endParaRPr lang="en-US" dirty="0"/>
          </a:p>
        </p:txBody>
      </p:sp>
    </p:spTree>
    <p:extLst>
      <p:ext uri="{BB962C8B-B14F-4D97-AF65-F5344CB8AC3E}">
        <p14:creationId xmlns:p14="http://schemas.microsoft.com/office/powerpoint/2010/main" val="1030595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407" y="555725"/>
            <a:ext cx="5775940" cy="646331"/>
          </a:xfrm>
          <a:prstGeom prst="rect">
            <a:avLst/>
          </a:prstGeom>
        </p:spPr>
        <p:txBody>
          <a:bodyPr wrap="none">
            <a:spAutoFit/>
          </a:bodyPr>
          <a:lstStyle/>
          <a:p>
            <a:r>
              <a:rPr lang="en-IN" sz="3600" dirty="0">
                <a:solidFill>
                  <a:schemeClr val="tx2"/>
                </a:solidFill>
                <a:latin typeface="+mj-lt"/>
                <a:ea typeface="+mj-ea"/>
                <a:cs typeface="+mj-cs"/>
              </a:rPr>
              <a:t>Operating system functions</a:t>
            </a:r>
          </a:p>
        </p:txBody>
      </p:sp>
      <p:pic>
        <p:nvPicPr>
          <p:cNvPr id="3" name="Picture 2"/>
          <p:cNvPicPr>
            <a:picLocks noChangeAspect="1"/>
          </p:cNvPicPr>
          <p:nvPr/>
        </p:nvPicPr>
        <p:blipFill>
          <a:blip r:embed="rId2"/>
          <a:stretch>
            <a:fillRect/>
          </a:stretch>
        </p:blipFill>
        <p:spPr>
          <a:xfrm>
            <a:off x="7317080" y="1426617"/>
            <a:ext cx="4407341" cy="2858780"/>
          </a:xfrm>
          <a:prstGeom prst="rect">
            <a:avLst/>
          </a:prstGeom>
        </p:spPr>
      </p:pic>
      <p:sp>
        <p:nvSpPr>
          <p:cNvPr id="4" name="Rectangle 3"/>
          <p:cNvSpPr/>
          <p:nvPr/>
        </p:nvSpPr>
        <p:spPr>
          <a:xfrm>
            <a:off x="593407" y="1426617"/>
            <a:ext cx="6096000" cy="3416320"/>
          </a:xfrm>
          <a:prstGeom prst="rect">
            <a:avLst/>
          </a:prstGeom>
        </p:spPr>
        <p:txBody>
          <a:bodyPr>
            <a:spAutoFit/>
          </a:bodyPr>
          <a:lstStyle/>
          <a:p>
            <a:r>
              <a:rPr lang="en-US" dirty="0">
                <a:latin typeface="Bahnschrift" panose="020B0502040204020203" pitchFamily="34" charset="0"/>
              </a:rPr>
              <a:t>The functions of Operating System are:</a:t>
            </a:r>
          </a:p>
          <a:p>
            <a:endParaRPr lang="en-US" dirty="0">
              <a:latin typeface="Bahnschrift" panose="020B0502040204020203" pitchFamily="34" charset="0"/>
            </a:endParaRPr>
          </a:p>
          <a:p>
            <a:pPr marL="342900" indent="-342900">
              <a:buFont typeface="+mj-lt"/>
              <a:buAutoNum type="arabicPeriod"/>
            </a:pPr>
            <a:r>
              <a:rPr lang="en-US" dirty="0">
                <a:latin typeface="Bahnschrift" panose="020B0502040204020203" pitchFamily="34" charset="0"/>
              </a:rPr>
              <a:t>Process Management</a:t>
            </a:r>
          </a:p>
          <a:p>
            <a:pPr marL="342900" indent="-342900">
              <a:buFont typeface="+mj-lt"/>
              <a:buAutoNum type="arabicPeriod"/>
            </a:pPr>
            <a:r>
              <a:rPr lang="en-US" dirty="0">
                <a:latin typeface="Bahnschrift" panose="020B0502040204020203" pitchFamily="34" charset="0"/>
              </a:rPr>
              <a:t>Memory Management</a:t>
            </a:r>
          </a:p>
          <a:p>
            <a:pPr marL="342900" indent="-342900">
              <a:buFont typeface="+mj-lt"/>
              <a:buAutoNum type="arabicPeriod"/>
            </a:pPr>
            <a:r>
              <a:rPr lang="en-US" dirty="0">
                <a:latin typeface="Bahnschrift" panose="020B0502040204020203" pitchFamily="34" charset="0"/>
              </a:rPr>
              <a:t>File Management</a:t>
            </a:r>
          </a:p>
          <a:p>
            <a:pPr marL="342900" indent="-342900">
              <a:buFont typeface="+mj-lt"/>
              <a:buAutoNum type="arabicPeriod"/>
            </a:pPr>
            <a:r>
              <a:rPr lang="en-US" dirty="0">
                <a:latin typeface="Bahnschrift" panose="020B0502040204020203" pitchFamily="34" charset="0"/>
              </a:rPr>
              <a:t>Device Management</a:t>
            </a:r>
          </a:p>
          <a:p>
            <a:pPr marL="342900" indent="-342900">
              <a:buFont typeface="+mj-lt"/>
              <a:buAutoNum type="arabicPeriod"/>
            </a:pPr>
            <a:r>
              <a:rPr lang="en-US" dirty="0">
                <a:latin typeface="Bahnschrift" panose="020B0502040204020203" pitchFamily="34" charset="0"/>
              </a:rPr>
              <a:t>Secondary storage Management</a:t>
            </a:r>
          </a:p>
          <a:p>
            <a:pPr marL="342900" indent="-342900">
              <a:buFont typeface="+mj-lt"/>
              <a:buAutoNum type="arabicPeriod"/>
            </a:pPr>
            <a:r>
              <a:rPr lang="en-US" dirty="0">
                <a:latin typeface="Bahnschrift" panose="020B0502040204020203" pitchFamily="34" charset="0"/>
              </a:rPr>
              <a:t>Security</a:t>
            </a:r>
          </a:p>
          <a:p>
            <a:pPr marL="342900" indent="-342900">
              <a:buFont typeface="+mj-lt"/>
              <a:buAutoNum type="arabicPeriod"/>
            </a:pPr>
            <a:r>
              <a:rPr lang="en-US" dirty="0">
                <a:latin typeface="Bahnschrift" panose="020B0502040204020203" pitchFamily="34" charset="0"/>
              </a:rPr>
              <a:t>Coordination between other software and users</a:t>
            </a:r>
          </a:p>
          <a:p>
            <a:pPr marL="342900" indent="-342900">
              <a:buFont typeface="+mj-lt"/>
              <a:buAutoNum type="arabicPeriod"/>
            </a:pPr>
            <a:r>
              <a:rPr lang="en-US" dirty="0">
                <a:latin typeface="Bahnschrift" panose="020B0502040204020203" pitchFamily="34" charset="0"/>
              </a:rPr>
              <a:t>Networking</a:t>
            </a:r>
          </a:p>
          <a:p>
            <a:pPr marL="342900" indent="-342900">
              <a:buFont typeface="+mj-lt"/>
              <a:buAutoNum type="arabicPeriod"/>
            </a:pPr>
            <a:r>
              <a:rPr lang="en-US" dirty="0">
                <a:latin typeface="Bahnschrift" panose="020B0502040204020203" pitchFamily="34" charset="0"/>
              </a:rPr>
              <a:t>Job Accounting</a:t>
            </a:r>
          </a:p>
          <a:p>
            <a:pPr marL="342900" indent="-342900">
              <a:buFont typeface="+mj-lt"/>
              <a:buAutoNum type="arabicPeriod"/>
            </a:pPr>
            <a:r>
              <a:rPr lang="en-US" dirty="0" smtClean="0">
                <a:latin typeface="Bahnschrift" panose="020B0502040204020203" pitchFamily="34" charset="0"/>
              </a:rPr>
              <a:t>Error </a:t>
            </a:r>
            <a:r>
              <a:rPr lang="en-US" dirty="0">
                <a:latin typeface="Bahnschrift" panose="020B0502040204020203" pitchFamily="34" charset="0"/>
              </a:rPr>
              <a:t>detecting aids</a:t>
            </a:r>
            <a:endParaRPr lang="en-IN" dirty="0">
              <a:latin typeface="Bahnschrift" panose="020B0502040204020203" pitchFamily="34" charset="0"/>
            </a:endParaRPr>
          </a:p>
        </p:txBody>
      </p:sp>
    </p:spTree>
    <p:extLst>
      <p:ext uri="{BB962C8B-B14F-4D97-AF65-F5344CB8AC3E}">
        <p14:creationId xmlns:p14="http://schemas.microsoft.com/office/powerpoint/2010/main" val="3539085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2338" y="159940"/>
            <a:ext cx="5775940" cy="646331"/>
          </a:xfrm>
          <a:prstGeom prst="rect">
            <a:avLst/>
          </a:prstGeom>
        </p:spPr>
        <p:txBody>
          <a:bodyPr wrap="none">
            <a:spAutoFit/>
          </a:bodyPr>
          <a:lstStyle/>
          <a:p>
            <a:r>
              <a:rPr lang="en-IN" sz="3600" dirty="0">
                <a:solidFill>
                  <a:schemeClr val="tx2"/>
                </a:solidFill>
                <a:latin typeface="+mj-lt"/>
                <a:ea typeface="+mj-ea"/>
                <a:cs typeface="+mj-cs"/>
              </a:rPr>
              <a:t>Operating system functions</a:t>
            </a:r>
          </a:p>
        </p:txBody>
      </p:sp>
      <p:sp>
        <p:nvSpPr>
          <p:cNvPr id="4" name="Rectangle 3"/>
          <p:cNvSpPr/>
          <p:nvPr/>
        </p:nvSpPr>
        <p:spPr>
          <a:xfrm>
            <a:off x="402337" y="955553"/>
            <a:ext cx="11416623" cy="5016758"/>
          </a:xfrm>
          <a:prstGeom prst="rect">
            <a:avLst/>
          </a:prstGeom>
        </p:spPr>
        <p:txBody>
          <a:bodyPr wrap="square">
            <a:spAutoFit/>
          </a:bodyPr>
          <a:lstStyle/>
          <a:p>
            <a:r>
              <a:rPr lang="en-US" sz="1600" b="1" dirty="0">
                <a:latin typeface="Bahnschrift" panose="020B0502040204020203" pitchFamily="34" charset="0"/>
              </a:rPr>
              <a:t>1.Process Management: – </a:t>
            </a:r>
            <a:r>
              <a:rPr lang="en-US" sz="1600" dirty="0">
                <a:latin typeface="Bahnschrift" panose="020B0502040204020203" pitchFamily="34" charset="0"/>
              </a:rPr>
              <a:t>Process Management support operating system to create and delete processes. Process management also offers a mechanism for synchronization and communication among processes</a:t>
            </a:r>
            <a:r>
              <a:rPr lang="en-US" sz="1600" dirty="0" smtClean="0">
                <a:latin typeface="Bahnschrift" panose="020B0502040204020203" pitchFamily="34" charset="0"/>
              </a:rPr>
              <a:t>.</a:t>
            </a:r>
            <a:endParaRPr lang="en-US" sz="1600" dirty="0">
              <a:latin typeface="Bahnschrift" panose="020B0502040204020203" pitchFamily="34" charset="0"/>
            </a:endParaRPr>
          </a:p>
          <a:p>
            <a:r>
              <a:rPr lang="en-US" sz="1600" dirty="0">
                <a:latin typeface="Bahnschrift" panose="020B0502040204020203" pitchFamily="34" charset="0"/>
              </a:rPr>
              <a:t>An operating system performs the following activities for process management:</a:t>
            </a:r>
          </a:p>
          <a:p>
            <a:endParaRPr lang="en-US" sz="1600" dirty="0">
              <a:latin typeface="Bahnschrift" panose="020B0502040204020203" pitchFamily="34" charset="0"/>
            </a:endParaRPr>
          </a:p>
          <a:p>
            <a:pPr marL="285750" indent="-285750">
              <a:buFont typeface="Arial" panose="020B0604020202020204" pitchFamily="34" charset="0"/>
              <a:buChar char="•"/>
            </a:pPr>
            <a:r>
              <a:rPr lang="en-US" sz="1600" dirty="0">
                <a:latin typeface="Bahnschrift" panose="020B0502040204020203" pitchFamily="34" charset="0"/>
              </a:rPr>
              <a:t>The operating system maintains the track of the processor and the status of a process. The software which performs this task is referred to as a traffic controller.</a:t>
            </a:r>
          </a:p>
          <a:p>
            <a:pPr marL="285750" indent="-285750">
              <a:buFont typeface="Arial" panose="020B0604020202020204" pitchFamily="34" charset="0"/>
              <a:buChar char="•"/>
            </a:pPr>
            <a:r>
              <a:rPr lang="en-US" sz="1600" dirty="0">
                <a:latin typeface="Bahnschrift" panose="020B0502040204020203" pitchFamily="34" charset="0"/>
              </a:rPr>
              <a:t>It assigns the processor to the process</a:t>
            </a:r>
            <a:r>
              <a:rPr lang="en-US" sz="1600" dirty="0" smtClean="0">
                <a:latin typeface="Bahnschrift" panose="020B0502040204020203" pitchFamily="34" charset="0"/>
              </a:rPr>
              <a:t>.</a:t>
            </a:r>
            <a:endParaRPr lang="en-US" sz="1600" dirty="0">
              <a:latin typeface="Bahnschrift" panose="020B0502040204020203" pitchFamily="34" charset="0"/>
            </a:endParaRPr>
          </a:p>
          <a:p>
            <a:pPr marL="285750" indent="-285750">
              <a:buFont typeface="Arial" panose="020B0604020202020204" pitchFamily="34" charset="0"/>
              <a:buChar char="•"/>
            </a:pPr>
            <a:r>
              <a:rPr lang="en-US" sz="1600" dirty="0">
                <a:latin typeface="Bahnschrift" panose="020B0502040204020203" pitchFamily="34" charset="0"/>
              </a:rPr>
              <a:t>It also performs the task of the de-allocated processor, if a process is no longer needed for the processor</a:t>
            </a:r>
            <a:r>
              <a:rPr lang="en-US" sz="1600" dirty="0" smtClean="0">
                <a:latin typeface="Bahnschrift" panose="020B0502040204020203" pitchFamily="34" charset="0"/>
              </a:rPr>
              <a:t>.</a:t>
            </a:r>
          </a:p>
          <a:p>
            <a:endParaRPr lang="en-US" sz="1600" dirty="0" smtClean="0">
              <a:latin typeface="Bahnschrift" panose="020B0502040204020203" pitchFamily="34" charset="0"/>
            </a:endParaRPr>
          </a:p>
          <a:p>
            <a:endParaRPr lang="en-US" sz="1600" dirty="0" smtClean="0">
              <a:latin typeface="Bahnschrift" panose="020B0502040204020203" pitchFamily="34" charset="0"/>
            </a:endParaRPr>
          </a:p>
          <a:p>
            <a:endParaRPr lang="en-US" sz="1600" dirty="0">
              <a:latin typeface="Bahnschrift" panose="020B0502040204020203" pitchFamily="34" charset="0"/>
            </a:endParaRPr>
          </a:p>
          <a:p>
            <a:r>
              <a:rPr lang="en-US" sz="1600" b="1" dirty="0" smtClean="0">
                <a:latin typeface="Bahnschrift" panose="020B0502040204020203" pitchFamily="34" charset="0"/>
              </a:rPr>
              <a:t>  </a:t>
            </a:r>
            <a:r>
              <a:rPr lang="en-US" sz="1600" b="1" dirty="0">
                <a:latin typeface="Bahnschrift" panose="020B0502040204020203" pitchFamily="34" charset="0"/>
              </a:rPr>
              <a:t>2. Memory Management: – </a:t>
            </a:r>
            <a:r>
              <a:rPr lang="en-US" sz="1600" dirty="0">
                <a:latin typeface="Bahnschrift" panose="020B0502040204020203" pitchFamily="34" charset="0"/>
              </a:rPr>
              <a:t>Memory Management is used to manage Primary </a:t>
            </a:r>
            <a:r>
              <a:rPr lang="en-US" sz="1600" dirty="0" smtClean="0">
                <a:latin typeface="Bahnschrift" panose="020B0502040204020203" pitchFamily="34" charset="0"/>
              </a:rPr>
              <a:t>memory. </a:t>
            </a:r>
            <a:r>
              <a:rPr lang="en-US" sz="1600" dirty="0">
                <a:latin typeface="Bahnschrift" panose="020B0502040204020203" pitchFamily="34" charset="0"/>
              </a:rPr>
              <a:t>The memory management module performs the allocation job and de-allocation of memory to the program.</a:t>
            </a:r>
          </a:p>
          <a:p>
            <a:endParaRPr lang="en-US" sz="1600" dirty="0">
              <a:latin typeface="Bahnschrift" panose="020B0502040204020203" pitchFamily="34" charset="0"/>
            </a:endParaRPr>
          </a:p>
          <a:p>
            <a:pPr marL="285750" indent="-285750">
              <a:buFont typeface="Arial" panose="020B0604020202020204" pitchFamily="34" charset="0"/>
              <a:buChar char="•"/>
            </a:pPr>
            <a:r>
              <a:rPr lang="en-US" sz="1600" dirty="0">
                <a:latin typeface="Bahnschrift" panose="020B0502040204020203" pitchFamily="34" charset="0"/>
              </a:rPr>
              <a:t>The operating system performs various activities for memory management are:</a:t>
            </a:r>
          </a:p>
          <a:p>
            <a:pPr marL="285750" indent="-285750">
              <a:buFont typeface="Arial" panose="020B0604020202020204" pitchFamily="34" charset="0"/>
              <a:buChar char="•"/>
            </a:pPr>
            <a:endParaRPr lang="en-US" sz="1600" dirty="0">
              <a:latin typeface="Bahnschrift" panose="020B0502040204020203" pitchFamily="34" charset="0"/>
            </a:endParaRPr>
          </a:p>
          <a:p>
            <a:pPr marL="285750" indent="-285750">
              <a:buFont typeface="Arial" panose="020B0604020202020204" pitchFamily="34" charset="0"/>
              <a:buChar char="•"/>
            </a:pPr>
            <a:r>
              <a:rPr lang="en-US" sz="1600" dirty="0">
                <a:latin typeface="Bahnschrift" panose="020B0502040204020203" pitchFamily="34" charset="0"/>
              </a:rPr>
              <a:t>It keeps track of memory means which part of the memory is in use, and what part of the memory is not in use.</a:t>
            </a:r>
          </a:p>
          <a:p>
            <a:pPr marL="285750" indent="-285750">
              <a:buFont typeface="Arial" panose="020B0604020202020204" pitchFamily="34" charset="0"/>
              <a:buChar char="•"/>
            </a:pPr>
            <a:r>
              <a:rPr lang="en-US" sz="1600" dirty="0">
                <a:latin typeface="Bahnschrift" panose="020B0502040204020203" pitchFamily="34" charset="0"/>
              </a:rPr>
              <a:t>Operating system helps to allocate the memory at the time when the process request for memory.</a:t>
            </a:r>
          </a:p>
          <a:p>
            <a:pPr marL="285750" indent="-285750">
              <a:buFont typeface="Arial" panose="020B0604020202020204" pitchFamily="34" charset="0"/>
              <a:buChar char="•"/>
            </a:pPr>
            <a:r>
              <a:rPr lang="en-US" sz="1600" dirty="0">
                <a:latin typeface="Bahnschrift" panose="020B0502040204020203" pitchFamily="34" charset="0"/>
              </a:rPr>
              <a:t>If process no longer needs memory, then de-allocates the memory.</a:t>
            </a:r>
          </a:p>
          <a:p>
            <a:pPr marL="285750" indent="-285750">
              <a:buFont typeface="Arial" panose="020B0604020202020204" pitchFamily="34" charset="0"/>
              <a:buChar char="•"/>
            </a:pPr>
            <a:r>
              <a:rPr lang="en-US" sz="1600" dirty="0">
                <a:latin typeface="Bahnschrift" panose="020B0502040204020203" pitchFamily="34" charset="0"/>
              </a:rPr>
              <a:t>In multiprogramming, the task of memory allocation to the processes is done with the help of Operating System</a:t>
            </a:r>
            <a:r>
              <a:rPr lang="en-US" sz="1600" dirty="0" smtClean="0">
                <a:latin typeface="Bahnschrift" panose="020B0502040204020203" pitchFamily="34" charset="0"/>
              </a:rPr>
              <a:t>.</a:t>
            </a:r>
            <a:endParaRPr lang="en-US" sz="1600" dirty="0">
              <a:latin typeface="Bahnschrift" panose="020B0502040204020203" pitchFamily="34" charset="0"/>
            </a:endParaRPr>
          </a:p>
        </p:txBody>
      </p:sp>
    </p:spTree>
    <p:extLst>
      <p:ext uri="{BB962C8B-B14F-4D97-AF65-F5344CB8AC3E}">
        <p14:creationId xmlns:p14="http://schemas.microsoft.com/office/powerpoint/2010/main" val="1886697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407" y="555725"/>
            <a:ext cx="5775940" cy="646331"/>
          </a:xfrm>
          <a:prstGeom prst="rect">
            <a:avLst/>
          </a:prstGeom>
        </p:spPr>
        <p:txBody>
          <a:bodyPr wrap="none">
            <a:spAutoFit/>
          </a:bodyPr>
          <a:lstStyle/>
          <a:p>
            <a:r>
              <a:rPr lang="en-IN" sz="3600" dirty="0">
                <a:solidFill>
                  <a:schemeClr val="tx2"/>
                </a:solidFill>
                <a:latin typeface="+mj-lt"/>
                <a:ea typeface="+mj-ea"/>
                <a:cs typeface="+mj-cs"/>
              </a:rPr>
              <a:t>Operating system functions</a:t>
            </a:r>
          </a:p>
        </p:txBody>
      </p:sp>
      <p:sp>
        <p:nvSpPr>
          <p:cNvPr id="4" name="Rectangle 3"/>
          <p:cNvSpPr/>
          <p:nvPr/>
        </p:nvSpPr>
        <p:spPr>
          <a:xfrm>
            <a:off x="593407" y="1426617"/>
            <a:ext cx="11334736" cy="4770537"/>
          </a:xfrm>
          <a:prstGeom prst="rect">
            <a:avLst/>
          </a:prstGeom>
        </p:spPr>
        <p:txBody>
          <a:bodyPr wrap="square">
            <a:spAutoFit/>
          </a:bodyPr>
          <a:lstStyle/>
          <a:p>
            <a:r>
              <a:rPr lang="en-US" sz="1600" b="1" dirty="0" smtClean="0">
                <a:latin typeface="Bahnschrift" panose="020B0502040204020203" pitchFamily="34" charset="0"/>
              </a:rPr>
              <a:t>3</a:t>
            </a:r>
            <a:r>
              <a:rPr lang="en-US" sz="1600" b="1" dirty="0">
                <a:latin typeface="Bahnschrift" panose="020B0502040204020203" pitchFamily="34" charset="0"/>
              </a:rPr>
              <a:t>. File Management: – </a:t>
            </a:r>
            <a:r>
              <a:rPr lang="en-US" sz="1600" dirty="0">
                <a:latin typeface="Bahnschrift" panose="020B0502040204020203" pitchFamily="34" charset="0"/>
              </a:rPr>
              <a:t>For fast or simple navigation and easy usage file system is organized into directories. These directories consist of directories and other files. It helps to handle all the file-related tasks like organization storage, retrieval, sharing, naming and files protection. It preserves track of information, location, status, user, etc.</a:t>
            </a:r>
          </a:p>
          <a:p>
            <a:endParaRPr lang="en-US" sz="1600" dirty="0">
              <a:latin typeface="Bahnschrift" panose="020B0502040204020203" pitchFamily="34" charset="0"/>
            </a:endParaRPr>
          </a:p>
          <a:p>
            <a:r>
              <a:rPr lang="en-US" sz="1600" b="1" dirty="0">
                <a:latin typeface="Bahnschrift" panose="020B0502040204020203" pitchFamily="34" charset="0"/>
              </a:rPr>
              <a:t>4. Device Management: – </a:t>
            </a:r>
            <a:r>
              <a:rPr lang="en-US" sz="1600" dirty="0">
                <a:latin typeface="Bahnschrift" panose="020B0502040204020203" pitchFamily="34" charset="0"/>
              </a:rPr>
              <a:t>Operating System performs the task of allocations and de-allocations of the devices. It helps to keeps the track of all the devices. With the help of Operating system, device communication via their respective drivers is performed. It manages the device in an effective manner.</a:t>
            </a:r>
          </a:p>
          <a:p>
            <a:endParaRPr lang="en-US" sz="1600" dirty="0">
              <a:latin typeface="Bahnschrift" panose="020B0502040204020203" pitchFamily="34" charset="0"/>
            </a:endParaRPr>
          </a:p>
          <a:p>
            <a:r>
              <a:rPr lang="en-US" sz="1600" b="1" dirty="0">
                <a:latin typeface="Bahnschrift" panose="020B0502040204020203" pitchFamily="34" charset="0"/>
              </a:rPr>
              <a:t>5. Secondary Storage Management: – </a:t>
            </a:r>
            <a:r>
              <a:rPr lang="en-US" sz="1600" dirty="0">
                <a:latin typeface="Bahnschrift" panose="020B0502040204020203" pitchFamily="34" charset="0"/>
              </a:rPr>
              <a:t>Operating System is responsible for secondary storage management. The System has various levels of storage that consist of primary storage, secondary storage, and cache storage. The set of instruction and data are stored in primary memory or cache memory so that the program which is running can reference it.</a:t>
            </a:r>
          </a:p>
          <a:p>
            <a:endParaRPr lang="en-US" sz="1600" dirty="0">
              <a:latin typeface="Bahnschrift" panose="020B0502040204020203" pitchFamily="34" charset="0"/>
            </a:endParaRPr>
          </a:p>
          <a:p>
            <a:r>
              <a:rPr lang="en-US" sz="1600" b="1" dirty="0">
                <a:latin typeface="Bahnschrift" panose="020B0502040204020203" pitchFamily="34" charset="0"/>
              </a:rPr>
              <a:t>6. Security: – </a:t>
            </a:r>
            <a:r>
              <a:rPr lang="en-US" sz="1600" dirty="0">
                <a:latin typeface="Bahnschrift" panose="020B0502040204020203" pitchFamily="34" charset="0"/>
              </a:rPr>
              <a:t>The Operating system is responsible for security means the operating system prevents the data and information from unauthorized access and threats.</a:t>
            </a:r>
          </a:p>
          <a:p>
            <a:endParaRPr lang="en-US" sz="1600" b="1" dirty="0">
              <a:latin typeface="Bahnschrift" panose="020B0502040204020203" pitchFamily="34" charset="0"/>
            </a:endParaRPr>
          </a:p>
          <a:p>
            <a:r>
              <a:rPr lang="en-US" sz="1600" b="1" dirty="0">
                <a:latin typeface="Bahnschrift" panose="020B0502040204020203" pitchFamily="34" charset="0"/>
              </a:rPr>
              <a:t>7. Coordination between other software and user: – </a:t>
            </a:r>
            <a:r>
              <a:rPr lang="en-US" sz="1600" dirty="0">
                <a:latin typeface="Bahnschrift" panose="020B0502040204020203" pitchFamily="34" charset="0"/>
              </a:rPr>
              <a:t>The operating system also performs the task of coordination between other software and users. OS directs as well as allocates assemblers, interpreters, compilers, and other software to different computer system users.</a:t>
            </a:r>
          </a:p>
          <a:p>
            <a:endParaRPr lang="en-US" sz="1600" dirty="0">
              <a:latin typeface="Bahnschrift" panose="020B0502040204020203" pitchFamily="34" charset="0"/>
            </a:endParaRPr>
          </a:p>
        </p:txBody>
      </p:sp>
    </p:spTree>
    <p:extLst>
      <p:ext uri="{BB962C8B-B14F-4D97-AF65-F5344CB8AC3E}">
        <p14:creationId xmlns:p14="http://schemas.microsoft.com/office/powerpoint/2010/main" val="4133006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407" y="555725"/>
            <a:ext cx="5775940" cy="646331"/>
          </a:xfrm>
          <a:prstGeom prst="rect">
            <a:avLst/>
          </a:prstGeom>
        </p:spPr>
        <p:txBody>
          <a:bodyPr wrap="none">
            <a:spAutoFit/>
          </a:bodyPr>
          <a:lstStyle/>
          <a:p>
            <a:r>
              <a:rPr lang="en-IN" sz="3600" dirty="0">
                <a:solidFill>
                  <a:schemeClr val="tx2"/>
                </a:solidFill>
                <a:latin typeface="+mj-lt"/>
                <a:ea typeface="+mj-ea"/>
                <a:cs typeface="+mj-cs"/>
              </a:rPr>
              <a:t>Operating system functions</a:t>
            </a:r>
          </a:p>
        </p:txBody>
      </p:sp>
      <p:sp>
        <p:nvSpPr>
          <p:cNvPr id="4" name="Rectangle 3"/>
          <p:cNvSpPr/>
          <p:nvPr/>
        </p:nvSpPr>
        <p:spPr>
          <a:xfrm>
            <a:off x="593407" y="1426617"/>
            <a:ext cx="11225554" cy="2585323"/>
          </a:xfrm>
          <a:prstGeom prst="rect">
            <a:avLst/>
          </a:prstGeom>
        </p:spPr>
        <p:txBody>
          <a:bodyPr wrap="square">
            <a:spAutoFit/>
          </a:bodyPr>
          <a:lstStyle/>
          <a:p>
            <a:r>
              <a:rPr lang="en-US" b="1" dirty="0">
                <a:latin typeface="Bahnschrift" panose="020B0502040204020203" pitchFamily="34" charset="0"/>
              </a:rPr>
              <a:t>8. Networking: – </a:t>
            </a:r>
            <a:r>
              <a:rPr lang="en-US" dirty="0">
                <a:latin typeface="Bahnschrift" panose="020B0502040204020203" pitchFamily="34" charset="0"/>
              </a:rPr>
              <a:t>A distributed system means a bunch of processors which do not share memory hardware devices and clock. With the help of the network, the processor communicates with each other.</a:t>
            </a:r>
          </a:p>
          <a:p>
            <a:endParaRPr lang="en-US" dirty="0">
              <a:latin typeface="Bahnschrift" panose="020B0502040204020203" pitchFamily="34" charset="0"/>
            </a:endParaRPr>
          </a:p>
          <a:p>
            <a:r>
              <a:rPr lang="en-US" b="1" dirty="0">
                <a:latin typeface="Bahnschrift" panose="020B0502040204020203" pitchFamily="34" charset="0"/>
              </a:rPr>
              <a:t>9. Job accounting: – </a:t>
            </a:r>
            <a:r>
              <a:rPr lang="en-US" dirty="0">
                <a:latin typeface="Bahnschrift" panose="020B0502040204020203" pitchFamily="34" charset="0"/>
              </a:rPr>
              <a:t>Operating system performs the function of job accounting by keeping the track of time and resource used by several jobs and users.</a:t>
            </a:r>
          </a:p>
          <a:p>
            <a:endParaRPr lang="en-US" dirty="0">
              <a:latin typeface="Bahnschrift" panose="020B0502040204020203" pitchFamily="34" charset="0"/>
            </a:endParaRPr>
          </a:p>
          <a:p>
            <a:r>
              <a:rPr lang="en-US" b="1" dirty="0">
                <a:latin typeface="Bahnschrift" panose="020B0502040204020203" pitchFamily="34" charset="0"/>
              </a:rPr>
              <a:t>10. Error detecting aids: – </a:t>
            </a:r>
            <a:r>
              <a:rPr lang="en-US" dirty="0">
                <a:latin typeface="Bahnschrift" panose="020B0502040204020203" pitchFamily="34" charset="0"/>
              </a:rPr>
              <a:t>The operating system also performs the task of error detection. It continuously monitors the system to find or detect errors and prevents the system from the error.</a:t>
            </a:r>
            <a:endParaRPr lang="en-IN" dirty="0">
              <a:latin typeface="Bahnschrift" panose="020B0502040204020203" pitchFamily="34" charset="0"/>
            </a:endParaRPr>
          </a:p>
          <a:p>
            <a:endParaRPr lang="en-IN" dirty="0">
              <a:latin typeface="Bahnschrift" panose="020B0502040204020203" pitchFamily="34" charset="0"/>
            </a:endParaRPr>
          </a:p>
        </p:txBody>
      </p:sp>
    </p:spTree>
    <p:extLst>
      <p:ext uri="{BB962C8B-B14F-4D97-AF65-F5344CB8AC3E}">
        <p14:creationId xmlns:p14="http://schemas.microsoft.com/office/powerpoint/2010/main" val="68935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407" y="583434"/>
            <a:ext cx="5775940" cy="646331"/>
          </a:xfrm>
          <a:prstGeom prst="rect">
            <a:avLst/>
          </a:prstGeom>
        </p:spPr>
        <p:txBody>
          <a:bodyPr wrap="none">
            <a:spAutoFit/>
          </a:bodyPr>
          <a:lstStyle/>
          <a:p>
            <a:r>
              <a:rPr lang="en-IN" sz="3600" dirty="0">
                <a:solidFill>
                  <a:schemeClr val="tx2"/>
                </a:solidFill>
                <a:latin typeface="+mj-lt"/>
                <a:ea typeface="+mj-ea"/>
                <a:cs typeface="+mj-cs"/>
              </a:rPr>
              <a:t>Types of Operating System</a:t>
            </a:r>
          </a:p>
        </p:txBody>
      </p:sp>
      <p:sp>
        <p:nvSpPr>
          <p:cNvPr id="3" name="Rectangle 2"/>
          <p:cNvSpPr/>
          <p:nvPr/>
        </p:nvSpPr>
        <p:spPr>
          <a:xfrm>
            <a:off x="593407" y="1596012"/>
            <a:ext cx="6096000" cy="2585323"/>
          </a:xfrm>
          <a:prstGeom prst="rect">
            <a:avLst/>
          </a:prstGeom>
        </p:spPr>
        <p:txBody>
          <a:bodyPr>
            <a:spAutoFit/>
          </a:bodyPr>
          <a:lstStyle/>
          <a:p>
            <a:pPr fontAlgn="base"/>
            <a:r>
              <a:rPr lang="en-IN" dirty="0">
                <a:latin typeface="Bahnschrift" panose="020B0502040204020203" pitchFamily="34" charset="0"/>
              </a:rPr>
              <a:t>There are various types of operating system:</a:t>
            </a:r>
          </a:p>
          <a:p>
            <a:pPr fontAlgn="base">
              <a:buFont typeface="+mj-lt"/>
              <a:buAutoNum type="arabicPeriod"/>
            </a:pPr>
            <a:r>
              <a:rPr lang="en-IN" dirty="0">
                <a:latin typeface="Bahnschrift" panose="020B0502040204020203" pitchFamily="34" charset="0"/>
              </a:rPr>
              <a:t>Simple Batch Operating System</a:t>
            </a:r>
          </a:p>
          <a:p>
            <a:pPr fontAlgn="base">
              <a:buFont typeface="+mj-lt"/>
              <a:buAutoNum type="arabicPeriod"/>
            </a:pPr>
            <a:r>
              <a:rPr lang="en-IN" dirty="0">
                <a:latin typeface="Bahnschrift" panose="020B0502040204020203" pitchFamily="34" charset="0"/>
              </a:rPr>
              <a:t>Multiprogramming batch Operating System</a:t>
            </a:r>
          </a:p>
          <a:p>
            <a:pPr fontAlgn="base">
              <a:buFont typeface="+mj-lt"/>
              <a:buAutoNum type="arabicPeriod"/>
            </a:pPr>
            <a:r>
              <a:rPr lang="en-IN" dirty="0">
                <a:latin typeface="Bahnschrift" panose="020B0502040204020203" pitchFamily="34" charset="0"/>
              </a:rPr>
              <a:t>Time-sharing Operating System</a:t>
            </a:r>
          </a:p>
          <a:p>
            <a:pPr fontAlgn="base">
              <a:buFont typeface="+mj-lt"/>
              <a:buAutoNum type="arabicPeriod"/>
            </a:pPr>
            <a:r>
              <a:rPr lang="en-IN" dirty="0">
                <a:latin typeface="Bahnschrift" panose="020B0502040204020203" pitchFamily="34" charset="0"/>
              </a:rPr>
              <a:t>Multiprocessor Operating System</a:t>
            </a:r>
          </a:p>
          <a:p>
            <a:pPr fontAlgn="base">
              <a:buFont typeface="+mj-lt"/>
              <a:buAutoNum type="arabicPeriod"/>
            </a:pPr>
            <a:r>
              <a:rPr lang="en-IN" dirty="0">
                <a:latin typeface="Bahnschrift" panose="020B0502040204020203" pitchFamily="34" charset="0"/>
              </a:rPr>
              <a:t>Distributed Operating System</a:t>
            </a:r>
          </a:p>
          <a:p>
            <a:pPr fontAlgn="base">
              <a:buFont typeface="+mj-lt"/>
              <a:buAutoNum type="arabicPeriod"/>
            </a:pPr>
            <a:r>
              <a:rPr lang="en-IN" dirty="0">
                <a:latin typeface="Bahnschrift" panose="020B0502040204020203" pitchFamily="34" charset="0"/>
              </a:rPr>
              <a:t>Network Operating System</a:t>
            </a:r>
          </a:p>
          <a:p>
            <a:pPr fontAlgn="base">
              <a:buFont typeface="+mj-lt"/>
              <a:buAutoNum type="arabicPeriod"/>
            </a:pPr>
            <a:r>
              <a:rPr lang="en-IN" dirty="0">
                <a:latin typeface="Bahnschrift" panose="020B0502040204020203" pitchFamily="34" charset="0"/>
              </a:rPr>
              <a:t>Real-time Operating System</a:t>
            </a:r>
          </a:p>
          <a:p>
            <a:pPr fontAlgn="base">
              <a:buFont typeface="+mj-lt"/>
              <a:buAutoNum type="arabicPeriod"/>
            </a:pPr>
            <a:r>
              <a:rPr lang="en-IN" dirty="0">
                <a:latin typeface="Bahnschrift" panose="020B0502040204020203" pitchFamily="34" charset="0"/>
              </a:rPr>
              <a:t>Mobile Operating System</a:t>
            </a:r>
            <a:endParaRPr lang="en-IN" b="0" i="0" dirty="0">
              <a:effectLst/>
              <a:latin typeface="Bahnschrift" panose="020B0502040204020203" pitchFamily="34" charset="0"/>
            </a:endParaRPr>
          </a:p>
        </p:txBody>
      </p:sp>
      <p:pic>
        <p:nvPicPr>
          <p:cNvPr id="1026" name="Picture 2" descr="Types of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902" y="1229765"/>
            <a:ext cx="4657725"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7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407" y="583434"/>
            <a:ext cx="6545382" cy="646331"/>
          </a:xfrm>
          <a:prstGeom prst="rect">
            <a:avLst/>
          </a:prstGeom>
        </p:spPr>
        <p:txBody>
          <a:bodyPr wrap="none">
            <a:spAutoFit/>
          </a:bodyPr>
          <a:lstStyle/>
          <a:p>
            <a:r>
              <a:rPr lang="en-IN" sz="3600" dirty="0">
                <a:solidFill>
                  <a:schemeClr val="tx2"/>
                </a:solidFill>
                <a:latin typeface="+mj-lt"/>
                <a:ea typeface="+mj-ea"/>
                <a:cs typeface="+mj-cs"/>
              </a:rPr>
              <a:t>Simple Batch operating system</a:t>
            </a:r>
          </a:p>
        </p:txBody>
      </p:sp>
      <p:sp>
        <p:nvSpPr>
          <p:cNvPr id="4" name="Rectangle 3"/>
          <p:cNvSpPr/>
          <p:nvPr/>
        </p:nvSpPr>
        <p:spPr>
          <a:xfrm>
            <a:off x="593407" y="3654310"/>
            <a:ext cx="6096000" cy="2308324"/>
          </a:xfrm>
          <a:prstGeom prst="rect">
            <a:avLst/>
          </a:prstGeom>
        </p:spPr>
        <p:txBody>
          <a:bodyPr>
            <a:spAutoFit/>
          </a:bodyPr>
          <a:lstStyle/>
          <a:p>
            <a:endParaRPr lang="en-US" dirty="0">
              <a:latin typeface="Bahnschrift" panose="020B0502040204020203" pitchFamily="34" charset="0"/>
            </a:endParaRPr>
          </a:p>
          <a:p>
            <a:r>
              <a:rPr lang="en-US" dirty="0" smtClean="0">
                <a:solidFill>
                  <a:srgbClr val="FF0000"/>
                </a:solidFill>
                <a:latin typeface="Bahnschrift" panose="020B0502040204020203" pitchFamily="34" charset="0"/>
              </a:rPr>
              <a:t>Advantages </a:t>
            </a:r>
            <a:r>
              <a:rPr lang="en-US" dirty="0">
                <a:solidFill>
                  <a:srgbClr val="FF0000"/>
                </a:solidFill>
                <a:latin typeface="Bahnschrift" panose="020B0502040204020203" pitchFamily="34" charset="0"/>
              </a:rPr>
              <a:t>of Simple Batch Operating System</a:t>
            </a:r>
          </a:p>
          <a:p>
            <a:pPr marL="285750" indent="-285750">
              <a:buFont typeface="Arial" panose="020B0604020202020204" pitchFamily="34" charset="0"/>
              <a:buChar char="•"/>
            </a:pPr>
            <a:r>
              <a:rPr lang="en-US" dirty="0">
                <a:latin typeface="Bahnschrift" panose="020B0502040204020203" pitchFamily="34" charset="0"/>
              </a:rPr>
              <a:t>There is no mechanism to prioritize the processes.</a:t>
            </a:r>
          </a:p>
          <a:p>
            <a:pPr marL="285750" indent="-285750">
              <a:buFont typeface="Arial" panose="020B0604020202020204" pitchFamily="34" charset="0"/>
              <a:buChar char="•"/>
            </a:pPr>
            <a:r>
              <a:rPr lang="en-US" dirty="0">
                <a:latin typeface="Bahnschrift" panose="020B0502040204020203" pitchFamily="34" charset="0"/>
              </a:rPr>
              <a:t>There is no communication between the user and the computer.</a:t>
            </a:r>
          </a:p>
          <a:p>
            <a:r>
              <a:rPr lang="en-US" dirty="0" smtClean="0">
                <a:solidFill>
                  <a:srgbClr val="FF0000"/>
                </a:solidFill>
                <a:latin typeface="Bahnschrift" panose="020B0502040204020203" pitchFamily="34" charset="0"/>
              </a:rPr>
              <a:t>Disadvantages </a:t>
            </a:r>
            <a:r>
              <a:rPr lang="en-US" dirty="0">
                <a:solidFill>
                  <a:srgbClr val="FF0000"/>
                </a:solidFill>
                <a:latin typeface="Bahnschrift" panose="020B0502040204020203" pitchFamily="34" charset="0"/>
              </a:rPr>
              <a:t>of a Simple Batch Operating System</a:t>
            </a:r>
          </a:p>
          <a:p>
            <a:pPr marL="285750" indent="-285750">
              <a:buFont typeface="Arial" panose="020B0604020202020204" pitchFamily="34" charset="0"/>
              <a:buChar char="•"/>
            </a:pPr>
            <a:r>
              <a:rPr lang="en-US" dirty="0">
                <a:latin typeface="Bahnschrift" panose="020B0502040204020203" pitchFamily="34" charset="0"/>
              </a:rPr>
              <a:t>It is hard to debug.</a:t>
            </a:r>
          </a:p>
          <a:p>
            <a:pPr marL="285750" indent="-285750">
              <a:buFont typeface="Arial" panose="020B0604020202020204" pitchFamily="34" charset="0"/>
              <a:buChar char="•"/>
            </a:pPr>
            <a:r>
              <a:rPr lang="en-US" dirty="0">
                <a:latin typeface="Bahnschrift" panose="020B0502040204020203" pitchFamily="34" charset="0"/>
              </a:rPr>
              <a:t>The Batch operating systems are </a:t>
            </a:r>
            <a:r>
              <a:rPr lang="en-US" dirty="0" smtClean="0">
                <a:latin typeface="Bahnschrift" panose="020B0502040204020203" pitchFamily="34" charset="0"/>
              </a:rPr>
              <a:t>costly.</a:t>
            </a:r>
            <a:endParaRPr lang="en-IN" dirty="0">
              <a:latin typeface="Bahnschrift" panose="020B0502040204020203" pitchFamily="34" charset="0"/>
            </a:endParaRPr>
          </a:p>
        </p:txBody>
      </p:sp>
      <p:sp>
        <p:nvSpPr>
          <p:cNvPr id="5" name="Rectangle 4"/>
          <p:cNvSpPr/>
          <p:nvPr/>
        </p:nvSpPr>
        <p:spPr>
          <a:xfrm>
            <a:off x="593406" y="1229765"/>
            <a:ext cx="11030557" cy="1477328"/>
          </a:xfrm>
          <a:prstGeom prst="rect">
            <a:avLst/>
          </a:prstGeom>
        </p:spPr>
        <p:txBody>
          <a:bodyPr wrap="square">
            <a:spAutoFit/>
          </a:bodyPr>
          <a:lstStyle/>
          <a:p>
            <a:r>
              <a:rPr lang="en-US" dirty="0">
                <a:latin typeface="Bahnschrift" panose="020B0502040204020203" pitchFamily="34" charset="0"/>
              </a:rPr>
              <a:t>In the simple batch operating system, there is no direct communication between the user and the computer. In this, firstly, the user submits a job to the computer operator, and after submitting the job, the computer operator creates a batch of the jobs on an input device. The batch of jobs is created on the basis of the type of language and needs. After the batch of the job is created, then a special program monitors and manages each program in a batch. Example: Bank Statements,  Payroll system, etc.</a:t>
            </a:r>
          </a:p>
        </p:txBody>
      </p:sp>
      <p:pic>
        <p:nvPicPr>
          <p:cNvPr id="6" name="Picture 5"/>
          <p:cNvPicPr>
            <a:picLocks noChangeAspect="1"/>
          </p:cNvPicPr>
          <p:nvPr/>
        </p:nvPicPr>
        <p:blipFill>
          <a:blip r:embed="rId2"/>
          <a:stretch>
            <a:fillRect/>
          </a:stretch>
        </p:blipFill>
        <p:spPr>
          <a:xfrm>
            <a:off x="6573981" y="3170067"/>
            <a:ext cx="5354504" cy="3346565"/>
          </a:xfrm>
          <a:prstGeom prst="rect">
            <a:avLst/>
          </a:prstGeom>
        </p:spPr>
      </p:pic>
    </p:spTree>
    <p:extLst>
      <p:ext uri="{BB962C8B-B14F-4D97-AF65-F5344CB8AC3E}">
        <p14:creationId xmlns:p14="http://schemas.microsoft.com/office/powerpoint/2010/main" val="330451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407" y="583434"/>
            <a:ext cx="9007594" cy="646331"/>
          </a:xfrm>
          <a:prstGeom prst="rect">
            <a:avLst/>
          </a:prstGeom>
        </p:spPr>
        <p:txBody>
          <a:bodyPr wrap="none">
            <a:spAutoFit/>
          </a:bodyPr>
          <a:lstStyle/>
          <a:p>
            <a:r>
              <a:rPr lang="en-IN" sz="3600" dirty="0">
                <a:solidFill>
                  <a:schemeClr val="tx2"/>
                </a:solidFill>
                <a:latin typeface="+mj-lt"/>
                <a:ea typeface="+mj-ea"/>
                <a:cs typeface="+mj-cs"/>
              </a:rPr>
              <a:t>Multiprogramming Batch Operating System</a:t>
            </a:r>
          </a:p>
        </p:txBody>
      </p:sp>
      <p:sp>
        <p:nvSpPr>
          <p:cNvPr id="5" name="Rectangle 4"/>
          <p:cNvSpPr/>
          <p:nvPr/>
        </p:nvSpPr>
        <p:spPr>
          <a:xfrm>
            <a:off x="593407" y="1899372"/>
            <a:ext cx="6416994" cy="3970318"/>
          </a:xfrm>
          <a:prstGeom prst="rect">
            <a:avLst/>
          </a:prstGeom>
        </p:spPr>
        <p:txBody>
          <a:bodyPr wrap="square">
            <a:spAutoFit/>
          </a:bodyPr>
          <a:lstStyle/>
          <a:p>
            <a:r>
              <a:rPr lang="en-US" dirty="0">
                <a:latin typeface="Bahnschrift" panose="020B0502040204020203" pitchFamily="34" charset="0"/>
              </a:rPr>
              <a:t>In Multiprogramming Batch Operating System, the Operating system first selects the job, and after selecting the job, it begins to execute one of the jobs from memory. When this job requires an I/O operation operating system, it switches to another job (operating system and CPU always busy). In this, the jobs present in memory are always minimum than the jobs present in the job pool.</a:t>
            </a:r>
          </a:p>
          <a:p>
            <a:endParaRPr lang="en-US" dirty="0">
              <a:latin typeface="Bahnschrift" panose="020B0502040204020203" pitchFamily="34" charset="0"/>
            </a:endParaRPr>
          </a:p>
          <a:p>
            <a:r>
              <a:rPr lang="en-US" dirty="0">
                <a:latin typeface="Bahnschrift" panose="020B0502040204020203" pitchFamily="34" charset="0"/>
              </a:rPr>
              <a:t>If different jobs are ready to execute at the same time, then the job is selected for CPU scheduling. In a simple batch operating system, sometimes CPU is idle and doesn’t perform any task, but in the multiprogramming batch operating system, CPU is busy and will never sit idle and always keeps on processing.</a:t>
            </a:r>
          </a:p>
        </p:txBody>
      </p:sp>
      <p:pic>
        <p:nvPicPr>
          <p:cNvPr id="7" name="Picture 6"/>
          <p:cNvPicPr>
            <a:picLocks noChangeAspect="1"/>
          </p:cNvPicPr>
          <p:nvPr/>
        </p:nvPicPr>
        <p:blipFill>
          <a:blip r:embed="rId2"/>
          <a:stretch>
            <a:fillRect/>
          </a:stretch>
        </p:blipFill>
        <p:spPr>
          <a:xfrm>
            <a:off x="7235338" y="1899372"/>
            <a:ext cx="4731325" cy="3088265"/>
          </a:xfrm>
          <a:prstGeom prst="rect">
            <a:avLst/>
          </a:prstGeom>
        </p:spPr>
      </p:pic>
    </p:spTree>
    <p:extLst>
      <p:ext uri="{BB962C8B-B14F-4D97-AF65-F5344CB8AC3E}">
        <p14:creationId xmlns:p14="http://schemas.microsoft.com/office/powerpoint/2010/main" val="3785861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407" y="583434"/>
            <a:ext cx="9854172" cy="646331"/>
          </a:xfrm>
          <a:prstGeom prst="rect">
            <a:avLst/>
          </a:prstGeom>
        </p:spPr>
        <p:txBody>
          <a:bodyPr wrap="none">
            <a:spAutoFit/>
          </a:bodyPr>
          <a:lstStyle/>
          <a:p>
            <a:r>
              <a:rPr lang="en-US" sz="3600" dirty="0">
                <a:solidFill>
                  <a:schemeClr val="tx2"/>
                </a:solidFill>
                <a:latin typeface="+mj-lt"/>
                <a:ea typeface="+mj-ea"/>
                <a:cs typeface="+mj-cs"/>
              </a:rPr>
              <a:t>Multitasking or Time-Sharing Operating System</a:t>
            </a:r>
            <a:endParaRPr lang="en-IN" sz="3600" dirty="0">
              <a:solidFill>
                <a:schemeClr val="tx2"/>
              </a:solidFill>
              <a:latin typeface="+mj-lt"/>
              <a:ea typeface="+mj-ea"/>
              <a:cs typeface="+mj-cs"/>
            </a:endParaRPr>
          </a:p>
        </p:txBody>
      </p:sp>
      <p:sp>
        <p:nvSpPr>
          <p:cNvPr id="5" name="Rectangle 4"/>
          <p:cNvSpPr/>
          <p:nvPr/>
        </p:nvSpPr>
        <p:spPr>
          <a:xfrm>
            <a:off x="593407" y="1229765"/>
            <a:ext cx="5848958" cy="4524315"/>
          </a:xfrm>
          <a:prstGeom prst="rect">
            <a:avLst/>
          </a:prstGeom>
        </p:spPr>
        <p:txBody>
          <a:bodyPr wrap="square">
            <a:spAutoFit/>
          </a:bodyPr>
          <a:lstStyle/>
          <a:p>
            <a:endParaRPr lang="en-US" dirty="0">
              <a:latin typeface="Bahnschrift" panose="020B0502040204020203" pitchFamily="34" charset="0"/>
            </a:endParaRPr>
          </a:p>
          <a:p>
            <a:r>
              <a:rPr lang="en-US" dirty="0">
                <a:latin typeface="Bahnschrift" panose="020B0502040204020203" pitchFamily="34" charset="0"/>
              </a:rPr>
              <a:t>The Time-sharing systems are also called Multitasking systems. In Time-sharing operating system, we assign some time to each job so that all the jobs work efficiently and </a:t>
            </a:r>
            <a:r>
              <a:rPr lang="en-US" dirty="0" smtClean="0">
                <a:latin typeface="Bahnschrift" panose="020B0502040204020203" pitchFamily="34" charset="0"/>
              </a:rPr>
              <a:t>smoothly. The </a:t>
            </a:r>
            <a:r>
              <a:rPr lang="en-US" dirty="0">
                <a:latin typeface="Bahnschrift" panose="020B0502040204020203" pitchFamily="34" charset="0"/>
              </a:rPr>
              <a:t>time taken by each job to execute the job is known as </a:t>
            </a:r>
            <a:r>
              <a:rPr lang="en-US" dirty="0">
                <a:solidFill>
                  <a:srgbClr val="FF0000"/>
                </a:solidFill>
                <a:latin typeface="Bahnschrift" panose="020B0502040204020203" pitchFamily="34" charset="0"/>
              </a:rPr>
              <a:t>quantum</a:t>
            </a:r>
            <a:r>
              <a:rPr lang="en-US" dirty="0">
                <a:latin typeface="Bahnschrift" panose="020B0502040204020203" pitchFamily="34" charset="0"/>
              </a:rPr>
              <a:t>. After the interval of time is over, the operating system moves to the next </a:t>
            </a:r>
            <a:r>
              <a:rPr lang="en-US" dirty="0" smtClean="0">
                <a:latin typeface="Bahnschrift" panose="020B0502040204020203" pitchFamily="34" charset="0"/>
              </a:rPr>
              <a:t>task. </a:t>
            </a:r>
            <a:r>
              <a:rPr lang="en-US" dirty="0">
                <a:latin typeface="Bahnschrift" panose="020B0502040204020203" pitchFamily="34" charset="0"/>
              </a:rPr>
              <a:t>Time-sharing is sharing the processor’s time with multiple users simultaneously.</a:t>
            </a:r>
          </a:p>
          <a:p>
            <a:endParaRPr lang="en-US" dirty="0">
              <a:latin typeface="Bahnschrift" panose="020B0502040204020203" pitchFamily="34" charset="0"/>
            </a:endParaRPr>
          </a:p>
          <a:p>
            <a:r>
              <a:rPr lang="en-US" dirty="0">
                <a:latin typeface="Bahnschrift" panose="020B0502040204020203" pitchFamily="34" charset="0"/>
              </a:rPr>
              <a:t>The major difference between Time-sharing operating system and Multiprogramming batch operating system is that the time-sharing operating system aims to minimize the response time, whereas the Multiprogramming batch operating system is to increase the use of the processor.</a:t>
            </a:r>
          </a:p>
        </p:txBody>
      </p:sp>
      <p:pic>
        <p:nvPicPr>
          <p:cNvPr id="3" name="Picture 2"/>
          <p:cNvPicPr>
            <a:picLocks noChangeAspect="1"/>
          </p:cNvPicPr>
          <p:nvPr/>
        </p:nvPicPr>
        <p:blipFill>
          <a:blip r:embed="rId2"/>
          <a:stretch>
            <a:fillRect/>
          </a:stretch>
        </p:blipFill>
        <p:spPr>
          <a:xfrm>
            <a:off x="7253287" y="1797801"/>
            <a:ext cx="4086225" cy="3810000"/>
          </a:xfrm>
          <a:prstGeom prst="rect">
            <a:avLst/>
          </a:prstGeom>
        </p:spPr>
      </p:pic>
    </p:spTree>
    <p:extLst>
      <p:ext uri="{BB962C8B-B14F-4D97-AF65-F5344CB8AC3E}">
        <p14:creationId xmlns:p14="http://schemas.microsoft.com/office/powerpoint/2010/main" val="3220341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407" y="583434"/>
            <a:ext cx="7007046" cy="646331"/>
          </a:xfrm>
          <a:prstGeom prst="rect">
            <a:avLst/>
          </a:prstGeom>
        </p:spPr>
        <p:txBody>
          <a:bodyPr wrap="none">
            <a:spAutoFit/>
          </a:bodyPr>
          <a:lstStyle/>
          <a:p>
            <a:r>
              <a:rPr lang="en-US" sz="3600" dirty="0">
                <a:solidFill>
                  <a:schemeClr val="tx2"/>
                </a:solidFill>
                <a:latin typeface="+mj-lt"/>
                <a:ea typeface="+mj-ea"/>
                <a:cs typeface="+mj-cs"/>
              </a:rPr>
              <a:t>Multiprocessor Operating System</a:t>
            </a:r>
          </a:p>
        </p:txBody>
      </p:sp>
      <p:sp>
        <p:nvSpPr>
          <p:cNvPr id="5" name="Rectangle 4"/>
          <p:cNvSpPr/>
          <p:nvPr/>
        </p:nvSpPr>
        <p:spPr>
          <a:xfrm>
            <a:off x="593407" y="1229765"/>
            <a:ext cx="5848958" cy="2585323"/>
          </a:xfrm>
          <a:prstGeom prst="rect">
            <a:avLst/>
          </a:prstGeom>
        </p:spPr>
        <p:txBody>
          <a:bodyPr wrap="square">
            <a:spAutoFit/>
          </a:bodyPr>
          <a:lstStyle/>
          <a:p>
            <a:pPr fontAlgn="base"/>
            <a:r>
              <a:rPr lang="en-US" dirty="0" smtClean="0">
                <a:latin typeface="Bahnschrift" panose="020B0502040204020203" pitchFamily="34" charset="0"/>
              </a:rPr>
              <a:t>A </a:t>
            </a:r>
            <a:r>
              <a:rPr lang="en-US" dirty="0">
                <a:latin typeface="Bahnschrift" panose="020B0502040204020203" pitchFamily="34" charset="0"/>
              </a:rPr>
              <a:t>Multiprocessor Operating System means the use of two or more processors within a single computer system. These multiple processors are in close communication and share the memory, computer bus, and other peripheral devices. These systems are known as tightly coupled systems. It offers high speed and computing power. In Multiprocessor operating system, all the processors work by using a single operating system.</a:t>
            </a:r>
          </a:p>
        </p:txBody>
      </p:sp>
      <p:pic>
        <p:nvPicPr>
          <p:cNvPr id="2050" name="Picture 2" descr="Multiprocessor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0667" y="1229765"/>
            <a:ext cx="4291734" cy="289900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93407" y="4128768"/>
            <a:ext cx="6096000" cy="1754326"/>
          </a:xfrm>
          <a:prstGeom prst="rect">
            <a:avLst/>
          </a:prstGeom>
        </p:spPr>
        <p:txBody>
          <a:bodyPr>
            <a:spAutoFit/>
          </a:bodyPr>
          <a:lstStyle/>
          <a:p>
            <a:r>
              <a:rPr lang="en-US" dirty="0">
                <a:solidFill>
                  <a:srgbClr val="FF0000"/>
                </a:solidFill>
                <a:latin typeface="Bahnschrift" panose="020B0502040204020203" pitchFamily="34" charset="0"/>
              </a:rPr>
              <a:t>Advantages of Multiprocessor</a:t>
            </a:r>
          </a:p>
          <a:p>
            <a:pPr marL="285750" indent="-285750">
              <a:buFont typeface="Arial" panose="020B0604020202020204" pitchFamily="34" charset="0"/>
              <a:buChar char="•"/>
            </a:pPr>
            <a:r>
              <a:rPr lang="en-US" dirty="0">
                <a:latin typeface="Bahnschrift" panose="020B0502040204020203" pitchFamily="34" charset="0"/>
              </a:rPr>
              <a:t>Improved performance.</a:t>
            </a:r>
          </a:p>
          <a:p>
            <a:pPr marL="285750" indent="-285750">
              <a:buFont typeface="Arial" panose="020B0604020202020204" pitchFamily="34" charset="0"/>
              <a:buChar char="•"/>
            </a:pPr>
            <a:r>
              <a:rPr lang="en-US" dirty="0">
                <a:latin typeface="Bahnschrift" panose="020B0502040204020203" pitchFamily="34" charset="0"/>
              </a:rPr>
              <a:t>By maximizing the number of processors, more work is done in less time. In this way, throughput is increased.</a:t>
            </a:r>
          </a:p>
          <a:p>
            <a:pPr marL="285750" indent="-285750">
              <a:buFont typeface="Arial" panose="020B0604020202020204" pitchFamily="34" charset="0"/>
              <a:buChar char="•"/>
            </a:pPr>
            <a:r>
              <a:rPr lang="en-US" dirty="0">
                <a:latin typeface="Bahnschrift" panose="020B0502040204020203" pitchFamily="34" charset="0"/>
              </a:rPr>
              <a:t>Increased reliability.</a:t>
            </a:r>
            <a:endParaRPr lang="en-IN" dirty="0">
              <a:latin typeface="Bahnschrift" panose="020B0502040204020203" pitchFamily="34" charset="0"/>
            </a:endParaRPr>
          </a:p>
        </p:txBody>
      </p:sp>
    </p:spTree>
    <p:extLst>
      <p:ext uri="{BB962C8B-B14F-4D97-AF65-F5344CB8AC3E}">
        <p14:creationId xmlns:p14="http://schemas.microsoft.com/office/powerpoint/2010/main" val="673250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393" y="351009"/>
            <a:ext cx="5698996" cy="646331"/>
          </a:xfrm>
          <a:prstGeom prst="rect">
            <a:avLst/>
          </a:prstGeom>
        </p:spPr>
        <p:txBody>
          <a:bodyPr wrap="none">
            <a:spAutoFit/>
          </a:bodyPr>
          <a:lstStyle/>
          <a:p>
            <a:pPr fontAlgn="base"/>
            <a:r>
              <a:rPr lang="en-IN" sz="3600" dirty="0">
                <a:solidFill>
                  <a:schemeClr val="tx2"/>
                </a:solidFill>
                <a:latin typeface="+mj-lt"/>
                <a:ea typeface="+mj-ea"/>
                <a:cs typeface="+mj-cs"/>
              </a:rPr>
              <a:t>Network Operating System</a:t>
            </a:r>
          </a:p>
        </p:txBody>
      </p:sp>
      <p:pic>
        <p:nvPicPr>
          <p:cNvPr id="1026" name="Picture 2" descr="network Opera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104" y="997340"/>
            <a:ext cx="4572000" cy="40386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12747" y="1227667"/>
            <a:ext cx="6096000" cy="2031325"/>
          </a:xfrm>
          <a:prstGeom prst="rect">
            <a:avLst/>
          </a:prstGeom>
        </p:spPr>
        <p:txBody>
          <a:bodyPr>
            <a:spAutoFit/>
          </a:bodyPr>
          <a:lstStyle/>
          <a:p>
            <a:r>
              <a:rPr lang="en-US" dirty="0">
                <a:solidFill>
                  <a:srgbClr val="444444"/>
                </a:solidFill>
                <a:latin typeface="Georgia" panose="02040502050405020303" pitchFamily="18" charset="0"/>
              </a:rPr>
              <a:t>This OS runs on a server allowing it to manage data, users, groups, security, applications, and other networking functions. It allows shared access of files, printers, security, applications, and other networking functions over a small private network or a LAN. Users are well aware of its underlying configuration, making it a tightly coupled system.</a:t>
            </a:r>
            <a:endParaRPr lang="en-IN" dirty="0"/>
          </a:p>
        </p:txBody>
      </p:sp>
      <p:sp>
        <p:nvSpPr>
          <p:cNvPr id="4" name="Rectangle 3"/>
          <p:cNvSpPr/>
          <p:nvPr/>
        </p:nvSpPr>
        <p:spPr>
          <a:xfrm>
            <a:off x="412747" y="3489319"/>
            <a:ext cx="6096000" cy="3139321"/>
          </a:xfrm>
          <a:prstGeom prst="rect">
            <a:avLst/>
          </a:prstGeom>
        </p:spPr>
        <p:txBody>
          <a:bodyPr>
            <a:spAutoFit/>
          </a:bodyPr>
          <a:lstStyle/>
          <a:p>
            <a:pPr fontAlgn="base"/>
            <a:r>
              <a:rPr lang="en-US" b="1" dirty="0">
                <a:solidFill>
                  <a:srgbClr val="444444"/>
                </a:solidFill>
                <a:latin typeface="Georgia" panose="02040502050405020303" pitchFamily="18" charset="0"/>
              </a:rPr>
              <a:t>Advantages of Network Operating System:</a:t>
            </a:r>
          </a:p>
          <a:p>
            <a:pPr fontAlgn="base">
              <a:buFont typeface="Arial" panose="020B0604020202020204" pitchFamily="34" charset="0"/>
              <a:buChar char="•"/>
            </a:pPr>
            <a:r>
              <a:rPr lang="en-US" dirty="0">
                <a:solidFill>
                  <a:srgbClr val="444444"/>
                </a:solidFill>
                <a:latin typeface="Georgia" panose="02040502050405020303" pitchFamily="18" charset="0"/>
              </a:rPr>
              <a:t>It has stable and centralized servers that can handle security concerns well.</a:t>
            </a:r>
          </a:p>
          <a:p>
            <a:pPr fontAlgn="base">
              <a:buFont typeface="Arial" panose="020B0604020202020204" pitchFamily="34" charset="0"/>
              <a:buChar char="•"/>
            </a:pPr>
            <a:r>
              <a:rPr lang="en-US" dirty="0">
                <a:solidFill>
                  <a:srgbClr val="444444"/>
                </a:solidFill>
                <a:latin typeface="Georgia" panose="02040502050405020303" pitchFamily="18" charset="0"/>
              </a:rPr>
              <a:t>Integration of new technologies and hardware up-gradation is easier.</a:t>
            </a:r>
          </a:p>
          <a:p>
            <a:pPr fontAlgn="base">
              <a:buFont typeface="Arial" panose="020B0604020202020204" pitchFamily="34" charset="0"/>
              <a:buChar char="•"/>
            </a:pPr>
            <a:r>
              <a:rPr lang="en-US" dirty="0">
                <a:solidFill>
                  <a:srgbClr val="444444"/>
                </a:solidFill>
                <a:latin typeface="Georgia" panose="02040502050405020303" pitchFamily="18" charset="0"/>
              </a:rPr>
              <a:t>Remote server access is possible.</a:t>
            </a:r>
          </a:p>
          <a:p>
            <a:pPr fontAlgn="base"/>
            <a:r>
              <a:rPr lang="en-US" b="1" dirty="0">
                <a:solidFill>
                  <a:srgbClr val="444444"/>
                </a:solidFill>
                <a:latin typeface="Georgia" panose="02040502050405020303" pitchFamily="18" charset="0"/>
              </a:rPr>
              <a:t>Disadvantages of Network Operating System:</a:t>
            </a:r>
          </a:p>
          <a:p>
            <a:pPr fontAlgn="base">
              <a:buFont typeface="Arial" panose="020B0604020202020204" pitchFamily="34" charset="0"/>
              <a:buChar char="•"/>
            </a:pPr>
            <a:r>
              <a:rPr lang="en-US" dirty="0">
                <a:solidFill>
                  <a:srgbClr val="444444"/>
                </a:solidFill>
                <a:latin typeface="Georgia" panose="02040502050405020303" pitchFamily="18" charset="0"/>
              </a:rPr>
              <a:t>High cost of servers.</a:t>
            </a:r>
          </a:p>
          <a:p>
            <a:pPr fontAlgn="base">
              <a:buFont typeface="Arial" panose="020B0604020202020204" pitchFamily="34" charset="0"/>
              <a:buChar char="•"/>
            </a:pPr>
            <a:r>
              <a:rPr lang="en-US" dirty="0">
                <a:solidFill>
                  <a:srgbClr val="444444"/>
                </a:solidFill>
                <a:latin typeface="Georgia" panose="02040502050405020303" pitchFamily="18" charset="0"/>
              </a:rPr>
              <a:t>Most operations could only be performed through a central location.</a:t>
            </a:r>
          </a:p>
          <a:p>
            <a:pPr fontAlgn="base">
              <a:buFont typeface="Arial" panose="020B0604020202020204" pitchFamily="34" charset="0"/>
              <a:buChar char="•"/>
            </a:pPr>
            <a:r>
              <a:rPr lang="en-US" dirty="0">
                <a:solidFill>
                  <a:srgbClr val="444444"/>
                </a:solidFill>
                <a:latin typeface="Georgia" panose="02040502050405020303" pitchFamily="18" charset="0"/>
              </a:rPr>
              <a:t>It requires regular maintenance and updating.</a:t>
            </a:r>
            <a:endParaRPr lang="en-US" b="0" i="0" dirty="0">
              <a:solidFill>
                <a:srgbClr val="444444"/>
              </a:solidFill>
              <a:effectLst/>
              <a:latin typeface="Georgia" panose="02040502050405020303" pitchFamily="18" charset="0"/>
            </a:endParaRPr>
          </a:p>
        </p:txBody>
      </p:sp>
    </p:spTree>
    <p:extLst>
      <p:ext uri="{BB962C8B-B14F-4D97-AF65-F5344CB8AC3E}">
        <p14:creationId xmlns:p14="http://schemas.microsoft.com/office/powerpoint/2010/main" val="1095505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67035" y="411116"/>
            <a:ext cx="7498080" cy="1143000"/>
          </a:xfrm>
        </p:spPr>
        <p:txBody>
          <a:bodyPr/>
          <a:lstStyle/>
          <a:p>
            <a:r>
              <a:rPr lang="en-US" dirty="0"/>
              <a:t>A simple program</a:t>
            </a:r>
          </a:p>
        </p:txBody>
      </p:sp>
      <p:pic>
        <p:nvPicPr>
          <p:cNvPr id="2" name="Picture 2"/>
          <p:cNvPicPr>
            <a:picLocks noChangeAspect="1" noChangeArrowheads="1"/>
          </p:cNvPicPr>
          <p:nvPr/>
        </p:nvPicPr>
        <p:blipFill rotWithShape="1">
          <a:blip r:embed="rId2"/>
          <a:srcRect t="15133"/>
          <a:stretch/>
        </p:blipFill>
        <p:spPr bwMode="auto">
          <a:xfrm>
            <a:off x="804081" y="1924333"/>
            <a:ext cx="6953250" cy="3718447"/>
          </a:xfrm>
          <a:prstGeom prst="rect">
            <a:avLst/>
          </a:prstGeom>
          <a:noFill/>
          <a:ln w="9525">
            <a:noFill/>
            <a:miter lim="800000"/>
            <a:headEnd/>
            <a:tailEnd/>
          </a:ln>
          <a:effectLst/>
        </p:spPr>
      </p:pic>
    </p:spTree>
    <p:extLst>
      <p:ext uri="{BB962C8B-B14F-4D97-AF65-F5344CB8AC3E}">
        <p14:creationId xmlns:p14="http://schemas.microsoft.com/office/powerpoint/2010/main" val="3752158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393" y="351009"/>
            <a:ext cx="5698996" cy="646331"/>
          </a:xfrm>
          <a:prstGeom prst="rect">
            <a:avLst/>
          </a:prstGeom>
        </p:spPr>
        <p:txBody>
          <a:bodyPr wrap="none">
            <a:spAutoFit/>
          </a:bodyPr>
          <a:lstStyle/>
          <a:p>
            <a:pPr fontAlgn="base"/>
            <a:r>
              <a:rPr lang="en-IN" sz="3600" dirty="0">
                <a:solidFill>
                  <a:schemeClr val="tx2"/>
                </a:solidFill>
                <a:latin typeface="+mj-lt"/>
                <a:ea typeface="+mj-ea"/>
                <a:cs typeface="+mj-cs"/>
              </a:rPr>
              <a:t>Network Operating System</a:t>
            </a:r>
          </a:p>
        </p:txBody>
      </p:sp>
      <p:sp>
        <p:nvSpPr>
          <p:cNvPr id="3" name="Rectangle 2"/>
          <p:cNvSpPr/>
          <p:nvPr/>
        </p:nvSpPr>
        <p:spPr>
          <a:xfrm>
            <a:off x="412747" y="1227667"/>
            <a:ext cx="6096000" cy="3970318"/>
          </a:xfrm>
          <a:prstGeom prst="rect">
            <a:avLst/>
          </a:prstGeom>
        </p:spPr>
        <p:txBody>
          <a:bodyPr>
            <a:spAutoFit/>
          </a:bodyPr>
          <a:lstStyle/>
          <a:p>
            <a:r>
              <a:rPr lang="en-US" b="1" dirty="0">
                <a:latin typeface="Georgia" panose="02040502050405020303" pitchFamily="18" charset="0"/>
              </a:rPr>
              <a:t>Types of network operating system</a:t>
            </a:r>
            <a:endParaRPr lang="en-US" dirty="0">
              <a:latin typeface="Georgia" panose="02040502050405020303" pitchFamily="18" charset="0"/>
            </a:endParaRPr>
          </a:p>
          <a:p>
            <a:pPr marL="285750" indent="-285750">
              <a:buFont typeface="Arial" panose="020B0604020202020204" pitchFamily="34" charset="0"/>
              <a:buChar char="•"/>
            </a:pPr>
            <a:r>
              <a:rPr lang="en-US" b="1" dirty="0">
                <a:latin typeface="Georgia" panose="02040502050405020303" pitchFamily="18" charset="0"/>
              </a:rPr>
              <a:t>Peer-to-peer network operating system:</a:t>
            </a:r>
            <a:r>
              <a:rPr lang="en-US" dirty="0">
                <a:latin typeface="Georgia" panose="02040502050405020303" pitchFamily="18" charset="0"/>
              </a:rPr>
              <a:t> The type of network operating system allows users to share files, resources between two or more computer machines using a LAN</a:t>
            </a:r>
            <a:r>
              <a:rPr lang="en-US" dirty="0" smtClean="0">
                <a:latin typeface="Georgia" panose="02040502050405020303" pitchFamily="18" charset="0"/>
              </a:rPr>
              <a:t>.</a:t>
            </a:r>
          </a:p>
          <a:p>
            <a:pPr marL="285750" indent="-285750">
              <a:buFont typeface="Arial" panose="020B0604020202020204" pitchFamily="34" charset="0"/>
              <a:buChar char="•"/>
            </a:pPr>
            <a:endParaRPr lang="en-US" dirty="0">
              <a:latin typeface="Georgia" panose="02040502050405020303" pitchFamily="18" charset="0"/>
            </a:endParaRPr>
          </a:p>
          <a:p>
            <a:pPr marL="285750" indent="-285750">
              <a:buFont typeface="Arial" panose="020B0604020202020204" pitchFamily="34" charset="0"/>
              <a:buChar char="•"/>
            </a:pPr>
            <a:r>
              <a:rPr lang="en-US" b="1" dirty="0">
                <a:latin typeface="Georgia" panose="02040502050405020303" pitchFamily="18" charset="0"/>
              </a:rPr>
              <a:t>Client-Server network operating system:</a:t>
            </a:r>
            <a:r>
              <a:rPr lang="en-US" dirty="0">
                <a:latin typeface="Georgia" panose="02040502050405020303" pitchFamily="18" charset="0"/>
              </a:rPr>
              <a:t> It is the type of network operating system that allows the users to access resources, functions, and applications through a common server or center hub of the resources. The client workstation can access all resources that exist in the central hub of the network. Multiple clients can access and share different types of the resource over the network from different locations.</a:t>
            </a:r>
            <a:endParaRPr lang="en-US" b="1" dirty="0">
              <a:latin typeface="Georgia" panose="02040502050405020303" pitchFamily="18" charset="0"/>
            </a:endParaRPr>
          </a:p>
        </p:txBody>
      </p:sp>
      <p:pic>
        <p:nvPicPr>
          <p:cNvPr id="2050" name="Picture 2" descr="History of the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1830" y="382077"/>
            <a:ext cx="2837007" cy="26302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istory of the Opera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087" y="3431228"/>
            <a:ext cx="3601092" cy="2568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883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407" y="583434"/>
            <a:ext cx="6211957" cy="646331"/>
          </a:xfrm>
          <a:prstGeom prst="rect">
            <a:avLst/>
          </a:prstGeom>
        </p:spPr>
        <p:txBody>
          <a:bodyPr wrap="none">
            <a:spAutoFit/>
          </a:bodyPr>
          <a:lstStyle/>
          <a:p>
            <a:r>
              <a:rPr lang="en-US" sz="3600" dirty="0">
                <a:solidFill>
                  <a:schemeClr val="tx2"/>
                </a:solidFill>
                <a:latin typeface="+mj-lt"/>
                <a:ea typeface="+mj-ea"/>
                <a:cs typeface="+mj-cs"/>
              </a:rPr>
              <a:t>Distributed Operating System</a:t>
            </a:r>
          </a:p>
        </p:txBody>
      </p:sp>
      <p:sp>
        <p:nvSpPr>
          <p:cNvPr id="3" name="Rectangle 2"/>
          <p:cNvSpPr/>
          <p:nvPr/>
        </p:nvSpPr>
        <p:spPr>
          <a:xfrm>
            <a:off x="651385" y="1332729"/>
            <a:ext cx="6096000" cy="2585323"/>
          </a:xfrm>
          <a:prstGeom prst="rect">
            <a:avLst/>
          </a:prstGeom>
        </p:spPr>
        <p:txBody>
          <a:bodyPr>
            <a:spAutoFit/>
          </a:bodyPr>
          <a:lstStyle/>
          <a:p>
            <a:r>
              <a:rPr lang="en-US" dirty="0" smtClean="0">
                <a:latin typeface="Bahnschrift" panose="020B0502040204020203" pitchFamily="34" charset="0"/>
              </a:rPr>
              <a:t>The Distributed Operating system is not installed on a single machine, it is divided into parts, and these parts are loaded on different machines. A part of the distributed Operating system is installed on each machine to make their communication possible. Distributed Operating systems are much more complex, large, and sophisticated than Network operating systems because they also have to take care of varying networking protocols.</a:t>
            </a:r>
            <a:endParaRPr lang="en-IN" dirty="0">
              <a:latin typeface="Bahnschrift" panose="020B0502040204020203" pitchFamily="34" charset="0"/>
            </a:endParaRPr>
          </a:p>
        </p:txBody>
      </p:sp>
      <p:pic>
        <p:nvPicPr>
          <p:cNvPr id="6" name="Picture 5"/>
          <p:cNvPicPr>
            <a:picLocks noChangeAspect="1"/>
          </p:cNvPicPr>
          <p:nvPr/>
        </p:nvPicPr>
        <p:blipFill>
          <a:blip r:embed="rId2"/>
          <a:stretch>
            <a:fillRect/>
          </a:stretch>
        </p:blipFill>
        <p:spPr>
          <a:xfrm>
            <a:off x="7205662" y="583434"/>
            <a:ext cx="4791075" cy="3895725"/>
          </a:xfrm>
          <a:prstGeom prst="rect">
            <a:avLst/>
          </a:prstGeom>
        </p:spPr>
      </p:pic>
      <p:sp>
        <p:nvSpPr>
          <p:cNvPr id="4" name="TextBox 3"/>
          <p:cNvSpPr txBox="1"/>
          <p:nvPr/>
        </p:nvSpPr>
        <p:spPr>
          <a:xfrm>
            <a:off x="651385" y="4285398"/>
            <a:ext cx="3613490" cy="1754326"/>
          </a:xfrm>
          <a:prstGeom prst="rect">
            <a:avLst/>
          </a:prstGeom>
          <a:noFill/>
        </p:spPr>
        <p:txBody>
          <a:bodyPr wrap="none" rtlCol="0">
            <a:spAutoFit/>
          </a:bodyPr>
          <a:lstStyle/>
          <a:p>
            <a:r>
              <a:rPr lang="en-US" dirty="0" smtClean="0">
                <a:latin typeface="Bahnschrift" panose="020B0502040204020203" pitchFamily="34" charset="0"/>
              </a:rPr>
              <a:t>Goals:</a:t>
            </a:r>
          </a:p>
          <a:p>
            <a:pPr marL="285750" indent="-285750">
              <a:buFont typeface="Arial" panose="020B0604020202020204" pitchFamily="34" charset="0"/>
              <a:buChar char="•"/>
            </a:pPr>
            <a:r>
              <a:rPr lang="en-US" dirty="0">
                <a:latin typeface="Bahnschrift" panose="020B0502040204020203" pitchFamily="34" charset="0"/>
              </a:rPr>
              <a:t>Connecting Resources / Users</a:t>
            </a:r>
          </a:p>
          <a:p>
            <a:pPr marL="285750" indent="-285750">
              <a:buFont typeface="Arial" panose="020B0604020202020204" pitchFamily="34" charset="0"/>
              <a:buChar char="•"/>
            </a:pPr>
            <a:r>
              <a:rPr lang="en-US" dirty="0">
                <a:latin typeface="Bahnschrift" panose="020B0502040204020203" pitchFamily="34" charset="0"/>
              </a:rPr>
              <a:t>Transparency</a:t>
            </a:r>
          </a:p>
          <a:p>
            <a:pPr marL="285750" indent="-285750">
              <a:buFont typeface="Arial" panose="020B0604020202020204" pitchFamily="34" charset="0"/>
              <a:buChar char="•"/>
            </a:pPr>
            <a:r>
              <a:rPr lang="en-US" dirty="0">
                <a:latin typeface="Bahnschrift" panose="020B0502040204020203" pitchFamily="34" charset="0"/>
              </a:rPr>
              <a:t>Scalability</a:t>
            </a:r>
          </a:p>
          <a:p>
            <a:pPr marL="285750" indent="-285750">
              <a:buFont typeface="Arial" panose="020B0604020202020204" pitchFamily="34" charset="0"/>
              <a:buChar char="•"/>
            </a:pPr>
            <a:r>
              <a:rPr lang="en-US" dirty="0">
                <a:latin typeface="Bahnschrift" panose="020B0502040204020203" pitchFamily="34" charset="0"/>
              </a:rPr>
              <a:t>Reliability</a:t>
            </a:r>
          </a:p>
          <a:p>
            <a:pPr marL="285750" indent="-285750">
              <a:buFont typeface="Arial" panose="020B0604020202020204" pitchFamily="34" charset="0"/>
              <a:buChar char="•"/>
            </a:pPr>
            <a:r>
              <a:rPr lang="en-US" dirty="0">
                <a:latin typeface="Bahnschrift" panose="020B0502040204020203" pitchFamily="34" charset="0"/>
              </a:rPr>
              <a:t>Performance</a:t>
            </a:r>
            <a:endParaRPr lang="en-IN" dirty="0">
              <a:latin typeface="Bahnschrift" panose="020B0502040204020203" pitchFamily="34" charset="0"/>
            </a:endParaRPr>
          </a:p>
        </p:txBody>
      </p:sp>
    </p:spTree>
    <p:extLst>
      <p:ext uri="{BB962C8B-B14F-4D97-AF65-F5344CB8AC3E}">
        <p14:creationId xmlns:p14="http://schemas.microsoft.com/office/powerpoint/2010/main" val="25451048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343" y="282769"/>
            <a:ext cx="6117893" cy="646331"/>
          </a:xfrm>
          <a:prstGeom prst="rect">
            <a:avLst/>
          </a:prstGeom>
        </p:spPr>
        <p:txBody>
          <a:bodyPr wrap="none">
            <a:spAutoFit/>
          </a:bodyPr>
          <a:lstStyle/>
          <a:p>
            <a:r>
              <a:rPr lang="en-IN" sz="3600" dirty="0">
                <a:solidFill>
                  <a:schemeClr val="tx2"/>
                </a:solidFill>
                <a:latin typeface="+mj-lt"/>
                <a:ea typeface="+mj-ea"/>
                <a:cs typeface="+mj-cs"/>
              </a:rPr>
              <a:t>Real-Time Operating System</a:t>
            </a:r>
          </a:p>
        </p:txBody>
      </p:sp>
      <p:sp>
        <p:nvSpPr>
          <p:cNvPr id="3" name="Rectangle 2"/>
          <p:cNvSpPr/>
          <p:nvPr/>
        </p:nvSpPr>
        <p:spPr>
          <a:xfrm>
            <a:off x="475236" y="1120844"/>
            <a:ext cx="5379654" cy="1477328"/>
          </a:xfrm>
          <a:prstGeom prst="rect">
            <a:avLst/>
          </a:prstGeom>
        </p:spPr>
        <p:txBody>
          <a:bodyPr wrap="square">
            <a:spAutoFit/>
          </a:bodyPr>
          <a:lstStyle/>
          <a:p>
            <a:r>
              <a:rPr lang="en-US" dirty="0"/>
              <a:t>Real-time operating systems are the operating systems that are used in real-time applications where the data processing must be done in a fixed interval of time. The Real-time operating system gives the response very fast and quick. </a:t>
            </a:r>
            <a:endParaRPr lang="en-IN" dirty="0"/>
          </a:p>
        </p:txBody>
      </p:sp>
      <p:sp>
        <p:nvSpPr>
          <p:cNvPr id="4" name="Rectangle 3"/>
          <p:cNvSpPr/>
          <p:nvPr/>
        </p:nvSpPr>
        <p:spPr>
          <a:xfrm>
            <a:off x="475236" y="2945600"/>
            <a:ext cx="5707200"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fontAlgn="base"/>
            <a:r>
              <a:rPr lang="en-US" b="1" dirty="0">
                <a:solidFill>
                  <a:srgbClr val="666666"/>
                </a:solidFill>
                <a:latin typeface="Open Sans"/>
              </a:rPr>
              <a:t>Hard-Real time: – </a:t>
            </a:r>
            <a:r>
              <a:rPr lang="en-US" dirty="0">
                <a:solidFill>
                  <a:srgbClr val="666666"/>
                </a:solidFill>
                <a:latin typeface="Open Sans"/>
              </a:rPr>
              <a:t>In Hard-Real time system, there is some deadline for executing the task, which means that the task must start its execution on the particular scheduled time, and should complete within the assigned duration of time.</a:t>
            </a:r>
          </a:p>
          <a:p>
            <a:pPr fontAlgn="base"/>
            <a:r>
              <a:rPr lang="en-US" b="1" i="1" dirty="0">
                <a:solidFill>
                  <a:srgbClr val="666666"/>
                </a:solidFill>
                <a:latin typeface="Open Sans"/>
              </a:rPr>
              <a:t>Example: – Aircraft systems, Medical critical care System, etc.</a:t>
            </a:r>
            <a:endParaRPr lang="en-US" b="0" i="0" dirty="0">
              <a:solidFill>
                <a:srgbClr val="666666"/>
              </a:solidFill>
              <a:effectLst/>
              <a:latin typeface="Open Sans"/>
            </a:endParaRPr>
          </a:p>
        </p:txBody>
      </p:sp>
      <p:sp>
        <p:nvSpPr>
          <p:cNvPr id="5" name="Rectangle 4"/>
          <p:cNvSpPr/>
          <p:nvPr/>
        </p:nvSpPr>
        <p:spPr>
          <a:xfrm>
            <a:off x="6571236" y="3084099"/>
            <a:ext cx="5399964"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solidFill>
                  <a:srgbClr val="666666"/>
                </a:solidFill>
                <a:latin typeface="Open Sans"/>
              </a:rPr>
              <a:t>Soft-Real time: –</a:t>
            </a:r>
            <a:r>
              <a:rPr lang="en-US" dirty="0">
                <a:solidFill>
                  <a:srgbClr val="666666"/>
                </a:solidFill>
                <a:latin typeface="Open Sans"/>
              </a:rPr>
              <a:t> In the Soft-Real time system also, we assign a time to each process, but some delaying in time is acceptable. So, in Soft-real time, deadlines are handled softly. That’s why it is called Soft-Real time. </a:t>
            </a:r>
            <a:r>
              <a:rPr lang="en-US" b="1" i="1" dirty="0">
                <a:solidFill>
                  <a:srgbClr val="666666"/>
                </a:solidFill>
                <a:latin typeface="Open Sans"/>
              </a:rPr>
              <a:t>Example: – </a:t>
            </a:r>
            <a:r>
              <a:rPr lang="en-US" dirty="0">
                <a:solidFill>
                  <a:srgbClr val="666666"/>
                </a:solidFill>
                <a:latin typeface="Open Sans"/>
              </a:rPr>
              <a:t>Live stock price and Online Transaction System.</a:t>
            </a:r>
            <a:endParaRPr lang="en-IN" dirty="0"/>
          </a:p>
        </p:txBody>
      </p:sp>
    </p:spTree>
    <p:extLst>
      <p:ext uri="{BB962C8B-B14F-4D97-AF65-F5344CB8AC3E}">
        <p14:creationId xmlns:p14="http://schemas.microsoft.com/office/powerpoint/2010/main" val="6817209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2029" y="444012"/>
            <a:ext cx="6237605" cy="646331"/>
          </a:xfrm>
          <a:prstGeom prst="rect">
            <a:avLst/>
          </a:prstGeom>
        </p:spPr>
        <p:txBody>
          <a:bodyPr wrap="square">
            <a:spAutoFit/>
          </a:bodyPr>
          <a:lstStyle/>
          <a:p>
            <a:pPr algn="just"/>
            <a:r>
              <a:rPr lang="en-IN" sz="3600" dirty="0">
                <a:solidFill>
                  <a:schemeClr val="tx2"/>
                </a:solidFill>
                <a:latin typeface="+mj-lt"/>
                <a:ea typeface="+mj-ea"/>
                <a:cs typeface="+mj-cs"/>
              </a:rPr>
              <a:t>Embedded Operating System</a:t>
            </a:r>
          </a:p>
        </p:txBody>
      </p:sp>
      <p:sp>
        <p:nvSpPr>
          <p:cNvPr id="3" name="Rectangle 2"/>
          <p:cNvSpPr/>
          <p:nvPr/>
        </p:nvSpPr>
        <p:spPr>
          <a:xfrm>
            <a:off x="720436" y="1399310"/>
            <a:ext cx="4821382" cy="2308324"/>
          </a:xfrm>
          <a:prstGeom prst="rect">
            <a:avLst/>
          </a:prstGeom>
        </p:spPr>
        <p:txBody>
          <a:bodyPr wrap="square">
            <a:spAutoFit/>
          </a:bodyPr>
          <a:lstStyle/>
          <a:p>
            <a:r>
              <a:rPr lang="en-US" dirty="0">
                <a:solidFill>
                  <a:srgbClr val="333333"/>
                </a:solidFill>
                <a:latin typeface="Bahnschrift" panose="020B0502040204020203" pitchFamily="34" charset="0"/>
              </a:rPr>
              <a:t>The Embedded operating system is the specific purpose operating system used in the computer system's embedded hardware configuration. These operating systems are designed to work on dedicated devices like automated teller machines (ATMs), airplane systems, digital home assistants, and the internet of things (</a:t>
            </a:r>
            <a:r>
              <a:rPr lang="en-US" dirty="0" err="1">
                <a:solidFill>
                  <a:srgbClr val="333333"/>
                </a:solidFill>
                <a:latin typeface="Bahnschrift" panose="020B0502040204020203" pitchFamily="34" charset="0"/>
              </a:rPr>
              <a:t>IoT</a:t>
            </a:r>
            <a:r>
              <a:rPr lang="en-US" dirty="0">
                <a:solidFill>
                  <a:srgbClr val="333333"/>
                </a:solidFill>
                <a:latin typeface="Bahnschrift" panose="020B0502040204020203" pitchFamily="34" charset="0"/>
              </a:rPr>
              <a:t>) devices.</a:t>
            </a:r>
            <a:endParaRPr lang="en-IN" dirty="0">
              <a:latin typeface="Bahnschrift" panose="020B0502040204020203" pitchFamily="34" charset="0"/>
            </a:endParaRPr>
          </a:p>
        </p:txBody>
      </p:sp>
      <p:pic>
        <p:nvPicPr>
          <p:cNvPr id="1026" name="Picture 2" descr="History of the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7721" y="767177"/>
            <a:ext cx="5238750" cy="463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549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7797" t="12268" r="22799" b="26913"/>
          <a:stretch/>
        </p:blipFill>
        <p:spPr>
          <a:xfrm>
            <a:off x="996286" y="627796"/>
            <a:ext cx="7342496" cy="5082066"/>
          </a:xfrm>
          <a:prstGeom prst="rect">
            <a:avLst/>
          </a:prstGeom>
        </p:spPr>
      </p:pic>
    </p:spTree>
    <p:extLst>
      <p:ext uri="{BB962C8B-B14F-4D97-AF65-F5344CB8AC3E}">
        <p14:creationId xmlns:p14="http://schemas.microsoft.com/office/powerpoint/2010/main" val="2223329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859307" y="2537478"/>
            <a:ext cx="4070041" cy="1183341"/>
          </a:xfrm>
        </p:spPr>
        <p:txBody>
          <a:bodyPr>
            <a:noAutofit/>
          </a:bodyPr>
          <a:lstStyle/>
          <a:p>
            <a:pPr algn="ctr"/>
            <a:r>
              <a:rPr lang="en-US"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4212679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59809" y="247342"/>
            <a:ext cx="7714488" cy="944562"/>
          </a:xfrm>
        </p:spPr>
        <p:txBody>
          <a:bodyPr/>
          <a:lstStyle/>
          <a:p>
            <a:r>
              <a:rPr lang="en-US" dirty="0"/>
              <a:t>Hardware Abstraction</a:t>
            </a:r>
          </a:p>
        </p:txBody>
      </p:sp>
      <p:pic>
        <p:nvPicPr>
          <p:cNvPr id="2" name="Picture 2"/>
          <p:cNvPicPr>
            <a:picLocks noChangeAspect="1" noChangeArrowheads="1"/>
          </p:cNvPicPr>
          <p:nvPr/>
        </p:nvPicPr>
        <p:blipFill>
          <a:blip r:embed="rId2"/>
          <a:srcRect/>
          <a:stretch>
            <a:fillRect/>
          </a:stretch>
        </p:blipFill>
        <p:spPr bwMode="auto">
          <a:xfrm>
            <a:off x="752903" y="1084997"/>
            <a:ext cx="7286625" cy="5067300"/>
          </a:xfrm>
          <a:prstGeom prst="rect">
            <a:avLst/>
          </a:prstGeom>
          <a:noFill/>
          <a:ln w="9525">
            <a:noFill/>
            <a:miter lim="800000"/>
            <a:headEnd/>
            <a:tailEnd/>
          </a:ln>
          <a:effectLst/>
        </p:spPr>
      </p:pic>
    </p:spTree>
    <p:extLst>
      <p:ext uri="{BB962C8B-B14F-4D97-AF65-F5344CB8AC3E}">
        <p14:creationId xmlns:p14="http://schemas.microsoft.com/office/powerpoint/2010/main" val="2656035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023" y="452059"/>
            <a:ext cx="7498080" cy="868362"/>
          </a:xfrm>
        </p:spPr>
        <p:txBody>
          <a:bodyPr/>
          <a:lstStyle/>
          <a:p>
            <a:r>
              <a:rPr lang="en-IN" dirty="0"/>
              <a:t>Explaining the story</a:t>
            </a:r>
          </a:p>
        </p:txBody>
      </p:sp>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The string “Hello World” would be present in some memory location in the Main Memory which is also called as the RAM</a:t>
            </a:r>
          </a:p>
          <a:p>
            <a:r>
              <a:rPr lang="en-IN" sz="2000" dirty="0">
                <a:latin typeface="Times New Roman" pitchFamily="18" charset="0"/>
                <a:cs typeface="Times New Roman" pitchFamily="18" charset="0"/>
              </a:rPr>
              <a:t>Certain Instructions in the Processor would read the string byte by byte from the Main Memory  and then copy them on to something known as a Video Buffer.</a:t>
            </a:r>
          </a:p>
          <a:p>
            <a:r>
              <a:rPr lang="en-IN" sz="2000" dirty="0">
                <a:latin typeface="Times New Roman" pitchFamily="18" charset="0"/>
                <a:cs typeface="Times New Roman" pitchFamily="18" charset="0"/>
              </a:rPr>
              <a:t> Along with copying the string “Hello World” to the Video Buffer, other attributes are added. For instance, things like the colour of the string to be displayed, the x y coordinates on the monitor where the “Hello World” string needs to be displayed and other monitor specific attributes such as the depth and so on.</a:t>
            </a:r>
          </a:p>
          <a:p>
            <a:r>
              <a:rPr lang="en-IN" sz="2000" dirty="0">
                <a:latin typeface="Times New Roman" pitchFamily="18" charset="0"/>
                <a:cs typeface="Times New Roman" pitchFamily="18" charset="0"/>
              </a:rPr>
              <a:t>String which is copied to the Video Buffer is then read by the Graphics Card which would then display it on the Monitor</a:t>
            </a:r>
          </a:p>
        </p:txBody>
      </p:sp>
    </p:spTree>
    <p:extLst>
      <p:ext uri="{BB962C8B-B14F-4D97-AF65-F5344CB8AC3E}">
        <p14:creationId xmlns:p14="http://schemas.microsoft.com/office/powerpoint/2010/main" val="2529429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23331" y="394496"/>
            <a:ext cx="7714488" cy="487362"/>
          </a:xfrm>
        </p:spPr>
        <p:txBody>
          <a:bodyPr>
            <a:normAutofit fontScale="90000"/>
          </a:bodyPr>
          <a:lstStyle/>
          <a:p>
            <a:r>
              <a:rPr lang="en-US" dirty="0"/>
              <a:t>Hardware Abstraction</a:t>
            </a:r>
          </a:p>
        </p:txBody>
      </p:sp>
      <p:sp>
        <p:nvSpPr>
          <p:cNvPr id="5" name="Rectangle 4"/>
          <p:cNvSpPr/>
          <p:nvPr/>
        </p:nvSpPr>
        <p:spPr>
          <a:xfrm>
            <a:off x="723330" y="5090319"/>
            <a:ext cx="11150221" cy="1200329"/>
          </a:xfrm>
          <a:prstGeom prst="rect">
            <a:avLst/>
          </a:prstGeom>
        </p:spPr>
        <p:txBody>
          <a:bodyPr wrap="square">
            <a:spAutoFit/>
          </a:bodyPr>
          <a:lstStyle/>
          <a:p>
            <a:pPr>
              <a:buFont typeface="Arial" pitchFamily="34" charset="0"/>
              <a:buChar char="•"/>
            </a:pPr>
            <a:r>
              <a:rPr lang="en-IN" dirty="0"/>
              <a:t>The </a:t>
            </a:r>
            <a:r>
              <a:rPr lang="en-IN" b="1" dirty="0"/>
              <a:t>functions</a:t>
            </a:r>
            <a:r>
              <a:rPr lang="en-IN" dirty="0"/>
              <a:t> which change the execution mode of the program from user mode to </a:t>
            </a:r>
            <a:r>
              <a:rPr lang="en-IN" b="1" dirty="0"/>
              <a:t>kernel</a:t>
            </a:r>
            <a:r>
              <a:rPr lang="en-IN" dirty="0"/>
              <a:t> mode are known as system calls</a:t>
            </a:r>
          </a:p>
          <a:p>
            <a:pPr>
              <a:buFont typeface="Arial" pitchFamily="34" charset="0"/>
              <a:buChar char="•"/>
            </a:pPr>
            <a:r>
              <a:rPr lang="en-IN" dirty="0"/>
              <a:t>In computing,  a </a:t>
            </a:r>
            <a:r>
              <a:rPr lang="en-IN" b="1" dirty="0"/>
              <a:t>system call</a:t>
            </a:r>
            <a:r>
              <a:rPr lang="en-IN" dirty="0"/>
              <a:t> is the programmatic way in which a computer program requests a service from the kernel of the operating system it is executed on</a:t>
            </a:r>
          </a:p>
        </p:txBody>
      </p:sp>
      <p:pic>
        <p:nvPicPr>
          <p:cNvPr id="3075" name="Picture 3"/>
          <p:cNvPicPr>
            <a:picLocks noChangeAspect="1" noChangeArrowheads="1"/>
          </p:cNvPicPr>
          <p:nvPr/>
        </p:nvPicPr>
        <p:blipFill>
          <a:blip r:embed="rId2"/>
          <a:srcRect/>
          <a:stretch>
            <a:fillRect/>
          </a:stretch>
        </p:blipFill>
        <p:spPr bwMode="auto">
          <a:xfrm>
            <a:off x="499281" y="990601"/>
            <a:ext cx="6800850" cy="3990975"/>
          </a:xfrm>
          <a:prstGeom prst="rect">
            <a:avLst/>
          </a:prstGeom>
          <a:noFill/>
          <a:ln w="9525">
            <a:noFill/>
            <a:miter lim="800000"/>
            <a:headEnd/>
            <a:tailEnd/>
          </a:ln>
          <a:effectLst/>
        </p:spPr>
      </p:pic>
    </p:spTree>
    <p:extLst>
      <p:ext uri="{BB962C8B-B14F-4D97-AF65-F5344CB8AC3E}">
        <p14:creationId xmlns:p14="http://schemas.microsoft.com/office/powerpoint/2010/main" val="1336038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99" y="383820"/>
            <a:ext cx="7327392" cy="868362"/>
          </a:xfrm>
        </p:spPr>
        <p:txBody>
          <a:bodyPr>
            <a:normAutofit/>
          </a:bodyPr>
          <a:lstStyle/>
          <a:p>
            <a:r>
              <a:rPr lang="en-US" dirty="0"/>
              <a:t>Hardware Abstraction</a:t>
            </a:r>
            <a:endParaRPr lang="en-IN" dirty="0"/>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Operating Systems essentially provide abstraction. It sits in between the applications that we write and the hardware, and abstract all the nitty-gritty details of the Hardware from the applications</a:t>
            </a:r>
          </a:p>
          <a:p>
            <a:r>
              <a:rPr lang="en-IN" sz="2400" dirty="0">
                <a:latin typeface="Times New Roman" pitchFamily="18" charset="0"/>
                <a:cs typeface="Times New Roman" pitchFamily="18" charset="0"/>
              </a:rPr>
              <a:t>Simple statement such as this </a:t>
            </a:r>
            <a:r>
              <a:rPr lang="en-IN" sz="2400" dirty="0" err="1">
                <a:latin typeface="Times New Roman" pitchFamily="18" charset="0"/>
                <a:cs typeface="Times New Roman" pitchFamily="18" charset="0"/>
              </a:rPr>
              <a:t>printf</a:t>
            </a:r>
            <a:r>
              <a:rPr lang="en-IN" sz="2400" dirty="0">
                <a:latin typeface="Times New Roman" pitchFamily="18" charset="0"/>
                <a:cs typeface="Times New Roman" pitchFamily="18" charset="0"/>
              </a:rPr>
              <a:t>(“%s”, </a:t>
            </a:r>
            <a:r>
              <a:rPr lang="en-IN" sz="2400" dirty="0" err="1">
                <a:latin typeface="Times New Roman" pitchFamily="18" charset="0"/>
                <a:cs typeface="Times New Roman" pitchFamily="18" charset="0"/>
              </a:rPr>
              <a:t>str</a:t>
            </a:r>
            <a:r>
              <a:rPr lang="en-IN" sz="2400" dirty="0">
                <a:latin typeface="Times New Roman" pitchFamily="18" charset="0"/>
                <a:cs typeface="Times New Roman" pitchFamily="18" charset="0"/>
              </a:rPr>
              <a:t>)  would eventually reside in something known as a system call which would trigger the Operating System to execute.</a:t>
            </a:r>
          </a:p>
        </p:txBody>
      </p:sp>
    </p:spTree>
    <p:extLst>
      <p:ext uri="{BB962C8B-B14F-4D97-AF65-F5344CB8AC3E}">
        <p14:creationId xmlns:p14="http://schemas.microsoft.com/office/powerpoint/2010/main" val="3680850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979" y="655638"/>
            <a:ext cx="9512490" cy="792162"/>
          </a:xfrm>
        </p:spPr>
        <p:txBody>
          <a:bodyPr>
            <a:normAutofit/>
          </a:bodyPr>
          <a:lstStyle/>
          <a:p>
            <a:r>
              <a:rPr lang="en-IN" dirty="0"/>
              <a:t>Advantages of hardware abstraction?</a:t>
            </a:r>
          </a:p>
        </p:txBody>
      </p:sp>
      <p:sp>
        <p:nvSpPr>
          <p:cNvPr id="3" name="Content Placeholder 2"/>
          <p:cNvSpPr>
            <a:spLocks noGrp="1"/>
          </p:cNvSpPr>
          <p:nvPr>
            <p:ph idx="1"/>
          </p:nvPr>
        </p:nvSpPr>
        <p:spPr>
          <a:xfrm>
            <a:off x="932597" y="1843585"/>
            <a:ext cx="10363200" cy="4572000"/>
          </a:xfrm>
        </p:spPr>
        <p:txBody>
          <a:bodyPr>
            <a:normAutofit/>
          </a:bodyPr>
          <a:lstStyle/>
          <a:p>
            <a:r>
              <a:rPr lang="en-IN" sz="2000" dirty="0">
                <a:latin typeface="Times New Roman" pitchFamily="18" charset="0"/>
                <a:cs typeface="Times New Roman" pitchFamily="18" charset="0"/>
              </a:rPr>
              <a:t>Easy to Program: Programmer need not know the nitty-gritty details about the Hardware any more</a:t>
            </a:r>
          </a:p>
          <a:p>
            <a:r>
              <a:rPr lang="en-IN" sz="2000" dirty="0">
                <a:latin typeface="Times New Roman" pitchFamily="18" charset="0"/>
                <a:cs typeface="Times New Roman" pitchFamily="18" charset="0"/>
              </a:rPr>
              <a:t>Reusable functionality: There is the single module in the Operating System which handles all </a:t>
            </a:r>
            <a:r>
              <a:rPr lang="en-IN" sz="2000" dirty="0" err="1">
                <a:latin typeface="Times New Roman" pitchFamily="18" charset="0"/>
                <a:cs typeface="Times New Roman" pitchFamily="18" charset="0"/>
              </a:rPr>
              <a:t>printf's</a:t>
            </a:r>
            <a:r>
              <a:rPr lang="en-IN" sz="2000" dirty="0">
                <a:latin typeface="Times New Roman" pitchFamily="18" charset="0"/>
                <a:cs typeface="Times New Roman" pitchFamily="18" charset="0"/>
              </a:rPr>
              <a:t> from all applications executing on the System</a:t>
            </a:r>
          </a:p>
          <a:p>
            <a:r>
              <a:rPr lang="en-IN" sz="2000" dirty="0">
                <a:latin typeface="Times New Roman" pitchFamily="18" charset="0"/>
                <a:cs typeface="Times New Roman" pitchFamily="18" charset="0"/>
              </a:rPr>
              <a:t>Portability: when we write a program which uses something like a </a:t>
            </a:r>
            <a:r>
              <a:rPr lang="en-IN" sz="2000" dirty="0" err="1">
                <a:latin typeface="Times New Roman" pitchFamily="18" charset="0"/>
                <a:cs typeface="Times New Roman" pitchFamily="18" charset="0"/>
              </a:rPr>
              <a:t>printf</a:t>
            </a:r>
            <a:r>
              <a:rPr lang="en-IN" sz="2000" dirty="0">
                <a:latin typeface="Times New Roman" pitchFamily="18" charset="0"/>
                <a:cs typeface="Times New Roman" pitchFamily="18" charset="0"/>
              </a:rPr>
              <a:t> statement, we do not really bother about what Hardware it runs on. It could run in a Desktop for instance or a Server or a Laptop or if complied appropriately, also in several embedded devices. So,  essentially Applications will not change even though the underlying Hardware changes</a:t>
            </a:r>
          </a:p>
          <a:p>
            <a:pPr>
              <a:buNone/>
            </a:pPr>
            <a:endParaRPr lang="en-IN" dirty="0"/>
          </a:p>
          <a:p>
            <a:endParaRPr lang="en-IN" dirty="0"/>
          </a:p>
        </p:txBody>
      </p:sp>
    </p:spTree>
    <p:extLst>
      <p:ext uri="{BB962C8B-B14F-4D97-AF65-F5344CB8AC3E}">
        <p14:creationId xmlns:p14="http://schemas.microsoft.com/office/powerpoint/2010/main" val="2670969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522337" y="471394"/>
            <a:ext cx="7723187" cy="576262"/>
          </a:xfrm>
        </p:spPr>
        <p:txBody>
          <a:bodyPr>
            <a:normAutofit fontScale="90000"/>
          </a:bodyPr>
          <a:lstStyle/>
          <a:p>
            <a:pPr eaLnBrk="1" hangingPunct="1"/>
            <a:r>
              <a:rPr lang="en-US" dirty="0" smtClean="0"/>
              <a:t>What is an Operating System?</a:t>
            </a:r>
          </a:p>
        </p:txBody>
      </p:sp>
      <p:sp>
        <p:nvSpPr>
          <p:cNvPr id="6147" name="Rectangle 3"/>
          <p:cNvSpPr>
            <a:spLocks noGrp="1" noChangeArrowheads="1"/>
          </p:cNvSpPr>
          <p:nvPr>
            <p:ph type="body" idx="4294967295"/>
          </p:nvPr>
        </p:nvSpPr>
        <p:spPr>
          <a:xfrm>
            <a:off x="522336" y="1268413"/>
            <a:ext cx="10232100" cy="4159250"/>
          </a:xfrm>
        </p:spPr>
        <p:txBody>
          <a:bodyPr>
            <a:normAutofit/>
          </a:bodyPr>
          <a:lstStyle/>
          <a:p>
            <a:r>
              <a:rPr lang="en-US" sz="2000" dirty="0" smtClean="0">
                <a:latin typeface="Bahnschrift" panose="020B0502040204020203" pitchFamily="34" charset="0"/>
                <a:cs typeface="Calibri" panose="020F0502020204030204" pitchFamily="34" charset="0"/>
              </a:rPr>
              <a:t>A program that acts as an intermediary between a user of a computer and the computer hardware</a:t>
            </a:r>
          </a:p>
          <a:p>
            <a:pPr marL="0" indent="0">
              <a:buNone/>
            </a:pPr>
            <a:endParaRPr lang="en-US" sz="2000" dirty="0" smtClean="0">
              <a:latin typeface="Bahnschrift" panose="020B0502040204020203" pitchFamily="34" charset="0"/>
              <a:cs typeface="Calibri" panose="020F0502020204030204" pitchFamily="34" charset="0"/>
            </a:endParaRPr>
          </a:p>
          <a:p>
            <a:r>
              <a:rPr lang="en-US" sz="2000" dirty="0" smtClean="0">
                <a:latin typeface="Bahnschrift" panose="020B0502040204020203" pitchFamily="34" charset="0"/>
                <a:cs typeface="Calibri" panose="020F0502020204030204" pitchFamily="34" charset="0"/>
              </a:rPr>
              <a:t>Operating system goals:</a:t>
            </a:r>
          </a:p>
          <a:p>
            <a:pPr lvl="1"/>
            <a:r>
              <a:rPr lang="en-US" sz="1800" dirty="0" smtClean="0">
                <a:latin typeface="Bahnschrift" panose="020B0502040204020203" pitchFamily="34" charset="0"/>
                <a:cs typeface="Calibri" panose="020F0502020204030204" pitchFamily="34" charset="0"/>
              </a:rPr>
              <a:t>Execute user programs and make solving user problems easier</a:t>
            </a:r>
          </a:p>
          <a:p>
            <a:pPr lvl="1"/>
            <a:r>
              <a:rPr lang="en-US" sz="1800" dirty="0" smtClean="0">
                <a:latin typeface="Bahnschrift" panose="020B0502040204020203" pitchFamily="34" charset="0"/>
                <a:cs typeface="Calibri" panose="020F0502020204030204" pitchFamily="34" charset="0"/>
              </a:rPr>
              <a:t>Make the computer system convenient to use</a:t>
            </a:r>
          </a:p>
          <a:p>
            <a:pPr lvl="1"/>
            <a:r>
              <a:rPr lang="en-US" sz="1800" dirty="0" smtClean="0">
                <a:latin typeface="Bahnschrift" panose="020B0502040204020203" pitchFamily="34" charset="0"/>
                <a:cs typeface="Calibri" panose="020F0502020204030204" pitchFamily="34" charset="0"/>
              </a:rPr>
              <a:t>Use the computer hardware in an efficient manner</a:t>
            </a:r>
          </a:p>
        </p:txBody>
      </p:sp>
    </p:spTree>
    <p:extLst>
      <p:ext uri="{BB962C8B-B14F-4D97-AF65-F5344CB8AC3E}">
        <p14:creationId xmlns:p14="http://schemas.microsoft.com/office/powerpoint/2010/main" val="2637934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36729" y="373631"/>
            <a:ext cx="9733128" cy="576262"/>
          </a:xfrm>
        </p:spPr>
        <p:txBody>
          <a:bodyPr>
            <a:normAutofit fontScale="90000"/>
          </a:bodyPr>
          <a:lstStyle/>
          <a:p>
            <a:pPr eaLnBrk="1" hangingPunct="1"/>
            <a:r>
              <a:rPr lang="en-US" dirty="0" smtClean="0"/>
              <a:t>Computer System Structure</a:t>
            </a:r>
          </a:p>
        </p:txBody>
      </p:sp>
      <p:sp>
        <p:nvSpPr>
          <p:cNvPr id="7171" name="Rectangle 3"/>
          <p:cNvSpPr>
            <a:spLocks noGrp="1" noChangeArrowheads="1"/>
          </p:cNvSpPr>
          <p:nvPr>
            <p:ph type="body" idx="4294967295"/>
          </p:nvPr>
        </p:nvSpPr>
        <p:spPr>
          <a:xfrm>
            <a:off x="436730" y="1204913"/>
            <a:ext cx="6960358" cy="5154944"/>
          </a:xfrm>
        </p:spPr>
        <p:txBody>
          <a:bodyPr>
            <a:normAutofit fontScale="92500"/>
          </a:bodyPr>
          <a:lstStyle/>
          <a:p>
            <a:r>
              <a:rPr lang="en-US" dirty="0" smtClean="0">
                <a:latin typeface="Bahnschrift" panose="020B0502040204020203" pitchFamily="34" charset="0"/>
              </a:rPr>
              <a:t>Computer system can be divided into four components:</a:t>
            </a:r>
          </a:p>
          <a:p>
            <a:pPr lvl="1"/>
            <a:r>
              <a:rPr lang="en-US" dirty="0" smtClean="0">
                <a:latin typeface="Bahnschrift" panose="020B0502040204020203" pitchFamily="34" charset="0"/>
              </a:rPr>
              <a:t>Hardware – provides basic computing resources</a:t>
            </a:r>
          </a:p>
          <a:p>
            <a:pPr lvl="2"/>
            <a:r>
              <a:rPr lang="en-US" dirty="0" smtClean="0">
                <a:latin typeface="Bahnschrift" panose="020B0502040204020203" pitchFamily="34" charset="0"/>
              </a:rPr>
              <a:t>CPU, memory, I/O devices</a:t>
            </a:r>
          </a:p>
          <a:p>
            <a:pPr lvl="1"/>
            <a:r>
              <a:rPr lang="en-US" dirty="0" smtClean="0">
                <a:latin typeface="Bahnschrift" panose="020B0502040204020203" pitchFamily="34" charset="0"/>
              </a:rPr>
              <a:t>Operating system</a:t>
            </a:r>
          </a:p>
          <a:p>
            <a:pPr lvl="2"/>
            <a:r>
              <a:rPr lang="en-US" dirty="0" smtClean="0">
                <a:latin typeface="Bahnschrift" panose="020B0502040204020203" pitchFamily="34" charset="0"/>
              </a:rPr>
              <a:t>Controls and coordinates use of hardware among various applications and users</a:t>
            </a:r>
          </a:p>
          <a:p>
            <a:pPr lvl="1"/>
            <a:r>
              <a:rPr lang="en-US" dirty="0" smtClean="0">
                <a:latin typeface="Bahnschrift" panose="020B0502040204020203" pitchFamily="34" charset="0"/>
              </a:rPr>
              <a:t>Application programs – define the ways in which the system resources are used to solve the computing problems of the users</a:t>
            </a:r>
          </a:p>
          <a:p>
            <a:pPr lvl="2"/>
            <a:r>
              <a:rPr lang="en-US" dirty="0" smtClean="0">
                <a:latin typeface="Bahnschrift" panose="020B0502040204020203" pitchFamily="34" charset="0"/>
              </a:rPr>
              <a:t>Word processors, compilers, web browsers, database systems, video games</a:t>
            </a:r>
          </a:p>
          <a:p>
            <a:pPr lvl="1"/>
            <a:r>
              <a:rPr lang="en-US" dirty="0" smtClean="0">
                <a:latin typeface="Bahnschrift" panose="020B0502040204020203" pitchFamily="34" charset="0"/>
              </a:rPr>
              <a:t>Users</a:t>
            </a:r>
          </a:p>
          <a:p>
            <a:pPr lvl="2"/>
            <a:r>
              <a:rPr lang="en-US" dirty="0" smtClean="0">
                <a:latin typeface="Bahnschrift" panose="020B0502040204020203" pitchFamily="34" charset="0"/>
              </a:rPr>
              <a:t>People, machines, other computers</a:t>
            </a:r>
          </a:p>
        </p:txBody>
      </p:sp>
      <p:pic>
        <p:nvPicPr>
          <p:cNvPr id="2" name="Picture 1"/>
          <p:cNvPicPr>
            <a:picLocks noChangeAspect="1"/>
          </p:cNvPicPr>
          <p:nvPr/>
        </p:nvPicPr>
        <p:blipFill>
          <a:blip r:embed="rId3"/>
          <a:stretch>
            <a:fillRect/>
          </a:stretch>
        </p:blipFill>
        <p:spPr>
          <a:xfrm>
            <a:off x="7397088" y="949893"/>
            <a:ext cx="4599391" cy="3663050"/>
          </a:xfrm>
          <a:prstGeom prst="rect">
            <a:avLst/>
          </a:prstGeom>
        </p:spPr>
      </p:pic>
    </p:spTree>
    <p:extLst>
      <p:ext uri="{BB962C8B-B14F-4D97-AF65-F5344CB8AC3E}">
        <p14:creationId xmlns:p14="http://schemas.microsoft.com/office/powerpoint/2010/main" val="5795397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19545</TotalTime>
  <Words>1967</Words>
  <Application>Microsoft Office PowerPoint</Application>
  <PresentationFormat>Widescreen</PresentationFormat>
  <Paragraphs>150</Paragraphs>
  <Slides>25</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Bahnschrift</vt:lpstr>
      <vt:lpstr>Calibri</vt:lpstr>
      <vt:lpstr>Century Gothic</vt:lpstr>
      <vt:lpstr>Franklin Gothic Book</vt:lpstr>
      <vt:lpstr>Georgia</vt:lpstr>
      <vt:lpstr>Open Sans</vt:lpstr>
      <vt:lpstr>Perpetua</vt:lpstr>
      <vt:lpstr>Times New Roman</vt:lpstr>
      <vt:lpstr>Wingdings 2</vt:lpstr>
      <vt:lpstr>Equity</vt:lpstr>
      <vt:lpstr>Operating Systems (Introduction)</vt:lpstr>
      <vt:lpstr>A simple program</vt:lpstr>
      <vt:lpstr>Hardware Abstraction</vt:lpstr>
      <vt:lpstr>Explaining the story</vt:lpstr>
      <vt:lpstr>Hardware Abstraction</vt:lpstr>
      <vt:lpstr>Hardware Abstraction</vt:lpstr>
      <vt:lpstr>Advantages of hardware abstraction?</vt:lpstr>
      <vt:lpstr>What is an Operating System?</vt:lpstr>
      <vt:lpstr>Computer System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suvendu</dc:creator>
  <cp:lastModifiedBy>User</cp:lastModifiedBy>
  <cp:revision>255</cp:revision>
  <dcterms:created xsi:type="dcterms:W3CDTF">2017-12-03T11:28:36Z</dcterms:created>
  <dcterms:modified xsi:type="dcterms:W3CDTF">2022-02-16T11:08:21Z</dcterms:modified>
</cp:coreProperties>
</file>