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57" r:id="rId3"/>
    <p:sldId id="258" r:id="rId4"/>
    <p:sldId id="259" r:id="rId5"/>
    <p:sldId id="261" r:id="rId6"/>
    <p:sldId id="296" r:id="rId7"/>
    <p:sldId id="297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3538"/>
            <a:ext cx="9144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47799" y="304800"/>
            <a:ext cx="7696201" cy="893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UNIVERSITY OF ENGINEERING &amp; MANAGEMENT, KOLKATA</a:t>
            </a:r>
          </a:p>
        </p:txBody>
      </p:sp>
      <p:pic>
        <p:nvPicPr>
          <p:cNvPr id="6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08" y="173038"/>
            <a:ext cx="1375255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447800" y="1074738"/>
            <a:ext cx="716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                                 Course </a:t>
            </a:r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Name : </a:t>
            </a:r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AI &amp; ML  </a:t>
            </a:r>
            <a:endParaRPr lang="en-US" b="1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Example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P represents 'This book is good' and Q represents 'This book is cheap',</a:t>
            </a:r>
          </a:p>
          <a:p>
            <a:r>
              <a:rPr lang="en-US" dirty="0" smtClean="0"/>
              <a:t>write the following sentences in symbolic form:</a:t>
            </a:r>
          </a:p>
          <a:p>
            <a:r>
              <a:rPr lang="en-US" dirty="0" smtClean="0"/>
              <a:t>(a) This book is good and cheap.</a:t>
            </a:r>
          </a:p>
          <a:p>
            <a:r>
              <a:rPr lang="en-US" dirty="0" smtClean="0"/>
              <a:t>(b) This book is not good but cheap.</a:t>
            </a:r>
          </a:p>
          <a:p>
            <a:r>
              <a:rPr lang="en-US" dirty="0" smtClean="0"/>
              <a:t>(c) This book is costly but good.</a:t>
            </a:r>
          </a:p>
          <a:p>
            <a:r>
              <a:rPr lang="en-US" dirty="0" smtClean="0"/>
              <a:t>(d) This book is neither good nor cheap.</a:t>
            </a:r>
          </a:p>
          <a:p>
            <a:r>
              <a:rPr lang="en-US" dirty="0" smtClean="0"/>
              <a:t>(e) This book is either good or cheap.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Translate the following sentences into propositional forms:</a:t>
            </a:r>
          </a:p>
          <a:p>
            <a:r>
              <a:rPr lang="en-US" dirty="0" smtClean="0"/>
              <a:t>(a) If it is not raining and I have the time, then I will go to a movie.</a:t>
            </a:r>
          </a:p>
          <a:p>
            <a:r>
              <a:rPr lang="en-US" dirty="0" smtClean="0"/>
              <a:t>(b) It is raining and I will not go to a movie..</a:t>
            </a:r>
          </a:p>
          <a:p>
            <a:r>
              <a:rPr lang="en-US" dirty="0" smtClean="0"/>
              <a:t>(c) It is not raining. </a:t>
            </a:r>
          </a:p>
          <a:p>
            <a:r>
              <a:rPr lang="en-US" dirty="0" smtClean="0"/>
              <a:t>(d) I will not go to a movie.</a:t>
            </a:r>
          </a:p>
          <a:p>
            <a:r>
              <a:rPr lang="en-US" dirty="0" smtClean="0"/>
              <a:t>(e) I will go to a movie if only if it is not raining.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u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4836" y="2672390"/>
            <a:ext cx="7639564" cy="3042610"/>
          </a:xfrm>
        </p:spPr>
      </p:pic>
      <p:sp>
        <p:nvSpPr>
          <p:cNvPr id="8" name="TextBox 7"/>
          <p:cNvSpPr txBox="1"/>
          <p:nvPr/>
        </p:nvSpPr>
        <p:spPr>
          <a:xfrm>
            <a:off x="1143000" y="220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Well Formed Formula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u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046" y="2238942"/>
            <a:ext cx="7487153" cy="3476058"/>
          </a:xfrm>
        </p:spPr>
      </p:pic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1828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WFF 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u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00784"/>
            <a:ext cx="7696200" cy="3942816"/>
          </a:xfrm>
        </p:spPr>
      </p:pic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u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00200"/>
            <a:ext cx="5181600" cy="4525963"/>
          </a:xfrm>
        </p:spPr>
      </p:pic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Theorem Proving by Propositional Logic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 Semantic</a:t>
            </a:r>
          </a:p>
          <a:p>
            <a:r>
              <a:rPr lang="en-US" dirty="0" smtClean="0"/>
              <a:t>ii) Syntactic</a:t>
            </a:r>
          </a:p>
          <a:p>
            <a:r>
              <a:rPr lang="en-US" dirty="0" smtClean="0"/>
              <a:t>Semantic method involves forward chaining and backward chaining method.</a:t>
            </a:r>
          </a:p>
          <a:p>
            <a:r>
              <a:rPr lang="en-US" dirty="0" smtClean="0"/>
              <a:t>Forward chaining: When all the premises are true, check whether the conclusion is true. Under this circumstance, we say that forward chaining holds good.</a:t>
            </a:r>
          </a:p>
          <a:p>
            <a:r>
              <a:rPr lang="en-US" dirty="0" smtClean="0"/>
              <a:t>Backward chaining: When all the consequences are false, check whether at least one of the premises is false.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u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224652"/>
            <a:ext cx="6705600" cy="3277058"/>
          </a:xfrm>
        </p:spPr>
      </p:pic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u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6001"/>
            <a:ext cx="5562600" cy="3810000"/>
          </a:xfrm>
        </p:spPr>
      </p:pic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Approach for Syntactic Prove</a:t>
            </a:r>
          </a:p>
          <a:p>
            <a:r>
              <a:rPr lang="en-US" sz="2400" b="1" dirty="0" smtClean="0"/>
              <a:t>Method of Substitution</a:t>
            </a:r>
          </a:p>
          <a:p>
            <a:r>
              <a:rPr lang="en-US" sz="2400" dirty="0" smtClean="0"/>
              <a:t>By this method, left-hand side (or right-hand side) of the statement to be proved is chosen and the standard formulas, presented above, are applied selectively to prove the other side of the statement.</a:t>
            </a:r>
          </a:p>
          <a:p>
            <a:r>
              <a:rPr lang="en-US" sz="2400" dirty="0" smtClean="0"/>
              <a:t>Ex : Prove the contraposition theorem.</a:t>
            </a:r>
          </a:p>
          <a:p>
            <a:pPr>
              <a:buNone/>
            </a:pPr>
            <a:endParaRPr lang="en-US" sz="2400" dirty="0" smtClean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Proposition?</a:t>
            </a:r>
          </a:p>
          <a:p>
            <a:r>
              <a:rPr lang="en-US" dirty="0" smtClean="0"/>
              <a:t>A proposition (or a statement) is classified as a declarative sentence to which only one of the truth values. i.e. true or false.</a:t>
            </a:r>
          </a:p>
          <a:p>
            <a:r>
              <a:rPr lang="en-US" dirty="0" smtClean="0"/>
              <a:t>Example: New Delhi is the capital of India. (T)</a:t>
            </a:r>
          </a:p>
          <a:p>
            <a:r>
              <a:rPr lang="en-US" dirty="0" smtClean="0"/>
              <a:t>The square of 4 is 16. (T)</a:t>
            </a:r>
          </a:p>
          <a:p>
            <a:r>
              <a:rPr lang="en-US" dirty="0" smtClean="0"/>
              <a:t>The cube of 5 is 122. (F)</a:t>
            </a:r>
          </a:p>
          <a:p>
            <a:r>
              <a:rPr lang="en-US" dirty="0" smtClean="0"/>
              <a:t>Bring me coffee. (Not a proposition)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CONNECTIVES (PROPOSITIONAL CONNECTIVES OR LOGICAL CONNECTIVES)</a:t>
            </a:r>
          </a:p>
          <a:p>
            <a:r>
              <a:rPr lang="en-US" dirty="0" smtClean="0"/>
              <a:t>There are five basic connectives: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Negation (NOT)</a:t>
            </a:r>
          </a:p>
          <a:p>
            <a:r>
              <a:rPr lang="en-US" dirty="0" smtClean="0"/>
              <a:t>(ii) Conjunction (AND)</a:t>
            </a:r>
          </a:p>
          <a:p>
            <a:r>
              <a:rPr lang="en-US" dirty="0" smtClean="0"/>
              <a:t>(iii) Disjunction (OR)</a:t>
            </a:r>
          </a:p>
          <a:p>
            <a:r>
              <a:rPr lang="en-US" dirty="0" smtClean="0"/>
              <a:t>(iv) Implication (IF THEN )</a:t>
            </a:r>
          </a:p>
          <a:p>
            <a:r>
              <a:rPr lang="en-US" dirty="0" smtClean="0"/>
              <a:t>(v) If and Only If. (IFF)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P (Proposition)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NOT P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30480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Truth Table for NOT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3657600"/>
          <a:ext cx="6096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 AND Q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24200" y="6019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Truth Table for 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8229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OR Q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05000" y="426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Truth Table for 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8229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dirty="0" smtClean="0"/>
                        <a:t> Q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05000" y="426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Truth Table for IF THEN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8229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</a:t>
                      </a:r>
                      <a:r>
                        <a:rPr lang="en-US" dirty="0" smtClean="0">
                          <a:sym typeface="Wingdings" pitchFamily="2" charset="2"/>
                        </a:rPr>
                        <a:t>&lt;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- &gt;</a:t>
                      </a:r>
                      <a:r>
                        <a:rPr lang="en-US" dirty="0" smtClean="0"/>
                        <a:t> Q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05000" y="426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Truth Table for IF and only 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Few Definitions:</a:t>
            </a:r>
          </a:p>
          <a:p>
            <a:r>
              <a:rPr lang="en-US" dirty="0" smtClean="0"/>
              <a:t>When a statement cannot be logically broken into smaller statements, we call it </a:t>
            </a:r>
            <a:r>
              <a:rPr lang="en-US" b="1" dirty="0" smtClean="0"/>
              <a:t>atomic</a:t>
            </a:r>
            <a:r>
              <a:rPr lang="en-US" b="1" i="1" dirty="0" smtClean="0"/>
              <a:t>.</a:t>
            </a:r>
          </a:p>
          <a:p>
            <a:r>
              <a:rPr lang="en-US" dirty="0" smtClean="0"/>
              <a:t>Let r be a propositional formula, constructed by connecting atomic propositions p, q, s, etc. by operators. An </a:t>
            </a:r>
            <a:r>
              <a:rPr lang="en-US" b="1" dirty="0" smtClean="0"/>
              <a:t>interpretation </a:t>
            </a:r>
            <a:r>
              <a:rPr lang="en-US" dirty="0" smtClean="0"/>
              <a:t>for r is a function that maps v (p), v (q) and v (s) into true or false values that together keep r true.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propositional formula is called </a:t>
            </a:r>
            <a:r>
              <a:rPr lang="en-US" b="1" dirty="0" err="1" smtClean="0"/>
              <a:t>satisfiable</a:t>
            </a:r>
            <a:r>
              <a:rPr lang="en-US" b="1" dirty="0" smtClean="0"/>
              <a:t> </a:t>
            </a:r>
            <a:r>
              <a:rPr lang="en-US" dirty="0" smtClean="0"/>
              <a:t>if its value is true for some interpretation.</a:t>
            </a:r>
          </a:p>
          <a:p>
            <a:r>
              <a:rPr lang="en-US" dirty="0" smtClean="0"/>
              <a:t>A propositional formula is </a:t>
            </a:r>
            <a:r>
              <a:rPr lang="en-US" b="1" dirty="0" err="1" smtClean="0"/>
              <a:t>unsatisfiable</a:t>
            </a:r>
            <a:r>
              <a:rPr lang="en-US" b="1" dirty="0" smtClean="0"/>
              <a:t> or contradictory </a:t>
            </a:r>
            <a:r>
              <a:rPr lang="en-US" dirty="0" smtClean="0"/>
              <a:t>if it is not </a:t>
            </a:r>
            <a:r>
              <a:rPr lang="en-US" dirty="0" err="1" smtClean="0"/>
              <a:t>satisfiable</a:t>
            </a:r>
            <a:r>
              <a:rPr lang="en-US" dirty="0" smtClean="0"/>
              <a:t>, i.e., for no interpretation it is true.</a:t>
            </a:r>
          </a:p>
          <a:p>
            <a:r>
              <a:rPr lang="en-US" dirty="0" smtClean="0"/>
              <a:t>A propositional formula is called </a:t>
            </a:r>
            <a:r>
              <a:rPr lang="en-US" b="1" dirty="0" smtClean="0"/>
              <a:t>valid or tautology, </a:t>
            </a:r>
            <a:r>
              <a:rPr lang="en-US" dirty="0" smtClean="0"/>
              <a:t>when it is true for all possible interpretations.</a:t>
            </a:r>
          </a:p>
          <a:p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795</Words>
  <Application>Microsoft Office PowerPoint</Application>
  <PresentationFormat>On-screen Show (4:3)</PresentationFormat>
  <Paragraphs>136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23</cp:revision>
  <dcterms:created xsi:type="dcterms:W3CDTF">2006-08-16T00:00:00Z</dcterms:created>
  <dcterms:modified xsi:type="dcterms:W3CDTF">2022-02-26T09:42:36Z</dcterms:modified>
</cp:coreProperties>
</file>