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23"/>
  </p:notesMasterIdLst>
  <p:sldIdLst>
    <p:sldId id="256" r:id="rId2"/>
    <p:sldId id="310" r:id="rId3"/>
    <p:sldId id="311" r:id="rId4"/>
    <p:sldId id="312" r:id="rId5"/>
    <p:sldId id="309" r:id="rId6"/>
    <p:sldId id="313" r:id="rId7"/>
    <p:sldId id="314" r:id="rId8"/>
    <p:sldId id="306" r:id="rId9"/>
    <p:sldId id="307" r:id="rId10"/>
    <p:sldId id="308" r:id="rId11"/>
    <p:sldId id="285" r:id="rId12"/>
    <p:sldId id="315" r:id="rId13"/>
    <p:sldId id="286" r:id="rId14"/>
    <p:sldId id="287" r:id="rId15"/>
    <p:sldId id="288" r:id="rId16"/>
    <p:sldId id="316" r:id="rId17"/>
    <p:sldId id="317" r:id="rId18"/>
    <p:sldId id="318" r:id="rId19"/>
    <p:sldId id="319" r:id="rId20"/>
    <p:sldId id="320"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5" autoAdjust="0"/>
    <p:restoredTop sz="94434" autoAdjust="0"/>
  </p:normalViewPr>
  <p:slideViewPr>
    <p:cSldViewPr snapToGrid="0">
      <p:cViewPr varScale="1">
        <p:scale>
          <a:sx n="70" d="100"/>
          <a:sy n="70" d="100"/>
        </p:scale>
        <p:origin x="660" y="72"/>
      </p:cViewPr>
      <p:guideLst>
        <p:guide orient="horz" pos="2160"/>
        <p:guide pos="3840"/>
      </p:guideLst>
    </p:cSldViewPr>
  </p:slideViewPr>
  <p:notesTextViewPr>
    <p:cViewPr>
      <p:scale>
        <a:sx n="1" d="1"/>
        <a:sy n="1" d="1"/>
      </p:scale>
      <p:origin x="0" y="0"/>
    </p:cViewPr>
  </p:notesTextViewPr>
  <p:sorterViewPr>
    <p:cViewPr>
      <p:scale>
        <a:sx n="66" d="100"/>
        <a:sy n="66" d="100"/>
      </p:scale>
      <p:origin x="0" y="-4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5D48D-E9A4-4536-AECB-4104F26E3BDA}" type="datetimeFigureOut">
              <a:rPr lang="en-US" smtClean="0"/>
              <a:pPr/>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F8E61-8FAE-4BF3-AED1-9FECF4609D94}" type="slidenum">
              <a:rPr lang="en-US" smtClean="0"/>
              <a:pPr/>
              <a:t>‹#›</a:t>
            </a:fld>
            <a:endParaRPr lang="en-US"/>
          </a:p>
        </p:txBody>
      </p:sp>
    </p:spTree>
    <p:extLst>
      <p:ext uri="{BB962C8B-B14F-4D97-AF65-F5344CB8AC3E}">
        <p14:creationId xmlns:p14="http://schemas.microsoft.com/office/powerpoint/2010/main" val="376550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C81977-F944-4721-82D4-D81B19CE890D}"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6533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21</a:t>
            </a:fld>
            <a:endParaRPr lang="en-US"/>
          </a:p>
        </p:txBody>
      </p:sp>
    </p:spTree>
    <p:extLst>
      <p:ext uri="{BB962C8B-B14F-4D97-AF65-F5344CB8AC3E}">
        <p14:creationId xmlns:p14="http://schemas.microsoft.com/office/powerpoint/2010/main" val="259438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21BB44-5FAE-4671-ACE5-C0A0F929EC84}" type="datetimeFigureOut">
              <a:rPr lang="en-US" smtClean="0"/>
              <a:pPr/>
              <a:t>3/1/2022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pPr/>
              <a:t>3/1/2022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21BB44-5FAE-4671-ACE5-C0A0F929EC84}"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pPr/>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21BB44-5FAE-4671-ACE5-C0A0F929EC84}" type="datetimeFigureOut">
              <a:rPr lang="en-US" smtClean="0"/>
              <a:pPr/>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pPr/>
              <a:t>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pPr/>
              <a:t>3/1/2022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pPr/>
              <a:t>3/1/2022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02507" y="5183779"/>
            <a:ext cx="8923019" cy="1126283"/>
          </a:xfrm>
        </p:spPr>
        <p:txBody>
          <a:bodyPr>
            <a:normAutofit/>
          </a:bodyPr>
          <a:lstStyle/>
          <a:p>
            <a:pPr marL="3943350" lvl="8" indent="-285750">
              <a:buFont typeface="Century Gothic" panose="020B0502020202020204" pitchFamily="34" charset="0"/>
              <a:buChar char="―"/>
            </a:pPr>
            <a:r>
              <a:rPr lang="en-US" sz="1800" b="1" dirty="0" smtClean="0"/>
              <a:t>	</a:t>
            </a:r>
            <a:r>
              <a:rPr lang="en-US" sz="2400" b="1" dirty="0" smtClean="0"/>
              <a:t>Presented By</a:t>
            </a:r>
            <a:r>
              <a:rPr lang="en-US" sz="2900" dirty="0" smtClean="0"/>
              <a:t>	</a:t>
            </a:r>
            <a:r>
              <a:rPr lang="en-US" dirty="0" smtClean="0"/>
              <a:t>			</a:t>
            </a:r>
            <a:r>
              <a:rPr lang="en-US" sz="1400" dirty="0" smtClean="0"/>
              <a:t>   </a:t>
            </a:r>
            <a:r>
              <a:rPr lang="en-US" sz="2000" dirty="0" err="1" smtClean="0"/>
              <a:t>Sudeshna</a:t>
            </a:r>
            <a:r>
              <a:rPr lang="en-US" sz="2000" dirty="0" smtClean="0"/>
              <a:t> </a:t>
            </a:r>
            <a:r>
              <a:rPr lang="en-US" sz="2000" dirty="0" err="1" smtClean="0"/>
              <a:t>Kundu</a:t>
            </a:r>
            <a:r>
              <a:rPr lang="en-US" sz="2000" dirty="0" smtClean="0"/>
              <a:t> (</a:t>
            </a:r>
            <a:r>
              <a:rPr lang="en-US" sz="2000" dirty="0" err="1" smtClean="0"/>
              <a:t>Mondal</a:t>
            </a:r>
            <a:r>
              <a:rPr lang="en-US" sz="2000" dirty="0" smtClean="0"/>
              <a:t>)</a:t>
            </a:r>
            <a:endParaRPr lang="en-US" sz="2000" dirty="0"/>
          </a:p>
        </p:txBody>
      </p:sp>
      <p:sp>
        <p:nvSpPr>
          <p:cNvPr id="2" name="Title 1"/>
          <p:cNvSpPr>
            <a:spLocks noGrp="1"/>
          </p:cNvSpPr>
          <p:nvPr>
            <p:ph type="ctrTitle"/>
          </p:nvPr>
        </p:nvSpPr>
        <p:spPr/>
        <p:txBody>
          <a:bodyPr/>
          <a:lstStyle/>
          <a:p>
            <a:r>
              <a:rPr lang="en-US" dirty="0" smtClean="0"/>
              <a:t>Operating Systems</a:t>
            </a:r>
            <a:br>
              <a:rPr lang="en-US" dirty="0" smtClean="0"/>
            </a:br>
            <a:r>
              <a:rPr lang="en-US" dirty="0" smtClean="0"/>
              <a:t>(CPU Scheduling)</a:t>
            </a:r>
            <a:endParaRPr lang="en-US" dirty="0"/>
          </a:p>
        </p:txBody>
      </p:sp>
    </p:spTree>
    <p:extLst>
      <p:ext uri="{BB962C8B-B14F-4D97-AF65-F5344CB8AC3E}">
        <p14:creationId xmlns:p14="http://schemas.microsoft.com/office/powerpoint/2010/main" val="103059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64" y="329229"/>
            <a:ext cx="7498080" cy="715962"/>
          </a:xfrm>
        </p:spPr>
        <p:txBody>
          <a:bodyPr>
            <a:normAutofit/>
          </a:bodyPr>
          <a:lstStyle/>
          <a:p>
            <a:r>
              <a:rPr lang="en-US" sz="3600" b="1" dirty="0">
                <a:solidFill>
                  <a:schemeClr val="bg1">
                    <a:lumMod val="65000"/>
                  </a:schemeClr>
                </a:solidFill>
                <a:latin typeface="Times New Roman" pitchFamily="18" charset="0"/>
                <a:cs typeface="Times New Roman" pitchFamily="18" charset="0"/>
              </a:rPr>
              <a:t>Optimization Criteria</a:t>
            </a:r>
            <a:endParaRPr lang="en-IN" sz="3600" dirty="0">
              <a:solidFill>
                <a:schemeClr val="bg1">
                  <a:lumMod val="65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599364" y="1313987"/>
            <a:ext cx="6784075" cy="5266510"/>
          </a:xfrm>
          <a:prstGeom prst="rect">
            <a:avLst/>
          </a:prstGeom>
          <a:noFill/>
          <a:ln w="9525">
            <a:noFill/>
            <a:miter lim="800000"/>
            <a:headEnd/>
            <a:tailEnd/>
          </a:ln>
          <a:effectLst/>
        </p:spPr>
      </p:pic>
      <p:pic>
        <p:nvPicPr>
          <p:cNvPr id="4" name="Picture 2" descr="https://www.guru99.com/images/1/122519_0449_CPUscheduli2.png"/>
          <p:cNvPicPr>
            <a:picLocks noChangeAspect="1" noChangeArrowheads="1"/>
          </p:cNvPicPr>
          <p:nvPr/>
        </p:nvPicPr>
        <p:blipFill rotWithShape="1">
          <a:blip r:embed="rId3">
            <a:extLst>
              <a:ext uri="{28A0092B-C50C-407E-A947-70E740481C1C}">
                <a14:useLocalDpi xmlns:a14="http://schemas.microsoft.com/office/drawing/2010/main" val="0"/>
              </a:ext>
            </a:extLst>
          </a:blip>
          <a:srcRect b="16196"/>
          <a:stretch/>
        </p:blipFill>
        <p:spPr bwMode="auto">
          <a:xfrm>
            <a:off x="7083188" y="1313987"/>
            <a:ext cx="4770935" cy="302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490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67586" name="Rectangle 2"/>
          <p:cNvSpPr>
            <a:spLocks noGrp="1" noChangeArrowheads="1"/>
          </p:cNvSpPr>
          <p:nvPr>
            <p:ph type="title"/>
          </p:nvPr>
        </p:nvSpPr>
        <p:spPr>
          <a:xfrm>
            <a:off x="577755" y="123825"/>
            <a:ext cx="10363200" cy="1143000"/>
          </a:xfrm>
        </p:spPr>
        <p:txBody>
          <a:bodyPr/>
          <a:lstStyle/>
          <a:p>
            <a:r>
              <a:rPr lang="en-US" dirty="0"/>
              <a:t>Scheduling Algorithms</a:t>
            </a:r>
          </a:p>
        </p:txBody>
      </p:sp>
      <p:sp>
        <p:nvSpPr>
          <p:cNvPr id="67587" name="Rectangle 3"/>
          <p:cNvSpPr>
            <a:spLocks noGrp="1" noChangeArrowheads="1"/>
          </p:cNvSpPr>
          <p:nvPr>
            <p:ph type="body" idx="1"/>
          </p:nvPr>
        </p:nvSpPr>
        <p:spPr>
          <a:xfrm>
            <a:off x="577755" y="1450975"/>
            <a:ext cx="7854950" cy="4978400"/>
          </a:xfrm>
        </p:spPr>
        <p:txBody>
          <a:bodyPr/>
          <a:lstStyle/>
          <a:p>
            <a:r>
              <a:rPr lang="en-US" sz="2400" dirty="0"/>
              <a:t>CPU scheduling deals with the problem of choosing a process from the ready queue to be executed by the CPU.</a:t>
            </a:r>
          </a:p>
          <a:p>
            <a:r>
              <a:rPr lang="en-US" sz="2400" dirty="0"/>
              <a:t>The following CPU scheduling algorithms will be described:</a:t>
            </a:r>
          </a:p>
          <a:p>
            <a:pPr lvl="1"/>
            <a:r>
              <a:rPr lang="en-US" dirty="0"/>
              <a:t>First-Come, First-Served (FCFS).</a:t>
            </a:r>
          </a:p>
          <a:p>
            <a:pPr lvl="1"/>
            <a:r>
              <a:rPr lang="en-US" dirty="0"/>
              <a:t>Shortest-Job-First (SJF).</a:t>
            </a:r>
          </a:p>
          <a:p>
            <a:pPr lvl="1"/>
            <a:r>
              <a:rPr lang="en-US" dirty="0"/>
              <a:t>Priority.</a:t>
            </a:r>
          </a:p>
          <a:p>
            <a:pPr lvl="1"/>
            <a:r>
              <a:rPr lang="en-US" dirty="0"/>
              <a:t>Round-Robin (RR).</a:t>
            </a:r>
          </a:p>
          <a:p>
            <a:pPr lvl="1"/>
            <a:r>
              <a:rPr lang="en-US" dirty="0"/>
              <a:t>Multilevel Queue.</a:t>
            </a:r>
          </a:p>
          <a:p>
            <a:pPr lvl="1"/>
            <a:r>
              <a:rPr lang="en-US" dirty="0"/>
              <a:t>Multilevel Feedback Queue.</a:t>
            </a:r>
          </a:p>
        </p:txBody>
      </p:sp>
    </p:spTree>
    <p:extLst>
      <p:ext uri="{BB962C8B-B14F-4D97-AF65-F5344CB8AC3E}">
        <p14:creationId xmlns:p14="http://schemas.microsoft.com/office/powerpoint/2010/main" val="354256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3" y="479355"/>
            <a:ext cx="7498080" cy="944562"/>
          </a:xfrm>
        </p:spPr>
        <p:txBody>
          <a:bodyPr>
            <a:normAutofit/>
          </a:bodyPr>
          <a:lstStyle/>
          <a:p>
            <a:r>
              <a:rPr lang="en-IN" sz="3200" dirty="0"/>
              <a:t>Formula for Non-</a:t>
            </a:r>
            <a:r>
              <a:rPr lang="en-IN" sz="3200" dirty="0" err="1"/>
              <a:t>preemptive</a:t>
            </a:r>
            <a:r>
              <a:rPr lang="en-IN" sz="3200" dirty="0"/>
              <a:t> scheduling </a:t>
            </a:r>
          </a:p>
        </p:txBody>
      </p:sp>
      <p:sp>
        <p:nvSpPr>
          <p:cNvPr id="3" name="Content Placeholder 2"/>
          <p:cNvSpPr>
            <a:spLocks noGrp="1"/>
          </p:cNvSpPr>
          <p:nvPr>
            <p:ph idx="1"/>
          </p:nvPr>
        </p:nvSpPr>
        <p:spPr>
          <a:xfrm>
            <a:off x="612193" y="1595651"/>
            <a:ext cx="7498080" cy="4800600"/>
          </a:xfrm>
        </p:spPr>
        <p:txBody>
          <a:bodyPr>
            <a:noAutofit/>
          </a:bodyPr>
          <a:lstStyle/>
          <a:p>
            <a:endParaRPr lang="en-IN" sz="1800" dirty="0">
              <a:latin typeface="Times New Roman" panose="02020603050405020304" pitchFamily="18" charset="0"/>
              <a:cs typeface="Times New Roman" panose="02020603050405020304" pitchFamily="18" charset="0"/>
            </a:endParaRPr>
          </a:p>
          <a:p>
            <a:pPr fontAlgn="base"/>
            <a:r>
              <a:rPr lang="en-IN" sz="1800" b="1" dirty="0" err="1">
                <a:latin typeface="Times New Roman" pitchFamily="18" charset="0"/>
                <a:cs typeface="Times New Roman" pitchFamily="18" charset="0"/>
              </a:rPr>
              <a:t>startTime</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 Time at which the process started executing</a:t>
            </a:r>
          </a:p>
          <a:p>
            <a:pPr fontAlgn="base"/>
            <a:r>
              <a:rPr lang="en-IN" sz="1800" b="1" dirty="0" err="1">
                <a:latin typeface="Times New Roman" pitchFamily="18" charset="0"/>
                <a:cs typeface="Times New Roman" pitchFamily="18" charset="0"/>
              </a:rPr>
              <a:t>completionTime</a:t>
            </a:r>
            <a:r>
              <a:rPr lang="en-IN" sz="1800" dirty="0">
                <a:latin typeface="Times New Roman" pitchFamily="18" charset="0"/>
                <a:cs typeface="Times New Roman" pitchFamily="18" charset="0"/>
              </a:rPr>
              <a:t> (CT)= Time at which the process finished executing</a:t>
            </a:r>
          </a:p>
          <a:p>
            <a:r>
              <a:rPr lang="en-IN" sz="1800" b="1" dirty="0">
                <a:latin typeface="Times New Roman" panose="02020603050405020304" pitchFamily="18" charset="0"/>
                <a:cs typeface="Times New Roman" panose="02020603050405020304" pitchFamily="18" charset="0"/>
              </a:rPr>
              <a:t>Burst time (BT): </a:t>
            </a:r>
            <a:r>
              <a:rPr lang="en-IN" sz="1800" dirty="0">
                <a:latin typeface="Times New Roman" pitchFamily="18" charset="0"/>
                <a:cs typeface="Times New Roman" pitchFamily="18" charset="0"/>
              </a:rPr>
              <a:t>The time required by a process for its execution is called as burst time.</a:t>
            </a:r>
          </a:p>
          <a:p>
            <a:pPr fontAlgn="base"/>
            <a:r>
              <a:rPr lang="en-IN" sz="1800" b="1" dirty="0" err="1">
                <a:latin typeface="Times New Roman" pitchFamily="18" charset="0"/>
                <a:cs typeface="Times New Roman" pitchFamily="18" charset="0"/>
              </a:rPr>
              <a:t>arrivalTime</a:t>
            </a:r>
            <a:r>
              <a:rPr lang="en-IN" sz="1800" b="1" dirty="0">
                <a:latin typeface="Times New Roman" pitchFamily="18" charset="0"/>
                <a:cs typeface="Times New Roman" pitchFamily="18" charset="0"/>
              </a:rPr>
              <a:t>(AT):</a:t>
            </a:r>
            <a:r>
              <a:rPr lang="en-IN" sz="1800" dirty="0">
                <a:latin typeface="Times New Roman" pitchFamily="18" charset="0"/>
                <a:cs typeface="Times New Roman" pitchFamily="18" charset="0"/>
              </a:rPr>
              <a:t> Time at which the process enters Ready queue</a:t>
            </a:r>
          </a:p>
          <a:p>
            <a:r>
              <a:rPr lang="en-IN" sz="1800" b="1" dirty="0" err="1">
                <a:latin typeface="Times New Roman" pitchFamily="18" charset="0"/>
                <a:cs typeface="Times New Roman" pitchFamily="18" charset="0"/>
              </a:rPr>
              <a:t>WaitingTime</a:t>
            </a:r>
            <a:r>
              <a:rPr lang="en-IN" sz="1800" b="1" dirty="0">
                <a:latin typeface="Times New Roman" pitchFamily="18" charset="0"/>
                <a:cs typeface="Times New Roman" pitchFamily="18" charset="0"/>
              </a:rPr>
              <a:t>(WT)</a:t>
            </a:r>
            <a:r>
              <a:rPr lang="en-IN" sz="1800" dirty="0">
                <a:latin typeface="Times New Roman" pitchFamily="18" charset="0"/>
                <a:cs typeface="Times New Roman" pitchFamily="18" charset="0"/>
              </a:rPr>
              <a:t> = Waiting time for a process is the time duration which is spent in waiting queue by that process.  (TAT – BT)</a:t>
            </a:r>
          </a:p>
          <a:p>
            <a:r>
              <a:rPr lang="en-IN" sz="1800" b="1" dirty="0" err="1">
                <a:latin typeface="Times New Roman" pitchFamily="18" charset="0"/>
                <a:cs typeface="Times New Roman" pitchFamily="18" charset="0"/>
              </a:rPr>
              <a:t>TurnaroundTime</a:t>
            </a:r>
            <a:r>
              <a:rPr lang="en-IN" sz="1800" b="1" dirty="0">
                <a:latin typeface="Times New Roman" pitchFamily="18" charset="0"/>
                <a:cs typeface="Times New Roman" pitchFamily="18" charset="0"/>
              </a:rPr>
              <a:t>(TAT)</a:t>
            </a:r>
            <a:r>
              <a:rPr lang="en-IN" sz="1800" dirty="0">
                <a:latin typeface="Times New Roman" pitchFamily="18" charset="0"/>
                <a:cs typeface="Times New Roman" pitchFamily="18" charset="0"/>
              </a:rPr>
              <a:t> = The time difference between completion time and arrival time is called as turnaround time. (CT - AT)</a:t>
            </a:r>
          </a:p>
          <a:p>
            <a:r>
              <a:rPr lang="en-IN" sz="1800" b="1" dirty="0">
                <a:latin typeface="Times New Roman" pitchFamily="18" charset="0"/>
                <a:cs typeface="Times New Roman" pitchFamily="18" charset="0"/>
              </a:rPr>
              <a:t>Response Time(RT)</a:t>
            </a:r>
            <a:r>
              <a:rPr lang="en-IN" sz="1800" dirty="0">
                <a:latin typeface="Times New Roman" pitchFamily="18" charset="0"/>
                <a:cs typeface="Times New Roman" pitchFamily="18" charset="0"/>
              </a:rPr>
              <a:t>= The first scheduled time for a process is called response time.   </a:t>
            </a:r>
            <a:r>
              <a:rPr lang="en-IN" sz="1800" dirty="0" err="1">
                <a:latin typeface="Times New Roman" pitchFamily="18" charset="0"/>
                <a:cs typeface="Times New Roman" pitchFamily="18" charset="0"/>
              </a:rPr>
              <a:t>firstResponse</a:t>
            </a:r>
            <a:r>
              <a:rPr lang="en-IN" sz="1800" dirty="0">
                <a:latin typeface="Times New Roman" pitchFamily="18" charset="0"/>
                <a:cs typeface="Times New Roman" pitchFamily="18" charset="0"/>
              </a:rPr>
              <a:t> - arrival Time (AT)</a:t>
            </a:r>
          </a:p>
          <a:p>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                            </a:t>
            </a:r>
          </a:p>
        </p:txBody>
      </p:sp>
    </p:spTree>
    <p:extLst>
      <p:ext uri="{BB962C8B-B14F-4D97-AF65-F5344CB8AC3E}">
        <p14:creationId xmlns:p14="http://schemas.microsoft.com/office/powerpoint/2010/main" val="3487179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08295" y="486174"/>
            <a:ext cx="10562609" cy="457200"/>
          </a:xfrm>
        </p:spPr>
        <p:txBody>
          <a:bodyPr>
            <a:normAutofit fontScale="90000"/>
          </a:bodyPr>
          <a:lstStyle/>
          <a:p>
            <a:r>
              <a:rPr lang="en-US" dirty="0"/>
              <a:t>First-Come, First-Served (FCFS) Scheduling</a:t>
            </a:r>
          </a:p>
        </p:txBody>
      </p:sp>
      <p:sp>
        <p:nvSpPr>
          <p:cNvPr id="68611" name="Rectangle 3"/>
          <p:cNvSpPr>
            <a:spLocks noGrp="1" noChangeArrowheads="1"/>
          </p:cNvSpPr>
          <p:nvPr>
            <p:ph type="body" idx="1"/>
          </p:nvPr>
        </p:nvSpPr>
        <p:spPr>
          <a:xfrm>
            <a:off x="587374" y="1117602"/>
            <a:ext cx="10180709" cy="2070100"/>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First come first serve</a:t>
            </a:r>
            <a:r>
              <a:rPr lang="en-US" sz="2400" dirty="0">
                <a:latin typeface="Times New Roman" panose="02020603050405020304" pitchFamily="18" charset="0"/>
                <a:cs typeface="Times New Roman" panose="02020603050405020304" pitchFamily="18" charset="0"/>
              </a:rPr>
              <a:t> (FCFS) scheduling algorithm simply schedules the jobs according to their arrival time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job which comes first in the ready queue will get the CPU first. The lesser the arrival time of the job, the sooner will the job get the CPU</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FCFS scheduling may cause the problem of </a:t>
            </a:r>
            <a:r>
              <a:rPr lang="en-US" sz="2400" dirty="0">
                <a:solidFill>
                  <a:srgbClr val="FF0000"/>
                </a:solidFill>
                <a:latin typeface="Times New Roman" panose="02020603050405020304" pitchFamily="18" charset="0"/>
                <a:cs typeface="Times New Roman" panose="02020603050405020304" pitchFamily="18" charset="0"/>
              </a:rPr>
              <a:t>starvation</a:t>
            </a:r>
            <a:r>
              <a:rPr lang="en-US" sz="2400" dirty="0">
                <a:latin typeface="Times New Roman" panose="02020603050405020304" pitchFamily="18" charset="0"/>
                <a:cs typeface="Times New Roman" panose="02020603050405020304" pitchFamily="18" charset="0"/>
              </a:rPr>
              <a:t> if the burst time of the first process is the longest among all </a:t>
            </a:r>
            <a:r>
              <a:rPr lang="en-US" sz="2400" dirty="0" smtClean="0">
                <a:latin typeface="Times New Roman" panose="02020603050405020304" pitchFamily="18" charset="0"/>
                <a:cs typeface="Times New Roman" panose="02020603050405020304" pitchFamily="18" charset="0"/>
              </a:rPr>
              <a:t>the</a:t>
            </a:r>
            <a:endParaRPr lang="en-US" sz="2400" dirty="0">
              <a:latin typeface="Times New Roman" panose="02020603050405020304" pitchFamily="18" charset="0"/>
              <a:cs typeface="Times New Roman" panose="02020603050405020304" pitchFamily="18" charset="0"/>
            </a:endParaRPr>
          </a:p>
        </p:txBody>
      </p:sp>
      <p:grpSp>
        <p:nvGrpSpPr>
          <p:cNvPr id="68627" name="Group 19"/>
          <p:cNvGrpSpPr>
            <a:grpSpLocks/>
          </p:cNvGrpSpPr>
          <p:nvPr/>
        </p:nvGrpSpPr>
        <p:grpSpPr bwMode="auto">
          <a:xfrm>
            <a:off x="2336800" y="4025901"/>
            <a:ext cx="7607300" cy="1624013"/>
            <a:chOff x="568" y="2392"/>
            <a:chExt cx="4792" cy="1023"/>
          </a:xfrm>
        </p:grpSpPr>
        <p:grpSp>
          <p:nvGrpSpPr>
            <p:cNvPr id="68624" name="Group 16"/>
            <p:cNvGrpSpPr>
              <a:grpSpLocks/>
            </p:cNvGrpSpPr>
            <p:nvPr/>
          </p:nvGrpSpPr>
          <p:grpSpPr bwMode="auto">
            <a:xfrm>
              <a:off x="568" y="2448"/>
              <a:ext cx="4336" cy="640"/>
              <a:chOff x="368" y="2448"/>
              <a:chExt cx="4336" cy="640"/>
            </a:xfrm>
          </p:grpSpPr>
          <p:grpSp>
            <p:nvGrpSpPr>
              <p:cNvPr id="68620" name="Group 12"/>
              <p:cNvGrpSpPr>
                <a:grpSpLocks/>
              </p:cNvGrpSpPr>
              <p:nvPr/>
            </p:nvGrpSpPr>
            <p:grpSpPr bwMode="auto">
              <a:xfrm>
                <a:off x="832" y="2480"/>
                <a:ext cx="1784" cy="584"/>
                <a:chOff x="632" y="2464"/>
                <a:chExt cx="1784" cy="584"/>
              </a:xfrm>
            </p:grpSpPr>
            <p:sp>
              <p:nvSpPr>
                <p:cNvPr id="68613" name="Text Box 5"/>
                <p:cNvSpPr txBox="1">
                  <a:spLocks noChangeArrowheads="1"/>
                </p:cNvSpPr>
                <p:nvPr/>
              </p:nvSpPr>
              <p:spPr bwMode="auto">
                <a:xfrm>
                  <a:off x="816" y="2632"/>
                  <a:ext cx="392" cy="233"/>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3</a:t>
                  </a:r>
                </a:p>
              </p:txBody>
            </p:sp>
            <p:sp>
              <p:nvSpPr>
                <p:cNvPr id="68614" name="Text Box 6"/>
                <p:cNvSpPr txBox="1">
                  <a:spLocks noChangeArrowheads="1"/>
                </p:cNvSpPr>
                <p:nvPr/>
              </p:nvSpPr>
              <p:spPr bwMode="auto">
                <a:xfrm>
                  <a:off x="1400" y="2632"/>
                  <a:ext cx="392" cy="233"/>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2</a:t>
                  </a:r>
                </a:p>
              </p:txBody>
            </p:sp>
            <p:sp>
              <p:nvSpPr>
                <p:cNvPr id="68615" name="Text Box 7"/>
                <p:cNvSpPr txBox="1">
                  <a:spLocks noChangeArrowheads="1"/>
                </p:cNvSpPr>
                <p:nvPr/>
              </p:nvSpPr>
              <p:spPr bwMode="auto">
                <a:xfrm>
                  <a:off x="1968" y="2632"/>
                  <a:ext cx="392" cy="233"/>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68616" name="Line 8"/>
                <p:cNvSpPr>
                  <a:spLocks noChangeShapeType="1"/>
                </p:cNvSpPr>
                <p:nvPr/>
              </p:nvSpPr>
              <p:spPr bwMode="auto">
                <a:xfrm>
                  <a:off x="640" y="2464"/>
                  <a:ext cx="1776"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17" name="Line 9"/>
                <p:cNvSpPr>
                  <a:spLocks noChangeShapeType="1"/>
                </p:cNvSpPr>
                <p:nvPr/>
              </p:nvSpPr>
              <p:spPr bwMode="auto">
                <a:xfrm>
                  <a:off x="632" y="3048"/>
                  <a:ext cx="1776"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8618" name="Oval 10"/>
              <p:cNvSpPr>
                <a:spLocks noChangeArrowheads="1"/>
              </p:cNvSpPr>
              <p:nvPr/>
            </p:nvSpPr>
            <p:spPr bwMode="auto">
              <a:xfrm>
                <a:off x="3184" y="2448"/>
                <a:ext cx="1016" cy="640"/>
              </a:xfrm>
              <a:prstGeom prst="ellipse">
                <a:avLst/>
              </a:prstGeom>
              <a:solidFill>
                <a:schemeClr val="bg1"/>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19" name="Text Box 11"/>
              <p:cNvSpPr txBox="1">
                <a:spLocks noChangeArrowheads="1"/>
              </p:cNvSpPr>
              <p:nvPr/>
            </p:nvSpPr>
            <p:spPr bwMode="auto">
              <a:xfrm>
                <a:off x="3440" y="2656"/>
                <a:ext cx="52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CPU</a:t>
                </a:r>
              </a:p>
            </p:txBody>
          </p:sp>
          <p:sp>
            <p:nvSpPr>
              <p:cNvPr id="68621" name="Line 13"/>
              <p:cNvSpPr>
                <a:spLocks noChangeShapeType="1"/>
              </p:cNvSpPr>
              <p:nvPr/>
            </p:nvSpPr>
            <p:spPr bwMode="auto">
              <a:xfrm>
                <a:off x="368" y="2760"/>
                <a:ext cx="4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22" name="Line 14"/>
              <p:cNvSpPr>
                <a:spLocks noChangeShapeType="1"/>
              </p:cNvSpPr>
              <p:nvPr/>
            </p:nvSpPr>
            <p:spPr bwMode="auto">
              <a:xfrm>
                <a:off x="2640" y="2760"/>
                <a:ext cx="4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23" name="Line 15"/>
              <p:cNvSpPr>
                <a:spLocks noChangeShapeType="1"/>
              </p:cNvSpPr>
              <p:nvPr/>
            </p:nvSpPr>
            <p:spPr bwMode="auto">
              <a:xfrm>
                <a:off x="4296" y="2752"/>
                <a:ext cx="4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8625" name="Text Box 17"/>
            <p:cNvSpPr txBox="1">
              <a:spLocks noChangeArrowheads="1"/>
            </p:cNvSpPr>
            <p:nvPr/>
          </p:nvSpPr>
          <p:spPr bwMode="auto">
            <a:xfrm>
              <a:off x="1168" y="3184"/>
              <a:ext cx="151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Ready Queue</a:t>
              </a:r>
            </a:p>
          </p:txBody>
        </p:sp>
        <p:sp>
          <p:nvSpPr>
            <p:cNvPr id="68626" name="Text Box 18"/>
            <p:cNvSpPr txBox="1">
              <a:spLocks noChangeArrowheads="1"/>
            </p:cNvSpPr>
            <p:nvPr/>
          </p:nvSpPr>
          <p:spPr bwMode="auto">
            <a:xfrm>
              <a:off x="4432" y="2392"/>
              <a:ext cx="92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Completion</a:t>
              </a:r>
            </a:p>
          </p:txBody>
        </p:sp>
      </p:grpSp>
    </p:spTree>
    <p:extLst>
      <p:ext uri="{BB962C8B-B14F-4D97-AF65-F5344CB8AC3E}">
        <p14:creationId xmlns:p14="http://schemas.microsoft.com/office/powerpoint/2010/main" val="1689933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32095" y="479425"/>
            <a:ext cx="9699009" cy="457200"/>
          </a:xfrm>
        </p:spPr>
        <p:txBody>
          <a:bodyPr>
            <a:normAutofit fontScale="90000"/>
          </a:bodyPr>
          <a:lstStyle/>
          <a:p>
            <a:r>
              <a:rPr lang="en-US" dirty="0"/>
              <a:t>First-Come, First-Served (FCFS) Scheduling</a:t>
            </a:r>
          </a:p>
        </p:txBody>
      </p:sp>
      <p:sp>
        <p:nvSpPr>
          <p:cNvPr id="36867" name="Rectangle 3"/>
          <p:cNvSpPr>
            <a:spLocks noGrp="1" noChangeArrowheads="1"/>
          </p:cNvSpPr>
          <p:nvPr>
            <p:ph type="body" idx="1"/>
          </p:nvPr>
        </p:nvSpPr>
        <p:spPr>
          <a:xfrm>
            <a:off x="1222374" y="1136650"/>
            <a:ext cx="7918450" cy="5054600"/>
          </a:xfrm>
        </p:spPr>
        <p:txBody>
          <a:bodyPr/>
          <a:lstStyle/>
          <a:p>
            <a:pPr>
              <a:lnSpc>
                <a:spcPct val="90000"/>
              </a:lnSpc>
              <a:tabLst>
                <a:tab pos="3032125" algn="ctr"/>
                <a:tab pos="4635500" algn="ctr"/>
              </a:tabLst>
            </a:pPr>
            <a:r>
              <a:rPr lang="en-US" sz="2200"/>
              <a:t>Example:	</a:t>
            </a:r>
            <a:r>
              <a:rPr lang="en-US" sz="2200" u="sng"/>
              <a:t>Process</a:t>
            </a:r>
            <a:r>
              <a:rPr lang="en-US" sz="2200"/>
              <a:t>	         </a:t>
            </a:r>
            <a:r>
              <a:rPr lang="en-US" sz="2200" u="sng"/>
              <a:t>Burst Time </a:t>
            </a:r>
            <a:r>
              <a:rPr lang="en-US" sz="2200" i="1" u="sng"/>
              <a:t>(milliseconds)</a:t>
            </a:r>
          </a:p>
          <a:p>
            <a:pPr>
              <a:lnSpc>
                <a:spcPct val="90000"/>
              </a:lnSpc>
              <a:buNone/>
              <a:tabLst>
                <a:tab pos="3032125" algn="ctr"/>
                <a:tab pos="4635500" algn="ctr"/>
              </a:tabLst>
            </a:pPr>
            <a:r>
              <a:rPr lang="en-US" sz="2200"/>
              <a:t>		</a:t>
            </a:r>
            <a:r>
              <a:rPr lang="en-US" sz="2200" i="1"/>
              <a:t>P</a:t>
            </a:r>
            <a:r>
              <a:rPr lang="en-US" sz="2200" i="1" baseline="-25000"/>
              <a:t>1</a:t>
            </a:r>
            <a:r>
              <a:rPr lang="en-US" sz="2200"/>
              <a:t>	       24</a:t>
            </a:r>
          </a:p>
          <a:p>
            <a:pPr>
              <a:lnSpc>
                <a:spcPct val="90000"/>
              </a:lnSpc>
              <a:buNone/>
              <a:tabLst>
                <a:tab pos="3032125" algn="ctr"/>
                <a:tab pos="4635500" algn="ctr"/>
              </a:tabLst>
            </a:pPr>
            <a:r>
              <a:rPr lang="en-US" sz="2200"/>
              <a:t>		 </a:t>
            </a:r>
            <a:r>
              <a:rPr lang="en-US" sz="2200" i="1"/>
              <a:t>P</a:t>
            </a:r>
            <a:r>
              <a:rPr lang="en-US" sz="2200" i="1" baseline="-25000"/>
              <a:t>2</a:t>
            </a:r>
            <a:r>
              <a:rPr lang="en-US" sz="2200"/>
              <a:t> 	      3</a:t>
            </a:r>
          </a:p>
          <a:p>
            <a:pPr>
              <a:lnSpc>
                <a:spcPct val="90000"/>
              </a:lnSpc>
              <a:buNone/>
              <a:tabLst>
                <a:tab pos="3032125" algn="ctr"/>
                <a:tab pos="4635500" algn="ctr"/>
              </a:tabLst>
            </a:pPr>
            <a:r>
              <a:rPr lang="en-US" sz="2200"/>
              <a:t>		 </a:t>
            </a:r>
            <a:r>
              <a:rPr lang="en-US" sz="2200" i="1"/>
              <a:t>P</a:t>
            </a:r>
            <a:r>
              <a:rPr lang="en-US" sz="2200" i="1" baseline="-25000"/>
              <a:t>3	         </a:t>
            </a:r>
            <a:r>
              <a:rPr lang="en-US" sz="2200"/>
              <a:t>3</a:t>
            </a:r>
            <a:r>
              <a:rPr lang="en-US" sz="2200" i="1" baseline="-25000"/>
              <a:t> </a:t>
            </a:r>
          </a:p>
          <a:p>
            <a:pPr>
              <a:lnSpc>
                <a:spcPct val="90000"/>
              </a:lnSpc>
              <a:tabLst>
                <a:tab pos="3032125" algn="ctr"/>
                <a:tab pos="4635500" algn="ctr"/>
              </a:tabLst>
            </a:pPr>
            <a:r>
              <a:rPr lang="en-US" sz="2200"/>
              <a:t>Suppose that the processes arrive in the order: </a:t>
            </a:r>
            <a:r>
              <a:rPr lang="en-US" sz="2200" i="1"/>
              <a:t>P</a:t>
            </a:r>
            <a:r>
              <a:rPr lang="en-US" sz="2200" i="1" baseline="-25000"/>
              <a:t>1</a:t>
            </a:r>
            <a:r>
              <a:rPr lang="en-US" sz="2200"/>
              <a:t> , </a:t>
            </a:r>
            <a:r>
              <a:rPr lang="en-US" sz="2200" i="1"/>
              <a:t>P</a:t>
            </a:r>
            <a:r>
              <a:rPr lang="en-US" sz="2200" i="1" baseline="-25000"/>
              <a:t>2</a:t>
            </a:r>
            <a:r>
              <a:rPr lang="en-US" sz="2200"/>
              <a:t> , </a:t>
            </a:r>
            <a:r>
              <a:rPr lang="en-US" sz="2200" i="1"/>
              <a:t>P</a:t>
            </a:r>
            <a:r>
              <a:rPr lang="en-US" sz="2200" i="1" baseline="-25000"/>
              <a:t>3  </a:t>
            </a:r>
            <a:br>
              <a:rPr lang="en-US" sz="2200" i="1" baseline="-25000"/>
            </a:br>
            <a:r>
              <a:rPr lang="en-US" sz="2200"/>
              <a:t>The Gantt Chart for the schedule is:</a:t>
            </a:r>
            <a:br>
              <a:rPr lang="en-US" sz="2200"/>
            </a:br>
            <a:r>
              <a:rPr lang="en-US"/>
              <a:t/>
            </a:r>
            <a:br>
              <a:rPr lang="en-US"/>
            </a:br>
            <a:r>
              <a:rPr lang="en-US"/>
              <a:t/>
            </a:r>
            <a:br>
              <a:rPr lang="en-US"/>
            </a:br>
            <a:r>
              <a:rPr lang="en-US"/>
              <a:t/>
            </a:r>
            <a:br>
              <a:rPr lang="en-US"/>
            </a:br>
            <a:r>
              <a:rPr lang="en-US"/>
              <a:t/>
            </a:r>
            <a:br>
              <a:rPr lang="en-US"/>
            </a:br>
            <a:endParaRPr lang="en-US"/>
          </a:p>
          <a:p>
            <a:pPr>
              <a:lnSpc>
                <a:spcPct val="90000"/>
              </a:lnSpc>
              <a:tabLst>
                <a:tab pos="3032125" algn="ctr"/>
                <a:tab pos="4635500" algn="ctr"/>
              </a:tabLst>
            </a:pPr>
            <a:r>
              <a:rPr lang="en-US" sz="2200"/>
              <a:t>Waiting time for </a:t>
            </a:r>
            <a:r>
              <a:rPr lang="en-US" sz="2200" i="1"/>
              <a:t>P</a:t>
            </a:r>
            <a:r>
              <a:rPr lang="en-US" sz="2200" i="1" baseline="-25000"/>
              <a:t>1</a:t>
            </a:r>
            <a:r>
              <a:rPr lang="en-US" sz="2200"/>
              <a:t>  = 0; </a:t>
            </a:r>
            <a:r>
              <a:rPr lang="en-US" sz="2200" i="1"/>
              <a:t>P</a:t>
            </a:r>
            <a:r>
              <a:rPr lang="en-US" sz="2200" i="1" baseline="-25000"/>
              <a:t>2</a:t>
            </a:r>
            <a:r>
              <a:rPr lang="en-US" sz="2200"/>
              <a:t>  = 24; </a:t>
            </a:r>
            <a:r>
              <a:rPr lang="en-US" sz="2200" i="1"/>
              <a:t>P</a:t>
            </a:r>
            <a:r>
              <a:rPr lang="en-US" sz="2200" i="1" baseline="-25000"/>
              <a:t>3 </a:t>
            </a:r>
            <a:r>
              <a:rPr lang="en-US" sz="2200"/>
              <a:t>= 27</a:t>
            </a:r>
          </a:p>
          <a:p>
            <a:pPr>
              <a:lnSpc>
                <a:spcPct val="90000"/>
              </a:lnSpc>
              <a:tabLst>
                <a:tab pos="3032125" algn="ctr"/>
                <a:tab pos="4635500" algn="ctr"/>
              </a:tabLst>
            </a:pPr>
            <a:r>
              <a:rPr lang="en-US" sz="2200"/>
              <a:t>Average waiting time:  (0 + 24 + 27) / 3 = 17 </a:t>
            </a:r>
            <a:r>
              <a:rPr lang="en-US" sz="2200" i="1"/>
              <a:t>(milliseconds)</a:t>
            </a:r>
          </a:p>
        </p:txBody>
      </p:sp>
      <p:grpSp>
        <p:nvGrpSpPr>
          <p:cNvPr id="36882" name="Group 18"/>
          <p:cNvGrpSpPr>
            <a:grpSpLocks/>
          </p:cNvGrpSpPr>
          <p:nvPr/>
        </p:nvGrpSpPr>
        <p:grpSpPr bwMode="auto">
          <a:xfrm>
            <a:off x="2946400" y="3924301"/>
            <a:ext cx="5556250" cy="1128713"/>
            <a:chOff x="856" y="2688"/>
            <a:chExt cx="3500" cy="711"/>
          </a:xfrm>
        </p:grpSpPr>
        <p:sp>
          <p:nvSpPr>
            <p:cNvPr id="36868" name="Rectangle 4"/>
            <p:cNvSpPr>
              <a:spLocks noChangeArrowheads="1"/>
            </p:cNvSpPr>
            <p:nvPr/>
          </p:nvSpPr>
          <p:spPr bwMode="auto">
            <a:xfrm>
              <a:off x="960" y="2688"/>
              <a:ext cx="3312" cy="384"/>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69" name="Text Box 5"/>
            <p:cNvSpPr txBox="1">
              <a:spLocks noChangeArrowheads="1"/>
            </p:cNvSpPr>
            <p:nvPr/>
          </p:nvSpPr>
          <p:spPr bwMode="auto">
            <a:xfrm>
              <a:off x="1776" y="273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1</a:t>
              </a:r>
              <a:endParaRPr lang="en-US"/>
            </a:p>
          </p:txBody>
        </p:sp>
        <p:sp>
          <p:nvSpPr>
            <p:cNvPr id="36870" name="Text Box 6"/>
            <p:cNvSpPr txBox="1">
              <a:spLocks noChangeArrowheads="1"/>
            </p:cNvSpPr>
            <p:nvPr/>
          </p:nvSpPr>
          <p:spPr bwMode="auto">
            <a:xfrm>
              <a:off x="3264" y="273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2</a:t>
              </a:r>
              <a:endParaRPr lang="en-US"/>
            </a:p>
          </p:txBody>
        </p:sp>
        <p:sp>
          <p:nvSpPr>
            <p:cNvPr id="36871" name="Text Box 7"/>
            <p:cNvSpPr txBox="1">
              <a:spLocks noChangeArrowheads="1"/>
            </p:cNvSpPr>
            <p:nvPr/>
          </p:nvSpPr>
          <p:spPr bwMode="auto">
            <a:xfrm>
              <a:off x="3840" y="273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3</a:t>
              </a:r>
              <a:endParaRPr lang="en-US"/>
            </a:p>
          </p:txBody>
        </p:sp>
        <p:sp>
          <p:nvSpPr>
            <p:cNvPr id="36872" name="Line 8"/>
            <p:cNvSpPr>
              <a:spLocks noChangeShapeType="1"/>
            </p:cNvSpPr>
            <p:nvPr/>
          </p:nvSpPr>
          <p:spPr bwMode="auto">
            <a:xfrm>
              <a:off x="960" y="307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3" name="Line 9"/>
            <p:cNvSpPr>
              <a:spLocks noChangeShapeType="1"/>
            </p:cNvSpPr>
            <p:nvPr/>
          </p:nvSpPr>
          <p:spPr bwMode="auto">
            <a:xfrm>
              <a:off x="4272" y="307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4" name="Line 10"/>
            <p:cNvSpPr>
              <a:spLocks noChangeShapeType="1"/>
            </p:cNvSpPr>
            <p:nvPr/>
          </p:nvSpPr>
          <p:spPr bwMode="auto">
            <a:xfrm>
              <a:off x="3072" y="2688"/>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5" name="Line 11"/>
            <p:cNvSpPr>
              <a:spLocks noChangeShapeType="1"/>
            </p:cNvSpPr>
            <p:nvPr/>
          </p:nvSpPr>
          <p:spPr bwMode="auto">
            <a:xfrm>
              <a:off x="3648" y="2688"/>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6" name="Line 12"/>
            <p:cNvSpPr>
              <a:spLocks noChangeShapeType="1"/>
            </p:cNvSpPr>
            <p:nvPr/>
          </p:nvSpPr>
          <p:spPr bwMode="auto">
            <a:xfrm>
              <a:off x="3072" y="307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7" name="Line 13"/>
            <p:cNvSpPr>
              <a:spLocks noChangeShapeType="1"/>
            </p:cNvSpPr>
            <p:nvPr/>
          </p:nvSpPr>
          <p:spPr bwMode="auto">
            <a:xfrm>
              <a:off x="3648" y="307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8" name="Text Box 14"/>
            <p:cNvSpPr txBox="1">
              <a:spLocks noChangeArrowheads="1"/>
            </p:cNvSpPr>
            <p:nvPr/>
          </p:nvSpPr>
          <p:spPr bwMode="auto">
            <a:xfrm>
              <a:off x="2928" y="316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24</a:t>
              </a:r>
            </a:p>
          </p:txBody>
        </p:sp>
        <p:sp>
          <p:nvSpPr>
            <p:cNvPr id="36879" name="Text Box 15"/>
            <p:cNvSpPr txBox="1">
              <a:spLocks noChangeArrowheads="1"/>
            </p:cNvSpPr>
            <p:nvPr/>
          </p:nvSpPr>
          <p:spPr bwMode="auto">
            <a:xfrm>
              <a:off x="3504" y="316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27</a:t>
              </a:r>
            </a:p>
          </p:txBody>
        </p:sp>
        <p:sp>
          <p:nvSpPr>
            <p:cNvPr id="36880" name="Text Box 16"/>
            <p:cNvSpPr txBox="1">
              <a:spLocks noChangeArrowheads="1"/>
            </p:cNvSpPr>
            <p:nvPr/>
          </p:nvSpPr>
          <p:spPr bwMode="auto">
            <a:xfrm>
              <a:off x="4080" y="316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30</a:t>
              </a:r>
            </a:p>
          </p:txBody>
        </p:sp>
        <p:sp>
          <p:nvSpPr>
            <p:cNvPr id="36881" name="Text Box 17"/>
            <p:cNvSpPr txBox="1">
              <a:spLocks noChangeArrowheads="1"/>
            </p:cNvSpPr>
            <p:nvPr/>
          </p:nvSpPr>
          <p:spPr bwMode="auto">
            <a:xfrm>
              <a:off x="856" y="3168"/>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0</a:t>
              </a:r>
            </a:p>
          </p:txBody>
        </p:sp>
      </p:grpSp>
    </p:spTree>
    <p:extLst>
      <p:ext uri="{BB962C8B-B14F-4D97-AF65-F5344CB8AC3E}">
        <p14:creationId xmlns:p14="http://schemas.microsoft.com/office/powerpoint/2010/main" val="33103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r>
              <a:rPr lang="en-US"/>
              <a:t>Operating System Concepts</a:t>
            </a:r>
          </a:p>
        </p:txBody>
      </p:sp>
      <p:sp>
        <p:nvSpPr>
          <p:cNvPr id="37890" name="Rectangle 2"/>
          <p:cNvSpPr>
            <a:spLocks noGrp="1" noChangeArrowheads="1"/>
          </p:cNvSpPr>
          <p:nvPr>
            <p:ph type="title"/>
          </p:nvPr>
        </p:nvSpPr>
        <p:spPr>
          <a:xfrm>
            <a:off x="477672" y="274638"/>
            <a:ext cx="11053928" cy="590552"/>
          </a:xfrm>
        </p:spPr>
        <p:txBody>
          <a:bodyPr>
            <a:normAutofit fontScale="90000"/>
          </a:bodyPr>
          <a:lstStyle/>
          <a:p>
            <a:r>
              <a:rPr lang="en-US" dirty="0" smtClean="0"/>
              <a:t>FCFS Scheduling (Cont.)</a:t>
            </a:r>
            <a:endParaRPr lang="en-US" dirty="0"/>
          </a:p>
        </p:txBody>
      </p:sp>
      <p:sp>
        <p:nvSpPr>
          <p:cNvPr id="37891" name="Rectangle 3"/>
          <p:cNvSpPr>
            <a:spLocks noGrp="1" noChangeArrowheads="1"/>
          </p:cNvSpPr>
          <p:nvPr>
            <p:ph type="body" idx="1"/>
          </p:nvPr>
        </p:nvSpPr>
        <p:spPr>
          <a:xfrm>
            <a:off x="555625" y="1400175"/>
            <a:ext cx="7893050" cy="5029200"/>
          </a:xfrm>
        </p:spPr>
        <p:txBody>
          <a:bodyPr/>
          <a:lstStyle/>
          <a:p>
            <a:pPr>
              <a:lnSpc>
                <a:spcPct val="90000"/>
              </a:lnSpc>
              <a:buNone/>
              <a:tabLst>
                <a:tab pos="3651250" algn="ctr"/>
              </a:tabLst>
            </a:pPr>
            <a:r>
              <a:rPr lang="en-US" sz="2400" dirty="0"/>
              <a:t>Suppose that the processes arrive in the order</a:t>
            </a:r>
          </a:p>
          <a:p>
            <a:pPr>
              <a:lnSpc>
                <a:spcPct val="90000"/>
              </a:lnSpc>
              <a:buNone/>
              <a:tabLst>
                <a:tab pos="3651250" algn="ctr"/>
              </a:tabLst>
            </a:pPr>
            <a:r>
              <a:rPr lang="en-US" sz="2400" dirty="0"/>
              <a:t>		 </a:t>
            </a:r>
            <a:r>
              <a:rPr lang="en-US" sz="2400" i="1" dirty="0"/>
              <a:t>P</a:t>
            </a:r>
            <a:r>
              <a:rPr lang="en-US" sz="2400" i="1" baseline="-25000" dirty="0"/>
              <a:t>2</a:t>
            </a:r>
            <a:r>
              <a:rPr lang="en-US" sz="2400" dirty="0"/>
              <a:t> , </a:t>
            </a:r>
            <a:r>
              <a:rPr lang="en-US" sz="2400" i="1" dirty="0"/>
              <a:t>P</a:t>
            </a:r>
            <a:r>
              <a:rPr lang="en-US" sz="2400" i="1" baseline="-25000" dirty="0"/>
              <a:t>3</a:t>
            </a:r>
            <a:r>
              <a:rPr lang="en-US" sz="2400" dirty="0"/>
              <a:t> , </a:t>
            </a:r>
            <a:r>
              <a:rPr lang="en-US" sz="2400" i="1" dirty="0"/>
              <a:t>P</a:t>
            </a:r>
            <a:r>
              <a:rPr lang="en-US" sz="2400" i="1" baseline="-25000" dirty="0"/>
              <a:t>1</a:t>
            </a:r>
            <a:r>
              <a:rPr lang="en-US" sz="2400" dirty="0"/>
              <a:t> .</a:t>
            </a:r>
          </a:p>
          <a:p>
            <a:pPr>
              <a:lnSpc>
                <a:spcPct val="90000"/>
              </a:lnSpc>
              <a:tabLst>
                <a:tab pos="3651250" algn="ctr"/>
              </a:tabLst>
            </a:pPr>
            <a:r>
              <a:rPr lang="en-US" sz="2400" dirty="0"/>
              <a:t>The Gantt chart for the schedule is:</a:t>
            </a:r>
            <a:br>
              <a:rPr lang="en-US" sz="2400" dirty="0"/>
            </a:br>
            <a:endParaRPr lang="en-US" sz="2400" dirty="0"/>
          </a:p>
          <a:p>
            <a:pPr>
              <a:lnSpc>
                <a:spcPct val="90000"/>
              </a:lnSpc>
              <a:buNone/>
              <a:tabLst>
                <a:tab pos="3651250" algn="ctr"/>
              </a:tabLst>
            </a:pPr>
            <a:endParaRPr lang="en-US" dirty="0"/>
          </a:p>
          <a:p>
            <a:pPr>
              <a:lnSpc>
                <a:spcPct val="90000"/>
              </a:lnSpc>
              <a:buNone/>
              <a:tabLst>
                <a:tab pos="3651250" algn="ctr"/>
              </a:tabLst>
            </a:pPr>
            <a:endParaRPr lang="en-US" dirty="0"/>
          </a:p>
          <a:p>
            <a:pPr>
              <a:lnSpc>
                <a:spcPct val="90000"/>
              </a:lnSpc>
              <a:tabLst>
                <a:tab pos="3651250" algn="ctr"/>
              </a:tabLst>
            </a:pPr>
            <a:endParaRPr lang="en-US" dirty="0"/>
          </a:p>
          <a:p>
            <a:pPr>
              <a:lnSpc>
                <a:spcPct val="90000"/>
              </a:lnSpc>
              <a:tabLst>
                <a:tab pos="3651250" algn="ctr"/>
              </a:tabLst>
            </a:pPr>
            <a:r>
              <a:rPr lang="en-US" sz="2400" dirty="0"/>
              <a:t>Waiting time for </a:t>
            </a:r>
            <a:r>
              <a:rPr lang="en-US" sz="2400" i="1" dirty="0"/>
              <a:t>P</a:t>
            </a:r>
            <a:r>
              <a:rPr lang="en-US" sz="2400" i="1" baseline="-25000" dirty="0"/>
              <a:t>1 </a:t>
            </a:r>
            <a:r>
              <a:rPr lang="en-US" sz="2400" i="1" dirty="0"/>
              <a:t>=</a:t>
            </a:r>
            <a:r>
              <a:rPr lang="en-US" sz="2400" dirty="0"/>
              <a:t> 6</a:t>
            </a:r>
            <a:r>
              <a:rPr lang="en-US" sz="2400" i="1" dirty="0"/>
              <a:t>;</a:t>
            </a:r>
            <a:r>
              <a:rPr lang="en-US" sz="2400" i="1" baseline="-25000" dirty="0"/>
              <a:t> </a:t>
            </a:r>
            <a:r>
              <a:rPr lang="en-US" sz="2400" i="1" dirty="0"/>
              <a:t>P</a:t>
            </a:r>
            <a:r>
              <a:rPr lang="en-US" sz="2400" i="1" baseline="-25000" dirty="0"/>
              <a:t>2</a:t>
            </a:r>
            <a:r>
              <a:rPr lang="en-US" sz="2400" dirty="0"/>
              <a:t> = 0</a:t>
            </a:r>
            <a:r>
              <a:rPr lang="en-US" sz="2400" i="1" baseline="-25000" dirty="0"/>
              <a:t>; </a:t>
            </a:r>
            <a:r>
              <a:rPr lang="en-US" sz="2400" i="1" dirty="0"/>
              <a:t>P</a:t>
            </a:r>
            <a:r>
              <a:rPr lang="en-US" sz="2400" i="1" baseline="-25000" dirty="0"/>
              <a:t>3 </a:t>
            </a:r>
            <a:r>
              <a:rPr lang="en-US" sz="2400" i="1" dirty="0"/>
              <a:t>= </a:t>
            </a:r>
            <a:r>
              <a:rPr lang="en-US" sz="2400" dirty="0"/>
              <a:t>3</a:t>
            </a:r>
            <a:endParaRPr lang="en-US" sz="2400" i="1" dirty="0"/>
          </a:p>
          <a:p>
            <a:pPr>
              <a:lnSpc>
                <a:spcPct val="90000"/>
              </a:lnSpc>
              <a:tabLst>
                <a:tab pos="3651250" algn="ctr"/>
              </a:tabLst>
            </a:pPr>
            <a:r>
              <a:rPr lang="en-US" sz="2400" dirty="0"/>
              <a:t>Average waiting time:   (6 + 0 + 3) / 3 = 3 </a:t>
            </a:r>
            <a:r>
              <a:rPr lang="en-US" sz="2400" i="1" dirty="0"/>
              <a:t>(milliseconds)</a:t>
            </a:r>
          </a:p>
          <a:p>
            <a:pPr>
              <a:lnSpc>
                <a:spcPct val="90000"/>
              </a:lnSpc>
              <a:tabLst>
                <a:tab pos="3651250" algn="ctr"/>
              </a:tabLst>
            </a:pPr>
            <a:r>
              <a:rPr lang="en-US" sz="2400" dirty="0"/>
              <a:t>Much better than previous case.</a:t>
            </a:r>
          </a:p>
          <a:p>
            <a:pPr>
              <a:lnSpc>
                <a:spcPct val="90000"/>
              </a:lnSpc>
              <a:tabLst>
                <a:tab pos="3651250" algn="ctr"/>
              </a:tabLst>
            </a:pPr>
            <a:r>
              <a:rPr lang="en-US" sz="2400" dirty="0"/>
              <a:t>The order of processes in FCFS queue is important.</a:t>
            </a:r>
          </a:p>
        </p:txBody>
      </p:sp>
      <p:grpSp>
        <p:nvGrpSpPr>
          <p:cNvPr id="37908" name="Group 20"/>
          <p:cNvGrpSpPr>
            <a:grpSpLocks/>
          </p:cNvGrpSpPr>
          <p:nvPr/>
        </p:nvGrpSpPr>
        <p:grpSpPr bwMode="auto">
          <a:xfrm>
            <a:off x="3175000" y="2971801"/>
            <a:ext cx="5575300" cy="1128713"/>
            <a:chOff x="624" y="1968"/>
            <a:chExt cx="3512" cy="711"/>
          </a:xfrm>
        </p:grpSpPr>
        <p:sp>
          <p:nvSpPr>
            <p:cNvPr id="37894" name="Rectangle 6"/>
            <p:cNvSpPr>
              <a:spLocks noChangeArrowheads="1"/>
            </p:cNvSpPr>
            <p:nvPr/>
          </p:nvSpPr>
          <p:spPr bwMode="auto">
            <a:xfrm flipH="1">
              <a:off x="720" y="1968"/>
              <a:ext cx="3312" cy="384"/>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895" name="Text Box 7"/>
            <p:cNvSpPr txBox="1">
              <a:spLocks noChangeArrowheads="1"/>
            </p:cNvSpPr>
            <p:nvPr/>
          </p:nvSpPr>
          <p:spPr bwMode="auto">
            <a:xfrm flipH="1">
              <a:off x="2951" y="201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1</a:t>
              </a:r>
              <a:endParaRPr lang="en-US"/>
            </a:p>
          </p:txBody>
        </p:sp>
        <p:sp>
          <p:nvSpPr>
            <p:cNvPr id="37896" name="Text Box 8"/>
            <p:cNvSpPr txBox="1">
              <a:spLocks noChangeArrowheads="1"/>
            </p:cNvSpPr>
            <p:nvPr/>
          </p:nvSpPr>
          <p:spPr bwMode="auto">
            <a:xfrm flipH="1">
              <a:off x="1463" y="201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3</a:t>
              </a:r>
              <a:endParaRPr lang="en-US"/>
            </a:p>
          </p:txBody>
        </p:sp>
        <p:sp>
          <p:nvSpPr>
            <p:cNvPr id="37897" name="Text Box 9"/>
            <p:cNvSpPr txBox="1">
              <a:spLocks noChangeArrowheads="1"/>
            </p:cNvSpPr>
            <p:nvPr/>
          </p:nvSpPr>
          <p:spPr bwMode="auto">
            <a:xfrm flipH="1">
              <a:off x="887" y="201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2</a:t>
              </a:r>
              <a:endParaRPr lang="en-US"/>
            </a:p>
          </p:txBody>
        </p:sp>
        <p:sp>
          <p:nvSpPr>
            <p:cNvPr id="37898" name="Line 10"/>
            <p:cNvSpPr>
              <a:spLocks noChangeShapeType="1"/>
            </p:cNvSpPr>
            <p:nvPr/>
          </p:nvSpPr>
          <p:spPr bwMode="auto">
            <a:xfrm flipH="1">
              <a:off x="4032" y="235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899" name="Line 11"/>
            <p:cNvSpPr>
              <a:spLocks noChangeShapeType="1"/>
            </p:cNvSpPr>
            <p:nvPr/>
          </p:nvSpPr>
          <p:spPr bwMode="auto">
            <a:xfrm flipH="1">
              <a:off x="720" y="235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0" name="Line 12"/>
            <p:cNvSpPr>
              <a:spLocks noChangeShapeType="1"/>
            </p:cNvSpPr>
            <p:nvPr/>
          </p:nvSpPr>
          <p:spPr bwMode="auto">
            <a:xfrm flipH="1">
              <a:off x="1920" y="1968"/>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1" name="Line 13"/>
            <p:cNvSpPr>
              <a:spLocks noChangeShapeType="1"/>
            </p:cNvSpPr>
            <p:nvPr/>
          </p:nvSpPr>
          <p:spPr bwMode="auto">
            <a:xfrm flipH="1">
              <a:off x="1344" y="1968"/>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2" name="Line 14"/>
            <p:cNvSpPr>
              <a:spLocks noChangeShapeType="1"/>
            </p:cNvSpPr>
            <p:nvPr/>
          </p:nvSpPr>
          <p:spPr bwMode="auto">
            <a:xfrm flipH="1">
              <a:off x="1920" y="235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3" name="Line 15"/>
            <p:cNvSpPr>
              <a:spLocks noChangeShapeType="1"/>
            </p:cNvSpPr>
            <p:nvPr/>
          </p:nvSpPr>
          <p:spPr bwMode="auto">
            <a:xfrm flipH="1">
              <a:off x="1344" y="235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4" name="Text Box 16"/>
            <p:cNvSpPr txBox="1">
              <a:spLocks noChangeArrowheads="1"/>
            </p:cNvSpPr>
            <p:nvPr/>
          </p:nvSpPr>
          <p:spPr bwMode="auto">
            <a:xfrm flipH="1">
              <a:off x="1828" y="2448"/>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6</a:t>
              </a:r>
            </a:p>
          </p:txBody>
        </p:sp>
        <p:sp>
          <p:nvSpPr>
            <p:cNvPr id="37905" name="Text Box 17"/>
            <p:cNvSpPr txBox="1">
              <a:spLocks noChangeArrowheads="1"/>
            </p:cNvSpPr>
            <p:nvPr/>
          </p:nvSpPr>
          <p:spPr bwMode="auto">
            <a:xfrm flipH="1">
              <a:off x="1252" y="2448"/>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3</a:t>
              </a:r>
            </a:p>
          </p:txBody>
        </p:sp>
        <p:sp>
          <p:nvSpPr>
            <p:cNvPr id="37906" name="Text Box 18"/>
            <p:cNvSpPr txBox="1">
              <a:spLocks noChangeArrowheads="1"/>
            </p:cNvSpPr>
            <p:nvPr/>
          </p:nvSpPr>
          <p:spPr bwMode="auto">
            <a:xfrm flipH="1">
              <a:off x="3860" y="244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30</a:t>
              </a:r>
            </a:p>
          </p:txBody>
        </p:sp>
        <p:sp>
          <p:nvSpPr>
            <p:cNvPr id="37907" name="Text Box 19"/>
            <p:cNvSpPr txBox="1">
              <a:spLocks noChangeArrowheads="1"/>
            </p:cNvSpPr>
            <p:nvPr/>
          </p:nvSpPr>
          <p:spPr bwMode="auto">
            <a:xfrm flipH="1">
              <a:off x="624" y="2448"/>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0</a:t>
              </a:r>
            </a:p>
          </p:txBody>
        </p:sp>
      </p:grpSp>
    </p:spTree>
    <p:extLst>
      <p:ext uri="{BB962C8B-B14F-4D97-AF65-F5344CB8AC3E}">
        <p14:creationId xmlns:p14="http://schemas.microsoft.com/office/powerpoint/2010/main" val="3762627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64" y="304800"/>
            <a:ext cx="10363200" cy="1143000"/>
          </a:xfrm>
        </p:spPr>
        <p:txBody>
          <a:bodyPr>
            <a:normAutofit fontScale="90000"/>
          </a:bodyPr>
          <a:lstStyle/>
          <a:p>
            <a:r>
              <a:rPr lang="en-IN" dirty="0"/>
              <a:t>Convoy Effect in FCFS</a:t>
            </a:r>
            <a:br>
              <a:rPr lang="en-IN" dirty="0"/>
            </a:br>
            <a:endParaRPr lang="en-IN" dirty="0"/>
          </a:p>
        </p:txBody>
      </p:sp>
      <p:sp>
        <p:nvSpPr>
          <p:cNvPr id="3" name="Content Placeholder 2"/>
          <p:cNvSpPr>
            <a:spLocks noGrp="1"/>
          </p:cNvSpPr>
          <p:nvPr>
            <p:ph sz="quarter" idx="1"/>
          </p:nvPr>
        </p:nvSpPr>
        <p:spPr>
          <a:xfrm>
            <a:off x="659642" y="1106606"/>
            <a:ext cx="10363200" cy="4572000"/>
          </a:xfrm>
        </p:spPr>
        <p:txBody>
          <a:bodyPr>
            <a:normAutofit/>
          </a:bodyPr>
          <a:lstStyle/>
          <a:p>
            <a:r>
              <a:rPr lang="en-US" sz="2000" dirty="0">
                <a:latin typeface="Times New Roman" panose="02020603050405020304" pitchFamily="18" charset="0"/>
                <a:cs typeface="Times New Roman" panose="02020603050405020304" pitchFamily="18" charset="0"/>
              </a:rPr>
              <a:t>FCFS may suffer from the </a:t>
            </a:r>
            <a:r>
              <a:rPr lang="en-US" sz="2000" b="1" dirty="0">
                <a:latin typeface="Times New Roman" panose="02020603050405020304" pitchFamily="18" charset="0"/>
                <a:cs typeface="Times New Roman" panose="02020603050405020304" pitchFamily="18" charset="0"/>
              </a:rPr>
              <a:t>convoy effect</a:t>
            </a:r>
            <a:r>
              <a:rPr lang="en-US" sz="2000" dirty="0">
                <a:latin typeface="Times New Roman" panose="02020603050405020304" pitchFamily="18" charset="0"/>
                <a:cs typeface="Times New Roman" panose="02020603050405020304" pitchFamily="18" charset="0"/>
              </a:rPr>
              <a:t> if the burst time of the first job is the highest among all. As in the real life, if a convoy is passing through the road then the other persons may get blocked until it passes completely. This can be simulated in the Operating System also.</a:t>
            </a:r>
          </a:p>
          <a:p>
            <a:r>
              <a:rPr lang="en-US" sz="2000" dirty="0">
                <a:latin typeface="Times New Roman" panose="02020603050405020304" pitchFamily="18" charset="0"/>
                <a:cs typeface="Times New Roman" panose="02020603050405020304" pitchFamily="18" charset="0"/>
              </a:rPr>
              <a:t>If the CPU gets the processes of the higher burst time at the front end of the ready queue then the processes of lower burst time may get blocked which means they may never get the CPU if the job in the execution has a very high burst time. This is called </a:t>
            </a:r>
            <a:r>
              <a:rPr lang="en-US" sz="2000" b="1" dirty="0">
                <a:latin typeface="Times New Roman" panose="02020603050405020304" pitchFamily="18" charset="0"/>
                <a:cs typeface="Times New Roman" panose="02020603050405020304" pitchFamily="18" charset="0"/>
              </a:rPr>
              <a:t>convoy effect</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starvation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57232" y="3885773"/>
            <a:ext cx="5295900" cy="1543050"/>
          </a:xfrm>
          <a:prstGeom prst="rect">
            <a:avLst/>
          </a:prstGeom>
        </p:spPr>
      </p:pic>
    </p:spTree>
    <p:extLst>
      <p:ext uri="{BB962C8B-B14F-4D97-AF65-F5344CB8AC3E}">
        <p14:creationId xmlns:p14="http://schemas.microsoft.com/office/powerpoint/2010/main" val="1688810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563562"/>
          </a:xfrm>
        </p:spPr>
        <p:txBody>
          <a:bodyPr>
            <a:normAutofit fontScale="90000"/>
          </a:bodyPr>
          <a:lstStyle/>
          <a:p>
            <a:r>
              <a:rPr lang="en-IN" dirty="0"/>
              <a:t>FCFS Example</a:t>
            </a:r>
          </a:p>
        </p:txBody>
      </p:sp>
      <p:sp>
        <p:nvSpPr>
          <p:cNvPr id="3" name="Content Placeholder 2"/>
          <p:cNvSpPr>
            <a:spLocks noGrp="1"/>
          </p:cNvSpPr>
          <p:nvPr>
            <p:ph idx="1"/>
          </p:nvPr>
        </p:nvSpPr>
        <p:spPr>
          <a:xfrm>
            <a:off x="5943600" y="1905000"/>
            <a:ext cx="4437888" cy="3962400"/>
          </a:xfrm>
        </p:spPr>
        <p:txBody>
          <a:bodyPr>
            <a:normAutofit/>
          </a:bodyPr>
          <a:lstStyle/>
          <a:p>
            <a:r>
              <a:rPr lang="en-IN" sz="2400" dirty="0"/>
              <a:t>Average waiting time:  (0+7+11+13)/4= 7.75</a:t>
            </a:r>
          </a:p>
          <a:p>
            <a:r>
              <a:rPr lang="en-IN" sz="2400" dirty="0"/>
              <a:t>Average response time:  (0+7+11+13)/4= 7.75</a:t>
            </a:r>
          </a:p>
          <a:p>
            <a:endParaRPr lang="en-IN" sz="2400" dirty="0"/>
          </a:p>
        </p:txBody>
      </p:sp>
      <p:pic>
        <p:nvPicPr>
          <p:cNvPr id="3074" name="Picture 2"/>
          <p:cNvPicPr>
            <a:picLocks noChangeAspect="1" noChangeArrowheads="1"/>
          </p:cNvPicPr>
          <p:nvPr/>
        </p:nvPicPr>
        <p:blipFill>
          <a:blip r:embed="rId2"/>
          <a:srcRect/>
          <a:stretch>
            <a:fillRect/>
          </a:stretch>
        </p:blipFill>
        <p:spPr bwMode="auto">
          <a:xfrm>
            <a:off x="2819400" y="1295400"/>
            <a:ext cx="3048000" cy="329628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743200" y="4343400"/>
            <a:ext cx="5867400" cy="1143000"/>
          </a:xfrm>
          <a:prstGeom prst="rect">
            <a:avLst/>
          </a:prstGeom>
          <a:noFill/>
          <a:ln w="9525">
            <a:noFill/>
            <a:miter lim="800000"/>
            <a:headEnd/>
            <a:tailEnd/>
          </a:ln>
          <a:effectLst/>
        </p:spPr>
      </p:pic>
    </p:spTree>
    <p:extLst>
      <p:ext uri="{BB962C8B-B14F-4D97-AF65-F5344CB8AC3E}">
        <p14:creationId xmlns:p14="http://schemas.microsoft.com/office/powerpoint/2010/main" val="376154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898" y="402432"/>
            <a:ext cx="7498080" cy="639762"/>
          </a:xfrm>
        </p:spPr>
        <p:txBody>
          <a:bodyPr>
            <a:normAutofit fontScale="90000"/>
          </a:bodyPr>
          <a:lstStyle/>
          <a:p>
            <a:r>
              <a:rPr lang="en-IN" dirty="0"/>
              <a:t>FCFS problem</a:t>
            </a:r>
          </a:p>
        </p:txBody>
      </p:sp>
      <p:sp>
        <p:nvSpPr>
          <p:cNvPr id="3" name="Content Placeholder 2"/>
          <p:cNvSpPr>
            <a:spLocks noGrp="1"/>
          </p:cNvSpPr>
          <p:nvPr>
            <p:ph idx="1"/>
          </p:nvPr>
        </p:nvSpPr>
        <p:spPr>
          <a:xfrm>
            <a:off x="584898" y="1330722"/>
            <a:ext cx="7498080" cy="1143000"/>
          </a:xfrm>
        </p:spPr>
        <p:txBody>
          <a:bodyPr>
            <a:noAutofit/>
          </a:bodyPr>
          <a:lstStyle/>
          <a:p>
            <a:r>
              <a:rPr lang="en-IN" sz="2000" dirty="0">
                <a:latin typeface="Times New Roman" panose="02020603050405020304" pitchFamily="18" charset="0"/>
                <a:cs typeface="Times New Roman" panose="02020603050405020304" pitchFamily="18" charset="0"/>
              </a:rPr>
              <a:t>Given below are the arrival and burst times of four processes P1, P2, P3 and P4. Draw the Gantt Chart using FCFS. Calculate the average waiting time, average turn around time and average response time.</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srcRect/>
          <a:stretch>
            <a:fillRect/>
          </a:stretch>
        </p:blipFill>
        <p:spPr bwMode="auto">
          <a:xfrm>
            <a:off x="1065736" y="3048852"/>
            <a:ext cx="8702368" cy="2219183"/>
          </a:xfrm>
          <a:prstGeom prst="rect">
            <a:avLst/>
          </a:prstGeom>
          <a:noFill/>
          <a:ln w="9525">
            <a:noFill/>
            <a:miter lim="800000"/>
            <a:headEnd/>
            <a:tailEnd/>
          </a:ln>
          <a:effectLst/>
        </p:spPr>
      </p:pic>
    </p:spTree>
    <p:extLst>
      <p:ext uri="{BB962C8B-B14F-4D97-AF65-F5344CB8AC3E}">
        <p14:creationId xmlns:p14="http://schemas.microsoft.com/office/powerpoint/2010/main" val="1553836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032" y="274638"/>
            <a:ext cx="7498080" cy="715962"/>
          </a:xfrm>
        </p:spPr>
        <p:txBody>
          <a:bodyPr>
            <a:normAutofit fontScale="90000"/>
          </a:bodyPr>
          <a:lstStyle/>
          <a:p>
            <a:r>
              <a:rPr lang="en-IN" dirty="0"/>
              <a:t>Solution</a:t>
            </a:r>
          </a:p>
        </p:txBody>
      </p:sp>
      <p:pic>
        <p:nvPicPr>
          <p:cNvPr id="2050" name="Picture 2"/>
          <p:cNvPicPr>
            <a:picLocks noGrp="1" noChangeAspect="1" noChangeArrowheads="1"/>
          </p:cNvPicPr>
          <p:nvPr>
            <p:ph idx="1"/>
          </p:nvPr>
        </p:nvPicPr>
        <p:blipFill>
          <a:blip r:embed="rId2"/>
          <a:srcRect/>
          <a:stretch>
            <a:fillRect/>
          </a:stretch>
        </p:blipFill>
        <p:spPr bwMode="auto">
          <a:xfrm>
            <a:off x="696037" y="2157811"/>
            <a:ext cx="8822828" cy="3877627"/>
          </a:xfrm>
          <a:prstGeom prst="rect">
            <a:avLst/>
          </a:prstGeom>
          <a:noFill/>
          <a:ln w="9525">
            <a:noFill/>
            <a:miter lim="800000"/>
            <a:headEnd/>
            <a:tailEnd/>
          </a:ln>
          <a:effectLst/>
        </p:spPr>
      </p:pic>
    </p:spTree>
    <p:extLst>
      <p:ext uri="{BB962C8B-B14F-4D97-AF65-F5344CB8AC3E}">
        <p14:creationId xmlns:p14="http://schemas.microsoft.com/office/powerpoint/2010/main" val="3325678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79946" y="1567218"/>
            <a:ext cx="7620000" cy="3733800"/>
          </a:xfrm>
        </p:spPr>
        <p:txBody>
          <a:bodyPr>
            <a:normAutofit/>
          </a:bodyPr>
          <a:lstStyle/>
          <a:p>
            <a:pPr>
              <a:buClr>
                <a:schemeClr val="accent3"/>
              </a:buClr>
              <a:defRPr/>
            </a:pPr>
            <a:r>
              <a:rPr lang="en-US" sz="2400" dirty="0">
                <a:latin typeface="Times New Roman" pitchFamily="18" charset="0"/>
                <a:cs typeface="Times New Roman" pitchFamily="18" charset="0"/>
              </a:rPr>
              <a:t>Selects from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processes </a:t>
            </a:r>
            <a:r>
              <a:rPr lang="en-US" sz="2400" dirty="0" smtClean="0">
                <a:latin typeface="Times New Roman" pitchFamily="18" charset="0"/>
                <a:cs typeface="Times New Roman" pitchFamily="18" charset="0"/>
              </a:rPr>
              <a:t>present in main </a:t>
            </a:r>
            <a:r>
              <a:rPr lang="en-US" sz="2400" dirty="0">
                <a:latin typeface="Times New Roman" pitchFamily="18" charset="0"/>
                <a:cs typeface="Times New Roman" pitchFamily="18" charset="0"/>
              </a:rPr>
              <a:t>memory that are ready to execute, and allocates the CPU to one of them</a:t>
            </a:r>
          </a:p>
          <a:p>
            <a:pPr>
              <a:buClr>
                <a:schemeClr val="accent3"/>
              </a:buClr>
              <a:defRPr/>
            </a:pPr>
            <a:endParaRPr lang="en-US" sz="2400" dirty="0">
              <a:latin typeface="Times New Roman" pitchFamily="18" charset="0"/>
              <a:cs typeface="Times New Roman" pitchFamily="18" charset="0"/>
            </a:endParaRPr>
          </a:p>
          <a:p>
            <a:pPr>
              <a:buClr>
                <a:schemeClr val="accent3"/>
              </a:buClr>
              <a:defRPr/>
            </a:pPr>
            <a:r>
              <a:rPr lang="en-US" sz="2400" dirty="0">
                <a:latin typeface="Times New Roman" pitchFamily="18" charset="0"/>
                <a:cs typeface="Times New Roman" pitchFamily="18" charset="0"/>
              </a:rPr>
              <a:t>CPU scheduling decisions may take place when a process:</a:t>
            </a:r>
          </a:p>
          <a:p>
            <a:pPr marL="640080" lvl="1" indent="-246888">
              <a:buNone/>
              <a:defRPr/>
            </a:pPr>
            <a:r>
              <a:rPr lang="en-US" dirty="0">
                <a:latin typeface="Times New Roman" pitchFamily="18" charset="0"/>
                <a:cs typeface="Times New Roman" pitchFamily="18" charset="0"/>
              </a:rPr>
              <a:t>1.	Switches from running to waiting/blocked state</a:t>
            </a:r>
          </a:p>
          <a:p>
            <a:pPr marL="640080" lvl="1" indent="-246888">
              <a:buNone/>
              <a:defRPr/>
            </a:pPr>
            <a:r>
              <a:rPr lang="en-US" dirty="0">
                <a:latin typeface="Times New Roman" pitchFamily="18" charset="0"/>
                <a:cs typeface="Times New Roman" pitchFamily="18" charset="0"/>
              </a:rPr>
              <a:t>2.	Switches from running to ready state</a:t>
            </a:r>
          </a:p>
          <a:p>
            <a:pPr lvl="1" indent="-246888">
              <a:buNone/>
              <a:defRPr/>
            </a:pPr>
            <a:r>
              <a:rPr lang="en-US" dirty="0">
                <a:latin typeface="Times New Roman" pitchFamily="18" charset="0"/>
                <a:cs typeface="Times New Roman" pitchFamily="18" charset="0"/>
              </a:rPr>
              <a:t>3.	Terminates (Zombie)</a:t>
            </a:r>
          </a:p>
          <a:p>
            <a:pPr marL="850392" lvl="1" indent="-457200">
              <a:buFont typeface="Wingdings" pitchFamily="2" charset="2"/>
              <a:buAutoNum type="arabicPeriod" startAt="4"/>
              <a:defRPr/>
            </a:pPr>
            <a:endParaRPr lang="en-US" sz="1200" dirty="0"/>
          </a:p>
        </p:txBody>
      </p:sp>
      <p:sp>
        <p:nvSpPr>
          <p:cNvPr id="5" name="Rectangle 2"/>
          <p:cNvSpPr>
            <a:spLocks noGrp="1" noRot="1" noChangeArrowheads="1"/>
          </p:cNvSpPr>
          <p:nvPr>
            <p:ph type="title"/>
          </p:nvPr>
        </p:nvSpPr>
        <p:spPr>
          <a:xfrm>
            <a:off x="0" y="663102"/>
            <a:ext cx="4804012" cy="625475"/>
          </a:xfrm>
        </p:spPr>
        <p:txBody>
          <a:bodyPr>
            <a:normAutofit fontScale="90000"/>
          </a:bodyPr>
          <a:lstStyle/>
          <a:p>
            <a:pPr algn="ctr" eaLnBrk="1" hangingPunct="1"/>
            <a:r>
              <a:rPr lang="en-US" sz="4800" b="1" dirty="0">
                <a:solidFill>
                  <a:schemeClr val="bg1">
                    <a:lumMod val="65000"/>
                  </a:schemeClr>
                </a:solidFill>
              </a:rPr>
              <a:t>CPU Scheduler</a:t>
            </a:r>
          </a:p>
        </p:txBody>
      </p:sp>
    </p:spTree>
    <p:extLst>
      <p:ext uri="{BB962C8B-B14F-4D97-AF65-F5344CB8AC3E}">
        <p14:creationId xmlns:p14="http://schemas.microsoft.com/office/powerpoint/2010/main" val="4283981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250" y="615832"/>
            <a:ext cx="7498080" cy="639762"/>
          </a:xfrm>
        </p:spPr>
        <p:txBody>
          <a:bodyPr>
            <a:normAutofit fontScale="90000"/>
          </a:bodyPr>
          <a:lstStyle/>
          <a:p>
            <a:r>
              <a:rPr lang="en-IN" dirty="0"/>
              <a:t>FCFS pros and Cons</a:t>
            </a:r>
          </a:p>
        </p:txBody>
      </p:sp>
      <p:pic>
        <p:nvPicPr>
          <p:cNvPr id="4098" name="Picture 2"/>
          <p:cNvPicPr>
            <a:picLocks noChangeAspect="1" noChangeArrowheads="1"/>
          </p:cNvPicPr>
          <p:nvPr/>
        </p:nvPicPr>
        <p:blipFill>
          <a:blip r:embed="rId2"/>
          <a:srcRect/>
          <a:stretch>
            <a:fillRect/>
          </a:stretch>
        </p:blipFill>
        <p:spPr bwMode="auto">
          <a:xfrm>
            <a:off x="571250" y="1396119"/>
            <a:ext cx="7050991" cy="4784042"/>
          </a:xfrm>
          <a:prstGeom prst="rect">
            <a:avLst/>
          </a:prstGeom>
          <a:noFill/>
          <a:ln w="9525">
            <a:noFill/>
            <a:miter lim="800000"/>
            <a:headEnd/>
            <a:tailEnd/>
          </a:ln>
          <a:effectLst/>
        </p:spPr>
      </p:pic>
    </p:spTree>
    <p:extLst>
      <p:ext uri="{BB962C8B-B14F-4D97-AF65-F5344CB8AC3E}">
        <p14:creationId xmlns:p14="http://schemas.microsoft.com/office/powerpoint/2010/main" val="1549101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59307" y="2537478"/>
            <a:ext cx="4070041" cy="1183341"/>
          </a:xfrm>
        </p:spPr>
        <p:txBody>
          <a:bodyPr>
            <a:noAutofit/>
          </a:bodyPr>
          <a:lstStyle/>
          <a:p>
            <a:pPr algn="ct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212679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792162"/>
          </a:xfrm>
        </p:spPr>
        <p:txBody>
          <a:bodyPr/>
          <a:lstStyle/>
          <a:p>
            <a:r>
              <a:rPr lang="en-IN" dirty="0"/>
              <a:t>Which Process to choose?</a:t>
            </a:r>
          </a:p>
        </p:txBody>
      </p:sp>
      <p:pic>
        <p:nvPicPr>
          <p:cNvPr id="4098" name="Picture 2"/>
          <p:cNvPicPr>
            <a:picLocks noGrp="1" noChangeAspect="1" noChangeArrowheads="1"/>
          </p:cNvPicPr>
          <p:nvPr>
            <p:ph idx="1"/>
          </p:nvPr>
        </p:nvPicPr>
        <p:blipFill>
          <a:blip r:embed="rId2"/>
          <a:srcRect/>
          <a:stretch>
            <a:fillRect/>
          </a:stretch>
        </p:blipFill>
        <p:spPr bwMode="auto">
          <a:xfrm>
            <a:off x="2971800" y="1524000"/>
            <a:ext cx="6248400" cy="5124785"/>
          </a:xfrm>
          <a:prstGeom prst="rect">
            <a:avLst/>
          </a:prstGeom>
          <a:noFill/>
          <a:ln w="9525">
            <a:noFill/>
            <a:miter lim="800000"/>
            <a:headEnd/>
            <a:tailEnd/>
          </a:ln>
          <a:effectLst/>
        </p:spPr>
      </p:pic>
    </p:spTree>
    <p:extLst>
      <p:ext uri="{BB962C8B-B14F-4D97-AF65-F5344CB8AC3E}">
        <p14:creationId xmlns:p14="http://schemas.microsoft.com/office/powerpoint/2010/main" val="2975221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36" y="138160"/>
            <a:ext cx="7498080" cy="944562"/>
          </a:xfrm>
        </p:spPr>
        <p:txBody>
          <a:bodyPr/>
          <a:lstStyle/>
          <a:p>
            <a:r>
              <a:rPr lang="en-IN" dirty="0"/>
              <a:t>CPU Burst and IO Burst</a:t>
            </a:r>
          </a:p>
        </p:txBody>
      </p:sp>
      <p:pic>
        <p:nvPicPr>
          <p:cNvPr id="5122" name="Picture 2"/>
          <p:cNvPicPr>
            <a:picLocks noGrp="1" noChangeAspect="1" noChangeArrowheads="1"/>
          </p:cNvPicPr>
          <p:nvPr>
            <p:ph idx="1"/>
          </p:nvPr>
        </p:nvPicPr>
        <p:blipFill>
          <a:blip r:embed="rId2"/>
          <a:srcRect/>
          <a:stretch>
            <a:fillRect/>
          </a:stretch>
        </p:blipFill>
        <p:spPr bwMode="auto">
          <a:xfrm>
            <a:off x="4711902" y="1213515"/>
            <a:ext cx="6535037" cy="5029200"/>
          </a:xfrm>
          <a:prstGeom prst="rect">
            <a:avLst/>
          </a:prstGeom>
          <a:noFill/>
          <a:ln w="9525">
            <a:noFill/>
            <a:miter lim="800000"/>
            <a:headEnd/>
            <a:tailEnd/>
          </a:ln>
          <a:effectLst/>
        </p:spPr>
      </p:pic>
      <p:sp>
        <p:nvSpPr>
          <p:cNvPr id="4" name="Content Placeholder 2"/>
          <p:cNvSpPr txBox="1">
            <a:spLocks/>
          </p:cNvSpPr>
          <p:nvPr/>
        </p:nvSpPr>
        <p:spPr>
          <a:xfrm>
            <a:off x="586849" y="1306773"/>
            <a:ext cx="3425589" cy="4821072"/>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IN" sz="2000" dirty="0" smtClean="0">
                <a:latin typeface="Times New Roman" pitchFamily="18" charset="0"/>
                <a:cs typeface="Times New Roman" pitchFamily="18" charset="0"/>
              </a:rPr>
              <a:t>When process is actually executing instructions it is known as a CPU burst</a:t>
            </a:r>
          </a:p>
          <a:p>
            <a:r>
              <a:rPr lang="en-IN" sz="2000" dirty="0" smtClean="0">
                <a:latin typeface="Times New Roman" pitchFamily="18" charset="0"/>
                <a:cs typeface="Times New Roman" pitchFamily="18" charset="0"/>
              </a:rPr>
              <a:t>When process is blocked on an I/O not doing any operations, the CPU is idle, it is known as IO Burst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750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6644" t="16931" r="23847" b="25607"/>
          <a:stretch/>
        </p:blipFill>
        <p:spPr>
          <a:xfrm>
            <a:off x="477673" y="1228299"/>
            <a:ext cx="5500578" cy="3589361"/>
          </a:xfrm>
          <a:prstGeom prst="rect">
            <a:avLst/>
          </a:prstGeom>
        </p:spPr>
      </p:pic>
      <p:sp>
        <p:nvSpPr>
          <p:cNvPr id="6" name="Title 1"/>
          <p:cNvSpPr>
            <a:spLocks noGrp="1"/>
          </p:cNvSpPr>
          <p:nvPr>
            <p:ph type="title"/>
          </p:nvPr>
        </p:nvSpPr>
        <p:spPr>
          <a:xfrm>
            <a:off x="477672" y="438411"/>
            <a:ext cx="7498080" cy="563562"/>
          </a:xfrm>
        </p:spPr>
        <p:txBody>
          <a:bodyPr>
            <a:normAutofit fontScale="90000"/>
          </a:bodyPr>
          <a:lstStyle/>
          <a:p>
            <a:r>
              <a:rPr lang="en-IN" dirty="0">
                <a:solidFill>
                  <a:schemeClr val="bg1">
                    <a:lumMod val="65000"/>
                  </a:schemeClr>
                </a:solidFill>
              </a:rPr>
              <a:t>CPU bound and I/O bound process</a:t>
            </a:r>
          </a:p>
        </p:txBody>
      </p:sp>
      <p:pic>
        <p:nvPicPr>
          <p:cNvPr id="7" name="Picture 3"/>
          <p:cNvPicPr>
            <a:picLocks noChangeAspect="1" noChangeArrowheads="1"/>
          </p:cNvPicPr>
          <p:nvPr/>
        </p:nvPicPr>
        <p:blipFill>
          <a:blip r:embed="rId3"/>
          <a:srcRect/>
          <a:stretch>
            <a:fillRect/>
          </a:stretch>
        </p:blipFill>
        <p:spPr bwMode="auto">
          <a:xfrm>
            <a:off x="6343934" y="1106333"/>
            <a:ext cx="5562600" cy="4310094"/>
          </a:xfrm>
          <a:prstGeom prst="rect">
            <a:avLst/>
          </a:prstGeom>
          <a:noFill/>
          <a:ln w="9525">
            <a:noFill/>
            <a:miter lim="800000"/>
            <a:headEnd/>
            <a:tailEnd/>
          </a:ln>
          <a:effectLst/>
        </p:spPr>
      </p:pic>
    </p:spTree>
    <p:extLst>
      <p:ext uri="{BB962C8B-B14F-4D97-AF65-F5344CB8AC3E}">
        <p14:creationId xmlns:p14="http://schemas.microsoft.com/office/powerpoint/2010/main" val="3626853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191069" y="228600"/>
            <a:ext cx="10630469" cy="931460"/>
          </a:xfrm>
        </p:spPr>
        <p:txBody>
          <a:bodyPr>
            <a:noAutofit/>
          </a:bodyPr>
          <a:lstStyle/>
          <a:p>
            <a:pPr algn="ctr">
              <a:defRPr/>
            </a:pPr>
            <a:r>
              <a:rPr lang="en-US" sz="3200" b="1" dirty="0"/>
              <a:t>Alternating Sequence of CPU And I/O Bursts</a:t>
            </a:r>
          </a:p>
        </p:txBody>
      </p:sp>
      <p:sp>
        <p:nvSpPr>
          <p:cNvPr id="5" name="Slide Number Placeholder 3"/>
          <p:cNvSpPr>
            <a:spLocks noGrp="1"/>
          </p:cNvSpPr>
          <p:nvPr>
            <p:ph type="sldNum" sz="quarter" idx="12"/>
          </p:nvPr>
        </p:nvSpPr>
        <p:spPr/>
        <p:txBody>
          <a:bodyPr/>
          <a:lstStyle/>
          <a:p>
            <a:pPr>
              <a:defRPr/>
            </a:pPr>
            <a:fld id="{18FF1FD6-C73F-403A-ADD6-E17229AF4EBC}" type="slidenum">
              <a:rPr lang="en-US"/>
              <a:pPr>
                <a:defRPr/>
              </a:pPr>
              <a:t>6</a:t>
            </a:fld>
            <a:endParaRPr lang="en-US"/>
          </a:p>
        </p:txBody>
      </p:sp>
      <p:pic>
        <p:nvPicPr>
          <p:cNvPr id="9222" name="Picture 5"/>
          <p:cNvPicPr>
            <a:picLocks noChangeAspect="1" noChangeArrowheads="1"/>
          </p:cNvPicPr>
          <p:nvPr/>
        </p:nvPicPr>
        <p:blipFill>
          <a:blip r:embed="rId2"/>
          <a:srcRect l="38274" t="10310" r="40599" b="52560"/>
          <a:stretch>
            <a:fillRect/>
          </a:stretch>
        </p:blipFill>
        <p:spPr bwMode="auto">
          <a:xfrm>
            <a:off x="8206854" y="1412875"/>
            <a:ext cx="3413125" cy="4797425"/>
          </a:xfrm>
          <a:prstGeom prst="rect">
            <a:avLst/>
          </a:prstGeom>
          <a:noFill/>
          <a:ln w="57150" cmpd="thickThin">
            <a:solidFill>
              <a:schemeClr val="tx1"/>
            </a:solidFill>
            <a:miter lim="800000"/>
            <a:headEnd/>
            <a:tailEnd/>
          </a:ln>
        </p:spPr>
      </p:pic>
      <p:sp>
        <p:nvSpPr>
          <p:cNvPr id="7" name="Content Placeholder 2"/>
          <p:cNvSpPr txBox="1">
            <a:spLocks/>
          </p:cNvSpPr>
          <p:nvPr/>
        </p:nvSpPr>
        <p:spPr>
          <a:xfrm>
            <a:off x="708774" y="1736654"/>
            <a:ext cx="7498080" cy="48006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IN" sz="2000" smtClean="0">
                <a:latin typeface="Times New Roman" pitchFamily="18" charset="0"/>
                <a:cs typeface="Times New Roman" pitchFamily="18" charset="0"/>
              </a:rPr>
              <a:t>A process which behaves both like an I/O bound as well as CPU bound, you could take for instance Microsoft excel.  When we are actually entering data into the various cells in excel, it acts as I/O bound process. So, it behaves like an I/O bound process with small CPU burst and large times of I/O cycles. </a:t>
            </a:r>
          </a:p>
          <a:p>
            <a:r>
              <a:rPr lang="en-IN" sz="2000" smtClean="0">
                <a:latin typeface="Times New Roman" pitchFamily="18" charset="0"/>
                <a:cs typeface="Times New Roman" pitchFamily="18" charset="0"/>
              </a:rPr>
              <a:t>While on the other hand when you are actually computing some statistic on the data entered, Excel will behave like a CPU bound process, where there is a large portion of CPU activity or the time taken to actually operate on that particular data.</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6522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191069" y="228600"/>
            <a:ext cx="10630469" cy="931460"/>
          </a:xfrm>
        </p:spPr>
        <p:txBody>
          <a:bodyPr>
            <a:noAutofit/>
          </a:bodyPr>
          <a:lstStyle/>
          <a:p>
            <a:pPr algn="ctr">
              <a:defRPr/>
            </a:pPr>
            <a:r>
              <a:rPr lang="en-US" sz="3200" b="1" dirty="0"/>
              <a:t>Alternating Sequence of CPU And I/O Bursts</a:t>
            </a:r>
          </a:p>
        </p:txBody>
      </p:sp>
      <p:sp>
        <p:nvSpPr>
          <p:cNvPr id="5" name="Slide Number Placeholder 3"/>
          <p:cNvSpPr>
            <a:spLocks noGrp="1"/>
          </p:cNvSpPr>
          <p:nvPr>
            <p:ph type="sldNum" sz="quarter" idx="12"/>
          </p:nvPr>
        </p:nvSpPr>
        <p:spPr/>
        <p:txBody>
          <a:bodyPr/>
          <a:lstStyle/>
          <a:p>
            <a:pPr>
              <a:defRPr/>
            </a:pPr>
            <a:fld id="{18FF1FD6-C73F-403A-ADD6-E17229AF4EBC}" type="slidenum">
              <a:rPr lang="en-US"/>
              <a:pPr>
                <a:defRPr/>
              </a:pPr>
              <a:t>7</a:t>
            </a:fld>
            <a:endParaRPr lang="en-US"/>
          </a:p>
        </p:txBody>
      </p:sp>
      <p:pic>
        <p:nvPicPr>
          <p:cNvPr id="9222" name="Picture 5"/>
          <p:cNvPicPr>
            <a:picLocks noChangeAspect="1" noChangeArrowheads="1"/>
          </p:cNvPicPr>
          <p:nvPr/>
        </p:nvPicPr>
        <p:blipFill>
          <a:blip r:embed="rId2"/>
          <a:srcRect l="38274" t="10310" r="40599" b="52560"/>
          <a:stretch>
            <a:fillRect/>
          </a:stretch>
        </p:blipFill>
        <p:spPr bwMode="auto">
          <a:xfrm>
            <a:off x="8206854" y="1412875"/>
            <a:ext cx="3413125" cy="4797425"/>
          </a:xfrm>
          <a:prstGeom prst="rect">
            <a:avLst/>
          </a:prstGeom>
          <a:noFill/>
          <a:ln w="57150" cmpd="thickThin">
            <a:solidFill>
              <a:schemeClr val="tx1"/>
            </a:solidFill>
            <a:miter lim="800000"/>
            <a:headEnd/>
            <a:tailEnd/>
          </a:ln>
        </p:spPr>
      </p:pic>
      <p:sp>
        <p:nvSpPr>
          <p:cNvPr id="6" name="Content Placeholder 2"/>
          <p:cNvSpPr txBox="1">
            <a:spLocks/>
          </p:cNvSpPr>
          <p:nvPr/>
        </p:nvSpPr>
        <p:spPr>
          <a:xfrm>
            <a:off x="562148" y="1447800"/>
            <a:ext cx="7498080" cy="48006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IN" sz="2000" dirty="0" smtClean="0">
                <a:latin typeface="Times New Roman" pitchFamily="18" charset="0"/>
                <a:cs typeface="Times New Roman" pitchFamily="18" charset="0"/>
              </a:rPr>
              <a:t>CPU bound processes could work with a lower priority</a:t>
            </a:r>
          </a:p>
          <a:p>
            <a:pPr lvl="1"/>
            <a:r>
              <a:rPr lang="en-IN" sz="2000" dirty="0" smtClean="0">
                <a:latin typeface="Times New Roman" pitchFamily="18" charset="0"/>
                <a:cs typeface="Times New Roman" pitchFamily="18" charset="0"/>
              </a:rPr>
              <a:t>CPU bound applications like  ‘</a:t>
            </a:r>
            <a:r>
              <a:rPr lang="en-IN" sz="2000" dirty="0" err="1" smtClean="0">
                <a:latin typeface="Times New Roman" pitchFamily="18" charset="0"/>
                <a:cs typeface="Times New Roman" pitchFamily="18" charset="0"/>
              </a:rPr>
              <a:t>gcc</a:t>
            </a:r>
            <a:r>
              <a:rPr lang="en-IN" sz="2000" dirty="0" smtClean="0">
                <a:latin typeface="Times New Roman" pitchFamily="18" charset="0"/>
                <a:cs typeface="Times New Roman" pitchFamily="18" charset="0"/>
              </a:rPr>
              <a:t>’ that is compiling a large program which takes 5 minutes. Now it will not effect this user much if the time taken to compile that particular program increases from 5 minutes to say 5.5 minutes.</a:t>
            </a:r>
          </a:p>
          <a:p>
            <a:r>
              <a:rPr lang="en-IN" sz="2000" dirty="0" smtClean="0">
                <a:latin typeface="Times New Roman" pitchFamily="18" charset="0"/>
                <a:cs typeface="Times New Roman" pitchFamily="18" charset="0"/>
              </a:rPr>
              <a:t>I/O bound process such as the word processor higher priority with which it will get the CPU, so that the user interaction with the CPU becomes more comfortable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91013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3897"/>
            <a:ext cx="10363200" cy="750627"/>
          </a:xfrm>
        </p:spPr>
        <p:txBody>
          <a:bodyPr>
            <a:normAutofit/>
          </a:bodyPr>
          <a:lstStyle/>
          <a:p>
            <a:r>
              <a:rPr lang="en-US" sz="3600" b="1" dirty="0">
                <a:solidFill>
                  <a:schemeClr val="bg1">
                    <a:lumMod val="65000"/>
                  </a:schemeClr>
                </a:solidFill>
                <a:latin typeface="Times New Roman" panose="02020603050405020304" pitchFamily="18" charset="0"/>
                <a:cs typeface="Times New Roman" panose="02020603050405020304" pitchFamily="18" charset="0"/>
              </a:rPr>
              <a:t>Types of CPU </a:t>
            </a:r>
            <a:r>
              <a:rPr lang="en-US" sz="3600" b="1" dirty="0" smtClean="0">
                <a:solidFill>
                  <a:schemeClr val="bg1">
                    <a:lumMod val="65000"/>
                  </a:schemeClr>
                </a:solidFill>
                <a:latin typeface="Times New Roman" panose="02020603050405020304" pitchFamily="18" charset="0"/>
                <a:cs typeface="Times New Roman" panose="02020603050405020304" pitchFamily="18" charset="0"/>
              </a:rPr>
              <a:t>Scheduling</a:t>
            </a:r>
            <a:endParaRPr lang="en-IN" sz="36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4800" y="1224465"/>
            <a:ext cx="418576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Here are two kinds of Scheduling methods:</a:t>
            </a:r>
            <a:endParaRPr lang="en-IN" dirty="0">
              <a:latin typeface="Times New Roman" panose="02020603050405020304" pitchFamily="18" charset="0"/>
              <a:cs typeface="Times New Roman" panose="02020603050405020304" pitchFamily="18" charset="0"/>
            </a:endParaRPr>
          </a:p>
        </p:txBody>
      </p:sp>
      <p:pic>
        <p:nvPicPr>
          <p:cNvPr id="1028" name="Picture 4" descr="https://www.guru99.com/images/1/122519_0449_CPUscheduli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775" y="1224465"/>
            <a:ext cx="5991225" cy="2124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 y="1753738"/>
            <a:ext cx="6096000" cy="4247317"/>
          </a:xfrm>
          <a:prstGeom prst="rect">
            <a:avLst/>
          </a:prstGeom>
        </p:spPr>
        <p:txBody>
          <a:bodyPr>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Preemptive Scheduling</a:t>
            </a:r>
          </a:p>
          <a:p>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Preemptive Scheduling, the tasks are mostly assigned with their priorities. Sometimes it is important to run a task with a higher priority before another lower priority task, even if the lower priority task is still running. The lower priority task holds for some time and resumes when the higher priority task finishes its execution.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2.    Non-Preemptive </a:t>
            </a:r>
            <a:r>
              <a:rPr lang="en-US" b="1" dirty="0">
                <a:latin typeface="Times New Roman" panose="02020603050405020304" pitchFamily="18" charset="0"/>
                <a:cs typeface="Times New Roman" panose="02020603050405020304" pitchFamily="18" charset="0"/>
              </a:rPr>
              <a:t>Scheduling</a:t>
            </a:r>
          </a:p>
          <a:p>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this type of scheduling method, the CPU has been allocated to a specific process. The process that keeps the CPU busy will release the CPU either by switching context or terminating. It is the only method that can be used for various hardware platforms. That’s because it doesn’t need special hardware (for example, a timer) like preemptive scheduling.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405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5546" y="473622"/>
            <a:ext cx="7696200" cy="576262"/>
          </a:xfrm>
        </p:spPr>
        <p:txBody>
          <a:bodyPr>
            <a:normAutofit fontScale="90000"/>
          </a:bodyPr>
          <a:lstStyle/>
          <a:p>
            <a:pPr eaLnBrk="1" hangingPunct="1"/>
            <a:r>
              <a:rPr lang="en-US" altLang="en-US" dirty="0" smtClean="0">
                <a:solidFill>
                  <a:schemeClr val="bg1">
                    <a:lumMod val="65000"/>
                  </a:schemeClr>
                </a:solidFill>
              </a:rPr>
              <a:t>Scheduling Criteria</a:t>
            </a:r>
          </a:p>
        </p:txBody>
      </p:sp>
      <p:sp>
        <p:nvSpPr>
          <p:cNvPr id="11267" name="Rectangle 3"/>
          <p:cNvSpPr>
            <a:spLocks noGrp="1" noChangeArrowheads="1"/>
          </p:cNvSpPr>
          <p:nvPr>
            <p:ph type="body" idx="1"/>
          </p:nvPr>
        </p:nvSpPr>
        <p:spPr>
          <a:xfrm>
            <a:off x="600501" y="1246188"/>
            <a:ext cx="10713493" cy="4959350"/>
          </a:xfrm>
        </p:spPr>
        <p:txBody>
          <a:bodyPr>
            <a:normAutofit/>
          </a:bodyPr>
          <a:lstStyle/>
          <a:p>
            <a:r>
              <a:rPr lang="en-US" altLang="en-US" sz="2000" b="1" dirty="0" smtClean="0"/>
              <a:t>CPU utilization </a:t>
            </a:r>
            <a:r>
              <a:rPr lang="en-US" altLang="en-US" sz="2000" dirty="0" smtClean="0"/>
              <a:t>– keep the CPU as busy as possible</a:t>
            </a:r>
          </a:p>
          <a:p>
            <a:r>
              <a:rPr lang="en-US" altLang="en-US" sz="2000" b="1" dirty="0" smtClean="0"/>
              <a:t>Throughput</a:t>
            </a:r>
            <a:r>
              <a:rPr lang="en-US" altLang="en-US" sz="2000" dirty="0" smtClean="0"/>
              <a:t> – # of processes that complete their execution per time unit</a:t>
            </a:r>
          </a:p>
          <a:p>
            <a:r>
              <a:rPr lang="en-US" altLang="en-US" sz="2000" b="1" dirty="0" smtClean="0"/>
              <a:t>Turnaround time </a:t>
            </a:r>
            <a:r>
              <a:rPr lang="en-US" altLang="en-US" sz="2000" dirty="0" smtClean="0"/>
              <a:t>– amount of time to execute a particular process</a:t>
            </a:r>
          </a:p>
          <a:p>
            <a:r>
              <a:rPr lang="en-US" altLang="en-US" sz="2000" b="1" dirty="0" smtClean="0"/>
              <a:t>Waiting time </a:t>
            </a:r>
            <a:r>
              <a:rPr lang="en-US" altLang="en-US" sz="2000" dirty="0" smtClean="0"/>
              <a:t>– amount of time a process has been waiting in the ready queue</a:t>
            </a:r>
          </a:p>
          <a:p>
            <a:r>
              <a:rPr lang="en-US" altLang="en-US" sz="2000" b="1" dirty="0" smtClean="0"/>
              <a:t>Response time </a:t>
            </a:r>
            <a:r>
              <a:rPr lang="en-US" altLang="en-US" sz="2000" dirty="0" smtClean="0"/>
              <a:t>– amount of time it takes from when a request was submitted until the first response is produced, not output  (for time-sharing environment)</a:t>
            </a:r>
          </a:p>
        </p:txBody>
      </p:sp>
    </p:spTree>
    <p:extLst>
      <p:ext uri="{BB962C8B-B14F-4D97-AF65-F5344CB8AC3E}">
        <p14:creationId xmlns:p14="http://schemas.microsoft.com/office/powerpoint/2010/main" val="1362948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28572</TotalTime>
  <Words>595</Words>
  <Application>Microsoft Office PowerPoint</Application>
  <PresentationFormat>Widescreen</PresentationFormat>
  <Paragraphs>117</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MS PGothic</vt:lpstr>
      <vt:lpstr>Calibri</vt:lpstr>
      <vt:lpstr>Century Gothic</vt:lpstr>
      <vt:lpstr>Franklin Gothic Book</vt:lpstr>
      <vt:lpstr>Perpetua</vt:lpstr>
      <vt:lpstr>Times New Roman</vt:lpstr>
      <vt:lpstr>Wingdings</vt:lpstr>
      <vt:lpstr>Wingdings 2</vt:lpstr>
      <vt:lpstr>Equity</vt:lpstr>
      <vt:lpstr>Operating Systems (CPU Scheduling)</vt:lpstr>
      <vt:lpstr>CPU Scheduler</vt:lpstr>
      <vt:lpstr>Which Process to choose?</vt:lpstr>
      <vt:lpstr>CPU Burst and IO Burst</vt:lpstr>
      <vt:lpstr>CPU bound and I/O bound process</vt:lpstr>
      <vt:lpstr>Alternating Sequence of CPU And I/O Bursts</vt:lpstr>
      <vt:lpstr>Alternating Sequence of CPU And I/O Bursts</vt:lpstr>
      <vt:lpstr>Types of CPU Scheduling</vt:lpstr>
      <vt:lpstr>Scheduling Criteria</vt:lpstr>
      <vt:lpstr>Optimization Criteria</vt:lpstr>
      <vt:lpstr>Scheduling Algorithms</vt:lpstr>
      <vt:lpstr>Formula for Non-preemptive scheduling </vt:lpstr>
      <vt:lpstr>First-Come, First-Served (FCFS) Scheduling</vt:lpstr>
      <vt:lpstr>First-Come, First-Served (FCFS) Scheduling</vt:lpstr>
      <vt:lpstr>FCFS Scheduling (Cont.)</vt:lpstr>
      <vt:lpstr>Convoy Effect in FCFS </vt:lpstr>
      <vt:lpstr>FCFS Example</vt:lpstr>
      <vt:lpstr>FCFS problem</vt:lpstr>
      <vt:lpstr>Solution</vt:lpstr>
      <vt:lpstr>FCFS pros and Cons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User</cp:lastModifiedBy>
  <cp:revision>320</cp:revision>
  <dcterms:created xsi:type="dcterms:W3CDTF">2017-12-03T11:28:36Z</dcterms:created>
  <dcterms:modified xsi:type="dcterms:W3CDTF">2022-03-04T05:38:03Z</dcterms:modified>
</cp:coreProperties>
</file>