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87" r:id="rId6"/>
    <p:sldId id="288" r:id="rId7"/>
    <p:sldId id="289" r:id="rId8"/>
    <p:sldId id="290" r:id="rId9"/>
    <p:sldId id="291" r:id="rId10"/>
    <p:sldId id="292" r:id="rId11"/>
    <p:sldId id="293" r:id="rId12"/>
    <p:sldId id="296" r:id="rId13"/>
    <p:sldId id="297" r:id="rId14"/>
    <p:sldId id="294" r:id="rId15"/>
    <p:sldId id="295" r:id="rId16"/>
    <p:sldId id="260" r:id="rId17"/>
    <p:sldId id="270"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8" r:id="rId33"/>
    <p:sldId id="300" r:id="rId34"/>
    <p:sldId id="299" r:id="rId35"/>
    <p:sldId id="30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314C23-E565-44FA-9B81-1311595E2B67}" type="datetimeFigureOut">
              <a:rPr lang="en-US" smtClean="0"/>
              <a:pPr/>
              <a:t>2/16/2022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BE4E56-282E-4051-A015-8066E763C5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7809" eaLnBrk="0" hangingPunct="0">
              <a:defRPr sz="2400">
                <a:solidFill>
                  <a:schemeClr val="tx1"/>
                </a:solidFill>
                <a:latin typeface="Times New Roman" pitchFamily="18" charset="0"/>
                <a:ea typeface="MS PGothic" pitchFamily="34" charset="-128"/>
              </a:defRPr>
            </a:lvl1pPr>
            <a:lvl2pPr marL="37423440" indent="-36972366" defTabSz="917809"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1074"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02147"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53221"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04294"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2382565C-F21C-40DA-BC22-69837FF202C2}" type="slidenum">
              <a:rPr lang="en-US" sz="1200"/>
              <a:pPr eaLnBrk="1" hangingPunct="1"/>
              <a:t>7</a:t>
            </a:fld>
            <a:endParaRPr 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7809" eaLnBrk="0" hangingPunct="0">
              <a:defRPr sz="2400">
                <a:solidFill>
                  <a:schemeClr val="tx1"/>
                </a:solidFill>
                <a:latin typeface="Times New Roman" pitchFamily="18" charset="0"/>
                <a:ea typeface="MS PGothic" pitchFamily="34" charset="-128"/>
              </a:defRPr>
            </a:lvl1pPr>
            <a:lvl2pPr marL="37423440" indent="-36972366" defTabSz="917809"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1074"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02147"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53221"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04294"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70CE855C-34D3-418F-989D-69A8D955258A}" type="slidenum">
              <a:rPr lang="en-US" sz="1200"/>
              <a:pPr eaLnBrk="1" hangingPunct="1"/>
              <a:t>9</a:t>
            </a:fld>
            <a:endParaRPr 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US" sz="4000" b="1" dirty="0" smtClean="0">
                <a:solidFill>
                  <a:schemeClr val="tx1"/>
                </a:solidFill>
              </a:rPr>
              <a:t>OS LAB</a:t>
            </a:r>
          </a:p>
          <a:p>
            <a:r>
              <a:rPr lang="en-US" sz="4000" b="1" dirty="0" smtClean="0">
                <a:solidFill>
                  <a:schemeClr val="tx1"/>
                </a:solidFill>
              </a:rPr>
              <a:t>Introduction</a:t>
            </a:r>
          </a:p>
        </p:txBody>
      </p:sp>
      <p:pic>
        <p:nvPicPr>
          <p:cNvPr id="7" name="Picture 2" descr="C:\Users\UEM\Pictures\photo.jpg"/>
          <p:cNvPicPr>
            <a:picLocks noChangeAspect="1" noChangeArrowheads="1"/>
          </p:cNvPicPr>
          <p:nvPr/>
        </p:nvPicPr>
        <p:blipFill>
          <a:blip r:embed="rId2"/>
          <a:srcRect/>
          <a:stretch>
            <a:fillRect/>
          </a:stretch>
        </p:blipFill>
        <p:spPr bwMode="auto">
          <a:xfrm>
            <a:off x="3048000" y="457200"/>
            <a:ext cx="2971800" cy="283028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normAutofit fontScale="90000"/>
          </a:bodyPr>
          <a:lstStyle/>
          <a:p>
            <a:r>
              <a:rPr lang="en-US" dirty="0" smtClean="0"/>
              <a:t>What Operating Systems Do</a:t>
            </a:r>
            <a:br>
              <a:rPr lang="en-US" dirty="0" smtClean="0"/>
            </a:br>
            <a:r>
              <a:rPr lang="en-US" dirty="0" smtClean="0"/>
              <a:t>(User’s view)</a:t>
            </a:r>
          </a:p>
        </p:txBody>
      </p:sp>
      <p:sp>
        <p:nvSpPr>
          <p:cNvPr id="9219" name="Content Placeholder 2"/>
          <p:cNvSpPr>
            <a:spLocks noGrp="1"/>
          </p:cNvSpPr>
          <p:nvPr>
            <p:ph idx="4294967295"/>
          </p:nvPr>
        </p:nvSpPr>
        <p:spPr>
          <a:xfrm>
            <a:off x="457200" y="1600200"/>
            <a:ext cx="8458200" cy="4525963"/>
          </a:xfrm>
        </p:spPr>
        <p:txBody>
          <a:bodyPr>
            <a:normAutofit/>
          </a:bodyPr>
          <a:lstStyle/>
          <a:p>
            <a:pPr marL="0" indent="0">
              <a:buNone/>
            </a:pPr>
            <a:r>
              <a:rPr lang="en-US" sz="2000" dirty="0" smtClean="0">
                <a:latin typeface="Times New Roman" pitchFamily="18" charset="0"/>
                <a:cs typeface="Times New Roman" pitchFamily="18" charset="0"/>
              </a:rPr>
              <a:t>Depends on the point of view</a:t>
            </a:r>
          </a:p>
          <a:p>
            <a:r>
              <a:rPr lang="en-US" sz="2000" dirty="0" smtClean="0">
                <a:latin typeface="Times New Roman" pitchFamily="18" charset="0"/>
                <a:cs typeface="Times New Roman" pitchFamily="18" charset="0"/>
              </a:rPr>
              <a:t>Single user system</a:t>
            </a:r>
          </a:p>
          <a:p>
            <a:r>
              <a:rPr lang="en-US" sz="2000" dirty="0" smtClean="0">
                <a:latin typeface="Times New Roman" pitchFamily="18" charset="0"/>
                <a:cs typeface="Times New Roman" pitchFamily="18" charset="0"/>
              </a:rPr>
              <a:t>Users want convenience, </a:t>
            </a:r>
            <a:r>
              <a:rPr lang="en-US" sz="2000" b="1" dirty="0" smtClean="0">
                <a:solidFill>
                  <a:srgbClr val="3366FF"/>
                </a:solidFill>
                <a:latin typeface="Times New Roman" pitchFamily="18" charset="0"/>
                <a:cs typeface="Times New Roman" pitchFamily="18" charset="0"/>
              </a:rPr>
              <a:t>ease</a:t>
            </a:r>
            <a:r>
              <a:rPr lang="en-US" sz="2000" dirty="0" smtClean="0">
                <a:solidFill>
                  <a:srgbClr val="3366FF"/>
                </a:solidFill>
                <a:latin typeface="Times New Roman" pitchFamily="18" charset="0"/>
                <a:cs typeface="Times New Roman" pitchFamily="18" charset="0"/>
              </a:rPr>
              <a:t> </a:t>
            </a:r>
            <a:r>
              <a:rPr lang="en-US" sz="2000" b="1" dirty="0" smtClean="0">
                <a:solidFill>
                  <a:srgbClr val="3366FF"/>
                </a:solidFill>
                <a:latin typeface="Times New Roman" pitchFamily="18" charset="0"/>
                <a:cs typeface="Times New Roman" pitchFamily="18" charset="0"/>
              </a:rPr>
              <a:t>of</a:t>
            </a:r>
            <a:r>
              <a:rPr lang="en-US" sz="2000" dirty="0" smtClean="0">
                <a:solidFill>
                  <a:srgbClr val="3366FF"/>
                </a:solidFill>
                <a:latin typeface="Times New Roman" pitchFamily="18" charset="0"/>
                <a:cs typeface="Times New Roman" pitchFamily="18" charset="0"/>
              </a:rPr>
              <a:t> </a:t>
            </a:r>
            <a:r>
              <a:rPr lang="en-US" sz="2000" b="1" dirty="0" smtClean="0">
                <a:solidFill>
                  <a:srgbClr val="3366FF"/>
                </a:solidFill>
                <a:latin typeface="Times New Roman" pitchFamily="18" charset="0"/>
                <a:cs typeface="Times New Roman" pitchFamily="18" charset="0"/>
              </a:rPr>
              <a:t>use</a:t>
            </a:r>
          </a:p>
          <a:p>
            <a:pPr lvl="1"/>
            <a:r>
              <a:rPr lang="en-US" sz="2000" dirty="0" smtClean="0">
                <a:latin typeface="Times New Roman" pitchFamily="18" charset="0"/>
                <a:cs typeface="Times New Roman" pitchFamily="18" charset="0"/>
              </a:rPr>
              <a:t>Don’t care about </a:t>
            </a:r>
            <a:r>
              <a:rPr lang="en-US" sz="2000" b="1" dirty="0" smtClean="0">
                <a:solidFill>
                  <a:srgbClr val="3366FF"/>
                </a:solidFill>
                <a:latin typeface="Times New Roman" pitchFamily="18" charset="0"/>
                <a:cs typeface="Times New Roman" pitchFamily="18" charset="0"/>
              </a:rPr>
              <a:t>resource</a:t>
            </a:r>
            <a:r>
              <a:rPr lang="en-US" sz="2000" dirty="0" smtClean="0">
                <a:solidFill>
                  <a:srgbClr val="3366FF"/>
                </a:solidFill>
                <a:latin typeface="Times New Roman" pitchFamily="18" charset="0"/>
                <a:cs typeface="Times New Roman" pitchFamily="18" charset="0"/>
              </a:rPr>
              <a:t> </a:t>
            </a:r>
            <a:r>
              <a:rPr lang="en-US" sz="2000" b="1" dirty="0" smtClean="0">
                <a:solidFill>
                  <a:srgbClr val="3366FF"/>
                </a:solidFill>
                <a:latin typeface="Times New Roman" pitchFamily="18" charset="0"/>
                <a:cs typeface="Times New Roman" pitchFamily="18" charset="0"/>
              </a:rPr>
              <a:t>utilization</a:t>
            </a:r>
          </a:p>
          <a:p>
            <a:pPr marL="457200" lvl="1" indent="0">
              <a:buNone/>
            </a:pPr>
            <a:endParaRPr lang="en-US" b="1" dirty="0" smtClean="0">
              <a:solidFill>
                <a:srgbClr val="3366FF"/>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62200" y="4000398"/>
            <a:ext cx="2057400" cy="24766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5029200" y="4592368"/>
            <a:ext cx="3429000" cy="646331"/>
          </a:xfrm>
          <a:prstGeom prst="rect">
            <a:avLst/>
          </a:prstGeom>
          <a:noFill/>
        </p:spPr>
        <p:txBody>
          <a:bodyPr wrap="square" rtlCol="0">
            <a:spAutoFit/>
          </a:bodyPr>
          <a:lstStyle/>
          <a:p>
            <a:r>
              <a:rPr lang="en-US" dirty="0" smtClean="0"/>
              <a:t>Optimized for single user experience </a:t>
            </a:r>
            <a:endParaRPr lang="en-US" dirty="0"/>
          </a:p>
        </p:txBody>
      </p:sp>
    </p:spTree>
    <p:extLst>
      <p:ext uri="{BB962C8B-B14F-4D97-AF65-F5344CB8AC3E}">
        <p14:creationId xmlns:p14="http://schemas.microsoft.com/office/powerpoint/2010/main" xmlns="" val="1315476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7543800" cy="3693319"/>
          </a:xfrm>
          <a:prstGeom prst="rect">
            <a:avLst/>
          </a:prstGeom>
        </p:spPr>
        <p:txBody>
          <a:bodyPr wrap="square">
            <a:spAutoFit/>
          </a:bodyPr>
          <a:lstStyle/>
          <a:p>
            <a:r>
              <a:rPr lang="en-US" b="1" dirty="0" smtClean="0"/>
              <a:t>What is Unix? </a:t>
            </a:r>
          </a:p>
          <a:p>
            <a:endParaRPr lang="en-US" dirty="0" smtClean="0"/>
          </a:p>
          <a:p>
            <a:r>
              <a:rPr lang="en-US" dirty="0" smtClean="0"/>
              <a:t>The Unix operating system is a set of programs that act as a link between the computer and the user. </a:t>
            </a:r>
          </a:p>
          <a:p>
            <a:endParaRPr lang="en-US" dirty="0" smtClean="0"/>
          </a:p>
          <a:p>
            <a:r>
              <a:rPr lang="en-US" dirty="0" smtClean="0"/>
              <a:t>The computer programs that allocate the system resources and coordinate all the details of the computer's internals is called the </a:t>
            </a:r>
            <a:r>
              <a:rPr lang="en-US" b="1" dirty="0" smtClean="0"/>
              <a:t>operating system or the kernel. </a:t>
            </a:r>
          </a:p>
          <a:p>
            <a:endParaRPr lang="en-US" b="1" dirty="0" smtClean="0"/>
          </a:p>
          <a:p>
            <a:r>
              <a:rPr lang="en-US" dirty="0" smtClean="0"/>
              <a:t>Users communicate with the kernel through a program known as the </a:t>
            </a:r>
            <a:r>
              <a:rPr lang="en-US" b="1" dirty="0" smtClean="0"/>
              <a:t>shell. </a:t>
            </a:r>
          </a:p>
          <a:p>
            <a:endParaRPr lang="en-US" b="1" dirty="0" smtClean="0"/>
          </a:p>
          <a:p>
            <a:r>
              <a:rPr lang="en-US" b="1" dirty="0" smtClean="0"/>
              <a:t>The shell is a command line interpreter; it translates commands entered by the user and converts them into a language that is understood by the kernel.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8610600" cy="5078313"/>
          </a:xfrm>
          <a:prstGeom prst="rect">
            <a:avLst/>
          </a:prstGeom>
        </p:spPr>
        <p:txBody>
          <a:bodyPr wrap="square">
            <a:spAutoFit/>
          </a:bodyPr>
          <a:lstStyle/>
          <a:p>
            <a:pPr algn="just"/>
            <a:r>
              <a:rPr lang="en-US" dirty="0" smtClean="0"/>
              <a:t>The main concept that unites all the versions of Unix is the following four basics − </a:t>
            </a:r>
          </a:p>
          <a:p>
            <a:pPr algn="just"/>
            <a:endParaRPr lang="en-US" dirty="0" smtClean="0"/>
          </a:p>
          <a:p>
            <a:pPr algn="just"/>
            <a:r>
              <a:rPr lang="en-US" b="1" dirty="0" smtClean="0"/>
              <a:t>Kernel: </a:t>
            </a:r>
            <a:r>
              <a:rPr lang="en-US" dirty="0" smtClean="0"/>
              <a:t>The kernel is the heart of the operating system. It interacts with the hardware and most of the tasks like memory management, task scheduling and file management. </a:t>
            </a:r>
          </a:p>
          <a:p>
            <a:pPr algn="just"/>
            <a:endParaRPr lang="en-US" dirty="0" smtClean="0"/>
          </a:p>
          <a:p>
            <a:pPr algn="just"/>
            <a:r>
              <a:rPr lang="en-US" b="1" dirty="0" smtClean="0"/>
              <a:t>Shell: </a:t>
            </a:r>
            <a:r>
              <a:rPr lang="en-US" dirty="0" smtClean="0"/>
              <a:t>The shell is the utility that processes your requests. When you type in a command at your terminal, the shell interprets the command and calls the program that you want. The shell uses standard syntax for all commands. C Shell, Bourne Shell and </a:t>
            </a:r>
            <a:r>
              <a:rPr lang="en-US" dirty="0" err="1" smtClean="0"/>
              <a:t>Korn</a:t>
            </a:r>
            <a:r>
              <a:rPr lang="en-US" dirty="0" smtClean="0"/>
              <a:t> Shell are the most famous shells which are available with most of the Unix variants. </a:t>
            </a:r>
          </a:p>
          <a:p>
            <a:pPr algn="just"/>
            <a:endParaRPr lang="en-US" dirty="0" smtClean="0"/>
          </a:p>
          <a:p>
            <a:pPr algn="just"/>
            <a:r>
              <a:rPr lang="en-US" b="1" dirty="0" smtClean="0"/>
              <a:t>Commands and Utilities:</a:t>
            </a:r>
            <a:r>
              <a:rPr lang="en-US" dirty="0" smtClean="0"/>
              <a:t> There are various commands and utilities which you can make use of in your day to day activities. cp, </a:t>
            </a:r>
            <a:r>
              <a:rPr lang="en-US" dirty="0" err="1" smtClean="0"/>
              <a:t>mv</a:t>
            </a:r>
            <a:r>
              <a:rPr lang="en-US" dirty="0" smtClean="0"/>
              <a:t>, cat and </a:t>
            </a:r>
            <a:r>
              <a:rPr lang="en-US" dirty="0" err="1" smtClean="0"/>
              <a:t>grep</a:t>
            </a:r>
            <a:r>
              <a:rPr lang="en-US" dirty="0" smtClean="0"/>
              <a:t>, etc. are few examples of commands and utilities. There are over 250 standard commands plus numerous others provided through 3rd party software. All the commands come along with various options.</a:t>
            </a:r>
          </a:p>
          <a:p>
            <a:pPr algn="just"/>
            <a:r>
              <a:rPr lang="en-US" dirty="0" smtClean="0"/>
              <a:t> </a:t>
            </a:r>
          </a:p>
          <a:p>
            <a:pPr algn="just"/>
            <a:r>
              <a:rPr lang="en-US" b="1" dirty="0" smtClean="0"/>
              <a:t>Files and Directories: </a:t>
            </a:r>
            <a:r>
              <a:rPr lang="en-US" dirty="0" smtClean="0"/>
              <a:t>All the data of Unix is organized into files. All files are then organized into directories. These directories are further organized into a tree-like structure called the </a:t>
            </a:r>
            <a:r>
              <a:rPr lang="en-US" dirty="0" err="1" smtClean="0"/>
              <a:t>filesystem</a:t>
            </a:r>
            <a:r>
              <a:rPr lang="en-US" dirty="0" smtClean="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p:cNvPicPr>
            <a:picLocks noChangeAspect="1" noChangeArrowheads="1"/>
          </p:cNvPicPr>
          <p:nvPr/>
        </p:nvPicPr>
        <p:blipFill>
          <a:blip r:embed="rId2"/>
          <a:srcRect/>
          <a:stretch>
            <a:fillRect/>
          </a:stretch>
        </p:blipFill>
        <p:spPr bwMode="auto">
          <a:xfrm>
            <a:off x="1957388" y="766763"/>
            <a:ext cx="5229225" cy="53244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609600"/>
            <a:ext cx="7848600" cy="502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chemeClr val="bg1"/>
              </a:solidFill>
            </a:endParaRPr>
          </a:p>
          <a:p>
            <a:endParaRPr lang="en-US" dirty="0" smtClean="0">
              <a:solidFill>
                <a:schemeClr val="bg1"/>
              </a:solidFill>
            </a:endParaRPr>
          </a:p>
          <a:p>
            <a:pPr algn="ctr"/>
            <a:r>
              <a:rPr lang="en-US" sz="2000" b="1" dirty="0" smtClean="0">
                <a:solidFill>
                  <a:schemeClr val="bg1"/>
                </a:solidFill>
              </a:rPr>
              <a:t>Lab Assignments:</a:t>
            </a:r>
            <a:endParaRPr lang="en-US" sz="2000" dirty="0" smtClean="0">
              <a:solidFill>
                <a:schemeClr val="bg1"/>
              </a:solidFill>
            </a:endParaRPr>
          </a:p>
          <a:p>
            <a:r>
              <a:rPr lang="en-US" dirty="0" smtClean="0">
                <a:solidFill>
                  <a:schemeClr val="bg1"/>
                </a:solidFill>
              </a:rPr>
              <a:t> </a:t>
            </a:r>
          </a:p>
          <a:p>
            <a:pPr lvl="0">
              <a:buFont typeface="Wingdings" pitchFamily="2" charset="2"/>
              <a:buChar char="§"/>
            </a:pPr>
            <a:r>
              <a:rPr lang="en-US" dirty="0" smtClean="0">
                <a:solidFill>
                  <a:schemeClr val="bg1"/>
                </a:solidFill>
              </a:rPr>
              <a:t>List the names of the users logged in and their total count without displaying any further details.</a:t>
            </a:r>
          </a:p>
          <a:p>
            <a:pPr lvl="0">
              <a:buFont typeface="Wingdings" pitchFamily="2" charset="2"/>
              <a:buChar char="§"/>
            </a:pPr>
            <a:r>
              <a:rPr lang="en-US" dirty="0" smtClean="0">
                <a:solidFill>
                  <a:schemeClr val="bg1"/>
                </a:solidFill>
              </a:rPr>
              <a:t>Find out your terminal’s device name.</a:t>
            </a:r>
          </a:p>
          <a:p>
            <a:pPr lvl="0">
              <a:buFont typeface="Wingdings" pitchFamily="2" charset="2"/>
              <a:buChar char="§"/>
            </a:pPr>
            <a:r>
              <a:rPr lang="en-US" dirty="0" smtClean="0">
                <a:solidFill>
                  <a:schemeClr val="bg1"/>
                </a:solidFill>
              </a:rPr>
              <a:t>Display current date in the form </a:t>
            </a:r>
            <a:r>
              <a:rPr lang="en-US" dirty="0" err="1" smtClean="0">
                <a:solidFill>
                  <a:schemeClr val="bg1"/>
                </a:solidFill>
              </a:rPr>
              <a:t>dd</a:t>
            </a:r>
            <a:r>
              <a:rPr lang="en-US" dirty="0" smtClean="0">
                <a:solidFill>
                  <a:schemeClr val="bg1"/>
                </a:solidFill>
              </a:rPr>
              <a:t>/mm/</a:t>
            </a:r>
            <a:r>
              <a:rPr lang="en-US" dirty="0" err="1" smtClean="0">
                <a:solidFill>
                  <a:schemeClr val="bg1"/>
                </a:solidFill>
              </a:rPr>
              <a:t>yyyy</a:t>
            </a:r>
            <a:r>
              <a:rPr lang="en-US" dirty="0" smtClean="0">
                <a:solidFill>
                  <a:schemeClr val="bg1"/>
                </a:solidFill>
              </a:rPr>
              <a:t>.</a:t>
            </a:r>
          </a:p>
          <a:p>
            <a:pPr lvl="0">
              <a:buFont typeface="Wingdings" pitchFamily="2" charset="2"/>
              <a:buChar char="§"/>
            </a:pPr>
            <a:r>
              <a:rPr lang="en-US" dirty="0" smtClean="0">
                <a:solidFill>
                  <a:schemeClr val="bg1"/>
                </a:solidFill>
              </a:rPr>
              <a:t>Find out your machine’s name and the version of the operating system.</a:t>
            </a:r>
          </a:p>
          <a:p>
            <a:pPr lvl="0">
              <a:buFont typeface="Wingdings" pitchFamily="2" charset="2"/>
              <a:buChar char="§"/>
            </a:pPr>
            <a:r>
              <a:rPr lang="en-US" dirty="0" smtClean="0">
                <a:solidFill>
                  <a:schemeClr val="bg1"/>
                </a:solidFill>
              </a:rPr>
              <a:t>Clear the screen and place the cursor at row 12, column 25.</a:t>
            </a:r>
          </a:p>
          <a:p>
            <a:pPr lvl="0">
              <a:buFont typeface="Wingdings" pitchFamily="2" charset="2"/>
              <a:buChar char="§"/>
            </a:pPr>
            <a:r>
              <a:rPr lang="en-US" dirty="0" smtClean="0">
                <a:solidFill>
                  <a:schemeClr val="bg1"/>
                </a:solidFill>
              </a:rPr>
              <a:t>Find the decimal equivalent of 1101001.</a:t>
            </a:r>
          </a:p>
          <a:p>
            <a:pPr lvl="0">
              <a:buFont typeface="Wingdings" pitchFamily="2" charset="2"/>
              <a:buChar char="§"/>
            </a:pPr>
            <a:r>
              <a:rPr lang="en-US" dirty="0" smtClean="0">
                <a:solidFill>
                  <a:schemeClr val="bg1"/>
                </a:solidFill>
              </a:rPr>
              <a:t>Find out the users who are idling.</a:t>
            </a:r>
          </a:p>
          <a:p>
            <a:pPr lvl="0">
              <a:buFont typeface="Wingdings" pitchFamily="2" charset="2"/>
              <a:buChar char="§"/>
            </a:pPr>
            <a:r>
              <a:rPr lang="en-US" dirty="0" smtClean="0">
                <a:solidFill>
                  <a:schemeClr val="bg1"/>
                </a:solidFill>
              </a:rPr>
              <a:t>Use man to get help</a:t>
            </a:r>
          </a:p>
          <a:p>
            <a:pPr lvl="0"/>
            <a:r>
              <a:rPr lang="en-US" dirty="0" smtClean="0">
                <a:solidFill>
                  <a:schemeClr val="bg1"/>
                </a:solidFill>
              </a:rPr>
              <a:t>Ensure that </a:t>
            </a:r>
            <a:r>
              <a:rPr lang="en-US" dirty="0" err="1" smtClean="0">
                <a:solidFill>
                  <a:schemeClr val="bg1"/>
                </a:solidFill>
              </a:rPr>
              <a:t>bc</a:t>
            </a:r>
            <a:r>
              <a:rPr lang="en-US" dirty="0" smtClean="0">
                <a:solidFill>
                  <a:schemeClr val="bg1"/>
                </a:solidFill>
              </a:rPr>
              <a:t> displays the results of all divisions using three decimal places.</a:t>
            </a:r>
          </a:p>
          <a:p>
            <a:pPr algn="ctr"/>
            <a:endParaRPr lang="en-US"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229600" cy="563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Solutions:</a:t>
            </a:r>
          </a:p>
          <a:p>
            <a:r>
              <a:rPr lang="en-US" dirty="0" smtClean="0"/>
              <a:t>1) a)   $ who  -q</a:t>
            </a:r>
          </a:p>
          <a:p>
            <a:r>
              <a:rPr lang="en-US" dirty="0" smtClean="0"/>
              <a:t>   b)    $  </a:t>
            </a:r>
            <a:r>
              <a:rPr lang="en-US" dirty="0" err="1" smtClean="0"/>
              <a:t>tty</a:t>
            </a:r>
            <a:endParaRPr lang="en-US" dirty="0" smtClean="0"/>
          </a:p>
          <a:p>
            <a:r>
              <a:rPr lang="en-US" dirty="0" smtClean="0"/>
              <a:t>   c)    $  date  +% d/%m/%Y</a:t>
            </a:r>
          </a:p>
          <a:p>
            <a:r>
              <a:rPr lang="en-US" dirty="0" smtClean="0"/>
              <a:t>   d)    $  </a:t>
            </a:r>
            <a:r>
              <a:rPr lang="en-US" dirty="0" err="1" smtClean="0"/>
              <a:t>uname</a:t>
            </a:r>
            <a:r>
              <a:rPr lang="en-US" dirty="0" smtClean="0"/>
              <a:t>  -nr</a:t>
            </a:r>
          </a:p>
          <a:p>
            <a:r>
              <a:rPr lang="en-US" dirty="0" smtClean="0"/>
              <a:t>   e)    $ clear</a:t>
            </a:r>
          </a:p>
          <a:p>
            <a:r>
              <a:rPr lang="en-US" dirty="0" smtClean="0"/>
              <a:t>           $ </a:t>
            </a:r>
            <a:r>
              <a:rPr lang="en-US" dirty="0" err="1" smtClean="0"/>
              <a:t>tput</a:t>
            </a:r>
            <a:r>
              <a:rPr lang="en-US" dirty="0" smtClean="0"/>
              <a:t>  cup   12  25</a:t>
            </a:r>
          </a:p>
          <a:p>
            <a:r>
              <a:rPr lang="en-US" dirty="0" smtClean="0"/>
              <a:t>   f)     $ </a:t>
            </a:r>
            <a:r>
              <a:rPr lang="en-US" dirty="0" err="1" smtClean="0"/>
              <a:t>bc</a:t>
            </a:r>
            <a:endParaRPr lang="en-US" dirty="0" smtClean="0"/>
          </a:p>
          <a:p>
            <a:r>
              <a:rPr lang="en-US" dirty="0" smtClean="0"/>
              <a:t>           </a:t>
            </a:r>
            <a:r>
              <a:rPr lang="en-US" dirty="0" err="1" smtClean="0"/>
              <a:t>ibase</a:t>
            </a:r>
            <a:r>
              <a:rPr lang="en-US" dirty="0" smtClean="0"/>
              <a:t>=2</a:t>
            </a:r>
          </a:p>
          <a:p>
            <a:r>
              <a:rPr lang="en-US" dirty="0" smtClean="0"/>
              <a:t>   g)    $ who  -</a:t>
            </a:r>
            <a:r>
              <a:rPr lang="en-US" dirty="0" err="1" smtClean="0"/>
              <a:t>Hu</a:t>
            </a:r>
            <a:endParaRPr lang="en-US" dirty="0" smtClean="0"/>
          </a:p>
          <a:p>
            <a:r>
              <a:rPr lang="en-US" dirty="0" smtClean="0"/>
              <a:t>   h)    $ man </a:t>
            </a:r>
            <a:r>
              <a:rPr lang="en-US" dirty="0" err="1" smtClean="0"/>
              <a:t>tty</a:t>
            </a:r>
            <a:endParaRPr lang="en-US" dirty="0" smtClean="0"/>
          </a:p>
          <a:p>
            <a:r>
              <a:rPr lang="en-US" dirty="0" smtClean="0"/>
              <a:t>   I)	 $ </a:t>
            </a:r>
            <a:r>
              <a:rPr lang="en-US" dirty="0" err="1" smtClean="0"/>
              <a:t>bc</a:t>
            </a:r>
            <a:endParaRPr lang="en-US" dirty="0" smtClean="0"/>
          </a:p>
          <a:p>
            <a:r>
              <a:rPr lang="en-US" dirty="0" smtClean="0"/>
              <a:t>           Scale=3</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b="1" dirty="0" smtClean="0"/>
              <a:t>File Commands</a:t>
            </a:r>
            <a:endParaRPr lang="en-US" dirty="0"/>
          </a:p>
        </p:txBody>
      </p:sp>
      <p:sp>
        <p:nvSpPr>
          <p:cNvPr id="3" name="Content Placeholder 2"/>
          <p:cNvSpPr>
            <a:spLocks noGrp="1"/>
          </p:cNvSpPr>
          <p:nvPr>
            <p:ph sz="half" idx="1"/>
          </p:nvPr>
        </p:nvSpPr>
        <p:spPr>
          <a:xfrm>
            <a:off x="457200" y="1600200"/>
            <a:ext cx="4038600" cy="4876800"/>
          </a:xfrm>
        </p:spPr>
        <p:txBody>
          <a:bodyPr>
            <a:noAutofit/>
          </a:bodyPr>
          <a:lstStyle/>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Command Examples</a:t>
            </a:r>
          </a:p>
          <a:p>
            <a:pPr>
              <a:buNone/>
            </a:pPr>
            <a:r>
              <a:rPr lang="en-US" sz="2000" dirty="0" smtClean="0">
                <a:latin typeface="Times New Roman" pitchFamily="18" charset="0"/>
                <a:cs typeface="Times New Roman" pitchFamily="18" charset="0"/>
              </a:rPr>
              <a:t>•	cat — Concatenate and Display</a:t>
            </a:r>
          </a:p>
          <a:p>
            <a:pPr>
              <a:buNone/>
            </a:pPr>
            <a:r>
              <a:rPr lang="en-US" sz="2000" dirty="0" smtClean="0">
                <a:latin typeface="Times New Roman" pitchFamily="18" charset="0"/>
                <a:cs typeface="Times New Roman" pitchFamily="18" charset="0"/>
              </a:rPr>
              <a:t>•	echo — Output a String</a:t>
            </a:r>
          </a:p>
          <a:p>
            <a:pPr>
              <a:buNone/>
            </a:pPr>
            <a:r>
              <a:rPr lang="en-US" sz="2000" dirty="0" smtClean="0">
                <a:latin typeface="Times New Roman" pitchFamily="18" charset="0"/>
                <a:cs typeface="Times New Roman" pitchFamily="18" charset="0"/>
              </a:rPr>
              <a:t>•	is — List Directory Contents</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mkdir</a:t>
            </a:r>
            <a:r>
              <a:rPr lang="en-US" sz="2000" dirty="0" smtClean="0">
                <a:latin typeface="Times New Roman" pitchFamily="18" charset="0"/>
                <a:cs typeface="Times New Roman" pitchFamily="18" charset="0"/>
              </a:rPr>
              <a:t> — Make Directories</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cd</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pwd</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cp — Copy files and directories</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rm</a:t>
            </a:r>
            <a:r>
              <a:rPr lang="en-US" sz="2000" dirty="0" smtClean="0">
                <a:latin typeface="Times New Roman" pitchFamily="18" charset="0"/>
                <a:cs typeface="Times New Roman" pitchFamily="18" charset="0"/>
              </a:rPr>
              <a:t> — Remove Files or Directories</a:t>
            </a:r>
          </a:p>
          <a:p>
            <a:pPr>
              <a:buNone/>
            </a:pPr>
            <a:r>
              <a:rPr lang="en-US" sz="2000" dirty="0" smtClean="0">
                <a:latin typeface="Times New Roman" pitchFamily="18" charset="0"/>
                <a:cs typeface="Times New Roman" pitchFamily="18" charset="0"/>
              </a:rPr>
              <a:t>•	In — make links between files</a:t>
            </a:r>
          </a:p>
          <a:p>
            <a:pPr>
              <a:buNone/>
            </a:pPr>
            <a:r>
              <a:rPr lang="en-US" sz="2000" dirty="0" smtClean="0">
                <a:latin typeface="Times New Roman" pitchFamily="18" charset="0"/>
                <a:cs typeface="Times New Roman" pitchFamily="18" charset="0"/>
              </a:rPr>
              <a:t>•	Symbolic Links</a:t>
            </a:r>
            <a:endParaRPr lang="en-US" sz="24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p:txBody>
      </p:sp>
      <p:sp>
        <p:nvSpPr>
          <p:cNvPr id="4" name="Content Placeholder 3"/>
          <p:cNvSpPr>
            <a:spLocks noGrp="1"/>
          </p:cNvSpPr>
          <p:nvPr>
            <p:ph sz="half" idx="2"/>
          </p:nvPr>
        </p:nvSpPr>
        <p:spPr>
          <a:xfrm>
            <a:off x="4724400" y="1905000"/>
            <a:ext cx="4038600" cy="3733800"/>
          </a:xfrm>
        </p:spPr>
        <p:txBody>
          <a:bodyPr>
            <a:normAutofit/>
          </a:bodyPr>
          <a:lstStyle/>
          <a:p>
            <a:r>
              <a:rPr lang="en-US" sz="2000" dirty="0" smtClean="0">
                <a:latin typeface="Times New Roman" pitchFamily="18" charset="0"/>
                <a:cs typeface="Times New Roman" pitchFamily="18" charset="0"/>
              </a:rPr>
              <a:t>my — Move or Rename Files</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rmdir</a:t>
            </a:r>
            <a:r>
              <a:rPr lang="en-US" sz="2000" dirty="0" smtClean="0">
                <a:latin typeface="Times New Roman" pitchFamily="18" charset="0"/>
                <a:cs typeface="Times New Roman" pitchFamily="18" charset="0"/>
              </a:rPr>
              <a:t> — Remove Empty Directories</a:t>
            </a:r>
          </a:p>
          <a:p>
            <a:pPr>
              <a:buNone/>
            </a:pPr>
            <a:r>
              <a:rPr lang="en-US" sz="2000" dirty="0" smtClean="0">
                <a:latin typeface="Times New Roman" pitchFamily="18" charset="0"/>
                <a:cs typeface="Times New Roman" pitchFamily="18" charset="0"/>
              </a:rPr>
              <a:t>•	tail — Output the Last Part of Files</a:t>
            </a:r>
          </a:p>
          <a:p>
            <a:pPr>
              <a:buNone/>
            </a:pPr>
            <a:r>
              <a:rPr lang="en-US" sz="2000" dirty="0" smtClean="0">
                <a:latin typeface="Times New Roman" pitchFamily="18" charset="0"/>
                <a:cs typeface="Times New Roman" pitchFamily="18" charset="0"/>
              </a:rPr>
              <a:t>•	file — Determine File Type</a:t>
            </a:r>
          </a:p>
          <a:p>
            <a:pPr>
              <a:buNone/>
            </a:pPr>
            <a:r>
              <a:rPr lang="en-US" sz="2000" dirty="0" smtClean="0">
                <a:latin typeface="Times New Roman" pitchFamily="18" charset="0"/>
                <a:cs typeface="Times New Roman" pitchFamily="18" charset="0"/>
              </a:rPr>
              <a:t>•	find — Find Files</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chmod</a:t>
            </a:r>
            <a:r>
              <a:rPr lang="en-US" sz="2000" dirty="0" smtClean="0">
                <a:latin typeface="Times New Roman" pitchFamily="18" charset="0"/>
                <a:cs typeface="Times New Roman" pitchFamily="18" charset="0"/>
              </a:rPr>
              <a:t> — Change Mode</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chmod</a:t>
            </a:r>
            <a:r>
              <a:rPr lang="en-US" sz="2000" dirty="0" smtClean="0">
                <a:latin typeface="Times New Roman" pitchFamily="18" charset="0"/>
                <a:cs typeface="Times New Roman" pitchFamily="18" charset="0"/>
              </a:rPr>
              <a:t> and Directories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2400"/>
            <a:ext cx="7391400" cy="4801314"/>
          </a:xfrm>
          <a:prstGeom prst="rect">
            <a:avLst/>
          </a:prstGeom>
        </p:spPr>
        <p:txBody>
          <a:bodyPr wrap="square">
            <a:spAutoFit/>
          </a:bodyPr>
          <a:lstStyle/>
          <a:p>
            <a:endParaRPr lang="en-US" dirty="0" smtClean="0"/>
          </a:p>
          <a:p>
            <a:r>
              <a:rPr lang="en-US" dirty="0" smtClean="0"/>
              <a:t>$ who  -q</a:t>
            </a:r>
          </a:p>
          <a:p>
            <a:pPr fontAlgn="base"/>
            <a:endParaRPr lang="en-US" b="1" dirty="0" smtClean="0"/>
          </a:p>
          <a:p>
            <a:pPr fontAlgn="base"/>
            <a:r>
              <a:rPr lang="en-US" b="1" dirty="0" smtClean="0"/>
              <a:t>who</a:t>
            </a:r>
            <a:r>
              <a:rPr lang="en-US" dirty="0" smtClean="0"/>
              <a:t> command is used to find out the following information :</a:t>
            </a:r>
            <a:br>
              <a:rPr lang="en-US" dirty="0" smtClean="0"/>
            </a:br>
            <a:r>
              <a:rPr lang="en-US" dirty="0" smtClean="0"/>
              <a:t>1. Time of last system boot</a:t>
            </a:r>
            <a:br>
              <a:rPr lang="en-US" dirty="0" smtClean="0"/>
            </a:br>
            <a:r>
              <a:rPr lang="en-US" dirty="0" smtClean="0"/>
              <a:t>2. Current run level of the system</a:t>
            </a:r>
            <a:br>
              <a:rPr lang="en-US" dirty="0" smtClean="0"/>
            </a:br>
            <a:r>
              <a:rPr lang="en-US" dirty="0" smtClean="0"/>
              <a:t>3. List of logged in users and more.</a:t>
            </a:r>
            <a:endParaRPr lang="en-US" b="1" dirty="0" smtClean="0"/>
          </a:p>
          <a:p>
            <a:pPr fontAlgn="base"/>
            <a:r>
              <a:rPr lang="en-US" b="1" dirty="0" smtClean="0"/>
              <a:t>Description : </a:t>
            </a:r>
            <a:r>
              <a:rPr lang="en-US" dirty="0" smtClean="0"/>
              <a:t>The who command is used to get information about currently logged in user on to system.</a:t>
            </a:r>
            <a:endParaRPr lang="en-US" b="1" dirty="0" smtClean="0"/>
          </a:p>
          <a:p>
            <a:pPr fontAlgn="base"/>
            <a:r>
              <a:rPr lang="en-US" b="1" dirty="0" smtClean="0"/>
              <a:t>Syntax : </a:t>
            </a:r>
            <a:r>
              <a:rPr lang="en-US" dirty="0" smtClean="0"/>
              <a:t>$who [options] [filename] </a:t>
            </a:r>
            <a:r>
              <a:rPr lang="en-US" b="1" dirty="0" smtClean="0"/>
              <a:t>Examples :</a:t>
            </a:r>
            <a:endParaRPr lang="en-US" dirty="0" smtClean="0"/>
          </a:p>
          <a:p>
            <a:pPr fontAlgn="base"/>
            <a:r>
              <a:rPr lang="en-US" dirty="0" smtClean="0"/>
              <a:t>1. The who command displays the following information for each user currently logged in to the system if no option is provided :</a:t>
            </a:r>
          </a:p>
          <a:p>
            <a:pPr fontAlgn="base"/>
            <a:r>
              <a:rPr lang="en-US" dirty="0" smtClean="0"/>
              <a:t>Login name of the users</a:t>
            </a:r>
          </a:p>
          <a:p>
            <a:pPr fontAlgn="base"/>
            <a:r>
              <a:rPr lang="en-US" dirty="0" smtClean="0"/>
              <a:t>Terminal line numbers</a:t>
            </a:r>
          </a:p>
          <a:p>
            <a:pPr fontAlgn="base"/>
            <a:r>
              <a:rPr lang="en-US" dirty="0" smtClean="0"/>
              <a:t>Login time of the users in to system</a:t>
            </a:r>
          </a:p>
          <a:p>
            <a:pPr fontAlgn="base"/>
            <a:r>
              <a:rPr lang="en-US" dirty="0" smtClean="0"/>
              <a:t>Remote host name of the user</a:t>
            </a:r>
          </a:p>
          <a:p>
            <a:pPr fontAlgn="base"/>
            <a:r>
              <a:rPr lang="en-US" dirty="0" smtClean="0"/>
              <a:t>hduser@mahesh-Inspiron-3543:~$ who </a:t>
            </a:r>
            <a:r>
              <a:rPr lang="en-US" dirty="0" err="1" smtClean="0"/>
              <a:t>hduser</a:t>
            </a:r>
            <a:r>
              <a:rPr lang="en-US" dirty="0" smtClean="0"/>
              <a:t> tty7 2018-03-18 19:08 (:0)</a:t>
            </a:r>
          </a:p>
        </p:txBody>
      </p:sp>
      <p:pic>
        <p:nvPicPr>
          <p:cNvPr id="3" name="Picture 2"/>
          <p:cNvPicPr>
            <a:picLocks noChangeAspect="1" noChangeArrowheads="1"/>
          </p:cNvPicPr>
          <p:nvPr/>
        </p:nvPicPr>
        <p:blipFill>
          <a:blip r:embed="rId2"/>
          <a:srcRect/>
          <a:stretch>
            <a:fillRect/>
          </a:stretch>
        </p:blipFill>
        <p:spPr bwMode="auto">
          <a:xfrm>
            <a:off x="762000" y="4953000"/>
            <a:ext cx="7772400" cy="160019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81000"/>
            <a:ext cx="8610600" cy="3416320"/>
          </a:xfrm>
          <a:prstGeom prst="rect">
            <a:avLst/>
          </a:prstGeom>
        </p:spPr>
        <p:txBody>
          <a:bodyPr wrap="square">
            <a:spAutoFit/>
          </a:bodyPr>
          <a:lstStyle/>
          <a:p>
            <a:pPr algn="just"/>
            <a:r>
              <a:rPr lang="en-US" b="1" dirty="0" err="1" smtClean="0"/>
              <a:t>passwd</a:t>
            </a:r>
            <a:r>
              <a:rPr lang="en-US" b="1" dirty="0" smtClean="0"/>
              <a:t> command </a:t>
            </a:r>
            <a:r>
              <a:rPr lang="en-US" dirty="0" smtClean="0"/>
              <a:t>in Linux is used to change the user account passwords. The root user reserves the privilege to change the password for any user on the system, while a normal user can only change the account password for his or her own account.</a:t>
            </a:r>
          </a:p>
          <a:p>
            <a:pPr algn="just"/>
            <a:endParaRPr lang="en-US" dirty="0" smtClean="0"/>
          </a:p>
          <a:p>
            <a:pPr algn="just"/>
            <a:r>
              <a:rPr lang="en-US" dirty="0" smtClean="0"/>
              <a:t>Syntax:</a:t>
            </a:r>
          </a:p>
          <a:p>
            <a:pPr algn="just"/>
            <a:endParaRPr lang="en-US" dirty="0" smtClean="0"/>
          </a:p>
          <a:p>
            <a:pPr algn="just"/>
            <a:r>
              <a:rPr lang="en-US" dirty="0" smtClean="0"/>
              <a:t> </a:t>
            </a:r>
            <a:r>
              <a:rPr lang="en-US" dirty="0" err="1" smtClean="0"/>
              <a:t>passwd</a:t>
            </a:r>
            <a:r>
              <a:rPr lang="en-US" dirty="0" smtClean="0"/>
              <a:t> [options] [username] </a:t>
            </a:r>
          </a:p>
          <a:p>
            <a:pPr algn="just"/>
            <a:r>
              <a:rPr lang="en-US" dirty="0" smtClean="0"/>
              <a:t>Example:</a:t>
            </a:r>
          </a:p>
          <a:p>
            <a:pPr algn="just"/>
            <a:endParaRPr lang="en-US" dirty="0" smtClean="0"/>
          </a:p>
          <a:p>
            <a:pPr algn="just"/>
            <a:r>
              <a:rPr lang="en-US" dirty="0" smtClean="0"/>
              <a:t>Command: </a:t>
            </a:r>
            <a:r>
              <a:rPr lang="en-US" dirty="0" err="1" smtClean="0"/>
              <a:t>passwd</a:t>
            </a:r>
            <a:r>
              <a:rPr lang="en-US" dirty="0" smtClean="0"/>
              <a:t> </a:t>
            </a:r>
          </a:p>
          <a:p>
            <a:pPr algn="just"/>
            <a:endParaRPr lang="en-US" dirty="0" smtClean="0"/>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57263" y="747713"/>
            <a:ext cx="7229475" cy="53625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Benefits of attending the lab</a:t>
            </a:r>
            <a:endParaRPr lang="en-US" dirty="0"/>
          </a:p>
        </p:txBody>
      </p:sp>
      <p:sp>
        <p:nvSpPr>
          <p:cNvPr id="3" name="Content Placeholder 2"/>
          <p:cNvSpPr>
            <a:spLocks noGrp="1"/>
          </p:cNvSpPr>
          <p:nvPr>
            <p:ph idx="1"/>
          </p:nvPr>
        </p:nvSpPr>
        <p:spPr>
          <a:xfrm>
            <a:off x="457200" y="1371600"/>
            <a:ext cx="8229600" cy="5257800"/>
          </a:xfrm>
        </p:spPr>
        <p:txBody>
          <a:bodyPr>
            <a:normAutofit fontScale="25000" lnSpcReduction="20000"/>
          </a:bodyPr>
          <a:lstStyle/>
          <a:p>
            <a:pPr>
              <a:buNone/>
            </a:pPr>
            <a:endParaRPr lang="en-US" dirty="0" smtClean="0"/>
          </a:p>
          <a:p>
            <a:r>
              <a:rPr lang="en-US" sz="9600" dirty="0" smtClean="0"/>
              <a:t>Upon completion of this course, students should be able to:</a:t>
            </a:r>
          </a:p>
          <a:p>
            <a:pPr lvl="0" fontAlgn="base"/>
            <a:r>
              <a:rPr lang="en-US" sz="9600" dirty="0" smtClean="0"/>
              <a:t>Log on and off the system</a:t>
            </a:r>
          </a:p>
          <a:p>
            <a:pPr lvl="0" fontAlgn="base"/>
            <a:r>
              <a:rPr lang="en-US" sz="9600" dirty="0" smtClean="0"/>
              <a:t>Manage the password</a:t>
            </a:r>
          </a:p>
          <a:p>
            <a:pPr lvl="0" fontAlgn="base"/>
            <a:r>
              <a:rPr lang="en-US" sz="9600" dirty="0" smtClean="0"/>
              <a:t>Retrieve help information about Linux and UNIX commands</a:t>
            </a:r>
          </a:p>
          <a:p>
            <a:pPr lvl="0" fontAlgn="base"/>
            <a:r>
              <a:rPr lang="en-US" sz="9600" dirty="0" smtClean="0"/>
              <a:t>Use a variety of common commands</a:t>
            </a:r>
          </a:p>
          <a:p>
            <a:pPr lvl="0" fontAlgn="base"/>
            <a:r>
              <a:rPr lang="en-US" sz="9600" dirty="0" smtClean="0"/>
              <a:t>Access networked systems using standard applications</a:t>
            </a:r>
          </a:p>
          <a:p>
            <a:pPr lvl="0" fontAlgn="base"/>
            <a:r>
              <a:rPr lang="en-US" sz="9600" dirty="0" smtClean="0"/>
              <a:t>Recognize different types of files</a:t>
            </a:r>
          </a:p>
          <a:p>
            <a:pPr lvl="0" fontAlgn="base"/>
            <a:r>
              <a:rPr lang="en-US" sz="9600" dirty="0" smtClean="0"/>
              <a:t>Utilize a hierarchical file system with full and relative path names</a:t>
            </a:r>
          </a:p>
          <a:p>
            <a:pPr lvl="0" fontAlgn="base"/>
            <a:r>
              <a:rPr lang="en-US" sz="9600" dirty="0" smtClean="0"/>
              <a:t>Create and manage files and directories</a:t>
            </a:r>
          </a:p>
          <a:p>
            <a:pPr lvl="0" fontAlgn="base"/>
            <a:r>
              <a:rPr lang="en-US" sz="9600" dirty="0" smtClean="0"/>
              <a:t>Use the vi editor to create and modify file contents</a:t>
            </a:r>
          </a:p>
          <a:p>
            <a:pPr lvl="0" fontAlgn="base"/>
            <a:r>
              <a:rPr lang="en-US" sz="9600" dirty="0" smtClean="0"/>
              <a:t>Format and print information</a:t>
            </a:r>
          </a:p>
          <a:p>
            <a:pPr lvl="0" fontAlgn="base"/>
            <a:r>
              <a:rPr lang="en-US" sz="9600" dirty="0" smtClean="0"/>
              <a:t>Monitor and control program processes</a:t>
            </a:r>
          </a:p>
          <a:p>
            <a:pPr lvl="0" fontAlgn="base"/>
            <a:r>
              <a:rPr lang="en-US" sz="9600" dirty="0" smtClean="0"/>
              <a:t>Use simple shell features such as pipes and I/O redirection</a:t>
            </a:r>
          </a:p>
          <a:p>
            <a:endParaRPr lang="en-US" sz="9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1"/>
            <a:ext cx="7467600" cy="6740307"/>
          </a:xfrm>
          <a:prstGeom prst="rect">
            <a:avLst/>
          </a:prstGeom>
        </p:spPr>
        <p:txBody>
          <a:bodyPr wrap="square">
            <a:spAutoFit/>
          </a:bodyPr>
          <a:lstStyle/>
          <a:p>
            <a:r>
              <a:rPr lang="en-US" b="1" dirty="0" smtClean="0"/>
              <a:t>Command [root]: </a:t>
            </a:r>
            <a:r>
              <a:rPr lang="en-US" b="1" dirty="0" err="1" smtClean="0"/>
              <a:t>passwd</a:t>
            </a:r>
            <a:r>
              <a:rPr lang="en-US" b="1" dirty="0" smtClean="0"/>
              <a:t> user1 </a:t>
            </a:r>
          </a:p>
          <a:p>
            <a:endParaRPr lang="en-US" dirty="0" smtClean="0"/>
          </a:p>
          <a:p>
            <a:r>
              <a:rPr lang="en-US" dirty="0" smtClean="0"/>
              <a:t>Note: </a:t>
            </a:r>
            <a:r>
              <a:rPr lang="en-US" dirty="0" err="1" smtClean="0"/>
              <a:t>sudo</a:t>
            </a:r>
            <a:r>
              <a:rPr lang="en-US" dirty="0" smtClean="0"/>
              <a:t> can be used to invoke root privileges by normal users, and can change the password for root itself. This is particularly helpful when a user is member of admin group (holds a position in </a:t>
            </a:r>
            <a:r>
              <a:rPr lang="en-US" dirty="0" err="1" smtClean="0"/>
              <a:t>sudoers</a:t>
            </a:r>
            <a:r>
              <a:rPr lang="en-US" dirty="0" smtClean="0"/>
              <a:t> list (</a:t>
            </a:r>
            <a:r>
              <a:rPr lang="en-US" b="1" dirty="0" smtClean="0"/>
              <a:t>/etc/</a:t>
            </a:r>
            <a:r>
              <a:rPr lang="en-US" b="1" dirty="0" err="1" smtClean="0"/>
              <a:t>sudoers</a:t>
            </a:r>
            <a:r>
              <a:rPr lang="en-US" dirty="0" smtClean="0"/>
              <a:t>) and can use commands with </a:t>
            </a:r>
            <a:r>
              <a:rPr lang="en-US" dirty="0" err="1" smtClean="0"/>
              <a:t>sudo</a:t>
            </a:r>
            <a:r>
              <a:rPr lang="en-US" dirty="0" smtClean="0"/>
              <a:t>) and the root password is not set, which is case with many common distributions of </a:t>
            </a:r>
            <a:r>
              <a:rPr lang="en-US" dirty="0" err="1" smtClean="0"/>
              <a:t>linux</a:t>
            </a:r>
            <a:r>
              <a:rPr lang="en-US" dirty="0" smtClean="0"/>
              <a:t>.</a:t>
            </a:r>
          </a:p>
          <a:p>
            <a:endParaRPr lang="en-US" b="1" dirty="0" smtClean="0"/>
          </a:p>
          <a:p>
            <a:r>
              <a:rPr lang="en-US" b="1" dirty="0" smtClean="0"/>
              <a:t>Command: </a:t>
            </a:r>
            <a:r>
              <a:rPr lang="en-US" b="1" dirty="0" err="1" smtClean="0"/>
              <a:t>sudo</a:t>
            </a:r>
            <a:r>
              <a:rPr lang="en-US" b="1" dirty="0" smtClean="0"/>
              <a:t> </a:t>
            </a:r>
            <a:r>
              <a:rPr lang="en-US" b="1" dirty="0" err="1" smtClean="0"/>
              <a:t>passwd</a:t>
            </a:r>
            <a:r>
              <a:rPr lang="en-US" b="1" dirty="0" smtClean="0"/>
              <a:t> root </a:t>
            </a:r>
          </a:p>
          <a:p>
            <a:endParaRPr lang="en-US" dirty="0" smtClean="0"/>
          </a:p>
          <a:p>
            <a:r>
              <a:rPr lang="en-US" b="1" dirty="0" smtClean="0"/>
              <a:t>Processing in </a:t>
            </a:r>
            <a:r>
              <a:rPr lang="en-US" b="1" dirty="0" err="1" smtClean="0"/>
              <a:t>passwd</a:t>
            </a:r>
            <a:r>
              <a:rPr lang="en-US" b="1" dirty="0" smtClean="0"/>
              <a:t> command:</a:t>
            </a:r>
          </a:p>
          <a:p>
            <a:endParaRPr lang="en-US" dirty="0" smtClean="0"/>
          </a:p>
          <a:p>
            <a:r>
              <a:rPr lang="en-US" b="1" dirty="0" smtClean="0"/>
              <a:t>Verify current user password :</a:t>
            </a:r>
            <a:r>
              <a:rPr lang="en-US" dirty="0" smtClean="0"/>
              <a:t> Once the user enters </a:t>
            </a:r>
            <a:r>
              <a:rPr lang="en-US" dirty="0" err="1" smtClean="0"/>
              <a:t>passwd</a:t>
            </a:r>
            <a:r>
              <a:rPr lang="en-US" dirty="0" smtClean="0"/>
              <a:t> command, it prompts for current user password, which is verified against the password stored in </a:t>
            </a:r>
            <a:r>
              <a:rPr lang="en-US" b="1" dirty="0" smtClean="0"/>
              <a:t>/etc/shadow </a:t>
            </a:r>
            <a:r>
              <a:rPr lang="en-US" dirty="0" smtClean="0"/>
              <a:t>file user. The root user can bypass this step and can directly change the password, so as the forgotten passwords may be recovered.</a:t>
            </a:r>
          </a:p>
          <a:p>
            <a:r>
              <a:rPr lang="en-US" dirty="0" smtClean="0"/>
              <a:t>Verify password aging information : In Linux, a user password can be set to expire after a given period of time. Also, a user can be prohibited to change his/her password for a period. This password aging information (and the password itself) is stored in a file </a:t>
            </a:r>
            <a:r>
              <a:rPr lang="en-US" b="1" dirty="0" smtClean="0"/>
              <a:t>/etc/shadow.</a:t>
            </a:r>
          </a:p>
          <a:p>
            <a:r>
              <a:rPr lang="en-US" dirty="0" smtClean="0"/>
              <a:t>Change the password : After authentication, the user is prompted to enter the new password and verify it by retyping the password.</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media.geeksforgeeks.org/wp-content/uploads/passwd_shadow-1.jpg"/>
          <p:cNvPicPr>
            <a:picLocks noChangeAspect="1" noChangeArrowheads="1"/>
          </p:cNvPicPr>
          <p:nvPr/>
        </p:nvPicPr>
        <p:blipFill>
          <a:blip r:embed="rId2"/>
          <a:srcRect/>
          <a:stretch>
            <a:fillRect/>
          </a:stretch>
        </p:blipFill>
        <p:spPr bwMode="auto">
          <a:xfrm>
            <a:off x="914400" y="762000"/>
            <a:ext cx="7315200" cy="5334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
          <p:cNvSpPr>
            <a:spLocks noChangeArrowheads="1"/>
          </p:cNvSpPr>
          <p:nvPr/>
        </p:nvSpPr>
        <p:spPr bwMode="auto">
          <a:xfrm>
            <a:off x="0" y="0"/>
            <a:ext cx="8624156" cy="5048429"/>
          </a:xfrm>
          <a:prstGeom prst="rect">
            <a:avLst/>
          </a:prstGeom>
          <a:solidFill>
            <a:srgbClr val="FFFFFF"/>
          </a:solidFill>
          <a:ln w="9525">
            <a:noFill/>
            <a:miter lim="800000"/>
            <a:headEnd/>
            <a:tailEnd/>
          </a:ln>
          <a:effectLst/>
        </p:spPr>
        <p:txBody>
          <a:bodyPr vert="horz" wrap="none" lIns="0" tIns="0" rIns="0" bIns="21424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urw-din"/>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smtClean="0">
              <a:solidFill>
                <a:srgbClr val="273239"/>
              </a:solidFill>
              <a:latin typeface="urw-din"/>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273239"/>
              </a:solidFill>
              <a:effectLst/>
              <a:latin typeface="urw-din"/>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fontAlgn="base"/>
            <a:r>
              <a:rPr lang="en-US" sz="1100" b="1" dirty="0" smtClean="0">
                <a:solidFill>
                  <a:srgbClr val="FF0000"/>
                </a:solidFill>
              </a:rPr>
              <a:t>/etc/shadow file: The shadow file is a list of colon separated values with 9 fields, as shown below:</a:t>
            </a:r>
          </a:p>
          <a:p>
            <a:pPr fontAlgn="base"/>
            <a:r>
              <a:rPr lang="en-US" sz="1100" b="1" dirty="0" smtClean="0">
                <a:solidFill>
                  <a:srgbClr val="FF0000"/>
                </a:solidFill>
              </a:rPr>
              <a:t>user1:$6$x8wAJRpP$EWC97sXW5tqac10Q2TQyXkR.1l1jdK4VLK1pkZKmA2mbA6UnSGyo94Pis074viWBA3sVbkCptSZzuP2K.y.an/:17887:0:99999:7:::</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8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273239"/>
                </a:solidFill>
                <a:effectLst/>
                <a:latin typeface="urw-din"/>
                <a:cs typeface="Arial" pitchFamily="34" charset="0"/>
              </a:rPr>
              <a:t>field 1: User name.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rgbClr val="273239"/>
              </a:solidFill>
              <a:effectLst/>
              <a:latin typeface="urw-din"/>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273239"/>
                </a:solidFill>
                <a:effectLst/>
                <a:latin typeface="urw-din"/>
                <a:cs typeface="Arial" pitchFamily="34" charset="0"/>
              </a:rPr>
              <a:t>field 2: Encrypted Password.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rgbClr val="273239"/>
              </a:solidFill>
              <a:effectLst/>
              <a:latin typeface="urw-din"/>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273239"/>
                </a:solidFill>
                <a:effectLst/>
                <a:latin typeface="urw-din"/>
                <a:cs typeface="Arial" pitchFamily="34" charset="0"/>
              </a:rPr>
              <a:t>field 3: Number of days since January 1, 1970 to when the password was last changed.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rgbClr val="273239"/>
              </a:solidFill>
              <a:effectLst/>
              <a:latin typeface="urw-din"/>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273239"/>
                </a:solidFill>
                <a:effectLst/>
                <a:latin typeface="urw-din"/>
                <a:cs typeface="Arial" pitchFamily="34" charset="0"/>
              </a:rPr>
              <a:t>field 4: Minimum number of days for which password can not be changed. (value 0 means it can be changed anytime).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rgbClr val="273239"/>
              </a:solidFill>
              <a:effectLst/>
              <a:latin typeface="urw-din"/>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273239"/>
                </a:solidFill>
                <a:effectLst/>
                <a:latin typeface="urw-din"/>
                <a:cs typeface="Arial" pitchFamily="34" charset="0"/>
              </a:rPr>
              <a:t>field 5: Number of days after password must be changed. (value 99999 means that the password never expires).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rgbClr val="273239"/>
              </a:solidFill>
              <a:effectLst/>
              <a:latin typeface="urw-din"/>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273239"/>
                </a:solidFill>
                <a:effectLst/>
                <a:latin typeface="urw-din"/>
                <a:cs typeface="Arial" pitchFamily="34" charset="0"/>
              </a:rPr>
              <a:t>field 6: Number of days to warn user for expiring password.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rgbClr val="273239"/>
              </a:solidFill>
              <a:effectLst/>
              <a:latin typeface="urw-din"/>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273239"/>
                </a:solidFill>
                <a:effectLst/>
                <a:latin typeface="urw-din"/>
                <a:cs typeface="Arial" pitchFamily="34" charset="0"/>
              </a:rPr>
              <a:t>field 7: Number of days after password expires that the account is disabled.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rgbClr val="273239"/>
              </a:solidFill>
              <a:effectLst/>
              <a:latin typeface="urw-din"/>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273239"/>
                </a:solidFill>
                <a:effectLst/>
                <a:latin typeface="urw-din"/>
                <a:cs typeface="Arial" pitchFamily="34" charset="0"/>
              </a:rPr>
              <a:t>field 8: The number of days from January 1, 1970 to the date when an account was disabled.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rgbClr val="273239"/>
              </a:solidFill>
              <a:effectLst/>
              <a:latin typeface="urw-din"/>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273239"/>
                </a:solidFill>
                <a:effectLst/>
                <a:latin typeface="urw-din"/>
                <a:cs typeface="Arial" pitchFamily="34" charset="0"/>
              </a:rPr>
              <a:t>field 9: This field is reserved for some possible future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273239"/>
              </a:solidFill>
              <a:effectLst/>
              <a:latin typeface="urw-din"/>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762001"/>
            <a:ext cx="7467600" cy="5909310"/>
          </a:xfrm>
          <a:prstGeom prst="rect">
            <a:avLst/>
          </a:prstGeom>
        </p:spPr>
        <p:txBody>
          <a:bodyPr wrap="square">
            <a:spAutoFit/>
          </a:bodyPr>
          <a:lstStyle/>
          <a:p>
            <a:pPr algn="just"/>
            <a:r>
              <a:rPr lang="en-US" dirty="0" smtClean="0"/>
              <a:t>-h, –help: Display help related to the </a:t>
            </a:r>
            <a:r>
              <a:rPr lang="en-US" dirty="0" err="1" smtClean="0"/>
              <a:t>passwd</a:t>
            </a:r>
            <a:r>
              <a:rPr lang="en-US" dirty="0" smtClean="0"/>
              <a:t> command.</a:t>
            </a:r>
          </a:p>
          <a:p>
            <a:pPr algn="just"/>
            <a:r>
              <a:rPr lang="en-US" dirty="0" smtClean="0"/>
              <a:t>-</a:t>
            </a:r>
            <a:r>
              <a:rPr lang="en-US" dirty="0" err="1" smtClean="0"/>
              <a:t>i</a:t>
            </a:r>
            <a:r>
              <a:rPr lang="en-US" dirty="0" smtClean="0"/>
              <a:t>, –inactive INACTIVE_DAYS: This option is followed by an integer, INACTIVE_DAYS, which is the number of days after the password expires that the account will be deactivated.</a:t>
            </a:r>
          </a:p>
          <a:p>
            <a:pPr algn="just"/>
            <a:r>
              <a:rPr lang="en-US" dirty="0" smtClean="0"/>
              <a:t>example: </a:t>
            </a:r>
            <a:r>
              <a:rPr lang="en-US" dirty="0" err="1" smtClean="0"/>
              <a:t>passwd</a:t>
            </a:r>
            <a:r>
              <a:rPr lang="en-US" dirty="0" smtClean="0"/>
              <a:t> -</a:t>
            </a:r>
            <a:r>
              <a:rPr lang="en-US" dirty="0" err="1" smtClean="0"/>
              <a:t>i</a:t>
            </a:r>
            <a:r>
              <a:rPr lang="en-US" dirty="0" smtClean="0"/>
              <a:t> 3 user1 </a:t>
            </a:r>
          </a:p>
          <a:p>
            <a:pPr algn="just"/>
            <a:r>
              <a:rPr lang="en-US" dirty="0" smtClean="0"/>
              <a:t>-k, –keep-tokens: This option is used when you only want to change the password if it is expired. It keeps the authentication tokens for the authentication if the password is not yet expired, even if you requested to change it. Note that if the expiry period for a user is set to 99999, then this option will not keep tokens and the password will be changed.</a:t>
            </a:r>
          </a:p>
          <a:p>
            <a:pPr algn="just"/>
            <a:r>
              <a:rPr lang="en-US" dirty="0" smtClean="0"/>
              <a:t>-l, –lock: Lock the password of user. This appends the encrypted password of the user with a character ‘!’, and thus making it unable to match with any of input password combinations. This does not disable the account but prevents the user from logging in using a password. Though other authentication methods like </a:t>
            </a:r>
            <a:r>
              <a:rPr lang="en-US" dirty="0" err="1" smtClean="0"/>
              <a:t>ssh</a:t>
            </a:r>
            <a:r>
              <a:rPr lang="en-US" dirty="0" smtClean="0"/>
              <a:t> keys can be used to login to the account.</a:t>
            </a:r>
          </a:p>
          <a:p>
            <a:pPr algn="just"/>
            <a:r>
              <a:rPr lang="en-US" dirty="0" smtClean="0"/>
              <a:t>-n, –</a:t>
            </a:r>
            <a:r>
              <a:rPr lang="en-US" dirty="0" err="1" smtClean="0"/>
              <a:t>mindays</a:t>
            </a:r>
            <a:r>
              <a:rPr lang="en-US" dirty="0" smtClean="0"/>
              <a:t> MIN_DAYS: Change the minimum number of days between password changes to MIN_DAYS so that the user can’t change the password for MIN_DAYS.</a:t>
            </a:r>
          </a:p>
          <a:p>
            <a:pPr algn="just"/>
            <a:r>
              <a:rPr lang="en-US" dirty="0" smtClean="0"/>
              <a:t>-q, –quiet: This option is used for quiet mode. While using this option to change a password, the message “Changing password for $user.”, which usually gets printed before changing a password, does not get echoed.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7620000" cy="5909310"/>
          </a:xfrm>
          <a:prstGeom prst="rect">
            <a:avLst/>
          </a:prstGeom>
        </p:spPr>
        <p:txBody>
          <a:bodyPr wrap="square">
            <a:spAutoFit/>
          </a:bodyPr>
          <a:lstStyle/>
          <a:p>
            <a:pPr algn="just"/>
            <a:r>
              <a:rPr lang="en-US" dirty="0" smtClean="0"/>
              <a:t>-r, –repository REPO: This option is used to change password for repository named “REPO”.</a:t>
            </a:r>
          </a:p>
          <a:p>
            <a:pPr algn="just"/>
            <a:r>
              <a:rPr lang="en-US" dirty="0" smtClean="0"/>
              <a:t>-R, –root CHROOT_DIR: Apply changes in the CHROOT_DIR directory and use the configuration files from the CHROOT_DIR directory. This basically changes the root directory for the </a:t>
            </a:r>
            <a:r>
              <a:rPr lang="en-US" dirty="0" err="1" smtClean="0"/>
              <a:t>passwd</a:t>
            </a:r>
            <a:r>
              <a:rPr lang="en-US" dirty="0" smtClean="0"/>
              <a:t> process for once, and since CHROOT_DIR is a sub-directory of the root, it can not access the configuration files outside the CHROOT_DIR.</a:t>
            </a:r>
          </a:p>
          <a:p>
            <a:pPr algn="just"/>
            <a:r>
              <a:rPr lang="en-US" dirty="0" smtClean="0"/>
              <a:t>-S, –status: Shows the password status (7 fields) of user in the following format:</a:t>
            </a:r>
          </a:p>
          <a:p>
            <a:pPr algn="just"/>
            <a:r>
              <a:rPr lang="en-US" dirty="0" smtClean="0"/>
              <a:t>user1 P 12/22/2018 0 99999 7 3</a:t>
            </a:r>
          </a:p>
          <a:p>
            <a:pPr algn="just"/>
            <a:r>
              <a:rPr lang="en-US" dirty="0" smtClean="0"/>
              <a:t>The first field is the user’s login name. The second field indicates if the user account has a locked password (L), has no Password (NP), or has a usable password (P). The third field gives the date of the last password change. The next four fields are the minimum age, maximum age, warning period, and inactivity period for the password. These ages are expressed in days.</a:t>
            </a:r>
          </a:p>
          <a:p>
            <a:pPr algn="just"/>
            <a:endParaRPr lang="en-US" dirty="0" smtClean="0"/>
          </a:p>
          <a:p>
            <a:pPr algn="just"/>
            <a:r>
              <a:rPr lang="en-US" dirty="0" smtClean="0"/>
              <a:t>-S [, –status] -a [, –all]: This combination of options shows password status for all users. Note that -a or –all cannot be used without -S option.</a:t>
            </a:r>
          </a:p>
          <a:p>
            <a:pPr algn="just"/>
            <a:endParaRPr lang="en-US" dirty="0" smtClean="0"/>
          </a:p>
          <a:p>
            <a:pPr algn="just"/>
            <a:r>
              <a:rPr lang="en-US" dirty="0" smtClean="0"/>
              <a:t>-u, –unlock: Unlock the password of an account.</a:t>
            </a:r>
          </a:p>
          <a:p>
            <a:pPr algn="just"/>
            <a:r>
              <a:rPr lang="en-US" dirty="0" smtClean="0"/>
              <a:t>-w, –</a:t>
            </a:r>
            <a:r>
              <a:rPr lang="en-US" dirty="0" err="1" smtClean="0"/>
              <a:t>warndays</a:t>
            </a:r>
            <a:r>
              <a:rPr lang="en-US" dirty="0" smtClean="0"/>
              <a:t> WARN_DAYS: This option is used to change the number of days before the password is to expire, to display the warning for expiring password.</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57200"/>
            <a:ext cx="7239000" cy="3416320"/>
          </a:xfrm>
          <a:prstGeom prst="rect">
            <a:avLst/>
          </a:prstGeom>
        </p:spPr>
        <p:txBody>
          <a:bodyPr wrap="square">
            <a:spAutoFit/>
          </a:bodyPr>
          <a:lstStyle/>
          <a:p>
            <a:pPr fontAlgn="base"/>
            <a:r>
              <a:rPr lang="en-US" b="1" dirty="0" err="1" smtClean="0"/>
              <a:t>tty</a:t>
            </a:r>
            <a:r>
              <a:rPr lang="en-US" b="1" dirty="0" smtClean="0"/>
              <a:t> command :</a:t>
            </a:r>
          </a:p>
          <a:p>
            <a:pPr fontAlgn="base"/>
            <a:endParaRPr lang="en-US" b="1" dirty="0" smtClean="0"/>
          </a:p>
          <a:p>
            <a:pPr fontAlgn="base"/>
            <a:r>
              <a:rPr lang="en-US" dirty="0" smtClean="0"/>
              <a:t>Linux operating system represents everything in a file system, the hardware devices that we attach are also represented as a file. The terminal is also represented as a file. There a command exists called</a:t>
            </a:r>
            <a:r>
              <a:rPr lang="en-US" b="1" dirty="0" smtClean="0"/>
              <a:t> </a:t>
            </a:r>
            <a:r>
              <a:rPr lang="en-US" b="1" dirty="0" err="1" smtClean="0"/>
              <a:t>tty</a:t>
            </a:r>
            <a:r>
              <a:rPr lang="en-US" b="1" dirty="0" smtClean="0"/>
              <a:t> </a:t>
            </a:r>
            <a:r>
              <a:rPr lang="en-US" dirty="0" smtClean="0"/>
              <a:t>which displays information related to </a:t>
            </a:r>
            <a:r>
              <a:rPr lang="en-US" b="1" dirty="0" smtClean="0"/>
              <a:t>terminal</a:t>
            </a:r>
            <a:r>
              <a:rPr lang="en-US" dirty="0" smtClean="0"/>
              <a:t>. </a:t>
            </a:r>
          </a:p>
          <a:p>
            <a:pPr fontAlgn="base"/>
            <a:endParaRPr lang="en-US" dirty="0" smtClean="0"/>
          </a:p>
          <a:p>
            <a:pPr fontAlgn="base"/>
            <a:r>
              <a:rPr lang="en-US" dirty="0" smtClean="0"/>
              <a:t>The </a:t>
            </a:r>
            <a:r>
              <a:rPr lang="en-US" b="1" dirty="0" err="1" smtClean="0"/>
              <a:t>tty</a:t>
            </a:r>
            <a:r>
              <a:rPr lang="en-US" dirty="0" smtClean="0"/>
              <a:t> command of terminal basically prints the file name of the terminal connected to standard input. </a:t>
            </a:r>
            <a:r>
              <a:rPr lang="en-US" b="1" dirty="0" err="1" smtClean="0"/>
              <a:t>tty</a:t>
            </a:r>
            <a:r>
              <a:rPr lang="en-US" dirty="0" smtClean="0"/>
              <a:t> is short of teletype, but popularly known as a terminal it allows you to interact with the system by passing on the data (you input) to the system, and displaying the output produced by the system.</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14400" y="685800"/>
            <a:ext cx="6962775" cy="22479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33400" y="909638"/>
            <a:ext cx="8001000" cy="5567362"/>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ChangeArrowheads="1"/>
          </p:cNvSpPr>
          <p:nvPr/>
        </p:nvSpPr>
        <p:spPr bwMode="auto">
          <a:xfrm>
            <a:off x="0" y="0"/>
            <a:ext cx="6850401" cy="452431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tabLst>
                <a:tab pos="4572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Display current date in the form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dd</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/mm/</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yyyy</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endParaRPr lang="en-US" b="1" dirty="0" smtClean="0"/>
          </a:p>
          <a:p>
            <a:r>
              <a:rPr lang="en-US" b="1" dirty="0" smtClean="0"/>
              <a:t>                        $  date  +% d/%m/%Y</a:t>
            </a:r>
            <a:endParaRPr lang="en-US" dirty="0" smtClean="0"/>
          </a:p>
          <a:p>
            <a:endParaRPr lang="en-US" b="1" dirty="0" smtClean="0"/>
          </a:p>
          <a:p>
            <a:r>
              <a:rPr lang="en-US" dirty="0" smtClean="0"/>
              <a:t>Find out your machine’s name and the version of the operating system.</a:t>
            </a:r>
            <a:endParaRPr lang="en-US" b="1" dirty="0" smtClean="0"/>
          </a:p>
          <a:p>
            <a:endParaRPr lang="en-US" b="1" dirty="0" smtClean="0"/>
          </a:p>
          <a:p>
            <a:r>
              <a:rPr lang="en-US" b="1" dirty="0" smtClean="0"/>
              <a:t>                      $  </a:t>
            </a:r>
            <a:r>
              <a:rPr lang="en-US" b="1" dirty="0" err="1" smtClean="0"/>
              <a:t>uname</a:t>
            </a:r>
            <a:r>
              <a:rPr lang="en-US" b="1" dirty="0" smtClean="0"/>
              <a:t>  -nr</a:t>
            </a:r>
          </a:p>
          <a:p>
            <a:endParaRPr lang="en-US" b="1" dirty="0" smtClean="0"/>
          </a:p>
          <a:p>
            <a:pPr lvl="0"/>
            <a:r>
              <a:rPr lang="en-US" dirty="0" smtClean="0"/>
              <a:t>Clear the screen and place the cursor at row 12, column 25.</a:t>
            </a:r>
          </a:p>
          <a:p>
            <a:endParaRPr lang="en-US" dirty="0" smtClean="0"/>
          </a:p>
          <a:p>
            <a:r>
              <a:rPr lang="en-US" b="1" dirty="0" smtClean="0"/>
              <a:t>                      $ clear</a:t>
            </a:r>
          </a:p>
          <a:p>
            <a:r>
              <a:rPr lang="en-US" b="1" dirty="0" smtClean="0"/>
              <a:t> </a:t>
            </a:r>
            <a:endParaRPr lang="en-US" dirty="0" smtClean="0"/>
          </a:p>
          <a:p>
            <a:r>
              <a:rPr lang="en-US" b="1" dirty="0" smtClean="0"/>
              <a:t>                     $ </a:t>
            </a:r>
            <a:r>
              <a:rPr lang="en-US" b="1" dirty="0" err="1" smtClean="0"/>
              <a:t>tput</a:t>
            </a:r>
            <a:r>
              <a:rPr lang="en-US" b="1" dirty="0" smtClean="0"/>
              <a:t>  cup   12  25</a:t>
            </a:r>
            <a:endParaRPr lang="en-US" dirty="0" smtClean="0"/>
          </a:p>
          <a:p>
            <a:endParaRPr lang="en-US" dirty="0" smtClean="0"/>
          </a:p>
          <a:p>
            <a:r>
              <a:rPr lang="en-US" b="1" dirty="0" smtClean="0"/>
              <a:t> </a:t>
            </a:r>
            <a:endParaRPr lang="en-US" dirty="0" smtClean="0"/>
          </a:p>
          <a:p>
            <a:pPr marL="0" marR="0" lvl="0" indent="0" algn="ctr" defTabSz="914400" rtl="0" eaLnBrk="1" fontAlgn="base" latinLnBrk="0" hangingPunct="1">
              <a:lnSpc>
                <a:spcPct val="100000"/>
              </a:lnSpc>
              <a:spcBef>
                <a:spcPct val="0"/>
              </a:spcBef>
              <a:spcAft>
                <a:spcPct val="0"/>
              </a:spcAft>
              <a:buClrTx/>
              <a:buSzTx/>
              <a:buFontTx/>
              <a:buChar char="•"/>
              <a:tabLst>
                <a:tab pos="457200" algn="l"/>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38200"/>
            <a:ext cx="6858000" cy="5909310"/>
          </a:xfrm>
          <a:prstGeom prst="rect">
            <a:avLst/>
          </a:prstGeom>
        </p:spPr>
        <p:txBody>
          <a:bodyPr wrap="square">
            <a:spAutoFit/>
          </a:bodyPr>
          <a:lstStyle/>
          <a:p>
            <a:pPr algn="just"/>
            <a:r>
              <a:rPr lang="en-US" b="1" dirty="0" err="1" smtClean="0"/>
              <a:t>bc</a:t>
            </a:r>
            <a:r>
              <a:rPr lang="en-US" b="1" dirty="0" smtClean="0"/>
              <a:t> command:</a:t>
            </a:r>
          </a:p>
          <a:p>
            <a:pPr algn="just"/>
            <a:endParaRPr lang="en-US" dirty="0" smtClean="0"/>
          </a:p>
          <a:p>
            <a:pPr algn="just"/>
            <a:r>
              <a:rPr lang="en-US" dirty="0" err="1" smtClean="0"/>
              <a:t>bc</a:t>
            </a:r>
            <a:r>
              <a:rPr lang="en-US" dirty="0" smtClean="0"/>
              <a:t> command is used for command line calculator. It is similar to basic calculator by using which we can do basic mathematical calculations. </a:t>
            </a:r>
          </a:p>
          <a:p>
            <a:pPr algn="just"/>
            <a:endParaRPr lang="en-US" dirty="0" smtClean="0"/>
          </a:p>
          <a:p>
            <a:pPr algn="just"/>
            <a:r>
              <a:rPr lang="en-US" dirty="0" smtClean="0"/>
              <a:t>Arithmetic operations are the most basic in any kind of programming language. Linux or Unix operating system provides the </a:t>
            </a:r>
            <a:r>
              <a:rPr lang="en-US" dirty="0" err="1" smtClean="0"/>
              <a:t>bc</a:t>
            </a:r>
            <a:r>
              <a:rPr lang="en-US" dirty="0" smtClean="0"/>
              <a:t> command and </a:t>
            </a:r>
            <a:r>
              <a:rPr lang="en-US" dirty="0" err="1" smtClean="0"/>
              <a:t>expr</a:t>
            </a:r>
            <a:r>
              <a:rPr lang="en-US" dirty="0" smtClean="0"/>
              <a:t> command for doing arithmetic calculations. You can use these commands in bash or shell script also for evaluating arithmetic expressions. </a:t>
            </a:r>
          </a:p>
          <a:p>
            <a:pPr algn="just"/>
            <a:endParaRPr lang="en-US" dirty="0" smtClean="0"/>
          </a:p>
          <a:p>
            <a:pPr algn="just"/>
            <a:r>
              <a:rPr lang="en-US" b="1" dirty="0" smtClean="0"/>
              <a:t>Syntax: </a:t>
            </a:r>
          </a:p>
          <a:p>
            <a:pPr algn="just"/>
            <a:r>
              <a:rPr lang="en-US" dirty="0" err="1" smtClean="0"/>
              <a:t>bc</a:t>
            </a:r>
            <a:r>
              <a:rPr lang="en-US" dirty="0" smtClean="0"/>
              <a:t> [ -</a:t>
            </a:r>
            <a:r>
              <a:rPr lang="en-US" dirty="0" err="1" smtClean="0"/>
              <a:t>hlwsqv</a:t>
            </a:r>
            <a:r>
              <a:rPr lang="en-US" dirty="0" smtClean="0"/>
              <a:t> ] [long-options] [ file ... ] </a:t>
            </a:r>
          </a:p>
          <a:p>
            <a:pPr algn="just"/>
            <a:r>
              <a:rPr lang="en-US" dirty="0" smtClean="0"/>
              <a:t>Options: </a:t>
            </a:r>
          </a:p>
          <a:p>
            <a:pPr algn="just"/>
            <a:r>
              <a:rPr lang="en-US" dirty="0" smtClean="0"/>
              <a:t>-h, {- -help } : Print the usage and exit </a:t>
            </a:r>
          </a:p>
          <a:p>
            <a:pPr algn="just"/>
            <a:r>
              <a:rPr lang="en-US" dirty="0" smtClean="0"/>
              <a:t>-</a:t>
            </a:r>
            <a:r>
              <a:rPr lang="en-US" dirty="0" err="1" smtClean="0"/>
              <a:t>i</a:t>
            </a:r>
            <a:r>
              <a:rPr lang="en-US" dirty="0" smtClean="0"/>
              <a:t>, {- -interactive } : Force interactive mode </a:t>
            </a:r>
          </a:p>
          <a:p>
            <a:pPr algn="just"/>
            <a:r>
              <a:rPr lang="en-US" dirty="0" smtClean="0"/>
              <a:t>-l, {- -</a:t>
            </a:r>
            <a:r>
              <a:rPr lang="en-US" dirty="0" err="1" smtClean="0"/>
              <a:t>mathlib</a:t>
            </a:r>
            <a:r>
              <a:rPr lang="en-US" dirty="0" smtClean="0"/>
              <a:t> } : Define the standard math library </a:t>
            </a:r>
          </a:p>
          <a:p>
            <a:pPr algn="just"/>
            <a:r>
              <a:rPr lang="en-US" dirty="0" smtClean="0"/>
              <a:t>-w, {- -warn } : Give warnings for extensions to POSIX </a:t>
            </a:r>
            <a:r>
              <a:rPr lang="en-US" dirty="0" err="1" smtClean="0"/>
              <a:t>bc</a:t>
            </a:r>
            <a:r>
              <a:rPr lang="en-US" dirty="0" smtClean="0"/>
              <a:t> </a:t>
            </a:r>
          </a:p>
          <a:p>
            <a:pPr algn="just"/>
            <a:r>
              <a:rPr lang="en-US" dirty="0" smtClean="0"/>
              <a:t>-s, {- -standard } : Process exactly the POSIX </a:t>
            </a:r>
            <a:r>
              <a:rPr lang="en-US" dirty="0" err="1" smtClean="0"/>
              <a:t>bc</a:t>
            </a:r>
            <a:r>
              <a:rPr lang="en-US" dirty="0" smtClean="0"/>
              <a:t> language </a:t>
            </a:r>
          </a:p>
          <a:p>
            <a:pPr algn="just"/>
            <a:r>
              <a:rPr lang="en-US" dirty="0" smtClean="0"/>
              <a:t>-q, {- -quiet } : Do not print the normal GNU </a:t>
            </a:r>
            <a:r>
              <a:rPr lang="en-US" dirty="0" err="1" smtClean="0"/>
              <a:t>bc</a:t>
            </a:r>
            <a:r>
              <a:rPr lang="en-US" dirty="0" smtClean="0"/>
              <a:t> welcome </a:t>
            </a:r>
          </a:p>
          <a:p>
            <a:pPr algn="just"/>
            <a:r>
              <a:rPr lang="en-US" dirty="0" smtClean="0"/>
              <a:t>-v, {- -version } : Print the version number and copyright and quit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u="sng" dirty="0" smtClean="0">
                <a:latin typeface="+mn-lt"/>
              </a:rPr>
              <a:t>Fundamentals Installation and Configuration</a:t>
            </a:r>
            <a:endParaRPr lang="en-US" dirty="0"/>
          </a:p>
        </p:txBody>
      </p:sp>
      <p:sp>
        <p:nvSpPr>
          <p:cNvPr id="3" name="Content Placeholder 2"/>
          <p:cNvSpPr>
            <a:spLocks noGrp="1"/>
          </p:cNvSpPr>
          <p:nvPr>
            <p:ph idx="1"/>
          </p:nvPr>
        </p:nvSpPr>
        <p:spPr>
          <a:xfrm>
            <a:off x="457200" y="1371600"/>
            <a:ext cx="8229600" cy="5257800"/>
          </a:xfrm>
        </p:spPr>
        <p:txBody>
          <a:bodyPr>
            <a:noAutofit/>
          </a:bodyPr>
          <a:lstStyle/>
          <a:p>
            <a:pPr>
              <a:buNone/>
            </a:pPr>
            <a:r>
              <a:rPr lang="en-US" sz="1600" b="1" dirty="0" smtClean="0"/>
              <a:t>Getting Started</a:t>
            </a:r>
          </a:p>
          <a:p>
            <a:pPr>
              <a:buNone/>
            </a:pPr>
            <a:r>
              <a:rPr lang="en-US" sz="1600" dirty="0" smtClean="0"/>
              <a:t>•	Login/Logout</a:t>
            </a:r>
          </a:p>
          <a:p>
            <a:pPr>
              <a:buNone/>
            </a:pPr>
            <a:r>
              <a:rPr lang="en-US" sz="1600" dirty="0" smtClean="0"/>
              <a:t>•	Login-Logout Problems</a:t>
            </a:r>
          </a:p>
          <a:p>
            <a:pPr>
              <a:buNone/>
            </a:pPr>
            <a:r>
              <a:rPr lang="en-US" sz="1600" dirty="0" smtClean="0"/>
              <a:t>•	Start Terminal Session</a:t>
            </a:r>
            <a:r>
              <a:rPr lang="en-US" sz="1600" b="1" dirty="0" smtClean="0"/>
              <a:t> </a:t>
            </a:r>
            <a:endParaRPr lang="en-US" sz="1600" dirty="0" smtClean="0"/>
          </a:p>
          <a:p>
            <a:pPr>
              <a:buNone/>
            </a:pPr>
            <a:r>
              <a:rPr lang="en-US" sz="1600" b="1" dirty="0" smtClean="0"/>
              <a:t>Shell</a:t>
            </a:r>
            <a:endParaRPr lang="en-US" sz="1600" dirty="0" smtClean="0"/>
          </a:p>
          <a:p>
            <a:pPr>
              <a:buNone/>
            </a:pPr>
            <a:r>
              <a:rPr lang="en-US" sz="1600" dirty="0" smtClean="0"/>
              <a:t>•	The UNIX Shell</a:t>
            </a:r>
          </a:p>
          <a:p>
            <a:pPr>
              <a:buNone/>
            </a:pPr>
            <a:r>
              <a:rPr lang="en-US" sz="1600" dirty="0" smtClean="0"/>
              <a:t>•	Commands</a:t>
            </a:r>
          </a:p>
          <a:p>
            <a:pPr>
              <a:buNone/>
            </a:pPr>
            <a:r>
              <a:rPr lang="en-US" sz="1600" dirty="0" smtClean="0"/>
              <a:t>•	Examples of Commands</a:t>
            </a:r>
          </a:p>
          <a:p>
            <a:pPr>
              <a:buNone/>
            </a:pPr>
            <a:r>
              <a:rPr lang="en-US" sz="1600" dirty="0" smtClean="0"/>
              <a:t>•	Command Execution Sequence</a:t>
            </a:r>
          </a:p>
          <a:p>
            <a:pPr>
              <a:buNone/>
            </a:pPr>
            <a:r>
              <a:rPr lang="en-US" sz="1600" dirty="0" smtClean="0"/>
              <a:t>•	Standard Input and Output</a:t>
            </a:r>
          </a:p>
          <a:p>
            <a:pPr>
              <a:buNone/>
            </a:pPr>
            <a:r>
              <a:rPr lang="en-US" sz="1600" dirty="0" smtClean="0"/>
              <a:t>•	Redirection (&gt;,&gt;&gt;,&lt;)</a:t>
            </a:r>
          </a:p>
          <a:p>
            <a:pPr>
              <a:buNone/>
            </a:pPr>
            <a:r>
              <a:rPr lang="en-US" sz="1600" dirty="0" smtClean="0"/>
              <a:t>•	Redirection (&gt;,&gt;&gt;,&lt;) Examples</a:t>
            </a:r>
          </a:p>
          <a:p>
            <a:pPr>
              <a:buNone/>
            </a:pPr>
            <a:r>
              <a:rPr lang="en-US" sz="1600" dirty="0" smtClean="0"/>
              <a:t>•	Pipelines: Connecting Command Processes</a:t>
            </a:r>
          </a:p>
          <a:p>
            <a:pPr>
              <a:buNone/>
            </a:pPr>
            <a:r>
              <a:rPr lang="en-US" sz="1600" dirty="0" smtClean="0"/>
              <a:t>•	Pipe Examples</a:t>
            </a:r>
          </a:p>
          <a:p>
            <a:pPr>
              <a:buNone/>
            </a:pPr>
            <a:r>
              <a:rPr lang="en-US" sz="1600" dirty="0" smtClean="0"/>
              <a:t>•	Paging Output</a:t>
            </a:r>
          </a:p>
          <a:p>
            <a:pPr>
              <a:buNone/>
            </a:pPr>
            <a:r>
              <a:rPr lang="en-US" sz="1600" dirty="0" smtClean="0"/>
              <a:t>•	Background Processing</a:t>
            </a:r>
          </a:p>
          <a:p>
            <a:pPr>
              <a:buNone/>
            </a:pPr>
            <a:r>
              <a:rPr lang="en-US" sz="1600" dirty="0" smtClean="0"/>
              <a:t>•	Shell Wild-card Matching</a:t>
            </a:r>
          </a:p>
          <a:p>
            <a:pPr>
              <a:buNone/>
            </a:pPr>
            <a:r>
              <a:rPr lang="en-US" sz="1600" dirty="0" smtClean="0"/>
              <a:t>•	Shell Wild-card Matching Examples</a:t>
            </a:r>
          </a:p>
          <a:p>
            <a:pPr>
              <a:buNone/>
            </a:pPr>
            <a:endParaRPr lang="en-US" sz="1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12845"/>
            <a:ext cx="8153400" cy="5355312"/>
          </a:xfrm>
          <a:prstGeom prst="rect">
            <a:avLst/>
          </a:prstGeom>
        </p:spPr>
        <p:txBody>
          <a:bodyPr wrap="square">
            <a:spAutoFit/>
          </a:bodyPr>
          <a:lstStyle/>
          <a:p>
            <a:r>
              <a:rPr lang="en-US" dirty="0" smtClean="0"/>
              <a:t>The </a:t>
            </a:r>
            <a:r>
              <a:rPr lang="en-US" dirty="0" err="1" smtClean="0"/>
              <a:t>bc</a:t>
            </a:r>
            <a:r>
              <a:rPr lang="en-US" dirty="0" smtClean="0"/>
              <a:t> command supports the following features: </a:t>
            </a:r>
          </a:p>
          <a:p>
            <a:endParaRPr lang="en-US" dirty="0" smtClean="0"/>
          </a:p>
          <a:p>
            <a:r>
              <a:rPr lang="en-US" dirty="0" smtClean="0"/>
              <a:t>Arithmetic operators</a:t>
            </a:r>
          </a:p>
          <a:p>
            <a:r>
              <a:rPr lang="en-US" dirty="0" smtClean="0"/>
              <a:t>Increment or Decrement operators</a:t>
            </a:r>
          </a:p>
          <a:p>
            <a:r>
              <a:rPr lang="en-US" dirty="0" smtClean="0"/>
              <a:t>Assignment operators</a:t>
            </a:r>
          </a:p>
          <a:p>
            <a:r>
              <a:rPr lang="en-US" dirty="0" smtClean="0"/>
              <a:t>Comparison or Relational operators</a:t>
            </a:r>
          </a:p>
          <a:p>
            <a:r>
              <a:rPr lang="en-US" dirty="0" smtClean="0"/>
              <a:t>Logical or Boolean operators</a:t>
            </a:r>
          </a:p>
          <a:p>
            <a:r>
              <a:rPr lang="en-US" dirty="0" smtClean="0"/>
              <a:t>Math functions</a:t>
            </a:r>
          </a:p>
          <a:p>
            <a:r>
              <a:rPr lang="en-US" dirty="0" smtClean="0"/>
              <a:t>Conditional statements</a:t>
            </a:r>
          </a:p>
          <a:p>
            <a:r>
              <a:rPr lang="en-US" dirty="0" smtClean="0"/>
              <a:t>Iterative statements </a:t>
            </a:r>
          </a:p>
          <a:p>
            <a:r>
              <a:rPr lang="en-US" dirty="0" smtClean="0"/>
              <a:t>1. Arithmetic Operators </a:t>
            </a:r>
          </a:p>
          <a:p>
            <a:endParaRPr lang="en-US" dirty="0" smtClean="0"/>
          </a:p>
          <a:p>
            <a:r>
              <a:rPr lang="en-US" dirty="0" smtClean="0"/>
              <a:t>Examples:  </a:t>
            </a:r>
          </a:p>
          <a:p>
            <a:endParaRPr lang="en-US" dirty="0" smtClean="0"/>
          </a:p>
          <a:p>
            <a:r>
              <a:rPr lang="en-US" dirty="0" smtClean="0"/>
              <a:t>Input : $ echo "12+5" | </a:t>
            </a:r>
            <a:r>
              <a:rPr lang="en-US" dirty="0" err="1" smtClean="0"/>
              <a:t>bc</a:t>
            </a:r>
            <a:endParaRPr lang="en-US" dirty="0" smtClean="0"/>
          </a:p>
          <a:p>
            <a:r>
              <a:rPr lang="en-US" dirty="0" smtClean="0"/>
              <a:t>Output : 17</a:t>
            </a:r>
          </a:p>
          <a:p>
            <a:endParaRPr lang="en-US" dirty="0" smtClean="0"/>
          </a:p>
          <a:p>
            <a:r>
              <a:rPr lang="en-US" dirty="0" smtClean="0"/>
              <a:t>Input : $ echo "10^2" | </a:t>
            </a:r>
            <a:r>
              <a:rPr lang="en-US" dirty="0" err="1" smtClean="0"/>
              <a:t>bc</a:t>
            </a:r>
            <a:endParaRPr lang="en-US" dirty="0" smtClean="0"/>
          </a:p>
          <a:p>
            <a:r>
              <a:rPr lang="en-US" dirty="0" smtClean="0"/>
              <a:t>Output : 100</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612845"/>
            <a:ext cx="7391400" cy="5632311"/>
          </a:xfrm>
          <a:prstGeom prst="rect">
            <a:avLst/>
          </a:prstGeom>
        </p:spPr>
        <p:txBody>
          <a:bodyPr wrap="square">
            <a:spAutoFit/>
          </a:bodyPr>
          <a:lstStyle/>
          <a:p>
            <a:r>
              <a:rPr lang="en-US" dirty="0" smtClean="0"/>
              <a:t>Perform multiple arithmetic operations:</a:t>
            </a:r>
          </a:p>
          <a:p>
            <a:endParaRPr lang="en-US" dirty="0" smtClean="0"/>
          </a:p>
          <a:p>
            <a:r>
              <a:rPr lang="en-US" dirty="0" smtClean="0"/>
              <a:t>$ </a:t>
            </a:r>
            <a:r>
              <a:rPr lang="en-US" dirty="0" err="1" smtClean="0"/>
              <a:t>bc</a:t>
            </a:r>
            <a:r>
              <a:rPr lang="en-US" dirty="0" smtClean="0"/>
              <a:t>  [Enter]</a:t>
            </a:r>
          </a:p>
          <a:p>
            <a:endParaRPr lang="en-US" dirty="0" smtClean="0"/>
          </a:p>
          <a:p>
            <a:r>
              <a:rPr lang="en-US" dirty="0" smtClean="0"/>
              <a:t>2+2; 4+4 ; 9/5</a:t>
            </a:r>
          </a:p>
          <a:p>
            <a:endParaRPr lang="en-US" dirty="0" smtClean="0"/>
          </a:p>
          <a:p>
            <a:r>
              <a:rPr lang="en-US" dirty="0" smtClean="0"/>
              <a:t>4</a:t>
            </a:r>
          </a:p>
          <a:p>
            <a:r>
              <a:rPr lang="en-US" dirty="0" smtClean="0"/>
              <a:t>8</a:t>
            </a:r>
          </a:p>
          <a:p>
            <a:r>
              <a:rPr lang="en-US" dirty="0" smtClean="0"/>
              <a:t>1</a:t>
            </a:r>
          </a:p>
          <a:p>
            <a:endParaRPr lang="en-US" dirty="0" smtClean="0"/>
          </a:p>
          <a:p>
            <a:endParaRPr lang="en-US" dirty="0" smtClean="0"/>
          </a:p>
          <a:p>
            <a:r>
              <a:rPr lang="en-US" dirty="0" smtClean="0"/>
              <a:t>If we want to get the answer up to two scale (9/5 = 1.80)</a:t>
            </a:r>
          </a:p>
          <a:p>
            <a:endParaRPr lang="en-US" dirty="0" smtClean="0"/>
          </a:p>
          <a:p>
            <a:r>
              <a:rPr lang="en-US" dirty="0" smtClean="0"/>
              <a:t>Scale =2</a:t>
            </a:r>
          </a:p>
          <a:p>
            <a:r>
              <a:rPr lang="en-US" dirty="0" smtClean="0"/>
              <a:t>9/5</a:t>
            </a:r>
          </a:p>
          <a:p>
            <a:r>
              <a:rPr lang="en-US" dirty="0" smtClean="0"/>
              <a:t>1.80</a:t>
            </a:r>
          </a:p>
          <a:p>
            <a:endParaRPr lang="en-US" dirty="0" smtClean="0"/>
          </a:p>
          <a:p>
            <a:endParaRPr lang="en-US" dirty="0" smtClean="0"/>
          </a:p>
          <a:p>
            <a:endParaRPr lang="en-US"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09600"/>
            <a:ext cx="2315057" cy="369332"/>
          </a:xfrm>
          <a:prstGeom prst="rect">
            <a:avLst/>
          </a:prstGeom>
        </p:spPr>
        <p:txBody>
          <a:bodyPr wrap="none">
            <a:spAutoFit/>
          </a:bodyPr>
          <a:lstStyle/>
          <a:p>
            <a:pPr fontAlgn="base"/>
            <a:r>
              <a:rPr lang="en-US" b="1" dirty="0" smtClean="0"/>
              <a:t>Piping in Unix or Linux</a:t>
            </a:r>
            <a:endParaRPr lang="en-US" b="1" dirty="0"/>
          </a:p>
        </p:txBody>
      </p:sp>
      <p:sp>
        <p:nvSpPr>
          <p:cNvPr id="3" name="Rectangle 2"/>
          <p:cNvSpPr/>
          <p:nvPr/>
        </p:nvSpPr>
        <p:spPr>
          <a:xfrm>
            <a:off x="533400" y="1066800"/>
            <a:ext cx="8229600" cy="7294305"/>
          </a:xfrm>
          <a:prstGeom prst="rect">
            <a:avLst/>
          </a:prstGeom>
        </p:spPr>
        <p:txBody>
          <a:bodyPr wrap="square">
            <a:spAutoFit/>
          </a:bodyPr>
          <a:lstStyle/>
          <a:p>
            <a:pPr algn="just">
              <a:buFont typeface="Wingdings" pitchFamily="2" charset="2"/>
              <a:buChar char="ü"/>
            </a:pPr>
            <a:r>
              <a:rPr lang="en-US" dirty="0" smtClean="0"/>
              <a:t>A pipe is a form of redirection (transfer of standard output to some other destination) that is used in Linux and other Unix-like operating systems to send the output of one command/program/process to </a:t>
            </a:r>
            <a:r>
              <a:rPr lang="en-US" dirty="0" smtClean="0"/>
              <a:t>another command/program/process </a:t>
            </a:r>
            <a:r>
              <a:rPr lang="en-US" dirty="0" smtClean="0"/>
              <a:t>for further processing</a:t>
            </a:r>
            <a:r>
              <a:rPr lang="en-US" dirty="0" smtClean="0"/>
              <a:t>.</a:t>
            </a:r>
          </a:p>
          <a:p>
            <a:pPr algn="just">
              <a:buFont typeface="Wingdings" pitchFamily="2" charset="2"/>
              <a:buChar char="ü"/>
            </a:pPr>
            <a:endParaRPr lang="en-US" dirty="0" smtClean="0"/>
          </a:p>
          <a:p>
            <a:pPr algn="just">
              <a:buFont typeface="Wingdings" pitchFamily="2" charset="2"/>
              <a:buChar char="ü"/>
            </a:pPr>
            <a:r>
              <a:rPr lang="en-US" dirty="0" smtClean="0"/>
              <a:t> </a:t>
            </a:r>
            <a:r>
              <a:rPr lang="en-US" dirty="0" smtClean="0"/>
              <a:t>The Unix/Linux systems allow </a:t>
            </a:r>
            <a:r>
              <a:rPr lang="en-US" dirty="0" err="1" smtClean="0"/>
              <a:t>stdout</a:t>
            </a:r>
            <a:r>
              <a:rPr lang="en-US" dirty="0" smtClean="0"/>
              <a:t> of a command to be connected to </a:t>
            </a:r>
            <a:r>
              <a:rPr lang="en-US" dirty="0" err="1" smtClean="0"/>
              <a:t>stdin</a:t>
            </a:r>
            <a:r>
              <a:rPr lang="en-US" dirty="0" smtClean="0"/>
              <a:t> of another command. You can make it do so by using the pipe character </a:t>
            </a:r>
            <a:r>
              <a:rPr lang="en-US" b="1" dirty="0" smtClean="0"/>
              <a:t>‘|’</a:t>
            </a:r>
            <a:r>
              <a:rPr lang="en-US" dirty="0" smtClean="0"/>
              <a:t>. </a:t>
            </a:r>
            <a:endParaRPr lang="en-US" dirty="0" smtClean="0"/>
          </a:p>
          <a:p>
            <a:pPr algn="just">
              <a:buFont typeface="Wingdings" pitchFamily="2" charset="2"/>
              <a:buChar char="ü"/>
            </a:pPr>
            <a:endParaRPr lang="en-US" dirty="0" smtClean="0"/>
          </a:p>
          <a:p>
            <a:pPr algn="just">
              <a:buFont typeface="Wingdings" pitchFamily="2" charset="2"/>
              <a:buChar char="ü"/>
            </a:pPr>
            <a:r>
              <a:rPr lang="en-US" dirty="0" smtClean="0"/>
              <a:t>Pipe is used to combine two or more commands, and in this, the output of one command acts as input to another command, and this command’s output may act as input to the next command and so on</a:t>
            </a:r>
            <a:r>
              <a:rPr lang="en-US" dirty="0" smtClean="0"/>
              <a:t>.</a:t>
            </a:r>
          </a:p>
          <a:p>
            <a:pPr algn="just">
              <a:buFont typeface="Wingdings" pitchFamily="2" charset="2"/>
              <a:buChar char="ü"/>
            </a:pPr>
            <a:endParaRPr lang="en-US" dirty="0" smtClean="0"/>
          </a:p>
          <a:p>
            <a:pPr algn="just">
              <a:buFont typeface="Wingdings" pitchFamily="2" charset="2"/>
              <a:buChar char="ü"/>
            </a:pPr>
            <a:r>
              <a:rPr lang="en-US" dirty="0" smtClean="0"/>
              <a:t>Pipes are unidirectional </a:t>
            </a:r>
            <a:r>
              <a:rPr lang="en-US" b="1" dirty="0" err="1" smtClean="0"/>
              <a:t>i.e</a:t>
            </a:r>
            <a:r>
              <a:rPr lang="en-US" b="1" dirty="0" smtClean="0"/>
              <a:t> data flows from left to right through the pipeline.</a:t>
            </a:r>
            <a:r>
              <a:rPr lang="en-US" dirty="0" smtClean="0"/>
              <a:t> </a:t>
            </a:r>
            <a:endParaRPr lang="en-US" b="1" dirty="0" smtClean="0"/>
          </a:p>
          <a:p>
            <a:pPr fontAlgn="base"/>
            <a:r>
              <a:rPr lang="en-US" b="1" dirty="0" smtClean="0"/>
              <a:t>Example </a:t>
            </a:r>
            <a:r>
              <a:rPr lang="en-US" b="1" dirty="0" smtClean="0"/>
              <a:t>:</a:t>
            </a:r>
            <a:r>
              <a:rPr lang="en-US" dirty="0" smtClean="0"/>
              <a:t> </a:t>
            </a:r>
            <a:br>
              <a:rPr lang="en-US" dirty="0" smtClean="0"/>
            </a:br>
            <a:r>
              <a:rPr lang="en-US" b="1" dirty="0" smtClean="0"/>
              <a:t>1. Listing all files and directories and give it as input to more command.</a:t>
            </a:r>
            <a:r>
              <a:rPr lang="en-US" dirty="0" smtClean="0"/>
              <a:t> </a:t>
            </a:r>
            <a:endParaRPr lang="en-US" dirty="0" smtClean="0"/>
          </a:p>
          <a:p>
            <a:pPr fontAlgn="base"/>
            <a:endParaRPr lang="en-US" dirty="0" smtClean="0"/>
          </a:p>
          <a:p>
            <a:r>
              <a:rPr lang="en-US" dirty="0" smtClean="0"/>
              <a:t>$ </a:t>
            </a:r>
            <a:r>
              <a:rPr lang="en-US" dirty="0" err="1" smtClean="0"/>
              <a:t>ls</a:t>
            </a:r>
            <a:r>
              <a:rPr lang="en-US" dirty="0" smtClean="0"/>
              <a:t> -l | more </a:t>
            </a:r>
            <a:endParaRPr lang="en-US" dirty="0" smtClean="0"/>
          </a:p>
          <a:p>
            <a:pPr fontAlgn="base"/>
            <a:r>
              <a:rPr lang="en-US" b="1" dirty="0" smtClean="0"/>
              <a:t> Use cat, </a:t>
            </a:r>
            <a:r>
              <a:rPr lang="en-US" b="1" dirty="0" err="1" smtClean="0"/>
              <a:t>grep</a:t>
            </a:r>
            <a:r>
              <a:rPr lang="en-US" b="1" dirty="0" smtClean="0"/>
              <a:t>, tee and </a:t>
            </a:r>
            <a:r>
              <a:rPr lang="en-US" b="1" dirty="0" err="1" smtClean="0"/>
              <a:t>wc</a:t>
            </a:r>
            <a:r>
              <a:rPr lang="en-US" b="1" dirty="0" smtClean="0"/>
              <a:t> command to read the particular entry from user and store in a file and print line count.</a:t>
            </a:r>
            <a:r>
              <a:rPr lang="en-US" dirty="0" smtClean="0"/>
              <a:t> </a:t>
            </a:r>
            <a:endParaRPr lang="en-US" dirty="0" smtClean="0"/>
          </a:p>
          <a:p>
            <a:pPr fontAlgn="base"/>
            <a:r>
              <a:rPr lang="en-US" dirty="0" smtClean="0"/>
              <a:t>$ </a:t>
            </a:r>
            <a:r>
              <a:rPr lang="en-US" dirty="0" err="1" smtClean="0"/>
              <a:t>ls</a:t>
            </a:r>
            <a:r>
              <a:rPr lang="en-US" dirty="0" smtClean="0"/>
              <a:t> -l | </a:t>
            </a:r>
            <a:r>
              <a:rPr lang="en-US" dirty="0" err="1" smtClean="0"/>
              <a:t>wc</a:t>
            </a:r>
            <a:r>
              <a:rPr lang="en-US" dirty="0" smtClean="0"/>
              <a:t> –l</a:t>
            </a:r>
          </a:p>
          <a:p>
            <a:pPr fontAlgn="base"/>
            <a:r>
              <a:rPr lang="en-US" dirty="0" smtClean="0"/>
              <a:t>$ cat sample2.txt | head -7 | tail -5</a:t>
            </a:r>
            <a:endParaRPr lang="en-US" dirty="0" smtClean="0"/>
          </a:p>
          <a:p>
            <a:pPr fontAlgn="base"/>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304800"/>
            <a:ext cx="7772400" cy="6740307"/>
          </a:xfrm>
          <a:prstGeom prst="rect">
            <a:avLst/>
          </a:prstGeom>
        </p:spPr>
        <p:txBody>
          <a:bodyPr wrap="square">
            <a:spAutoFit/>
          </a:bodyPr>
          <a:lstStyle/>
          <a:p>
            <a:r>
              <a:rPr lang="en-US" dirty="0" smtClean="0"/>
              <a:t>Cat command in Linux with examples</a:t>
            </a:r>
          </a:p>
          <a:p>
            <a:endParaRPr lang="en-US" dirty="0" smtClean="0"/>
          </a:p>
          <a:p>
            <a:r>
              <a:rPr lang="en-US" dirty="0" smtClean="0"/>
              <a:t>Cat(concatenate</a:t>
            </a:r>
            <a:r>
              <a:rPr lang="en-US" dirty="0" smtClean="0"/>
              <a:t>) command is very frequently used in Linux. It reads data from the file and gives their content as output. It helps us to create, view, concatenate files. So let us see some frequently used cat commands. </a:t>
            </a:r>
          </a:p>
          <a:p>
            <a:r>
              <a:rPr lang="en-US" dirty="0" smtClean="0"/>
              <a:t>1) To view a single file </a:t>
            </a:r>
          </a:p>
          <a:p>
            <a:r>
              <a:rPr lang="en-US" dirty="0" smtClean="0"/>
              <a:t>Command: </a:t>
            </a:r>
          </a:p>
          <a:p>
            <a:r>
              <a:rPr lang="en-US" dirty="0" smtClean="0"/>
              <a:t> </a:t>
            </a:r>
          </a:p>
          <a:p>
            <a:r>
              <a:rPr lang="en-US" dirty="0" smtClean="0"/>
              <a:t>$cat filename</a:t>
            </a:r>
          </a:p>
          <a:p>
            <a:r>
              <a:rPr lang="en-US" dirty="0" smtClean="0"/>
              <a:t>Output </a:t>
            </a:r>
            <a:r>
              <a:rPr lang="en-US" dirty="0" smtClean="0"/>
              <a:t> </a:t>
            </a:r>
            <a:endParaRPr lang="en-US" dirty="0" smtClean="0"/>
          </a:p>
          <a:p>
            <a:r>
              <a:rPr lang="en-US" dirty="0" smtClean="0"/>
              <a:t>It will show content of given </a:t>
            </a:r>
            <a:r>
              <a:rPr lang="en-US" dirty="0" smtClean="0"/>
              <a:t>filename</a:t>
            </a:r>
          </a:p>
          <a:p>
            <a:endParaRPr lang="en-US" dirty="0" smtClean="0"/>
          </a:p>
          <a:p>
            <a:pPr fontAlgn="base"/>
            <a:r>
              <a:rPr lang="en-US" b="1" dirty="0" smtClean="0"/>
              <a:t>2) To view multiple files</a:t>
            </a:r>
            <a:r>
              <a:rPr lang="en-US" dirty="0" smtClean="0"/>
              <a:t> </a:t>
            </a:r>
            <a:br>
              <a:rPr lang="en-US" dirty="0" smtClean="0"/>
            </a:br>
            <a:r>
              <a:rPr lang="en-US" b="1" dirty="0" smtClean="0"/>
              <a:t>Command:</a:t>
            </a:r>
            <a:r>
              <a:rPr lang="en-US" dirty="0" smtClean="0"/>
              <a:t> </a:t>
            </a:r>
            <a:br>
              <a:rPr lang="en-US" dirty="0" smtClean="0"/>
            </a:br>
            <a:r>
              <a:rPr lang="en-US" dirty="0" smtClean="0"/>
              <a:t> </a:t>
            </a:r>
          </a:p>
          <a:p>
            <a:pPr fontAlgn="base"/>
            <a:r>
              <a:rPr lang="en-US" dirty="0" smtClean="0"/>
              <a:t>$cat file1 file2Output </a:t>
            </a:r>
            <a:br>
              <a:rPr lang="en-US" dirty="0" smtClean="0"/>
            </a:br>
            <a:r>
              <a:rPr lang="en-US" dirty="0" smtClean="0"/>
              <a:t> </a:t>
            </a:r>
          </a:p>
          <a:p>
            <a:pPr fontAlgn="base"/>
            <a:r>
              <a:rPr lang="en-US" dirty="0" smtClean="0"/>
              <a:t>This will show the content of file1 and </a:t>
            </a:r>
            <a:r>
              <a:rPr lang="en-US" dirty="0" smtClean="0"/>
              <a:t>file2</a:t>
            </a:r>
          </a:p>
          <a:p>
            <a:pPr fontAlgn="base"/>
            <a:endParaRPr lang="en-US" dirty="0" smtClean="0"/>
          </a:p>
          <a:p>
            <a:pPr fontAlgn="base"/>
            <a:r>
              <a:rPr lang="en-US" dirty="0" smtClean="0"/>
              <a:t>.</a:t>
            </a:r>
            <a:r>
              <a:rPr lang="en-US" b="1" dirty="0" smtClean="0"/>
              <a:t>3) To view contents of a file preceding with line numbers.</a:t>
            </a:r>
            <a:r>
              <a:rPr lang="en-US" dirty="0" smtClean="0"/>
              <a:t> </a:t>
            </a:r>
            <a:br>
              <a:rPr lang="en-US" dirty="0" smtClean="0"/>
            </a:br>
            <a:r>
              <a:rPr lang="en-US" b="1" dirty="0" smtClean="0"/>
              <a:t>Command:</a:t>
            </a:r>
            <a:r>
              <a:rPr lang="en-US" dirty="0" smtClean="0"/>
              <a:t> </a:t>
            </a:r>
            <a:br>
              <a:rPr lang="en-US" dirty="0" smtClean="0"/>
            </a:br>
            <a:r>
              <a:rPr lang="en-US" dirty="0" smtClean="0"/>
              <a:t> </a:t>
            </a:r>
          </a:p>
          <a:p>
            <a:pPr fontAlgn="base"/>
            <a:r>
              <a:rPr lang="en-US" dirty="0" smtClean="0"/>
              <a:t>$cat -n </a:t>
            </a:r>
            <a:r>
              <a:rPr lang="en-US" dirty="0" err="1" smtClean="0"/>
              <a:t>filenameOutput</a:t>
            </a:r>
            <a:r>
              <a:rPr lang="en-US" dirty="0" smtClean="0"/>
              <a:t>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97346"/>
            <a:ext cx="7696200" cy="5909310"/>
          </a:xfrm>
          <a:prstGeom prst="rect">
            <a:avLst/>
          </a:prstGeom>
        </p:spPr>
        <p:txBody>
          <a:bodyPr wrap="square">
            <a:spAutoFit/>
          </a:bodyPr>
          <a:lstStyle/>
          <a:p>
            <a:r>
              <a:rPr lang="en-US" dirty="0" smtClean="0"/>
              <a:t>	</a:t>
            </a:r>
            <a:r>
              <a:rPr lang="en-US" dirty="0" smtClean="0"/>
              <a:t>		</a:t>
            </a:r>
            <a:r>
              <a:rPr lang="en-US" b="1" dirty="0" err="1" smtClean="0"/>
              <a:t>sh</a:t>
            </a:r>
            <a:r>
              <a:rPr lang="en-US" b="1" dirty="0" smtClean="0"/>
              <a:t> </a:t>
            </a:r>
            <a:r>
              <a:rPr lang="en-US" b="1" dirty="0" smtClean="0"/>
              <a:t>and </a:t>
            </a:r>
            <a:r>
              <a:rPr lang="en-US" b="1" dirty="0" smtClean="0"/>
              <a:t>bash</a:t>
            </a:r>
          </a:p>
          <a:p>
            <a:endParaRPr lang="en-US" b="1" dirty="0" smtClean="0"/>
          </a:p>
          <a:p>
            <a:r>
              <a:rPr lang="en-US" dirty="0" smtClean="0"/>
              <a:t>bash </a:t>
            </a:r>
            <a:r>
              <a:rPr lang="en-US" dirty="0" smtClean="0"/>
              <a:t>and </a:t>
            </a:r>
            <a:r>
              <a:rPr lang="en-US" dirty="0" err="1" smtClean="0"/>
              <a:t>sh</a:t>
            </a:r>
            <a:r>
              <a:rPr lang="en-US" dirty="0" smtClean="0"/>
              <a:t> are two different shells of the Unix operating system. bash is </a:t>
            </a:r>
            <a:r>
              <a:rPr lang="en-US" dirty="0" err="1" smtClean="0"/>
              <a:t>sh</a:t>
            </a:r>
            <a:r>
              <a:rPr lang="en-US" dirty="0" smtClean="0"/>
              <a:t>, but with more features and better syntax. Bash is “Bourne Again </a:t>
            </a:r>
            <a:r>
              <a:rPr lang="en-US" dirty="0" err="1" smtClean="0"/>
              <a:t>SHell</a:t>
            </a:r>
            <a:r>
              <a:rPr lang="en-US" dirty="0" smtClean="0"/>
              <a:t>”, and is an improvement of the </a:t>
            </a:r>
            <a:r>
              <a:rPr lang="en-US" dirty="0" err="1" smtClean="0"/>
              <a:t>sh</a:t>
            </a:r>
            <a:r>
              <a:rPr lang="en-US" dirty="0" smtClean="0"/>
              <a:t> (original Bourne shell). </a:t>
            </a:r>
            <a:endParaRPr lang="en-US" dirty="0" smtClean="0"/>
          </a:p>
          <a:p>
            <a:endParaRPr lang="en-US" dirty="0" smtClean="0"/>
          </a:p>
          <a:p>
            <a:r>
              <a:rPr lang="en-US" dirty="0" smtClean="0"/>
              <a:t>Shell </a:t>
            </a:r>
            <a:r>
              <a:rPr lang="en-US" dirty="0" smtClean="0"/>
              <a:t>scripting is scripting in any shell, whereas Bash scripting is scripting specifically for Bash. </a:t>
            </a:r>
            <a:r>
              <a:rPr lang="en-US" dirty="0" err="1" smtClean="0"/>
              <a:t>sh</a:t>
            </a:r>
            <a:r>
              <a:rPr lang="en-US" dirty="0" smtClean="0"/>
              <a:t> is a shell command-line interpreter of Unix/Unix-like operating systems. </a:t>
            </a:r>
            <a:r>
              <a:rPr lang="en-US" dirty="0" err="1" smtClean="0"/>
              <a:t>sh</a:t>
            </a:r>
            <a:r>
              <a:rPr lang="en-US" dirty="0" smtClean="0"/>
              <a:t> provides some built-in commands. bash is a superset of sh. </a:t>
            </a:r>
            <a:endParaRPr lang="en-US" dirty="0" smtClean="0"/>
          </a:p>
          <a:p>
            <a:endParaRPr lang="en-US" dirty="0" smtClean="0"/>
          </a:p>
          <a:p>
            <a:r>
              <a:rPr lang="en-US" dirty="0" smtClean="0"/>
              <a:t>Shell </a:t>
            </a:r>
            <a:r>
              <a:rPr lang="en-US" dirty="0" smtClean="0"/>
              <a:t>is a command-line interface to run commands ad shell scripts. Shells come in a variety of flavors, much as operating systems come in a variety of flavors. So, Shell is an interface between the user and the operating system, which helps the user to interact with the device.</a:t>
            </a:r>
          </a:p>
          <a:p>
            <a:endParaRPr lang="en-US" dirty="0" smtClean="0"/>
          </a:p>
          <a:p>
            <a:r>
              <a:rPr lang="en-US" dirty="0" err="1" smtClean="0"/>
              <a:t>sh</a:t>
            </a:r>
            <a:r>
              <a:rPr lang="en-US" dirty="0" smtClean="0"/>
              <a:t>:</a:t>
            </a:r>
          </a:p>
          <a:p>
            <a:r>
              <a:rPr lang="en-US" dirty="0" smtClean="0"/>
              <a:t>#!/</a:t>
            </a:r>
            <a:r>
              <a:rPr lang="en-US" dirty="0" smtClean="0"/>
              <a:t>bin/</a:t>
            </a:r>
            <a:r>
              <a:rPr lang="en-US" dirty="0" err="1" smtClean="0"/>
              <a:t>sh</a:t>
            </a:r>
            <a:endParaRPr lang="en-US" dirty="0" smtClean="0"/>
          </a:p>
          <a:p>
            <a:endParaRPr lang="en-US" dirty="0" smtClean="0"/>
          </a:p>
          <a:p>
            <a:r>
              <a:rPr lang="en-US" dirty="0" smtClean="0"/>
              <a:t>bash:</a:t>
            </a:r>
          </a:p>
          <a:p>
            <a:r>
              <a:rPr lang="en-US" dirty="0" smtClean="0"/>
              <a:t>#!/bin/bash</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335846"/>
            <a:ext cx="7239000" cy="5909310"/>
          </a:xfrm>
          <a:prstGeom prst="rect">
            <a:avLst/>
          </a:prstGeom>
        </p:spPr>
        <p:txBody>
          <a:bodyPr wrap="square">
            <a:spAutoFit/>
          </a:bodyPr>
          <a:lstStyle/>
          <a:p>
            <a:r>
              <a:rPr lang="en-US" dirty="0" smtClean="0"/>
              <a:t>3</a:t>
            </a:r>
            <a:r>
              <a:rPr lang="en-US" b="1" dirty="0" smtClean="0"/>
              <a:t>) To view contents of a file preceding with line numbers. </a:t>
            </a:r>
          </a:p>
          <a:p>
            <a:r>
              <a:rPr lang="en-US" b="1" dirty="0" smtClean="0"/>
              <a:t>Command: </a:t>
            </a:r>
          </a:p>
          <a:p>
            <a:r>
              <a:rPr lang="en-US" b="1" dirty="0" smtClean="0"/>
              <a:t> </a:t>
            </a:r>
          </a:p>
          <a:p>
            <a:endParaRPr lang="en-US" b="1" dirty="0" smtClean="0"/>
          </a:p>
          <a:p>
            <a:r>
              <a:rPr lang="en-US" b="1" dirty="0" smtClean="0"/>
              <a:t>$cat -n filename</a:t>
            </a:r>
          </a:p>
          <a:p>
            <a:r>
              <a:rPr lang="en-US" b="1" dirty="0" smtClean="0"/>
              <a:t>Output </a:t>
            </a:r>
          </a:p>
          <a:p>
            <a:r>
              <a:rPr lang="en-US" dirty="0" smtClean="0"/>
              <a:t> </a:t>
            </a:r>
          </a:p>
          <a:p>
            <a:endParaRPr lang="en-US" dirty="0" smtClean="0"/>
          </a:p>
          <a:p>
            <a:r>
              <a:rPr lang="en-US" dirty="0" smtClean="0"/>
              <a:t>It will show content with line number</a:t>
            </a:r>
          </a:p>
          <a:p>
            <a:r>
              <a:rPr lang="en-US" dirty="0" smtClean="0"/>
              <a:t>example:-cat-n  geeks.txt</a:t>
            </a:r>
          </a:p>
          <a:p>
            <a:r>
              <a:rPr lang="en-US" dirty="0" smtClean="0"/>
              <a:t>1)This is geeks</a:t>
            </a:r>
          </a:p>
          <a:p>
            <a:r>
              <a:rPr lang="en-US" dirty="0" smtClean="0"/>
              <a:t>2)A unique array</a:t>
            </a:r>
          </a:p>
          <a:p>
            <a:endParaRPr lang="en-US" dirty="0" smtClean="0"/>
          </a:p>
          <a:p>
            <a:r>
              <a:rPr lang="en-US" dirty="0" smtClean="0"/>
              <a:t>4</a:t>
            </a:r>
            <a:r>
              <a:rPr lang="en-US" dirty="0" smtClean="0"/>
              <a:t>) </a:t>
            </a:r>
            <a:r>
              <a:rPr lang="en-US" b="1" dirty="0" smtClean="0"/>
              <a:t>Create a file </a:t>
            </a:r>
          </a:p>
          <a:p>
            <a:r>
              <a:rPr lang="en-US" b="1" dirty="0" smtClean="0"/>
              <a:t>Command: </a:t>
            </a:r>
          </a:p>
          <a:p>
            <a:r>
              <a:rPr lang="en-US" b="1" dirty="0" smtClean="0"/>
              <a:t> </a:t>
            </a:r>
          </a:p>
          <a:p>
            <a:r>
              <a:rPr lang="en-US" b="1" dirty="0" smtClean="0"/>
              <a:t>$ cat &gt; </a:t>
            </a:r>
            <a:r>
              <a:rPr lang="en-US" b="1" dirty="0" err="1" smtClean="0"/>
              <a:t>newfile</a:t>
            </a:r>
            <a:endParaRPr lang="en-US" b="1" dirty="0" smtClean="0"/>
          </a:p>
          <a:p>
            <a:r>
              <a:rPr lang="en-US" b="1" dirty="0" smtClean="0"/>
              <a:t>Output </a:t>
            </a:r>
          </a:p>
          <a:p>
            <a:r>
              <a:rPr lang="en-US" dirty="0" smtClean="0"/>
              <a:t> </a:t>
            </a:r>
          </a:p>
          <a:p>
            <a:endParaRPr lang="en-US" dirty="0" smtClean="0"/>
          </a:p>
          <a:p>
            <a:r>
              <a:rPr lang="en-US" dirty="0" smtClean="0"/>
              <a:t>Will create a file named </a:t>
            </a:r>
            <a:r>
              <a:rPr lang="en-US" dirty="0" err="1" smtClean="0"/>
              <a:t>newfile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20000"/>
          </a:bodyPr>
          <a:lstStyle/>
          <a:p>
            <a:pPr>
              <a:buNone/>
            </a:pPr>
            <a:r>
              <a:rPr lang="en-US" b="1" dirty="0" smtClean="0"/>
              <a:t>Shell Variables</a:t>
            </a:r>
          </a:p>
          <a:p>
            <a:pPr>
              <a:buNone/>
            </a:pPr>
            <a:r>
              <a:rPr lang="en-US" dirty="0" smtClean="0"/>
              <a:t>•	User Environment</a:t>
            </a:r>
          </a:p>
          <a:p>
            <a:pPr>
              <a:buNone/>
            </a:pPr>
            <a:r>
              <a:rPr lang="en-US" dirty="0" smtClean="0"/>
              <a:t>•	Working With Your Prompt</a:t>
            </a:r>
          </a:p>
          <a:p>
            <a:pPr>
              <a:buNone/>
            </a:pPr>
            <a:r>
              <a:rPr lang="en-US" dirty="0" smtClean="0"/>
              <a:t>•	Secondary Prompt</a:t>
            </a:r>
          </a:p>
          <a:p>
            <a:pPr>
              <a:buNone/>
            </a:pPr>
            <a:r>
              <a:rPr lang="en-US" dirty="0" smtClean="0"/>
              <a:t>•	hostname — Display System Name</a:t>
            </a:r>
          </a:p>
          <a:p>
            <a:pPr>
              <a:buNone/>
            </a:pPr>
            <a:r>
              <a:rPr lang="en-US" dirty="0" smtClean="0"/>
              <a:t>•	who — List Who Is Logged On</a:t>
            </a:r>
          </a:p>
          <a:p>
            <a:pPr>
              <a:buNone/>
            </a:pPr>
            <a:r>
              <a:rPr lang="en-US" dirty="0" smtClean="0"/>
              <a:t>•	</a:t>
            </a:r>
            <a:r>
              <a:rPr lang="en-US" dirty="0" err="1" smtClean="0"/>
              <a:t>tty</a:t>
            </a:r>
            <a:r>
              <a:rPr lang="en-US" dirty="0" smtClean="0"/>
              <a:t> — Display Terminal Device Name</a:t>
            </a:r>
          </a:p>
          <a:p>
            <a:pPr>
              <a:buNone/>
            </a:pPr>
            <a:r>
              <a:rPr lang="en-US" dirty="0" smtClean="0"/>
              <a:t>•	</a:t>
            </a:r>
            <a:r>
              <a:rPr lang="en-US" dirty="0" err="1" smtClean="0"/>
              <a:t>pwd</a:t>
            </a:r>
            <a:r>
              <a:rPr lang="en-US" dirty="0" smtClean="0"/>
              <a:t> — Print Working Directory</a:t>
            </a:r>
          </a:p>
          <a:p>
            <a:pPr>
              <a:buNone/>
            </a:pPr>
            <a:r>
              <a:rPr lang="en-US" dirty="0" smtClean="0"/>
              <a:t>•	</a:t>
            </a:r>
            <a:r>
              <a:rPr lang="en-US" dirty="0" err="1" smtClean="0"/>
              <a:t>ps</a:t>
            </a:r>
            <a:r>
              <a:rPr lang="en-US" dirty="0" smtClean="0"/>
              <a:t> — Process Status </a:t>
            </a:r>
          </a:p>
          <a:p>
            <a:pPr>
              <a:buNone/>
            </a:pPr>
            <a:r>
              <a:rPr lang="en-US" dirty="0" smtClean="0"/>
              <a:t>•	nice — Run a Command at Low Priority</a:t>
            </a:r>
          </a:p>
          <a:p>
            <a:pPr>
              <a:buNone/>
            </a:pPr>
            <a:r>
              <a:rPr lang="en-US" dirty="0" smtClean="0"/>
              <a:t>•	kill — Kill a Process</a:t>
            </a:r>
          </a:p>
          <a:p>
            <a:pPr>
              <a:buNone/>
            </a:pPr>
            <a:r>
              <a:rPr lang="en-US" dirty="0" smtClean="0"/>
              <a:t>•	kill Examples</a:t>
            </a:r>
          </a:p>
          <a:p>
            <a:pPr>
              <a:buNone/>
            </a:pPr>
            <a:r>
              <a:rPr lang="en-US" dirty="0" smtClean="0"/>
              <a:t>•	</a:t>
            </a:r>
            <a:r>
              <a:rPr lang="en-US" dirty="0" err="1" smtClean="0"/>
              <a:t>df</a:t>
            </a:r>
            <a:r>
              <a:rPr lang="en-US" dirty="0" smtClean="0"/>
              <a:t> — Report Number of Free Disk Blocks and </a:t>
            </a:r>
            <a:r>
              <a:rPr lang="en-US" dirty="0" err="1" smtClean="0"/>
              <a:t>i</a:t>
            </a:r>
            <a:r>
              <a:rPr lang="en-US" dirty="0" smtClean="0"/>
              <a:t>-nodes</a:t>
            </a:r>
          </a:p>
          <a:p>
            <a:pPr>
              <a:buNone/>
            </a:pPr>
            <a:r>
              <a:rPr lang="en-US" dirty="0" smtClean="0"/>
              <a:t>•	</a:t>
            </a:r>
            <a:r>
              <a:rPr lang="en-US" dirty="0" err="1" smtClean="0"/>
              <a:t>df</a:t>
            </a:r>
            <a:r>
              <a:rPr lang="en-US" dirty="0" smtClean="0"/>
              <a:t>/</a:t>
            </a:r>
            <a:r>
              <a:rPr lang="en-US" dirty="0" err="1" smtClean="0"/>
              <a:t>bdf</a:t>
            </a:r>
            <a:r>
              <a:rPr lang="en-US" dirty="0" smtClean="0"/>
              <a:t> Example</a:t>
            </a:r>
          </a:p>
          <a:p>
            <a:pPr>
              <a:buNone/>
            </a:pPr>
            <a:r>
              <a:rPr lang="en-US" dirty="0" smtClean="0"/>
              <a:t>•	du — Summarize Disk Usage</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title"/>
          </p:nvPr>
        </p:nvSpPr>
        <p:spPr>
          <a:xfrm>
            <a:off x="457200" y="274638"/>
            <a:ext cx="8229600" cy="1143000"/>
          </a:xfrm>
        </p:spPr>
        <p:txBody>
          <a:bodyPr>
            <a:normAutofit fontScale="90000"/>
          </a:bodyPr>
          <a:lstStyle/>
          <a:p>
            <a:r>
              <a:rPr lang="en-US" dirty="0" smtClean="0"/>
              <a:t>Why do we need an Operating </a:t>
            </a:r>
            <a:r>
              <a:rPr lang="en-US" dirty="0"/>
              <a:t>System?</a:t>
            </a:r>
          </a:p>
        </p:txBody>
      </p:sp>
      <p:sp>
        <p:nvSpPr>
          <p:cNvPr id="5" name="Rectangle 4"/>
          <p:cNvSpPr/>
          <p:nvPr/>
        </p:nvSpPr>
        <p:spPr>
          <a:xfrm>
            <a:off x="1676400" y="3429000"/>
            <a:ext cx="5791200" cy="2286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1600200" y="3614916"/>
            <a:ext cx="4648200" cy="1261884"/>
          </a:xfrm>
          <a:prstGeom prst="rect">
            <a:avLst/>
          </a:prstGeom>
          <a:noFill/>
        </p:spPr>
        <p:txBody>
          <a:bodyPr wrap="square" rtlCol="0">
            <a:spAutoFit/>
          </a:bodyPr>
          <a:lstStyle/>
          <a:p>
            <a:r>
              <a:rPr lang="en-US" sz="3200" dirty="0" smtClean="0"/>
              <a:t>Hardware (resource) </a:t>
            </a:r>
          </a:p>
          <a:p>
            <a:endParaRPr lang="en-US" sz="4400" dirty="0"/>
          </a:p>
        </p:txBody>
      </p:sp>
      <p:sp>
        <p:nvSpPr>
          <p:cNvPr id="7" name="Rectangle 6"/>
          <p:cNvSpPr/>
          <p:nvPr/>
        </p:nvSpPr>
        <p:spPr>
          <a:xfrm>
            <a:off x="2057400" y="4876800"/>
            <a:ext cx="1219200" cy="455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2286000" y="4964668"/>
            <a:ext cx="1219200" cy="369332"/>
          </a:xfrm>
          <a:prstGeom prst="rect">
            <a:avLst/>
          </a:prstGeom>
          <a:noFill/>
        </p:spPr>
        <p:txBody>
          <a:bodyPr wrap="square" rtlCol="0">
            <a:spAutoFit/>
          </a:bodyPr>
          <a:lstStyle/>
          <a:p>
            <a:r>
              <a:rPr lang="en-US" dirty="0" smtClean="0"/>
              <a:t>CPU</a:t>
            </a:r>
            <a:endParaRPr lang="en-US" dirty="0"/>
          </a:p>
        </p:txBody>
      </p:sp>
      <p:sp>
        <p:nvSpPr>
          <p:cNvPr id="9" name="Rectangle 8"/>
          <p:cNvSpPr/>
          <p:nvPr/>
        </p:nvSpPr>
        <p:spPr>
          <a:xfrm>
            <a:off x="4572000" y="4876800"/>
            <a:ext cx="1219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4724400" y="4953000"/>
            <a:ext cx="1066800" cy="369332"/>
          </a:xfrm>
          <a:prstGeom prst="rect">
            <a:avLst/>
          </a:prstGeom>
          <a:noFill/>
        </p:spPr>
        <p:txBody>
          <a:bodyPr wrap="square" rtlCol="0">
            <a:spAutoFit/>
          </a:bodyPr>
          <a:lstStyle/>
          <a:p>
            <a:r>
              <a:rPr lang="en-US" dirty="0" smtClean="0"/>
              <a:t>Memory </a:t>
            </a:r>
            <a:endParaRPr lang="en-US" dirty="0"/>
          </a:p>
        </p:txBody>
      </p:sp>
      <p:sp>
        <p:nvSpPr>
          <p:cNvPr id="11" name="Rectangle 10"/>
          <p:cNvSpPr/>
          <p:nvPr/>
        </p:nvSpPr>
        <p:spPr>
          <a:xfrm>
            <a:off x="5257800" y="3886200"/>
            <a:ext cx="9144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p:cNvSpPr txBox="1"/>
          <p:nvPr/>
        </p:nvSpPr>
        <p:spPr>
          <a:xfrm>
            <a:off x="5334000" y="4038600"/>
            <a:ext cx="609600" cy="381000"/>
          </a:xfrm>
          <a:prstGeom prst="rect">
            <a:avLst/>
          </a:prstGeom>
          <a:noFill/>
        </p:spPr>
        <p:txBody>
          <a:bodyPr wrap="square" rtlCol="0">
            <a:spAutoFit/>
          </a:bodyPr>
          <a:lstStyle/>
          <a:p>
            <a:r>
              <a:rPr lang="en-US" dirty="0" smtClean="0"/>
              <a:t>Disk</a:t>
            </a:r>
            <a:endParaRPr lang="en-US" dirty="0"/>
          </a:p>
        </p:txBody>
      </p:sp>
      <p:sp>
        <p:nvSpPr>
          <p:cNvPr id="13" name="Rectangle 12"/>
          <p:cNvSpPr/>
          <p:nvPr/>
        </p:nvSpPr>
        <p:spPr>
          <a:xfrm>
            <a:off x="6477000" y="4609475"/>
            <a:ext cx="762000" cy="7245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p:cNvSpPr txBox="1"/>
          <p:nvPr/>
        </p:nvSpPr>
        <p:spPr>
          <a:xfrm>
            <a:off x="6477000" y="4724400"/>
            <a:ext cx="914400" cy="646331"/>
          </a:xfrm>
          <a:prstGeom prst="rect">
            <a:avLst/>
          </a:prstGeom>
          <a:noFill/>
        </p:spPr>
        <p:txBody>
          <a:bodyPr wrap="square" rtlCol="0">
            <a:spAutoFit/>
          </a:bodyPr>
          <a:lstStyle/>
          <a:p>
            <a:r>
              <a:rPr lang="en-US" dirty="0" smtClean="0"/>
              <a:t>Input/ Output</a:t>
            </a:r>
            <a:endParaRPr lang="en-US" dirty="0"/>
          </a:p>
        </p:txBody>
      </p:sp>
      <p:sp>
        <p:nvSpPr>
          <p:cNvPr id="15" name="TextBox 14"/>
          <p:cNvSpPr txBox="1"/>
          <p:nvPr/>
        </p:nvSpPr>
        <p:spPr>
          <a:xfrm>
            <a:off x="2286000" y="2133600"/>
            <a:ext cx="4800600" cy="461665"/>
          </a:xfrm>
          <a:prstGeom prst="rect">
            <a:avLst/>
          </a:prstGeom>
          <a:noFill/>
        </p:spPr>
        <p:txBody>
          <a:bodyPr wrap="square" rtlCol="0">
            <a:spAutoFit/>
          </a:bodyPr>
          <a:lstStyle/>
          <a:p>
            <a:r>
              <a:rPr lang="en-US" sz="2400" dirty="0" smtClean="0"/>
              <a:t>Write a program to sort n elements</a:t>
            </a:r>
            <a:endParaRPr lang="en-US" sz="2400" dirty="0"/>
          </a:p>
        </p:txBody>
      </p:sp>
      <p:cxnSp>
        <p:nvCxnSpPr>
          <p:cNvPr id="17" name="Straight Arrow Connector 16"/>
          <p:cNvCxnSpPr/>
          <p:nvPr/>
        </p:nvCxnSpPr>
        <p:spPr>
          <a:xfrm>
            <a:off x="2667000" y="2595265"/>
            <a:ext cx="0" cy="681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334000" y="2595265"/>
            <a:ext cx="0" cy="681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04260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p:txBody>
          <a:bodyPr>
            <a:normAutofit fontScale="90000"/>
          </a:bodyPr>
          <a:lstStyle/>
          <a:p>
            <a:r>
              <a:rPr lang="en-US" dirty="0">
                <a:latin typeface="Times New Roman" pitchFamily="18" charset="0"/>
                <a:cs typeface="Times New Roman" pitchFamily="18" charset="0"/>
              </a:rPr>
              <a:t>What is an Operating System</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(User’s view)</a:t>
            </a:r>
            <a:endParaRPr lang="en-US" dirty="0">
              <a:latin typeface="Times New Roman" pitchFamily="18" charset="0"/>
              <a:cs typeface="Times New Roman" pitchFamily="18" charset="0"/>
            </a:endParaRPr>
          </a:p>
        </p:txBody>
      </p:sp>
      <p:sp>
        <p:nvSpPr>
          <p:cNvPr id="4099" name="Rectangle 1027"/>
          <p:cNvSpPr>
            <a:spLocks noGrp="1" noChangeArrowheads="1"/>
          </p:cNvSpPr>
          <p:nvPr>
            <p:ph type="body" idx="1"/>
          </p:nvPr>
        </p:nvSpPr>
        <p:spPr>
          <a:xfrm>
            <a:off x="512762" y="1668463"/>
            <a:ext cx="8326437" cy="5037137"/>
          </a:xfrm>
        </p:spPr>
        <p:txBody>
          <a:bodyPr>
            <a:normAutofit/>
          </a:bodyPr>
          <a:lstStyle/>
          <a:p>
            <a:pPr lvl="1"/>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program that acts as an intermediary between a user of a computer and the computer hardware</a:t>
            </a:r>
          </a:p>
          <a:p>
            <a:pPr lvl="1"/>
            <a:r>
              <a:rPr lang="en-US" dirty="0">
                <a:latin typeface="Times New Roman" pitchFamily="18" charset="0"/>
                <a:cs typeface="Times New Roman" pitchFamily="18" charset="0"/>
              </a:rPr>
              <a:t>Defines an interface for the user to use services provided by the system</a:t>
            </a:r>
          </a:p>
          <a:p>
            <a:pPr lvl="1"/>
            <a:r>
              <a:rPr lang="en-US" dirty="0" smtClean="0">
                <a:latin typeface="Times New Roman" pitchFamily="18" charset="0"/>
                <a:cs typeface="Times New Roman" pitchFamily="18" charset="0"/>
              </a:rPr>
              <a:t>Creates an environment for the user</a:t>
            </a:r>
            <a:endParaRPr lang="en-US" dirty="0">
              <a:latin typeface="Times New Roman" pitchFamily="18" charset="0"/>
              <a:cs typeface="Times New Roman" pitchFamily="18" charset="0"/>
            </a:endParaRPr>
          </a:p>
          <a:p>
            <a:pPr marL="914400" lvl="2" indent="0">
              <a:buNone/>
            </a:pPr>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xmlns="" val="3917047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5" name="Rectangle 3"/>
          <p:cNvSpPr>
            <a:spLocks noGrp="1" noChangeArrowheads="1"/>
          </p:cNvSpPr>
          <p:nvPr>
            <p:ph type="body" idx="1"/>
          </p:nvPr>
        </p:nvSpPr>
        <p:spPr>
          <a:xfrm>
            <a:off x="533400" y="1447800"/>
            <a:ext cx="8229600" cy="4648200"/>
          </a:xfrm>
        </p:spPr>
        <p:txBody>
          <a:bodyPr/>
          <a:lstStyle/>
          <a:p>
            <a:pPr eaLnBrk="1" hangingPunct="1">
              <a:lnSpc>
                <a:spcPct val="90000"/>
              </a:lnSpc>
            </a:pPr>
            <a:r>
              <a:rPr lang="en-US" sz="2400" dirty="0" smtClean="0">
                <a:latin typeface="Times New Roman" pitchFamily="18" charset="0"/>
                <a:cs typeface="Times New Roman" pitchFamily="18" charset="0"/>
              </a:rPr>
              <a:t>Abstract Machine</a:t>
            </a:r>
          </a:p>
          <a:p>
            <a:pPr lvl="1" eaLnBrk="1" hangingPunct="1">
              <a:lnSpc>
                <a:spcPct val="90000"/>
              </a:lnSpc>
            </a:pPr>
            <a:r>
              <a:rPr lang="en-US" sz="2400" dirty="0" smtClean="0">
                <a:latin typeface="Times New Roman" pitchFamily="18" charset="0"/>
                <a:cs typeface="Times New Roman" pitchFamily="18" charset="0"/>
              </a:rPr>
              <a:t>Hides complex details of the underlying hardware</a:t>
            </a:r>
          </a:p>
          <a:p>
            <a:pPr lvl="1" eaLnBrk="1" hangingPunct="1">
              <a:lnSpc>
                <a:spcPct val="90000"/>
              </a:lnSpc>
            </a:pPr>
            <a:r>
              <a:rPr lang="en-US" sz="2400" dirty="0" smtClean="0">
                <a:latin typeface="Times New Roman" pitchFamily="18" charset="0"/>
                <a:cs typeface="Times New Roman" pitchFamily="18" charset="0"/>
              </a:rPr>
              <a:t>Provides common API to applications and services</a:t>
            </a:r>
          </a:p>
          <a:p>
            <a:pPr lvl="1" eaLnBrk="1" hangingPunct="1">
              <a:lnSpc>
                <a:spcPct val="90000"/>
              </a:lnSpc>
            </a:pPr>
            <a:r>
              <a:rPr lang="en-US" sz="2400" dirty="0" smtClean="0">
                <a:latin typeface="Times New Roman" pitchFamily="18" charset="0"/>
                <a:cs typeface="Times New Roman" pitchFamily="18" charset="0"/>
              </a:rPr>
              <a:t>Simplifies application writing</a:t>
            </a:r>
          </a:p>
          <a:p>
            <a:pPr>
              <a:lnSpc>
                <a:spcPct val="90000"/>
              </a:lnSpc>
            </a:pPr>
            <a:r>
              <a:rPr lang="en-US" sz="2400" dirty="0" smtClean="0">
                <a:latin typeface="Times New Roman" pitchFamily="18" charset="0"/>
                <a:cs typeface="Times New Roman" pitchFamily="18" charset="0"/>
              </a:rPr>
              <a:t>Command Interpreter</a:t>
            </a:r>
          </a:p>
          <a:p>
            <a:pPr lvl="1">
              <a:lnSpc>
                <a:spcPct val="90000"/>
              </a:lnSpc>
            </a:pPr>
            <a:r>
              <a:rPr lang="en-US" sz="2400" dirty="0" smtClean="0">
                <a:latin typeface="Times New Roman" pitchFamily="18" charset="0"/>
                <a:cs typeface="Times New Roman" pitchFamily="18" charset="0"/>
              </a:rPr>
              <a:t>Part of a OS that understands and executes commands that are entered interactively by a human being or from a program</a:t>
            </a:r>
          </a:p>
          <a:p>
            <a:pPr lvl="1">
              <a:lnSpc>
                <a:spcPct val="90000"/>
              </a:lnSpc>
            </a:pPr>
            <a:r>
              <a:rPr lang="en-US" sz="2400" dirty="0" smtClean="0">
                <a:latin typeface="Times New Roman" pitchFamily="18" charset="0"/>
                <a:cs typeface="Times New Roman" pitchFamily="18" charset="0"/>
              </a:rPr>
              <a:t>Shell</a:t>
            </a:r>
          </a:p>
          <a:p>
            <a:pPr lvl="4" eaLnBrk="1" hangingPunct="1">
              <a:lnSpc>
                <a:spcPct val="90000"/>
              </a:lnSpc>
            </a:pPr>
            <a:endParaRPr lang="en-US" sz="2800" dirty="0" smtClean="0"/>
          </a:p>
        </p:txBody>
      </p:sp>
      <p:sp>
        <p:nvSpPr>
          <p:cNvPr id="18" name="Rectangle 1026"/>
          <p:cNvSpPr>
            <a:spLocks noGrp="1" noChangeArrowheads="1"/>
          </p:cNvSpPr>
          <p:nvPr>
            <p:ph type="title"/>
          </p:nvPr>
        </p:nvSpPr>
        <p:spPr>
          <a:xfrm>
            <a:off x="457200" y="274638"/>
            <a:ext cx="8229600" cy="1143000"/>
          </a:xfrm>
        </p:spPr>
        <p:txBody>
          <a:bodyPr>
            <a:normAutofit fontScale="90000"/>
          </a:bodyPr>
          <a:lstStyle/>
          <a:p>
            <a:r>
              <a:rPr lang="en-US" dirty="0">
                <a:latin typeface="Times New Roman" pitchFamily="18" charset="0"/>
                <a:cs typeface="Times New Roman" pitchFamily="18" charset="0"/>
              </a:rPr>
              <a:t>What is an Operating System</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(User’s view)</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69793250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1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13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13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13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13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1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538163" y="3219450"/>
            <a:ext cx="7691437" cy="1890713"/>
          </a:xfrm>
          <a:prstGeom prst="rect">
            <a:avLst/>
          </a:prstGeom>
          <a:solidFill>
            <a:schemeClr val="accent1"/>
          </a:solidFill>
          <a:ln w="12700" cap="sq">
            <a:solidFill>
              <a:schemeClr val="accent1"/>
            </a:solidFill>
            <a:miter lim="800000"/>
            <a:headEnd type="none" w="sm" len="sm"/>
            <a:tailEnd type="none" w="sm" len="sm"/>
          </a:ln>
        </p:spPr>
        <p:txBody>
          <a:bodyPr wrap="none" anchor="ctr"/>
          <a:lstStyle/>
          <a:p>
            <a:endParaRPr lang="en-US"/>
          </a:p>
        </p:txBody>
      </p:sp>
      <p:sp>
        <p:nvSpPr>
          <p:cNvPr id="39940" name="Arc 4"/>
          <p:cNvSpPr>
            <a:spLocks/>
          </p:cNvSpPr>
          <p:nvPr/>
        </p:nvSpPr>
        <p:spPr bwMode="auto">
          <a:xfrm>
            <a:off x="536575" y="2657475"/>
            <a:ext cx="7685088" cy="1216025"/>
          </a:xfrm>
          <a:custGeom>
            <a:avLst/>
            <a:gdLst>
              <a:gd name="T0" fmla="*/ 0 w 36236"/>
              <a:gd name="T1" fmla="*/ 2147483647 h 21600"/>
              <a:gd name="T2" fmla="*/ 2147483647 w 36236"/>
              <a:gd name="T3" fmla="*/ 2147483647 h 21600"/>
              <a:gd name="T4" fmla="*/ 2147483647 w 36236"/>
              <a:gd name="T5" fmla="*/ 2147483647 h 21600"/>
              <a:gd name="T6" fmla="*/ 0 60000 65536"/>
              <a:gd name="T7" fmla="*/ 0 60000 65536"/>
              <a:gd name="T8" fmla="*/ 0 60000 65536"/>
              <a:gd name="T9" fmla="*/ 0 w 36236"/>
              <a:gd name="T10" fmla="*/ 0 h 21600"/>
              <a:gd name="T11" fmla="*/ 36236 w 36236"/>
              <a:gd name="T12" fmla="*/ 21600 h 21600"/>
            </a:gdLst>
            <a:ahLst/>
            <a:cxnLst>
              <a:cxn ang="T6">
                <a:pos x="T0" y="T1"/>
              </a:cxn>
              <a:cxn ang="T7">
                <a:pos x="T2" y="T3"/>
              </a:cxn>
              <a:cxn ang="T8">
                <a:pos x="T4" y="T5"/>
              </a:cxn>
            </a:cxnLst>
            <a:rect l="T9" t="T10" r="T11" b="T12"/>
            <a:pathLst>
              <a:path w="36236" h="21600" fill="none" extrusionOk="0">
                <a:moveTo>
                  <a:pt x="0" y="9858"/>
                </a:moveTo>
                <a:cubicBezTo>
                  <a:pt x="3981" y="3711"/>
                  <a:pt x="10806" y="-1"/>
                  <a:pt x="18130" y="0"/>
                </a:cubicBezTo>
                <a:cubicBezTo>
                  <a:pt x="25438" y="0"/>
                  <a:pt x="32250" y="3695"/>
                  <a:pt x="36235" y="9821"/>
                </a:cubicBezTo>
              </a:path>
              <a:path w="36236" h="21600" stroke="0" extrusionOk="0">
                <a:moveTo>
                  <a:pt x="0" y="9858"/>
                </a:moveTo>
                <a:cubicBezTo>
                  <a:pt x="3981" y="3711"/>
                  <a:pt x="10806" y="-1"/>
                  <a:pt x="18130" y="0"/>
                </a:cubicBezTo>
                <a:cubicBezTo>
                  <a:pt x="25438" y="0"/>
                  <a:pt x="32250" y="3695"/>
                  <a:pt x="36235" y="9821"/>
                </a:cubicBezTo>
                <a:lnTo>
                  <a:pt x="18130" y="21600"/>
                </a:lnTo>
                <a:close/>
              </a:path>
            </a:pathLst>
          </a:cu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39941" name="Arc 5"/>
          <p:cNvSpPr>
            <a:spLocks/>
          </p:cNvSpPr>
          <p:nvPr/>
        </p:nvSpPr>
        <p:spPr bwMode="auto">
          <a:xfrm>
            <a:off x="552450" y="4564063"/>
            <a:ext cx="7685088" cy="1216025"/>
          </a:xfrm>
          <a:custGeom>
            <a:avLst/>
            <a:gdLst>
              <a:gd name="T0" fmla="*/ 0 w 36236"/>
              <a:gd name="T1" fmla="*/ 2147483647 h 21600"/>
              <a:gd name="T2" fmla="*/ 2147483647 w 36236"/>
              <a:gd name="T3" fmla="*/ 2147483647 h 21600"/>
              <a:gd name="T4" fmla="*/ 2147483647 w 36236"/>
              <a:gd name="T5" fmla="*/ 2147483647 h 21600"/>
              <a:gd name="T6" fmla="*/ 0 60000 65536"/>
              <a:gd name="T7" fmla="*/ 0 60000 65536"/>
              <a:gd name="T8" fmla="*/ 0 60000 65536"/>
              <a:gd name="T9" fmla="*/ 0 w 36236"/>
              <a:gd name="T10" fmla="*/ 0 h 21600"/>
              <a:gd name="T11" fmla="*/ 36236 w 36236"/>
              <a:gd name="T12" fmla="*/ 21600 h 21600"/>
            </a:gdLst>
            <a:ahLst/>
            <a:cxnLst>
              <a:cxn ang="T6">
                <a:pos x="T0" y="T1"/>
              </a:cxn>
              <a:cxn ang="T7">
                <a:pos x="T2" y="T3"/>
              </a:cxn>
              <a:cxn ang="T8">
                <a:pos x="T4" y="T5"/>
              </a:cxn>
            </a:cxnLst>
            <a:rect l="T9" t="T10" r="T11" b="T12"/>
            <a:pathLst>
              <a:path w="36236" h="21600" fill="none" extrusionOk="0">
                <a:moveTo>
                  <a:pt x="0" y="9858"/>
                </a:moveTo>
                <a:cubicBezTo>
                  <a:pt x="3981" y="3711"/>
                  <a:pt x="10806" y="-1"/>
                  <a:pt x="18130" y="0"/>
                </a:cubicBezTo>
                <a:cubicBezTo>
                  <a:pt x="25438" y="0"/>
                  <a:pt x="32250" y="3695"/>
                  <a:pt x="36235" y="9821"/>
                </a:cubicBezTo>
              </a:path>
              <a:path w="36236" h="21600" stroke="0" extrusionOk="0">
                <a:moveTo>
                  <a:pt x="0" y="9858"/>
                </a:moveTo>
                <a:cubicBezTo>
                  <a:pt x="3981" y="3711"/>
                  <a:pt x="10806" y="-1"/>
                  <a:pt x="18130" y="0"/>
                </a:cubicBezTo>
                <a:cubicBezTo>
                  <a:pt x="25438" y="0"/>
                  <a:pt x="32250" y="3695"/>
                  <a:pt x="36235" y="9821"/>
                </a:cubicBezTo>
                <a:lnTo>
                  <a:pt x="18130" y="21600"/>
                </a:lnTo>
                <a:close/>
              </a:path>
            </a:pathLst>
          </a:custGeom>
          <a:solidFill>
            <a:schemeClr val="bg1"/>
          </a:solidFill>
          <a:ln w="12700" cap="sq">
            <a:solidFill>
              <a:schemeClr val="tx1"/>
            </a:solidFill>
            <a:round/>
            <a:headEnd type="none" w="sm" len="sm"/>
            <a:tailEnd type="none" w="sm" len="sm"/>
          </a:ln>
        </p:spPr>
        <p:txBody>
          <a:bodyPr wrap="none" anchor="ctr"/>
          <a:lstStyle/>
          <a:p>
            <a:endParaRPr lang="en-US"/>
          </a:p>
        </p:txBody>
      </p:sp>
      <p:sp>
        <p:nvSpPr>
          <p:cNvPr id="39942" name="Text Box 6"/>
          <p:cNvSpPr txBox="1">
            <a:spLocks noChangeArrowheads="1"/>
          </p:cNvSpPr>
          <p:nvPr/>
        </p:nvSpPr>
        <p:spPr bwMode="auto">
          <a:xfrm>
            <a:off x="3505200" y="3048000"/>
            <a:ext cx="1716088"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spcBef>
                <a:spcPct val="50000"/>
              </a:spcBef>
            </a:pPr>
            <a:r>
              <a:rPr lang="en-US">
                <a:solidFill>
                  <a:srgbClr val="B20000"/>
                </a:solidFill>
                <a:latin typeface="Comic Sans MS" pitchFamily="66" charset="0"/>
              </a:rPr>
              <a:t>Operating System</a:t>
            </a:r>
          </a:p>
        </p:txBody>
      </p:sp>
      <p:sp>
        <p:nvSpPr>
          <p:cNvPr id="39943" name="Text Box 7"/>
          <p:cNvSpPr txBox="1">
            <a:spLocks noChangeArrowheads="1"/>
          </p:cNvSpPr>
          <p:nvPr/>
        </p:nvSpPr>
        <p:spPr bwMode="auto">
          <a:xfrm>
            <a:off x="1482725" y="5211763"/>
            <a:ext cx="17303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atin typeface="Comic Sans MS" pitchFamily="66" charset="0"/>
              </a:rPr>
              <a:t>Video Card</a:t>
            </a:r>
          </a:p>
        </p:txBody>
      </p:sp>
      <p:sp>
        <p:nvSpPr>
          <p:cNvPr id="39944" name="Text Box 8"/>
          <p:cNvSpPr txBox="1">
            <a:spLocks noChangeArrowheads="1"/>
          </p:cNvSpPr>
          <p:nvPr/>
        </p:nvSpPr>
        <p:spPr bwMode="auto">
          <a:xfrm>
            <a:off x="3276600" y="4800600"/>
            <a:ext cx="7508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atin typeface="Comic Sans MS" pitchFamily="66" charset="0"/>
              </a:rPr>
              <a:t>CPU</a:t>
            </a:r>
          </a:p>
        </p:txBody>
      </p:sp>
      <p:sp>
        <p:nvSpPr>
          <p:cNvPr id="39945" name="Text Box 9"/>
          <p:cNvSpPr txBox="1">
            <a:spLocks noChangeArrowheads="1"/>
          </p:cNvSpPr>
          <p:nvPr/>
        </p:nvSpPr>
        <p:spPr bwMode="auto">
          <a:xfrm>
            <a:off x="2025650" y="5651500"/>
            <a:ext cx="13096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atin typeface="Comic Sans MS" pitchFamily="66" charset="0"/>
              </a:rPr>
              <a:t>Monitor</a:t>
            </a:r>
          </a:p>
        </p:txBody>
      </p:sp>
      <p:sp>
        <p:nvSpPr>
          <p:cNvPr id="39946" name="Text Box 10"/>
          <p:cNvSpPr txBox="1">
            <a:spLocks noChangeArrowheads="1"/>
          </p:cNvSpPr>
          <p:nvPr/>
        </p:nvSpPr>
        <p:spPr bwMode="auto">
          <a:xfrm>
            <a:off x="5435600" y="5667375"/>
            <a:ext cx="1190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atin typeface="Comic Sans MS" pitchFamily="66" charset="0"/>
              </a:rPr>
              <a:t>Printer</a:t>
            </a:r>
          </a:p>
        </p:txBody>
      </p:sp>
      <p:sp>
        <p:nvSpPr>
          <p:cNvPr id="39947" name="Text Box 11"/>
          <p:cNvSpPr txBox="1">
            <a:spLocks noChangeArrowheads="1"/>
          </p:cNvSpPr>
          <p:nvPr/>
        </p:nvSpPr>
        <p:spPr bwMode="auto">
          <a:xfrm>
            <a:off x="4097338" y="5643563"/>
            <a:ext cx="8032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atin typeface="Comic Sans MS" pitchFamily="66" charset="0"/>
              </a:rPr>
              <a:t>Disk</a:t>
            </a:r>
          </a:p>
        </p:txBody>
      </p:sp>
      <p:sp>
        <p:nvSpPr>
          <p:cNvPr id="39948" name="Text Box 12"/>
          <p:cNvSpPr txBox="1">
            <a:spLocks noChangeArrowheads="1"/>
          </p:cNvSpPr>
          <p:nvPr/>
        </p:nvSpPr>
        <p:spPr bwMode="auto">
          <a:xfrm>
            <a:off x="4460875" y="4795838"/>
            <a:ext cx="13223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atin typeface="Comic Sans MS" pitchFamily="66" charset="0"/>
              </a:rPr>
              <a:t>Memory</a:t>
            </a:r>
          </a:p>
        </p:txBody>
      </p:sp>
      <p:sp>
        <p:nvSpPr>
          <p:cNvPr id="39949" name="Text Box 13"/>
          <p:cNvSpPr txBox="1">
            <a:spLocks noChangeArrowheads="1"/>
          </p:cNvSpPr>
          <p:nvPr/>
        </p:nvSpPr>
        <p:spPr bwMode="auto">
          <a:xfrm>
            <a:off x="6208713" y="5075238"/>
            <a:ext cx="14160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atin typeface="Comic Sans MS" pitchFamily="66" charset="0"/>
              </a:rPr>
              <a:t>Network</a:t>
            </a:r>
          </a:p>
        </p:txBody>
      </p:sp>
      <p:sp>
        <p:nvSpPr>
          <p:cNvPr id="39950" name="Text Box 14"/>
          <p:cNvSpPr txBox="1">
            <a:spLocks noChangeArrowheads="1"/>
          </p:cNvSpPr>
          <p:nvPr/>
        </p:nvSpPr>
        <p:spPr bwMode="auto">
          <a:xfrm>
            <a:off x="3581400" y="1833563"/>
            <a:ext cx="17653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dirty="0">
                <a:latin typeface="Comic Sans MS" pitchFamily="66" charset="0"/>
              </a:rPr>
              <a:t>Application</a:t>
            </a:r>
          </a:p>
        </p:txBody>
      </p:sp>
      <p:sp>
        <p:nvSpPr>
          <p:cNvPr id="3" name="Rectangle 2"/>
          <p:cNvSpPr/>
          <p:nvPr/>
        </p:nvSpPr>
        <p:spPr>
          <a:xfrm>
            <a:off x="6208713" y="2290763"/>
            <a:ext cx="1792287" cy="9747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p:cNvSpPr txBox="1"/>
          <p:nvPr/>
        </p:nvSpPr>
        <p:spPr>
          <a:xfrm>
            <a:off x="6728778" y="2593459"/>
            <a:ext cx="1524000" cy="369332"/>
          </a:xfrm>
          <a:prstGeom prst="rect">
            <a:avLst/>
          </a:prstGeom>
          <a:noFill/>
        </p:spPr>
        <p:txBody>
          <a:bodyPr wrap="square" rtlCol="0">
            <a:spAutoFit/>
          </a:bodyPr>
          <a:lstStyle/>
          <a:p>
            <a:r>
              <a:rPr lang="en-US" dirty="0" smtClean="0"/>
              <a:t>Shell</a:t>
            </a:r>
            <a:endParaRPr lang="en-US" dirty="0"/>
          </a:p>
        </p:txBody>
      </p:sp>
      <p:pic>
        <p:nvPicPr>
          <p:cNvPr id="2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23856" y="1074163"/>
            <a:ext cx="762000" cy="75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6" name="Straight Arrow Connector 5"/>
          <p:cNvCxnSpPr>
            <a:stCxn id="20" idx="2"/>
            <a:endCxn id="3" idx="0"/>
          </p:cNvCxnSpPr>
          <p:nvPr/>
        </p:nvCxnSpPr>
        <p:spPr>
          <a:xfrm>
            <a:off x="7104856" y="1833563"/>
            <a:ext cx="1" cy="4572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24" name="Rectangle 1026"/>
          <p:cNvSpPr>
            <a:spLocks noGrp="1" noChangeArrowheads="1"/>
          </p:cNvSpPr>
          <p:nvPr>
            <p:ph type="title"/>
          </p:nvPr>
        </p:nvSpPr>
        <p:spPr>
          <a:xfrm>
            <a:off x="457200" y="274638"/>
            <a:ext cx="8229600" cy="1143000"/>
          </a:xfrm>
        </p:spPr>
        <p:txBody>
          <a:bodyPr>
            <a:normAutofit fontScale="90000"/>
          </a:bodyPr>
          <a:lstStyle/>
          <a:p>
            <a:r>
              <a:rPr lang="en-US" dirty="0"/>
              <a:t>What is an Operating System</a:t>
            </a:r>
            <a:r>
              <a:rPr lang="en-US" dirty="0" smtClean="0"/>
              <a:t>?</a:t>
            </a:r>
            <a:br>
              <a:rPr lang="en-US" dirty="0" smtClean="0"/>
            </a:br>
            <a:r>
              <a:rPr lang="en-US" dirty="0" smtClean="0"/>
              <a:t>(User’s view)</a:t>
            </a:r>
            <a:endParaRPr lang="en-US" dirty="0"/>
          </a:p>
        </p:txBody>
      </p:sp>
    </p:spTree>
    <p:extLst>
      <p:ext uri="{BB962C8B-B14F-4D97-AF65-F5344CB8AC3E}">
        <p14:creationId xmlns:p14="http://schemas.microsoft.com/office/powerpoint/2010/main" xmlns="" val="79537960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t>Why is abstraction important?</a:t>
            </a:r>
          </a:p>
        </p:txBody>
      </p:sp>
      <p:sp>
        <p:nvSpPr>
          <p:cNvPr id="142339" name="Rectangle 3"/>
          <p:cNvSpPr>
            <a:spLocks noGrp="1" noChangeArrowheads="1"/>
          </p:cNvSpPr>
          <p:nvPr>
            <p:ph type="body" idx="1"/>
          </p:nvPr>
        </p:nvSpPr>
        <p:spPr/>
        <p:txBody>
          <a:bodyPr/>
          <a:lstStyle/>
          <a:p>
            <a:pPr eaLnBrk="1" hangingPunct="1">
              <a:lnSpc>
                <a:spcPct val="90000"/>
              </a:lnSpc>
            </a:pPr>
            <a:r>
              <a:rPr lang="en-US" sz="2400" dirty="0" smtClean="0"/>
              <a:t>Without OSs and abstract interfaces, application writers must program all device access directly</a:t>
            </a:r>
          </a:p>
          <a:p>
            <a:pPr lvl="1" eaLnBrk="1" hangingPunct="1">
              <a:lnSpc>
                <a:spcPct val="90000"/>
              </a:lnSpc>
            </a:pPr>
            <a:r>
              <a:rPr lang="en-US" sz="2000" dirty="0" smtClean="0"/>
              <a:t>load device command codes into device registers</a:t>
            </a:r>
          </a:p>
          <a:p>
            <a:pPr lvl="1" eaLnBrk="1" hangingPunct="1">
              <a:lnSpc>
                <a:spcPct val="90000"/>
              </a:lnSpc>
            </a:pPr>
            <a:r>
              <a:rPr lang="en-US" sz="2000" dirty="0" smtClean="0"/>
              <a:t>understand physical characteristics of the devices</a:t>
            </a:r>
          </a:p>
          <a:p>
            <a:pPr lvl="4" eaLnBrk="1" hangingPunct="1">
              <a:lnSpc>
                <a:spcPct val="90000"/>
              </a:lnSpc>
            </a:pPr>
            <a:endParaRPr lang="en-US" sz="1300" dirty="0" smtClean="0"/>
          </a:p>
          <a:p>
            <a:pPr lvl="4" eaLnBrk="1" hangingPunct="1">
              <a:lnSpc>
                <a:spcPct val="90000"/>
              </a:lnSpc>
            </a:pPr>
            <a:endParaRPr lang="en-US" sz="1300" dirty="0" smtClean="0"/>
          </a:p>
          <a:p>
            <a:pPr eaLnBrk="1" hangingPunct="1">
              <a:lnSpc>
                <a:spcPct val="90000"/>
              </a:lnSpc>
            </a:pPr>
            <a:r>
              <a:rPr lang="en-US" sz="2400" dirty="0" smtClean="0"/>
              <a:t>Applications suffer!</a:t>
            </a:r>
          </a:p>
          <a:p>
            <a:pPr lvl="1" eaLnBrk="1" hangingPunct="1">
              <a:lnSpc>
                <a:spcPct val="90000"/>
              </a:lnSpc>
            </a:pPr>
            <a:r>
              <a:rPr lang="en-US" sz="2000" dirty="0" smtClean="0"/>
              <a:t>very complicated maintenance and upgrading</a:t>
            </a:r>
          </a:p>
          <a:p>
            <a:pPr lvl="1" eaLnBrk="1" hangingPunct="1">
              <a:lnSpc>
                <a:spcPct val="90000"/>
              </a:lnSpc>
            </a:pPr>
            <a:r>
              <a:rPr lang="en-US" sz="2000" dirty="0" smtClean="0"/>
              <a:t>no portability</a:t>
            </a:r>
          </a:p>
          <a:p>
            <a:pPr marL="457200" lvl="1" indent="0" eaLnBrk="1" hangingPunct="1">
              <a:lnSpc>
                <a:spcPct val="90000"/>
              </a:lnSpc>
              <a:buNone/>
            </a:pPr>
            <a:endParaRPr lang="en-US" sz="2000" dirty="0" smtClean="0"/>
          </a:p>
        </p:txBody>
      </p:sp>
    </p:spTree>
    <p:extLst>
      <p:ext uri="{BB962C8B-B14F-4D97-AF65-F5344CB8AC3E}">
        <p14:creationId xmlns:p14="http://schemas.microsoft.com/office/powerpoint/2010/main" xmlns="" val="12162103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23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2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39">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233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23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2229</Words>
  <Application>Microsoft Office PowerPoint</Application>
  <PresentationFormat>On-screen Show (4:3)</PresentationFormat>
  <Paragraphs>376</Paragraphs>
  <Slides>35</Slides>
  <Notes>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Benefits of attending the lab</vt:lpstr>
      <vt:lpstr>Fundamentals Installation and Configuration</vt:lpstr>
      <vt:lpstr>Slide 4</vt:lpstr>
      <vt:lpstr>Why do we need an Operating System?</vt:lpstr>
      <vt:lpstr>What is an Operating System? (User’s view)</vt:lpstr>
      <vt:lpstr>What is an Operating System? (User’s view)</vt:lpstr>
      <vt:lpstr>What is an Operating System? (User’s view)</vt:lpstr>
      <vt:lpstr>Why is abstraction important?</vt:lpstr>
      <vt:lpstr>What Operating Systems Do (User’s view)</vt:lpstr>
      <vt:lpstr>Slide 11</vt:lpstr>
      <vt:lpstr>Slide 12</vt:lpstr>
      <vt:lpstr>Slide 13</vt:lpstr>
      <vt:lpstr>Slide 14</vt:lpstr>
      <vt:lpstr>Slide 15</vt:lpstr>
      <vt:lpstr>File Commands</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UEM</dc:creator>
  <cp:lastModifiedBy>BISWA</cp:lastModifiedBy>
  <cp:revision>5</cp:revision>
  <dcterms:created xsi:type="dcterms:W3CDTF">2006-08-16T00:00:00Z</dcterms:created>
  <dcterms:modified xsi:type="dcterms:W3CDTF">2022-02-16T05:46:53Z</dcterms:modified>
</cp:coreProperties>
</file>