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3" r:id="rId3"/>
    <p:sldId id="287" r:id="rId4"/>
    <p:sldId id="303" r:id="rId5"/>
    <p:sldId id="304" r:id="rId6"/>
    <p:sldId id="305" r:id="rId7"/>
    <p:sldId id="306" r:id="rId8"/>
    <p:sldId id="307" r:id="rId9"/>
    <p:sldId id="308" r:id="rId10"/>
    <p:sldId id="320" r:id="rId11"/>
    <p:sldId id="319" r:id="rId12"/>
    <p:sldId id="311" r:id="rId13"/>
    <p:sldId id="312" r:id="rId14"/>
    <p:sldId id="313" r:id="rId15"/>
    <p:sldId id="314" r:id="rId16"/>
    <p:sldId id="315" r:id="rId17"/>
    <p:sldId id="316" r:id="rId18"/>
    <p:sldId id="317" r:id="rId19"/>
    <p:sldId id="318" r:id="rId20"/>
    <p:sldId id="321" r:id="rId21"/>
    <p:sldId id="310" r:id="rId22"/>
    <p:sldId id="32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14C23-E565-44FA-9B81-1311595E2B67}" type="datetimeFigureOut">
              <a:rPr lang="en-US" smtClean="0"/>
              <a:pPr/>
              <a:t>2/23/2022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E4E56-282E-4051-A015-8066E763C5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grep-command-in-unixlinu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at-command-linux-examples/" TargetMode="External"/><Relationship Id="rId2" Type="http://schemas.openxmlformats.org/officeDocument/2006/relationships/hyperlink" Target="https://www.geeksforgeeks.org/touch-command-in-linux-with-examp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4000" b="1" dirty="0" smtClean="0">
                <a:solidFill>
                  <a:schemeClr val="tx1"/>
                </a:solidFill>
              </a:rPr>
              <a:t>OS LAB</a:t>
            </a:r>
          </a:p>
          <a:p>
            <a:r>
              <a:rPr lang="en-US" sz="4000" b="1" dirty="0" smtClean="0">
                <a:solidFill>
                  <a:schemeClr val="tx1"/>
                </a:solidFill>
              </a:rPr>
              <a:t>Week 2</a:t>
            </a:r>
          </a:p>
        </p:txBody>
      </p:sp>
      <p:pic>
        <p:nvPicPr>
          <p:cNvPr id="7" name="Picture 2" descr="C:\Users\UEM\Pictures\photo.jpg"/>
          <p:cNvPicPr>
            <a:picLocks noChangeAspect="1" noChangeArrowheads="1"/>
          </p:cNvPicPr>
          <p:nvPr/>
        </p:nvPicPr>
        <p:blipFill>
          <a:blip r:embed="rId2"/>
          <a:srcRect/>
          <a:stretch>
            <a:fillRect/>
          </a:stretch>
        </p:blipFill>
        <p:spPr bwMode="auto">
          <a:xfrm>
            <a:off x="3048000" y="457200"/>
            <a:ext cx="2971800" cy="283028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smtClean="0"/>
              <a:t> </a:t>
            </a:r>
            <a:r>
              <a:rPr lang="en-US" sz="1900" b="1" u="sng" dirty="0" err="1" smtClean="0">
                <a:hlinkClick r:id="rId2"/>
              </a:rPr>
              <a:t>grep</a:t>
            </a:r>
            <a:r>
              <a:rPr lang="en-US" sz="1900" b="1" dirty="0" smtClean="0"/>
              <a:t> : </a:t>
            </a:r>
            <a:r>
              <a:rPr lang="en-US" sz="1900" dirty="0" err="1" smtClean="0"/>
              <a:t>grep</a:t>
            </a:r>
            <a:r>
              <a:rPr lang="en-US" sz="1900" dirty="0" smtClean="0"/>
              <a:t> is an acronym for ‘globally search a regular expression and print it’.</a:t>
            </a:r>
          </a:p>
          <a:p>
            <a:pPr fontAlgn="base"/>
            <a:endParaRPr lang="en-US" sz="1900" dirty="0" smtClean="0"/>
          </a:p>
          <a:p>
            <a:pPr fontAlgn="base">
              <a:buNone/>
            </a:pPr>
            <a:r>
              <a:rPr lang="en-US" sz="1900" dirty="0" smtClean="0"/>
              <a:t>        The ‘$ </a:t>
            </a:r>
            <a:r>
              <a:rPr lang="en-US" sz="1900" dirty="0" err="1" smtClean="0"/>
              <a:t>grep</a:t>
            </a:r>
            <a:r>
              <a:rPr lang="en-US" sz="1900" dirty="0" smtClean="0"/>
              <a:t>’ command searches the specified input fully(globally) for a match with the supplied pattern and displays it.</a:t>
            </a:r>
            <a:r>
              <a:rPr lang="en-US" sz="1900" b="1" dirty="0" smtClean="0"/>
              <a:t> </a:t>
            </a:r>
            <a:r>
              <a:rPr lang="en-US" sz="1900" dirty="0" smtClean="0"/>
              <a:t/>
            </a:r>
            <a:br>
              <a:rPr lang="en-US" sz="1900" dirty="0" smtClean="0"/>
            </a:br>
            <a:r>
              <a:rPr lang="en-US" sz="1900" dirty="0" smtClean="0"/>
              <a:t>In the example, this would search for the word ‘picture’ in the file </a:t>
            </a:r>
            <a:r>
              <a:rPr lang="en-US" sz="1900" dirty="0" err="1" smtClean="0"/>
              <a:t>newsfile</a:t>
            </a:r>
            <a:r>
              <a:rPr lang="en-US" sz="1900" dirty="0" smtClean="0"/>
              <a:t> and if </a:t>
            </a:r>
            <a:r>
              <a:rPr lang="en-US" sz="1900" dirty="0" err="1" smtClean="0"/>
              <a:t>found,the</a:t>
            </a:r>
            <a:r>
              <a:rPr lang="en-US" sz="1900" dirty="0" smtClean="0"/>
              <a:t> lines containing it would be displayed on the screen.</a:t>
            </a:r>
          </a:p>
          <a:p>
            <a:pPr fontAlgn="base"/>
            <a:r>
              <a:rPr lang="en-US" sz="1900" dirty="0" smtClean="0">
                <a:solidFill>
                  <a:srgbClr val="FF0000"/>
                </a:solidFill>
              </a:rPr>
              <a:t>$ </a:t>
            </a:r>
            <a:r>
              <a:rPr lang="en-US" sz="1900" dirty="0" err="1" smtClean="0">
                <a:solidFill>
                  <a:srgbClr val="FF0000"/>
                </a:solidFill>
              </a:rPr>
              <a:t>grep</a:t>
            </a:r>
            <a:r>
              <a:rPr lang="en-US" sz="1900" dirty="0" smtClean="0">
                <a:solidFill>
                  <a:srgbClr val="FF0000"/>
                </a:solidFill>
              </a:rPr>
              <a:t> picture </a:t>
            </a:r>
            <a:r>
              <a:rPr lang="en-US" sz="1900" dirty="0" err="1" smtClean="0">
                <a:solidFill>
                  <a:srgbClr val="FF0000"/>
                </a:solidFill>
              </a:rPr>
              <a:t>newsfile</a:t>
            </a:r>
            <a:r>
              <a:rPr lang="en-US" sz="1900" dirty="0" smtClean="0">
                <a:solidFill>
                  <a:srgbClr val="FF0000"/>
                </a:solidFill>
              </a:rPr>
              <a:t> </a:t>
            </a:r>
          </a:p>
          <a:p>
            <a:pPr fontAlgn="base">
              <a:buNone/>
            </a:pPr>
            <a:r>
              <a:rPr lang="en-US" dirty="0" smtClean="0">
                <a:solidFill>
                  <a:srgbClr val="FF0000"/>
                </a:solidFill>
              </a:rPr>
              <a:t/>
            </a:r>
            <a:br>
              <a:rPr lang="en-US" dirty="0" smtClean="0">
                <a:solidFill>
                  <a:srgbClr val="FF0000"/>
                </a:solidFill>
              </a:rPr>
            </a:br>
            <a:r>
              <a:rPr lang="en-US" b="1" dirty="0" smtClean="0"/>
              <a:t> </a:t>
            </a:r>
            <a:r>
              <a:rPr lang="en-US" sz="1800" b="1" dirty="0" err="1" smtClean="0"/>
              <a:t>lpr</a:t>
            </a:r>
            <a:r>
              <a:rPr lang="en-US" sz="1800" b="1" dirty="0" smtClean="0"/>
              <a:t> : </a:t>
            </a:r>
            <a:r>
              <a:rPr lang="en-US" sz="1800" dirty="0" smtClean="0"/>
              <a:t>The ‘$ </a:t>
            </a:r>
            <a:r>
              <a:rPr lang="en-US" sz="1800" dirty="0" err="1" smtClean="0"/>
              <a:t>lpr</a:t>
            </a:r>
            <a:r>
              <a:rPr lang="en-US" sz="1800" dirty="0" smtClean="0"/>
              <a:t>’ command send a file to the printer for printing.</a:t>
            </a:r>
          </a:p>
          <a:p>
            <a:r>
              <a:rPr lang="en-US" sz="1800" dirty="0" smtClean="0"/>
              <a:t>  $ </a:t>
            </a:r>
            <a:r>
              <a:rPr lang="en-US" sz="1800" dirty="0" err="1" smtClean="0"/>
              <a:t>lpr</a:t>
            </a:r>
            <a:r>
              <a:rPr lang="en-US" sz="1800" dirty="0" smtClean="0"/>
              <a:t> new.txt </a:t>
            </a:r>
            <a:br>
              <a:rPr lang="en-US" sz="1800" dirty="0" smtClean="0"/>
            </a:br>
            <a:endParaRPr lang="en-US" sz="18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fontScale="62500" lnSpcReduction="20000"/>
          </a:bodyPr>
          <a:lstStyle/>
          <a:p>
            <a:pPr fontAlgn="base"/>
            <a:r>
              <a:rPr lang="en-US" b="1" dirty="0" smtClean="0">
                <a:solidFill>
                  <a:srgbClr val="FF0000"/>
                </a:solidFill>
              </a:rPr>
              <a:t>touch command::</a:t>
            </a:r>
            <a:endParaRPr lang="en-US" b="1" dirty="0" smtClean="0"/>
          </a:p>
          <a:p>
            <a:pPr algn="just" fontAlgn="base"/>
            <a:r>
              <a:rPr lang="en-US" dirty="0" smtClean="0"/>
              <a:t>The </a:t>
            </a:r>
            <a:r>
              <a:rPr lang="en-US" b="1" i="1" dirty="0" smtClean="0"/>
              <a:t>touch</a:t>
            </a:r>
            <a:r>
              <a:rPr lang="en-US" dirty="0" smtClean="0"/>
              <a:t> command is a standard command used in UNIX/Linux operating system which is used to create, change and modify timestamps of a file. Basically, there are two different commands to create a file in the Linux system which is as follows:</a:t>
            </a:r>
          </a:p>
          <a:p>
            <a:pPr algn="just" fontAlgn="base"/>
            <a:r>
              <a:rPr lang="en-US" b="1" dirty="0" smtClean="0"/>
              <a:t> </a:t>
            </a:r>
            <a:r>
              <a:rPr lang="en-US" b="1" u="sng" dirty="0" smtClean="0">
                <a:hlinkClick r:id="rId2"/>
              </a:rPr>
              <a:t>touch</a:t>
            </a:r>
            <a:r>
              <a:rPr lang="en-US" b="1" dirty="0" smtClean="0"/>
              <a:t> : </a:t>
            </a:r>
            <a:r>
              <a:rPr lang="en-US" dirty="0" smtClean="0"/>
              <a:t>The ‘$ touch’ command creates a file(not directory) and you can simple add an extension such as .txt after it to make it a Text File.</a:t>
            </a:r>
          </a:p>
          <a:p>
            <a:pPr algn="just" fontAlgn="base"/>
            <a:r>
              <a:rPr lang="en-US" dirty="0" smtClean="0"/>
              <a:t>$ touch example $ </a:t>
            </a:r>
            <a:r>
              <a:rPr lang="en-US" dirty="0" err="1" smtClean="0"/>
              <a:t>ls</a:t>
            </a:r>
            <a:r>
              <a:rPr lang="en-US" dirty="0" smtClean="0"/>
              <a:t> Output: Desktop Documents Downloads Music Pictures Public Scratch Templates Videos example </a:t>
            </a:r>
            <a:r>
              <a:rPr lang="en-US" b="1" dirty="0" smtClean="0"/>
              <a:t>Note: </a:t>
            </a:r>
            <a:r>
              <a:rPr lang="en-US" dirty="0" smtClean="0"/>
              <a:t>It is important to note that according to the Unix File structure, Unix treats all the stuff it has as a ‘file’, even the directories(folders) are also treated as a </a:t>
            </a:r>
            <a:r>
              <a:rPr lang="en-US" dirty="0" err="1" smtClean="0"/>
              <a:t>file.You</a:t>
            </a:r>
            <a:r>
              <a:rPr lang="en-US" dirty="0" smtClean="0"/>
              <a:t> will get to know more about this as you will further use Linux/Unix based OS  </a:t>
            </a:r>
          </a:p>
          <a:p>
            <a:pPr algn="just" fontAlgn="base"/>
            <a:r>
              <a:rPr lang="en-US" b="1" u="sng" dirty="0" smtClean="0">
                <a:hlinkClick r:id="rId3"/>
              </a:rPr>
              <a:t>cat command</a:t>
            </a:r>
            <a:r>
              <a:rPr lang="en-US" dirty="0" smtClean="0"/>
              <a:t>: It is used to create the file with content.</a:t>
            </a:r>
          </a:p>
          <a:p>
            <a:pPr algn="just" fontAlgn="base"/>
            <a:r>
              <a:rPr lang="en-US" b="1" dirty="0" smtClean="0"/>
              <a:t>touch command:</a:t>
            </a:r>
            <a:r>
              <a:rPr lang="en-US" dirty="0" smtClean="0"/>
              <a:t> It is used to create a file without any content. The file created using touch command is empty. This command can be used when the user doesn’t have data to store at the time of file creation.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953000"/>
          </a:xfrm>
        </p:spPr>
        <p:txBody>
          <a:bodyPr>
            <a:normAutofit fontScale="85000" lnSpcReduction="20000"/>
          </a:bodyPr>
          <a:lstStyle/>
          <a:p>
            <a:pPr algn="ctr" fontAlgn="base"/>
            <a:r>
              <a:rPr lang="en-US" sz="2800" b="1" dirty="0" err="1" smtClean="0">
                <a:solidFill>
                  <a:srgbClr val="FF0000"/>
                </a:solidFill>
              </a:rPr>
              <a:t>Umask</a:t>
            </a:r>
            <a:r>
              <a:rPr lang="en-US" sz="2800" b="1" dirty="0" smtClean="0">
                <a:solidFill>
                  <a:srgbClr val="FF0000"/>
                </a:solidFill>
              </a:rPr>
              <a:t> command in Linux </a:t>
            </a:r>
          </a:p>
          <a:p>
            <a:pPr fontAlgn="base"/>
            <a:endParaRPr lang="en-US" sz="1800" b="1" dirty="0" smtClean="0"/>
          </a:p>
          <a:p>
            <a:pPr fontAlgn="base"/>
            <a:r>
              <a:rPr lang="en-US" sz="1800" b="1" dirty="0" smtClean="0"/>
              <a:t>The </a:t>
            </a:r>
            <a:r>
              <a:rPr lang="en-US" sz="1800" b="1" dirty="0" err="1" smtClean="0"/>
              <a:t>umask</a:t>
            </a:r>
            <a:r>
              <a:rPr lang="en-US" sz="1800" dirty="0" smtClean="0"/>
              <a:t> command in Linux is used to set default permissions for files or directories the user creates.</a:t>
            </a:r>
          </a:p>
          <a:p>
            <a:pPr fontAlgn="base">
              <a:buNone/>
            </a:pPr>
            <a:endParaRPr lang="en-US" sz="1800" dirty="0" smtClean="0"/>
          </a:p>
          <a:p>
            <a:pPr fontAlgn="base"/>
            <a:r>
              <a:rPr lang="en-US" sz="1800" b="1" dirty="0" smtClean="0"/>
              <a:t>How does the </a:t>
            </a:r>
            <a:r>
              <a:rPr lang="en-US" sz="1800" b="1" dirty="0" err="1" smtClean="0"/>
              <a:t>umask</a:t>
            </a:r>
            <a:r>
              <a:rPr lang="en-US" sz="1800" b="1" dirty="0" smtClean="0"/>
              <a:t> command work?</a:t>
            </a:r>
          </a:p>
          <a:p>
            <a:pPr fontAlgn="base"/>
            <a:endParaRPr lang="en-US" sz="1800" b="1" dirty="0" smtClean="0"/>
          </a:p>
          <a:p>
            <a:pPr fontAlgn="base"/>
            <a:r>
              <a:rPr lang="en-US" sz="1800" dirty="0" smtClean="0"/>
              <a:t>The </a:t>
            </a:r>
            <a:r>
              <a:rPr lang="en-US" sz="1800" dirty="0" err="1" smtClean="0"/>
              <a:t>umask</a:t>
            </a:r>
            <a:r>
              <a:rPr lang="en-US" sz="1800" dirty="0" smtClean="0"/>
              <a:t> command specifies the permissions that the user does not want to be given out to the newly created file or directory.</a:t>
            </a:r>
          </a:p>
          <a:p>
            <a:pPr fontAlgn="base"/>
            <a:r>
              <a:rPr lang="en-US" sz="1800" dirty="0" err="1" smtClean="0"/>
              <a:t>umask</a:t>
            </a:r>
            <a:r>
              <a:rPr lang="en-US" sz="1800" dirty="0" smtClean="0"/>
              <a:t> works by doing a Bitwise AND with the bitwise complement(where the bits are inverted, i.e. 1 becomes 0 and 0 becomes 1) of the </a:t>
            </a:r>
            <a:r>
              <a:rPr lang="en-US" sz="1800" dirty="0" err="1" smtClean="0"/>
              <a:t>umask</a:t>
            </a:r>
            <a:r>
              <a:rPr lang="en-US" sz="1800" dirty="0" smtClean="0"/>
              <a:t>.</a:t>
            </a:r>
          </a:p>
          <a:p>
            <a:pPr fontAlgn="base"/>
            <a:r>
              <a:rPr lang="en-US" sz="1800" dirty="0" smtClean="0"/>
              <a:t>The bits which are set in the </a:t>
            </a:r>
            <a:r>
              <a:rPr lang="en-US" sz="1800" dirty="0" err="1" smtClean="0"/>
              <a:t>umask</a:t>
            </a:r>
            <a:r>
              <a:rPr lang="en-US" sz="1800" dirty="0" smtClean="0"/>
              <a:t> value, refer to the permissions, which are not assigned by default, as these values are subtracted from the maximum permission for files/directories.</a:t>
            </a:r>
          </a:p>
          <a:p>
            <a:pPr fontAlgn="base"/>
            <a:r>
              <a:rPr lang="en-US" sz="1800" dirty="0" smtClean="0"/>
              <a:t>Example:</a:t>
            </a:r>
          </a:p>
          <a:p>
            <a:pPr fontAlgn="base">
              <a:buNone/>
            </a:pPr>
            <a:r>
              <a:rPr lang="en-US" sz="1800" dirty="0" smtClean="0"/>
              <a:t>	</a:t>
            </a:r>
            <a:r>
              <a:rPr lang="en-US" sz="1800" b="1" dirty="0" smtClean="0">
                <a:solidFill>
                  <a:srgbClr val="FF0000"/>
                </a:solidFill>
              </a:rPr>
              <a:t>$</a:t>
            </a:r>
            <a:r>
              <a:rPr lang="en-US" sz="1800" b="1" dirty="0" err="1" smtClean="0">
                <a:solidFill>
                  <a:srgbClr val="FF0000"/>
                </a:solidFill>
              </a:rPr>
              <a:t>umask</a:t>
            </a:r>
            <a:endParaRPr lang="en-US" sz="1800" b="1" dirty="0" smtClean="0">
              <a:solidFill>
                <a:srgbClr val="FF0000"/>
              </a:solidFill>
            </a:endParaRPr>
          </a:p>
          <a:p>
            <a:pPr fontAlgn="base">
              <a:buNone/>
            </a:pPr>
            <a:r>
              <a:rPr lang="en-US" sz="1800" b="1" dirty="0" smtClean="0">
                <a:solidFill>
                  <a:srgbClr val="FF0000"/>
                </a:solidFill>
              </a:rPr>
              <a:t>	</a:t>
            </a:r>
            <a:r>
              <a:rPr lang="en-US" sz="1800" dirty="0" smtClean="0"/>
              <a:t>0002</a:t>
            </a:r>
          </a:p>
          <a:p>
            <a:pPr fontAlgn="base"/>
            <a:r>
              <a:rPr lang="en-US" sz="1800" dirty="0" smtClean="0"/>
              <a:t>Here, the first digit, 0 is called the sticky bit, it is a special security feature.</a:t>
            </a:r>
          </a:p>
          <a:p>
            <a:pPr fontAlgn="base"/>
            <a:r>
              <a:rPr lang="en-US" sz="1800" dirty="0" smtClean="0"/>
              <a:t>The next three digits represent the octal values of the </a:t>
            </a:r>
            <a:r>
              <a:rPr lang="en-US" sz="1800" dirty="0" err="1" smtClean="0"/>
              <a:t>umask</a:t>
            </a:r>
            <a:r>
              <a:rPr lang="en-US" sz="1800" dirty="0" smtClean="0"/>
              <a:t> for a file or directory.</a:t>
            </a:r>
          </a:p>
          <a:p>
            <a:pPr fontAlgn="base"/>
            <a:r>
              <a:rPr lang="en-US" sz="1800" dirty="0" smtClean="0"/>
              <a:t>For a better understanding of </a:t>
            </a:r>
            <a:r>
              <a:rPr lang="en-US" sz="1800" dirty="0" err="1" smtClean="0"/>
              <a:t>umask</a:t>
            </a:r>
            <a:r>
              <a:rPr lang="en-US" sz="1800" dirty="0" smtClean="0"/>
              <a:t> working, we need to understand octal mode security settings. </a:t>
            </a:r>
          </a:p>
          <a:p>
            <a:pPr fontAlgn="base"/>
            <a:r>
              <a:rPr lang="en-US" sz="1800" dirty="0" smtClean="0"/>
              <a:t>The three </a:t>
            </a:r>
            <a:r>
              <a:rPr lang="en-US" sz="1800" dirty="0" err="1" smtClean="0"/>
              <a:t>rwx</a:t>
            </a:r>
            <a:r>
              <a:rPr lang="en-US" sz="1800" dirty="0" smtClean="0"/>
              <a:t> permissions (Read-Write-Execute) values are converted into three-bit binary values and represented by a single octal value as shown in the following table:</a:t>
            </a:r>
          </a:p>
          <a:p>
            <a:pPr fontAlgn="base">
              <a:buNone/>
            </a:pPr>
            <a:endParaRPr lang="en-US" sz="1800" dirty="0" smtClean="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FF0000"/>
                </a:solidFill>
              </a:rPr>
              <a:t>Umask</a:t>
            </a:r>
            <a:endParaRPr lang="en-US"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990600" y="1676400"/>
            <a:ext cx="6781800" cy="4343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pPr fontAlgn="base"/>
            <a:r>
              <a:rPr lang="en-US" dirty="0" smtClean="0"/>
              <a:t>Let’s understand the above table with an example: Let’s explain the previous output we got using </a:t>
            </a:r>
            <a:r>
              <a:rPr lang="en-US" dirty="0" err="1" smtClean="0"/>
              <a:t>umask</a:t>
            </a:r>
            <a:r>
              <a:rPr lang="en-US" dirty="0" smtClean="0"/>
              <a:t>, 0002</a:t>
            </a:r>
          </a:p>
          <a:p>
            <a:pPr fontAlgn="base"/>
            <a:r>
              <a:rPr lang="en-US" dirty="0" smtClean="0"/>
              <a:t>For a better understanding of the above table, it might seem confusing at first, but it’s pretty simple, all you have to remember is the three modes, </a:t>
            </a:r>
            <a:r>
              <a:rPr lang="en-US" b="1" dirty="0" err="1" smtClean="0"/>
              <a:t>rwx</a:t>
            </a:r>
            <a:r>
              <a:rPr lang="en-US" dirty="0" smtClean="0"/>
              <a:t> (read-write-execute).</a:t>
            </a:r>
          </a:p>
          <a:p>
            <a:pPr fontAlgn="base"/>
            <a:r>
              <a:rPr lang="en-US" dirty="0" smtClean="0"/>
              <a:t>the bit for the respective mode, i.e. in 3-bit number, the first bit(leftmost) is for read, then write and execute respectively. In the above example, 0002 is outputted by the </a:t>
            </a:r>
            <a:r>
              <a:rPr lang="en-US" dirty="0" err="1" smtClean="0"/>
              <a:t>umask</a:t>
            </a:r>
            <a:r>
              <a:rPr lang="en-US" dirty="0" smtClean="0"/>
              <a:t> command, we will be not worrying about the first 0 as of now. the next three digits are 0 0 2.</a:t>
            </a:r>
          </a:p>
          <a:p>
            <a:pPr fontAlgn="base"/>
            <a:r>
              <a:rPr lang="en-US" dirty="0" smtClean="0"/>
              <a:t>Each digit here is for different classes of users, there are a total of 3 classes of users in Linux,</a:t>
            </a:r>
          </a:p>
          <a:p>
            <a:pPr lvl="1" fontAlgn="base"/>
            <a:r>
              <a:rPr lang="en-US" dirty="0" smtClean="0"/>
              <a:t>The owner</a:t>
            </a:r>
          </a:p>
          <a:p>
            <a:pPr lvl="1" fontAlgn="base"/>
            <a:r>
              <a:rPr lang="en-US" dirty="0" smtClean="0"/>
              <a:t>group members</a:t>
            </a:r>
          </a:p>
          <a:p>
            <a:pPr lvl="1" fontAlgn="base"/>
            <a:r>
              <a:rPr lang="en-US" dirty="0" smtClean="0"/>
              <a:t>everyone else</a:t>
            </a:r>
          </a:p>
          <a:p>
            <a:pPr fontAlgn="base"/>
            <a:r>
              <a:rPr lang="en-US" dirty="0" smtClean="0"/>
              <a:t>The above output (0 0 2) shows that the access to the owner is 0, access to the group members is 0, and access to everyone is 2. This 2 is an octal value, to understand the access permissions, we would have to convert it to decimal, 2 is equal to 010 in decimal, which can be clarified into 0 for read, 1 for write, and 0 for execute.</a:t>
            </a:r>
          </a:p>
          <a:p>
            <a:pPr fontAlgn="base"/>
            <a:r>
              <a:rPr lang="en-US" dirty="0" smtClean="0"/>
              <a:t>So we can conclude that the above output says – only write permissions for everyone.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sz="2000" b="1" dirty="0" smtClean="0">
                <a:latin typeface="Times New Roman" pitchFamily="18" charset="0"/>
                <a:cs typeface="Times New Roman" pitchFamily="18" charset="0"/>
              </a:rPr>
              <a:t>How to set and update the default </a:t>
            </a:r>
            <a:r>
              <a:rPr lang="en-US" sz="2000" b="1" dirty="0" err="1" smtClean="0">
                <a:latin typeface="Times New Roman" pitchFamily="18" charset="0"/>
                <a:cs typeface="Times New Roman" pitchFamily="18" charset="0"/>
              </a:rPr>
              <a:t>umask</a:t>
            </a:r>
            <a:r>
              <a:rPr lang="en-US" sz="2000" b="1" dirty="0" smtClean="0">
                <a:latin typeface="Times New Roman" pitchFamily="18" charset="0"/>
                <a:cs typeface="Times New Roman" pitchFamily="18" charset="0"/>
              </a:rPr>
              <a:t> value?</a:t>
            </a:r>
          </a:p>
          <a:p>
            <a:pPr fontAlgn="base"/>
            <a:r>
              <a:rPr lang="en-US" sz="2000" dirty="0" smtClean="0">
                <a:latin typeface="Times New Roman" pitchFamily="18" charset="0"/>
                <a:cs typeface="Times New Roman" pitchFamily="18" charset="0"/>
              </a:rPr>
              <a:t>We can set and update the default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value using the command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followed by a parameter, which should be an integer ranging from 000-777. The syntax for updating the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value is the same as setting the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value.</a:t>
            </a:r>
          </a:p>
          <a:p>
            <a:pPr fontAlgn="base"/>
            <a:r>
              <a:rPr lang="en-US" sz="2000" b="1" dirty="0" smtClean="0">
                <a:latin typeface="Times New Roman" pitchFamily="18" charset="0"/>
                <a:cs typeface="Times New Roman" pitchFamily="18" charset="0"/>
              </a:rPr>
              <a:t>Setting the </a:t>
            </a:r>
            <a:r>
              <a:rPr lang="en-US" sz="2000" b="1" dirty="0" err="1" smtClean="0">
                <a:latin typeface="Times New Roman" pitchFamily="18" charset="0"/>
                <a:cs typeface="Times New Roman" pitchFamily="18" charset="0"/>
              </a:rPr>
              <a:t>umask</a:t>
            </a:r>
            <a:r>
              <a:rPr lang="en-US" sz="2000" b="1" dirty="0" smtClean="0">
                <a:latin typeface="Times New Roman" pitchFamily="18" charset="0"/>
                <a:cs typeface="Times New Roman" pitchFamily="18" charset="0"/>
              </a:rPr>
              <a:t> value:</a:t>
            </a:r>
          </a:p>
          <a:p>
            <a:pPr fontAlgn="base"/>
            <a:r>
              <a:rPr lang="en-US" sz="2000" dirty="0" smtClean="0">
                <a:latin typeface="Times New Roman" pitchFamily="18" charset="0"/>
                <a:cs typeface="Times New Roman" pitchFamily="18" charset="0"/>
              </a:rPr>
              <a:t>We can use the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command to set the default permissions with which the files/directories will be created.</a:t>
            </a:r>
          </a:p>
          <a:p>
            <a:pPr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543</a:t>
            </a: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fontAlgn="base"/>
            <a:r>
              <a:rPr lang="en-US" b="1" dirty="0" smtClean="0"/>
              <a:t>How to calculate </a:t>
            </a:r>
            <a:r>
              <a:rPr lang="en-US" b="1" dirty="0" err="1" smtClean="0"/>
              <a:t>umask</a:t>
            </a:r>
            <a:r>
              <a:rPr lang="en-US" b="1" dirty="0" smtClean="0"/>
              <a:t> values for files and directories?</a:t>
            </a:r>
          </a:p>
          <a:p>
            <a:pPr fontAlgn="base"/>
            <a:r>
              <a:rPr lang="en-US" dirty="0" smtClean="0"/>
              <a:t>Here, when we execute the command, the values are not directly allocated as 5 for the owner, 4 for the group members and 3 for the others, but the value we pass as an argument is subtracted from the max/full permission set. There are two full permission sets:</a:t>
            </a:r>
          </a:p>
          <a:p>
            <a:pPr fontAlgn="base"/>
            <a:r>
              <a:rPr lang="en-US" b="1" dirty="0" smtClean="0"/>
              <a:t>File -&gt; </a:t>
            </a:r>
            <a:r>
              <a:rPr lang="en-US" dirty="0" smtClean="0"/>
              <a:t>The full permission set for a file is 666 (read/write permission for all)</a:t>
            </a:r>
          </a:p>
          <a:p>
            <a:pPr fontAlgn="base"/>
            <a:r>
              <a:rPr lang="en-US" b="1" dirty="0" smtClean="0"/>
              <a:t>Directory -&gt;</a:t>
            </a:r>
            <a:r>
              <a:rPr lang="en-US" dirty="0" smtClean="0"/>
              <a:t> The full permission set for a directory is 777 (read/write/execute)</a:t>
            </a:r>
          </a:p>
          <a:p>
            <a:pPr fontAlgn="base"/>
            <a:r>
              <a:rPr lang="en-US" b="1" dirty="0" smtClean="0"/>
              <a:t>Note: </a:t>
            </a:r>
            <a:r>
              <a:rPr lang="en-US" dirty="0" smtClean="0"/>
              <a:t>The files cannot be given execution permissions by default as it can cause a security concern, and Linux systems are pretty much known for their amazing security, so that wouldn’t be good.</a:t>
            </a:r>
          </a:p>
          <a:p>
            <a:pPr fontAlgn="base"/>
            <a:r>
              <a:rPr lang="en-US" dirty="0" smtClean="0"/>
              <a:t>So, once we have set the </a:t>
            </a:r>
            <a:r>
              <a:rPr lang="en-US" dirty="0" err="1" smtClean="0"/>
              <a:t>umask</a:t>
            </a:r>
            <a:r>
              <a:rPr lang="en-US" dirty="0" smtClean="0"/>
              <a:t> value to 543, let’s see what happens when we make a directory(7-7-7) and a file(6-6-6)</a:t>
            </a:r>
          </a:p>
          <a:p>
            <a:pPr fontAlgn="base"/>
            <a:r>
              <a:rPr lang="en-US" b="1" dirty="0" smtClean="0"/>
              <a:t>Making a directory:</a:t>
            </a:r>
          </a:p>
          <a:p>
            <a:pPr fontAlgn="base"/>
            <a:r>
              <a:rPr lang="en-US" dirty="0" smtClean="0"/>
              <a:t>When we make a new directory, the permissions will be calculated as </a:t>
            </a:r>
            <a:r>
              <a:rPr lang="en-US" b="1" dirty="0" smtClean="0"/>
              <a:t>(full permissions for directory) – (</a:t>
            </a:r>
            <a:r>
              <a:rPr lang="en-US" b="1" dirty="0" err="1" smtClean="0"/>
              <a:t>umask</a:t>
            </a:r>
            <a:r>
              <a:rPr lang="en-US" b="1" dirty="0" smtClean="0"/>
              <a:t> value)</a:t>
            </a:r>
            <a:r>
              <a:rPr lang="en-US" b="1" i="1" dirty="0" smtClean="0"/>
              <a:t> </a:t>
            </a:r>
            <a:r>
              <a:rPr lang="en-US" dirty="0" smtClean="0"/>
              <a:t>i.e. 777 – 543 = 234</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25000" lnSpcReduction="20000"/>
          </a:bodyPr>
          <a:lstStyle/>
          <a:p>
            <a:pPr fontAlgn="base"/>
            <a:endParaRPr lang="en-US" sz="3400" dirty="0" smtClean="0"/>
          </a:p>
          <a:p>
            <a:pPr fontAlgn="base"/>
            <a:r>
              <a:rPr lang="en-US" sz="5600" dirty="0" smtClean="0"/>
              <a:t>234, can be clarified more as:</a:t>
            </a:r>
          </a:p>
          <a:p>
            <a:pPr lvl="1" fontAlgn="base"/>
            <a:r>
              <a:rPr lang="en-US" sz="5600" dirty="0" smtClean="0"/>
              <a:t>2 for the owner, that is 010 in binary, so write permissions for the owner.</a:t>
            </a:r>
          </a:p>
          <a:p>
            <a:pPr lvl="1" fontAlgn="base"/>
            <a:r>
              <a:rPr lang="en-US" sz="5600" dirty="0" smtClean="0"/>
              <a:t>3 for the group members, that is 011 in binary, so write and execute permissions for the group members.</a:t>
            </a:r>
          </a:p>
          <a:p>
            <a:pPr lvl="1" fontAlgn="base"/>
            <a:r>
              <a:rPr lang="en-US" sz="5600" dirty="0" smtClean="0"/>
              <a:t>4 for everyone else, that is 100 in binary, so only read permission for everyone else.</a:t>
            </a:r>
          </a:p>
          <a:p>
            <a:pPr lvl="1" fontAlgn="base"/>
            <a:r>
              <a:rPr lang="en-US" sz="5600" dirty="0" smtClean="0"/>
              <a:t>The output shows the following: </a:t>
            </a:r>
            <a:r>
              <a:rPr lang="en-US" sz="5600" b="1" dirty="0" smtClean="0"/>
              <a:t>d-w–</a:t>
            </a:r>
            <a:r>
              <a:rPr lang="en-US" sz="5600" b="1" dirty="0" err="1" smtClean="0"/>
              <a:t>wxr</a:t>
            </a:r>
            <a:r>
              <a:rPr lang="en-US" sz="5600" b="1" dirty="0" smtClean="0"/>
              <a:t>–</a:t>
            </a:r>
            <a:r>
              <a:rPr lang="en-US" sz="5600" dirty="0" smtClean="0"/>
              <a:t>, which is a bit confusing, but when we simplify it, it can be seen as </a:t>
            </a:r>
            <a:r>
              <a:rPr lang="en-US" sz="5600" b="1" dirty="0" smtClean="0"/>
              <a:t>d   -w-   -</a:t>
            </a:r>
            <a:r>
              <a:rPr lang="en-US" sz="5600" b="1" dirty="0" err="1" smtClean="0"/>
              <a:t>wx</a:t>
            </a:r>
            <a:r>
              <a:rPr lang="en-US" sz="5600" b="1" dirty="0" smtClean="0"/>
              <a:t>   r–</a:t>
            </a:r>
            <a:r>
              <a:rPr lang="en-US" sz="5600" dirty="0" smtClean="0"/>
              <a:t>, </a:t>
            </a:r>
            <a:r>
              <a:rPr lang="en-US" sz="5600" b="1" dirty="0" smtClean="0"/>
              <a:t>d</a:t>
            </a:r>
            <a:r>
              <a:rPr lang="en-US" sz="5600" dirty="0" smtClean="0"/>
              <a:t> here stands for directory and the latter 3 are the permissions for the respective users as we discussed in the previous point.</a:t>
            </a:r>
          </a:p>
          <a:p>
            <a:pPr fontAlgn="base">
              <a:buNone/>
            </a:pPr>
            <a:endParaRPr lang="en-US" sz="5600" b="1" dirty="0" smtClean="0"/>
          </a:p>
          <a:p>
            <a:pPr fontAlgn="base">
              <a:buNone/>
            </a:pPr>
            <a:endParaRPr lang="en-US" sz="5600" b="1" dirty="0" smtClean="0"/>
          </a:p>
          <a:p>
            <a:pPr fontAlgn="base"/>
            <a:endParaRPr lang="en-US" sz="5600" b="1" dirty="0" smtClean="0"/>
          </a:p>
          <a:p>
            <a:pPr fontAlgn="base"/>
            <a:r>
              <a:rPr lang="en-US" sz="5600" b="1" dirty="0" smtClean="0"/>
              <a:t>Making a file:</a:t>
            </a:r>
          </a:p>
          <a:p>
            <a:pPr fontAlgn="base"/>
            <a:r>
              <a:rPr lang="en-US" sz="5600" dirty="0" smtClean="0"/>
              <a:t>When we make a new directory, the permission will be given out similarly but with a slight change as follows: </a:t>
            </a:r>
            <a:r>
              <a:rPr lang="en-US" sz="5600" b="1" dirty="0" smtClean="0"/>
              <a:t>(full permissions for file) – (</a:t>
            </a:r>
            <a:r>
              <a:rPr lang="en-US" sz="5600" b="1" dirty="0" err="1" smtClean="0"/>
              <a:t>umask</a:t>
            </a:r>
            <a:r>
              <a:rPr lang="en-US" sz="5600" b="1" dirty="0" smtClean="0"/>
              <a:t> value) </a:t>
            </a:r>
            <a:r>
              <a:rPr lang="en-US" sz="5600" dirty="0" smtClean="0"/>
              <a:t>i.e. 666-543 = 123</a:t>
            </a:r>
          </a:p>
          <a:p>
            <a:pPr fontAlgn="base"/>
            <a:r>
              <a:rPr lang="en-US" sz="5600" dirty="0" smtClean="0"/>
              <a:t>Linux does not provide execute permissions by default, even if it is specified in the </a:t>
            </a:r>
            <a:r>
              <a:rPr lang="en-US" sz="5600" dirty="0" err="1" smtClean="0"/>
              <a:t>umask</a:t>
            </a:r>
            <a:r>
              <a:rPr lang="en-US" sz="5600" dirty="0" smtClean="0"/>
              <a:t>.</a:t>
            </a:r>
            <a:r>
              <a:rPr lang="en-US" sz="5600" b="1" dirty="0" smtClean="0"/>
              <a:t> </a:t>
            </a:r>
            <a:endParaRPr lang="en-US" sz="5600" dirty="0" smtClean="0"/>
          </a:p>
          <a:p>
            <a:pPr fontAlgn="base"/>
            <a:r>
              <a:rPr lang="en-US" sz="5600" dirty="0" smtClean="0"/>
              <a:t>123 can be clarified more as:</a:t>
            </a:r>
          </a:p>
          <a:p>
            <a:pPr lvl="1" fontAlgn="base"/>
            <a:r>
              <a:rPr lang="en-US" sz="5600" dirty="0" smtClean="0"/>
              <a:t>1 for the owner, that is 001 in binary, so execute permission should be given to the owner, but Linux doesn’t give execute permission. Making a directory: s by default, so, the value is promoted by one and we get 010, and write permission will be granted to the owner.</a:t>
            </a:r>
          </a:p>
          <a:p>
            <a:pPr lvl="1" fontAlgn="base"/>
            <a:r>
              <a:rPr lang="en-US" sz="5600" dirty="0" smtClean="0"/>
              <a:t>2 for the group members, that is 010 in binary, so write permissions for the group members.</a:t>
            </a:r>
          </a:p>
          <a:p>
            <a:pPr lvl="1" fontAlgn="base"/>
            <a:r>
              <a:rPr lang="en-US" sz="5600" dirty="0" smtClean="0"/>
              <a:t>3 for everyone else, that is 011 in binary, so write and execute permission for everyone else, but again execute permission cannot be provided, so the value will be promoted one more time, and we will get 100, so read permission will be granted to everyone else.</a:t>
            </a:r>
          </a:p>
          <a:p>
            <a:pPr lvl="1" fontAlgn="base"/>
            <a:endParaRPr lang="en-US" sz="5600" dirty="0" smtClean="0"/>
          </a:p>
          <a:p>
            <a:pPr fontAlgn="base"/>
            <a:r>
              <a:rPr lang="en-US" sz="5600" dirty="0" smtClean="0"/>
              <a:t>The output shows, </a:t>
            </a:r>
            <a:r>
              <a:rPr lang="en-US" sz="5600" b="1" dirty="0" smtClean="0"/>
              <a:t>–w–w-r– </a:t>
            </a:r>
            <a:r>
              <a:rPr lang="en-US" sz="5600" dirty="0" smtClean="0"/>
              <a:t> which can be simplified as </a:t>
            </a:r>
            <a:r>
              <a:rPr lang="en-US" sz="5600" b="1" dirty="0" smtClean="0"/>
              <a:t>–   -w-  -w-  r–</a:t>
            </a:r>
            <a:r>
              <a:rPr lang="en-US" sz="5600" dirty="0" smtClean="0"/>
              <a:t>, that is write for the owner, write for the group, and read for everyone else.</a:t>
            </a:r>
          </a:p>
          <a:p>
            <a:pPr fontAlgn="base"/>
            <a:r>
              <a:rPr lang="en-US" sz="5600" dirty="0" smtClean="0"/>
              <a:t>Now when we will try to open this file as the owner, we will get access denied, as the owner of the file only has access to write to it.</a:t>
            </a:r>
          </a:p>
          <a:p>
            <a:pPr lvl="1" fontAlgn="base"/>
            <a:endParaRPr lang="en-US" sz="5600" dirty="0" smtClean="0"/>
          </a:p>
          <a:p>
            <a:pPr lvl="1" fontAlgn="base"/>
            <a:endParaRPr lang="en-US" sz="5600" dirty="0" smtClean="0"/>
          </a:p>
          <a:p>
            <a:pPr lvl="1" fontAlgn="base"/>
            <a:endParaRPr lang="en-US" sz="5600" dirty="0" smtClean="0"/>
          </a:p>
          <a:p>
            <a:r>
              <a:rPr lang="en-US" sz="5600" dirty="0" smtClean="0"/>
              <a:t/>
            </a:r>
            <a:br>
              <a:rPr lang="en-US" sz="5600" dirty="0" smtClean="0"/>
            </a:br>
            <a:endParaRPr lang="en-US" sz="5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rgbClr val="FF0000"/>
                </a:solidFill>
              </a:rPr>
              <a:t>What is the difference between </a:t>
            </a:r>
            <a:r>
              <a:rPr lang="en-US" sz="2000" b="1" dirty="0" err="1" smtClean="0">
                <a:solidFill>
                  <a:srgbClr val="FF0000"/>
                </a:solidFill>
              </a:rPr>
              <a:t>chmod</a:t>
            </a:r>
            <a:r>
              <a:rPr lang="en-US" sz="2000" b="1" dirty="0" smtClean="0">
                <a:solidFill>
                  <a:srgbClr val="FF0000"/>
                </a:solidFill>
              </a:rPr>
              <a:t> and </a:t>
            </a:r>
            <a:r>
              <a:rPr lang="en-US" sz="2000" b="1" dirty="0" err="1" smtClean="0">
                <a:solidFill>
                  <a:srgbClr val="FF0000"/>
                </a:solidFill>
              </a:rPr>
              <a:t>umask</a:t>
            </a:r>
            <a:r>
              <a:rPr lang="en-US" sz="2000" b="1" dirty="0" smtClean="0">
                <a:solidFill>
                  <a:srgbClr val="FF0000"/>
                </a:solidFill>
              </a:rPr>
              <a:t>?</a:t>
            </a:r>
            <a:br>
              <a:rPr lang="en-US" sz="2000" b="1" dirty="0" smtClean="0">
                <a:solidFill>
                  <a:srgbClr val="FF0000"/>
                </a:solidFill>
              </a:rPr>
            </a:br>
            <a:endParaRPr lang="en-US" sz="2000" dirty="0">
              <a:solidFill>
                <a:srgbClr val="FF0000"/>
              </a:solidFill>
            </a:endParaRPr>
          </a:p>
        </p:txBody>
      </p:sp>
      <p:sp>
        <p:nvSpPr>
          <p:cNvPr id="3" name="Content Placeholder 2"/>
          <p:cNvSpPr>
            <a:spLocks noGrp="1"/>
          </p:cNvSpPr>
          <p:nvPr>
            <p:ph idx="1"/>
          </p:nvPr>
        </p:nvSpPr>
        <p:spPr/>
        <p:txBody>
          <a:bodyPr>
            <a:normAutofit/>
          </a:bodyPr>
          <a:lstStyle/>
          <a:p>
            <a:pPr algn="just" fontAlgn="base"/>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command can be only used on new files i.e. while creating new files, any files created prior to using the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command will have no effect.</a:t>
            </a:r>
          </a:p>
          <a:p>
            <a:pPr algn="just" fontAlgn="base"/>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command must be used on files that are already present, it is used to change the access permissions of files that have been created earlier.</a:t>
            </a:r>
          </a:p>
          <a:p>
            <a:pPr algn="just" fontAlgn="base"/>
            <a:r>
              <a:rPr lang="en-US" sz="2000" dirty="0" smtClean="0">
                <a:latin typeface="Times New Roman" pitchFamily="18" charset="0"/>
                <a:cs typeface="Times New Roman" pitchFamily="18" charset="0"/>
              </a:rPr>
              <a:t>Thus, we need </a:t>
            </a:r>
            <a:r>
              <a:rPr lang="en-US" sz="2000" dirty="0" err="1" smtClean="0">
                <a:latin typeface="Times New Roman" pitchFamily="18" charset="0"/>
                <a:cs typeface="Times New Roman" pitchFamily="18" charset="0"/>
              </a:rPr>
              <a:t>umask</a:t>
            </a:r>
            <a:r>
              <a:rPr lang="en-US" sz="2000" dirty="0" smtClean="0">
                <a:latin typeface="Times New Roman" pitchFamily="18" charset="0"/>
                <a:cs typeface="Times New Roman" pitchFamily="18" charset="0"/>
              </a:rPr>
              <a:t> command in order to set the default access permissions for files and directories which will be created in the future, and we need the </a:t>
            </a:r>
            <a:r>
              <a:rPr lang="en-US" sz="2000" dirty="0" err="1" smtClean="0">
                <a:latin typeface="Times New Roman" pitchFamily="18" charset="0"/>
                <a:cs typeface="Times New Roman" pitchFamily="18" charset="0"/>
              </a:rPr>
              <a:t>chmod</a:t>
            </a:r>
            <a:r>
              <a:rPr lang="en-US" sz="2000" dirty="0" smtClean="0">
                <a:latin typeface="Times New Roman" pitchFamily="18" charset="0"/>
                <a:cs typeface="Times New Roman" pitchFamily="18" charset="0"/>
              </a:rPr>
              <a:t> command in order to change the access permissions for files that have been already created and are present in the system.</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fontAlgn="base"/>
            <a:endParaRPr lang="en-US" b="1" dirty="0" smtClean="0">
              <a:latin typeface="Times New Roman" pitchFamily="18" charset="0"/>
              <a:cs typeface="Times New Roman" pitchFamily="18" charset="0"/>
            </a:endParaRPr>
          </a:p>
          <a:p>
            <a:pPr fontAlgn="base"/>
            <a:r>
              <a:rPr lang="en-US" b="1" dirty="0" err="1" smtClean="0">
                <a:latin typeface="Times New Roman" pitchFamily="18" charset="0"/>
                <a:cs typeface="Times New Roman" pitchFamily="18" charset="0"/>
              </a:rPr>
              <a:t>chmod</a:t>
            </a:r>
            <a:r>
              <a:rPr lang="en-US" b="1" dirty="0" smtClean="0">
                <a:latin typeface="Times New Roman" pitchFamily="18" charset="0"/>
                <a:cs typeface="Times New Roman" pitchFamily="18" charset="0"/>
              </a:rPr>
              <a:t> command:</a:t>
            </a:r>
          </a:p>
          <a:p>
            <a:pPr fontAlgn="base"/>
            <a:endParaRPr lang="en-US"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In Unix-like operating systems, the </a:t>
            </a:r>
            <a:r>
              <a:rPr lang="en-US" sz="2400" b="1" dirty="0" err="1" smtClean="0">
                <a:latin typeface="Times New Roman" pitchFamily="18" charset="0"/>
                <a:cs typeface="Times New Roman" pitchFamily="18" charset="0"/>
              </a:rPr>
              <a:t>chmod</a:t>
            </a:r>
            <a:r>
              <a:rPr lang="en-US" sz="2400" dirty="0" smtClean="0">
                <a:latin typeface="Times New Roman" pitchFamily="18" charset="0"/>
                <a:cs typeface="Times New Roman" pitchFamily="18" charset="0"/>
              </a:rPr>
              <a:t> command is used to change the access mode of a file.</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The name is an abbreviation of </a:t>
            </a:r>
            <a:r>
              <a:rPr lang="en-US" sz="2400" b="1" dirty="0" smtClean="0">
                <a:latin typeface="Times New Roman" pitchFamily="18" charset="0"/>
                <a:cs typeface="Times New Roman" pitchFamily="18" charset="0"/>
              </a:rPr>
              <a:t>change mode</a:t>
            </a:r>
            <a:r>
              <a:rPr lang="en-US" sz="2400" dirty="0" smtClean="0">
                <a:latin typeface="Times New Roman" pitchFamily="18" charset="0"/>
                <a:cs typeface="Times New Roman" pitchFamily="18" charset="0"/>
              </a:rPr>
              <a:t>.</a:t>
            </a:r>
          </a:p>
          <a:p>
            <a:pPr fontAlgn="base"/>
            <a:r>
              <a:rPr lang="en-US" sz="2400" b="1" dirty="0" smtClean="0">
                <a:latin typeface="Times New Roman" pitchFamily="18" charset="0"/>
                <a:cs typeface="Times New Roman" pitchFamily="18" charset="0"/>
              </a:rPr>
              <a:t>Syntax :</a:t>
            </a:r>
            <a:endParaRPr lang="en-US" sz="2400" dirty="0" smtClean="0">
              <a:latin typeface="Times New Roman" pitchFamily="18" charset="0"/>
              <a:cs typeface="Times New Roman" pitchFamily="18" charset="0"/>
            </a:endParaRPr>
          </a:p>
          <a:p>
            <a:pPr fontAlgn="base"/>
            <a:r>
              <a:rPr lang="en-US" sz="2400" dirty="0" err="1" smtClean="0">
                <a:latin typeface="Times New Roman" pitchFamily="18" charset="0"/>
                <a:cs typeface="Times New Roman" pitchFamily="18" charset="0"/>
              </a:rPr>
              <a:t>chmod</a:t>
            </a:r>
            <a:r>
              <a:rPr lang="en-US" sz="2400" dirty="0" smtClean="0">
                <a:latin typeface="Times New Roman" pitchFamily="18" charset="0"/>
                <a:cs typeface="Times New Roman" pitchFamily="18" charset="0"/>
              </a:rPr>
              <a:t> [reference][operator][mode] file... The references are used to distinguish the users to whom the permissions apply i.e. they are list of letters that specifies whom to give permissions. The references are represented by one or more of the following letters:</a:t>
            </a:r>
          </a:p>
          <a:p>
            <a:pPr fontAlgn="base"/>
            <a:r>
              <a:rPr lang="en-US" sz="2400" dirty="0" smtClean="0">
                <a:latin typeface="Times New Roman" pitchFamily="18" charset="0"/>
                <a:cs typeface="Times New Roman" pitchFamily="18" charset="0"/>
              </a:rPr>
              <a:t>Reference Class Description u owner file's owner g group users who are members of the file's group </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tee command</a:t>
            </a:r>
            <a:endParaRPr lang="en-US" dirty="0"/>
          </a:p>
        </p:txBody>
      </p:sp>
      <p:sp>
        <p:nvSpPr>
          <p:cNvPr id="3" name="Content Placeholder 2"/>
          <p:cNvSpPr>
            <a:spLocks noGrp="1"/>
          </p:cNvSpPr>
          <p:nvPr>
            <p:ph idx="1"/>
          </p:nvPr>
        </p:nvSpPr>
        <p:spPr>
          <a:xfrm>
            <a:off x="457200" y="1600201"/>
            <a:ext cx="8229600" cy="3810000"/>
          </a:xfrm>
        </p:spPr>
        <p:txBody>
          <a:bodyPr>
            <a:normAutofit lnSpcReduction="10000"/>
          </a:bodyPr>
          <a:lstStyle/>
          <a:p>
            <a:pPr fontAlgn="base">
              <a:buNone/>
            </a:pPr>
            <a:endParaRPr lang="en-US" dirty="0" smtClean="0"/>
          </a:p>
          <a:p>
            <a:pPr algn="just" fontAlgn="base"/>
            <a:r>
              <a:rPr lang="en-US" sz="2100" b="1" dirty="0" smtClean="0">
                <a:latin typeface="Times New Roman" pitchFamily="18" charset="0"/>
                <a:cs typeface="Times New Roman" pitchFamily="18" charset="0"/>
              </a:rPr>
              <a:t>tee command</a:t>
            </a:r>
            <a:r>
              <a:rPr lang="en-US" sz="2100" dirty="0" smtClean="0">
                <a:latin typeface="Times New Roman" pitchFamily="18" charset="0"/>
                <a:cs typeface="Times New Roman" pitchFamily="18" charset="0"/>
              </a:rPr>
              <a:t> reads the standard input and writes it to both the standard output and one or more files. The command is named after the T-splitter used in plumbing. </a:t>
            </a:r>
          </a:p>
          <a:p>
            <a:pPr algn="just" fontAlgn="base"/>
            <a:r>
              <a:rPr lang="en-US" sz="2100" dirty="0" smtClean="0">
                <a:latin typeface="Times New Roman" pitchFamily="18" charset="0"/>
                <a:cs typeface="Times New Roman" pitchFamily="18" charset="0"/>
              </a:rPr>
              <a:t>It basically breaks the output of a program so that it can be both displayed and saved in a file. It does both the tasks simultaneously, copies the result into the specified files or variables and also display the result.</a:t>
            </a:r>
          </a:p>
          <a:p>
            <a:r>
              <a:rPr lang="en-US" dirty="0" smtClean="0"/>
              <a:t/>
            </a:r>
            <a:br>
              <a:rPr lang="en-US" dirty="0" smtClean="0"/>
            </a:br>
            <a:endParaRPr lang="en-US" dirty="0"/>
          </a:p>
        </p:txBody>
      </p:sp>
      <p:pic>
        <p:nvPicPr>
          <p:cNvPr id="3077" name="Picture 5" descr="C:\Users\BISWA\Desktop\UEM\Subject\OS\tee-command-linux.jpg"/>
          <p:cNvPicPr>
            <a:picLocks noChangeAspect="1" noChangeArrowheads="1"/>
          </p:cNvPicPr>
          <p:nvPr/>
        </p:nvPicPr>
        <p:blipFill>
          <a:blip r:embed="rId2"/>
          <a:srcRect/>
          <a:stretch>
            <a:fillRect/>
          </a:stretch>
        </p:blipFill>
        <p:spPr bwMode="auto">
          <a:xfrm>
            <a:off x="1524000" y="4648200"/>
            <a:ext cx="6096000" cy="20447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ISWA\Desktop\UEM\Subject\OS\vkxuqbatopk21.png"/>
          <p:cNvPicPr>
            <a:picLocks noGrp="1" noChangeAspect="1" noChangeArrowheads="1"/>
          </p:cNvPicPr>
          <p:nvPr>
            <p:ph idx="1"/>
          </p:nvPr>
        </p:nvPicPr>
        <p:blipFill>
          <a:blip r:embed="rId2"/>
          <a:srcRect/>
          <a:stretch>
            <a:fillRect/>
          </a:stretch>
        </p:blipFill>
        <p:spPr bwMode="auto">
          <a:xfrm>
            <a:off x="1143000" y="990600"/>
            <a:ext cx="6781800" cy="50292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US" b="1" dirty="0" err="1" smtClean="0"/>
              <a:t>Chmod</a:t>
            </a:r>
            <a:r>
              <a:rPr lang="en-US" b="1" dirty="0" smtClean="0"/>
              <a:t>: </a:t>
            </a:r>
          </a:p>
          <a:p>
            <a:r>
              <a:rPr lang="en-US" b="1" i="1" dirty="0" smtClean="0"/>
              <a:t>NAME </a:t>
            </a:r>
          </a:p>
          <a:p>
            <a:r>
              <a:rPr lang="en-US" b="1" dirty="0" err="1" smtClean="0"/>
              <a:t>chmod</a:t>
            </a:r>
            <a:r>
              <a:rPr lang="en-US" b="1" dirty="0" smtClean="0"/>
              <a:t> - To change access permissions, change mode. </a:t>
            </a:r>
          </a:p>
          <a:p>
            <a:r>
              <a:rPr lang="en-US" b="1" i="1" dirty="0" smtClean="0"/>
              <a:t>SYNOPSIS </a:t>
            </a:r>
          </a:p>
          <a:p>
            <a:r>
              <a:rPr lang="fr-FR" dirty="0" smtClean="0"/>
              <a:t>chmod[Options]...Mode[,Mode]... file... Page | 30 </a:t>
            </a:r>
          </a:p>
          <a:p>
            <a:r>
              <a:rPr lang="en-US" dirty="0" err="1" smtClean="0"/>
              <a:t>chmod</a:t>
            </a:r>
            <a:r>
              <a:rPr lang="en-US" dirty="0" smtClean="0"/>
              <a:t>[Options]...</a:t>
            </a:r>
            <a:r>
              <a:rPr lang="en-US" dirty="0" err="1" smtClean="0"/>
              <a:t>Numeric_Mode</a:t>
            </a:r>
            <a:r>
              <a:rPr lang="en-US" dirty="0" smtClean="0"/>
              <a:t> file... </a:t>
            </a:r>
            <a:r>
              <a:rPr lang="en-US" dirty="0" err="1" smtClean="0"/>
              <a:t>chmod</a:t>
            </a:r>
            <a:r>
              <a:rPr lang="en-US" dirty="0" smtClean="0"/>
              <a:t>[Options]...--reference=</a:t>
            </a:r>
            <a:r>
              <a:rPr lang="en-US" dirty="0" err="1" smtClean="0"/>
              <a:t>RFile</a:t>
            </a:r>
            <a:r>
              <a:rPr lang="en-US" dirty="0" smtClean="0"/>
              <a:t> file... </a:t>
            </a:r>
          </a:p>
          <a:p>
            <a:r>
              <a:rPr lang="en-US" b="1" i="1" dirty="0" smtClean="0"/>
              <a:t>DESCRIPTION </a:t>
            </a:r>
          </a:p>
          <a:p>
            <a:r>
              <a:rPr lang="en-US" dirty="0" err="1" smtClean="0"/>
              <a:t>chmod</a:t>
            </a:r>
            <a:r>
              <a:rPr lang="en-US" dirty="0" smtClean="0"/>
              <a:t> changes the permissions of each given file according to mode, where mode describes the permissions to modify. Mode can be specified with octal numbers or with letters. </a:t>
            </a:r>
          </a:p>
          <a:p>
            <a:r>
              <a:rPr lang="en-US" b="1" i="1" dirty="0" smtClean="0"/>
              <a:t>OPTIONS Tag 	Description 	</a:t>
            </a:r>
          </a:p>
          <a:p>
            <a:r>
              <a:rPr lang="en-US" dirty="0" smtClean="0"/>
              <a:t>-f, --silent, --quiet 	suppress most error messages 	</a:t>
            </a:r>
          </a:p>
          <a:p>
            <a:r>
              <a:rPr lang="en-US" dirty="0" smtClean="0"/>
              <a:t>-v, --verbose 	output a diagnostic for every file processed 	</a:t>
            </a:r>
          </a:p>
          <a:p>
            <a:r>
              <a:rPr lang="en-US" dirty="0" smtClean="0"/>
              <a:t>-c, --changes 	like verbose but report only when a change is made 	</a:t>
            </a:r>
          </a:p>
          <a:p>
            <a:r>
              <a:rPr lang="en-US" dirty="0" smtClean="0"/>
              <a:t>-c, --reference=</a:t>
            </a:r>
            <a:r>
              <a:rPr lang="en-US" dirty="0" err="1" smtClean="0"/>
              <a:t>RFile</a:t>
            </a:r>
            <a:r>
              <a:rPr lang="en-US" dirty="0" smtClean="0"/>
              <a:t> 	use </a:t>
            </a:r>
            <a:r>
              <a:rPr lang="en-US" dirty="0" err="1" smtClean="0"/>
              <a:t>RFile's</a:t>
            </a:r>
            <a:r>
              <a:rPr lang="en-US" dirty="0" smtClean="0"/>
              <a:t> mode instead of MODE values 	</a:t>
            </a:r>
          </a:p>
          <a:p>
            <a:r>
              <a:rPr lang="en-US" dirty="0" smtClean="0"/>
              <a:t>-R, --recursive 	change files and directories recursively 	</a:t>
            </a:r>
          </a:p>
          <a:p>
            <a:r>
              <a:rPr lang="en-US" dirty="0" smtClean="0"/>
              <a:t>--help 	display help and exit 	</a:t>
            </a:r>
          </a:p>
          <a:p>
            <a:r>
              <a:rPr lang="en-US" dirty="0" smtClean="0"/>
              <a:t>--version 	output version information and exit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pPr>
              <a:buNone/>
            </a:pPr>
            <a:endParaRPr lang="en-US" sz="1600" dirty="0" smtClean="0"/>
          </a:p>
          <a:p>
            <a:pPr>
              <a:buNone/>
            </a:pPr>
            <a:r>
              <a:rPr lang="en-US" sz="1600" dirty="0" smtClean="0"/>
              <a:t>List all filenames starting with „a‟ or „b‟ or „m‟. </a:t>
            </a:r>
          </a:p>
          <a:p>
            <a:pPr>
              <a:buNone/>
            </a:pPr>
            <a:r>
              <a:rPr lang="en-US" sz="1600" b="1" dirty="0" smtClean="0"/>
              <a:t>$ </a:t>
            </a:r>
            <a:r>
              <a:rPr lang="en-US" sz="1600" b="1" dirty="0" err="1" smtClean="0"/>
              <a:t>ls</a:t>
            </a:r>
            <a:r>
              <a:rPr lang="en-US" sz="1600" b="1" dirty="0" smtClean="0"/>
              <a:t> [</a:t>
            </a:r>
            <a:r>
              <a:rPr lang="en-US" sz="1600" b="1" dirty="0" err="1" smtClean="0"/>
              <a:t>abm</a:t>
            </a:r>
            <a:r>
              <a:rPr lang="en-US" sz="1600" b="1" dirty="0" smtClean="0"/>
              <a:t>] *</a:t>
            </a:r>
            <a:endParaRPr lang="en-US" sz="1600" dirty="0" smtClean="0"/>
          </a:p>
          <a:p>
            <a:pPr>
              <a:buNone/>
            </a:pPr>
            <a:r>
              <a:rPr lang="en-US" sz="1600" dirty="0" smtClean="0"/>
              <a:t> List all filenames that end with a digit. </a:t>
            </a:r>
          </a:p>
          <a:p>
            <a:pPr>
              <a:buNone/>
            </a:pPr>
            <a:r>
              <a:rPr lang="en-US" sz="1600" b="1" dirty="0" smtClean="0"/>
              <a:t>$ </a:t>
            </a:r>
            <a:r>
              <a:rPr lang="en-US" sz="1600" b="1" dirty="0" err="1" smtClean="0"/>
              <a:t>ls</a:t>
            </a:r>
            <a:r>
              <a:rPr lang="en-US" sz="1600" b="1" dirty="0" smtClean="0"/>
              <a:t> * [0-9]</a:t>
            </a:r>
            <a:endParaRPr lang="en-US" sz="1600" dirty="0" smtClean="0"/>
          </a:p>
          <a:p>
            <a:pPr>
              <a:buNone/>
            </a:pPr>
            <a:r>
              <a:rPr lang="en-US" sz="1600" dirty="0" smtClean="0"/>
              <a:t> List all files in the current directory whose second character is a digit </a:t>
            </a:r>
          </a:p>
          <a:p>
            <a:pPr>
              <a:buNone/>
            </a:pPr>
            <a:r>
              <a:rPr lang="en-US" sz="1600" b="1" dirty="0" smtClean="0"/>
              <a:t>$ </a:t>
            </a:r>
            <a:r>
              <a:rPr lang="en-US" sz="1600" b="1" dirty="0" err="1" smtClean="0"/>
              <a:t>ls</a:t>
            </a:r>
            <a:r>
              <a:rPr lang="en-US" sz="1600" b="1" dirty="0" smtClean="0"/>
              <a:t> ? [0-9]*</a:t>
            </a:r>
            <a:endParaRPr lang="en-US" sz="1600" dirty="0" smtClean="0"/>
          </a:p>
          <a:p>
            <a:pPr>
              <a:buNone/>
            </a:pPr>
            <a:endParaRPr lang="en-US" sz="1600" dirty="0" smtClean="0"/>
          </a:p>
          <a:p>
            <a:pPr>
              <a:buNone/>
            </a:pPr>
            <a:r>
              <a:rPr lang="en-US" sz="1600" dirty="0" smtClean="0"/>
              <a:t>Use command(s) to create a directory in your home directory called </a:t>
            </a:r>
            <a:r>
              <a:rPr lang="en-US" sz="1600" dirty="0" err="1" smtClean="0"/>
              <a:t>KeepOut</a:t>
            </a:r>
            <a:r>
              <a:rPr lang="en-US" sz="1600" dirty="0" smtClean="0"/>
              <a:t> whose contents can</a:t>
            </a:r>
          </a:p>
          <a:p>
            <a:pPr>
              <a:buNone/>
            </a:pPr>
            <a:r>
              <a:rPr lang="en-US" sz="1600" dirty="0" smtClean="0"/>
              <a:t>be read only by you </a:t>
            </a:r>
          </a:p>
          <a:p>
            <a:pPr>
              <a:buNone/>
            </a:pPr>
            <a:endParaRPr lang="en-US" sz="1600" b="1" dirty="0" smtClean="0"/>
          </a:p>
          <a:p>
            <a:pPr>
              <a:buNone/>
            </a:pPr>
            <a:r>
              <a:rPr lang="en-US" sz="1600" b="1" dirty="0" smtClean="0"/>
              <a:t>$ </a:t>
            </a:r>
            <a:r>
              <a:rPr lang="en-US" sz="1600" b="1" dirty="0" err="1" smtClean="0"/>
              <a:t>mkdir</a:t>
            </a:r>
            <a:r>
              <a:rPr lang="en-US" sz="1600" b="1" dirty="0" smtClean="0"/>
              <a:t> </a:t>
            </a:r>
            <a:r>
              <a:rPr lang="en-US" sz="1600" b="1" dirty="0" err="1" smtClean="0"/>
              <a:t>keepout</a:t>
            </a:r>
            <a:r>
              <a:rPr lang="en-US" sz="1600" b="1" dirty="0" smtClean="0"/>
              <a:t> ; </a:t>
            </a:r>
            <a:r>
              <a:rPr lang="en-US" sz="1600" b="1" dirty="0" err="1" smtClean="0"/>
              <a:t>chmod</a:t>
            </a:r>
            <a:r>
              <a:rPr lang="en-US" sz="1600" b="1" dirty="0" smtClean="0"/>
              <a:t> 400 </a:t>
            </a:r>
            <a:r>
              <a:rPr lang="en-US" sz="1600" b="1" dirty="0" err="1" smtClean="0"/>
              <a:t>keepout</a:t>
            </a:r>
            <a:r>
              <a:rPr lang="en-US" sz="1600" b="1" dirty="0" smtClean="0"/>
              <a:t> </a:t>
            </a:r>
            <a:endParaRPr lang="en-US" sz="16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457200" y="274638"/>
            <a:ext cx="8229600" cy="1143000"/>
          </a:xfrm>
        </p:spPr>
        <p:txBody>
          <a:bodyPr>
            <a:normAutofit/>
          </a:bodyPr>
          <a:lstStyle/>
          <a:p>
            <a:r>
              <a:rPr lang="en-US" b="1" dirty="0" smtClean="0"/>
              <a:t>Script Command</a:t>
            </a:r>
          </a:p>
        </p:txBody>
      </p:sp>
      <p:sp>
        <p:nvSpPr>
          <p:cNvPr id="16" name="Rectangle 15"/>
          <p:cNvSpPr/>
          <p:nvPr/>
        </p:nvSpPr>
        <p:spPr>
          <a:xfrm>
            <a:off x="609600" y="1720840"/>
            <a:ext cx="7543800" cy="3416320"/>
          </a:xfrm>
          <a:prstGeom prst="rect">
            <a:avLst/>
          </a:prstGeom>
        </p:spPr>
        <p:txBody>
          <a:bodyPr wrap="square">
            <a:spAutoFit/>
          </a:bodyPr>
          <a:lstStyle/>
          <a:p>
            <a:r>
              <a:rPr lang="en-US" b="1" dirty="0" smtClean="0">
                <a:solidFill>
                  <a:srgbClr val="FF0000"/>
                </a:solidFill>
              </a:rPr>
              <a:t>Script:</a:t>
            </a:r>
          </a:p>
          <a:p>
            <a:r>
              <a:rPr lang="en-US" dirty="0" smtClean="0"/>
              <a:t>NAME</a:t>
            </a:r>
          </a:p>
          <a:p>
            <a:r>
              <a:rPr lang="en-US" dirty="0" smtClean="0"/>
              <a:t>script - make typescript of terminal session</a:t>
            </a:r>
          </a:p>
          <a:p>
            <a:r>
              <a:rPr lang="en-US" dirty="0" smtClean="0"/>
              <a:t>SYNOPSIS</a:t>
            </a:r>
          </a:p>
          <a:p>
            <a:r>
              <a:rPr lang="en-US" dirty="0" smtClean="0"/>
              <a:t>script [-a] [-c COMMAND] [-f] [-q] [-t] [file]</a:t>
            </a:r>
          </a:p>
          <a:p>
            <a:endParaRPr lang="en-US" dirty="0" smtClean="0"/>
          </a:p>
          <a:p>
            <a:r>
              <a:rPr lang="en-US" dirty="0" smtClean="0"/>
              <a:t>DESCRIPTION</a:t>
            </a:r>
          </a:p>
          <a:p>
            <a:r>
              <a:rPr lang="en-US" dirty="0" smtClean="0"/>
              <a:t>Script makes a typescript of everything printed on your terminal. It is useful for students who need a hardcopy record of an interactive session as proof of an assignment, as the typescript file can be printed out later with </a:t>
            </a:r>
            <a:r>
              <a:rPr lang="en-US" dirty="0" err="1" smtClean="0"/>
              <a:t>lpr</a:t>
            </a:r>
            <a:r>
              <a:rPr lang="en-US" dirty="0" smtClean="0"/>
              <a:t>(1).</a:t>
            </a:r>
          </a:p>
          <a:p>
            <a:endParaRPr lang="en-US" dirty="0" smtClean="0"/>
          </a:p>
          <a:p>
            <a:r>
              <a:rPr lang="en-US" b="1" dirty="0" smtClean="0">
                <a:solidFill>
                  <a:srgbClr val="FF0000"/>
                </a:solidFill>
              </a:rPr>
              <a:t>Give exit the exit status that your script should have</a:t>
            </a:r>
            <a:endParaRPr lang="en-US" b="1" dirty="0">
              <a:solidFill>
                <a:srgbClr val="FF0000"/>
              </a:solidFill>
            </a:endParaRPr>
          </a:p>
        </p:txBody>
      </p:sp>
    </p:spTree>
    <p:extLst>
      <p:ext uri="{BB962C8B-B14F-4D97-AF65-F5344CB8AC3E}">
        <p14:creationId xmlns:p14="http://schemas.microsoft.com/office/powerpoint/2010/main" xmlns="" val="1304260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457200" y="274638"/>
            <a:ext cx="8229600" cy="1143000"/>
          </a:xfrm>
        </p:spPr>
        <p:txBody>
          <a:bodyPr>
            <a:normAutofit/>
          </a:bodyPr>
          <a:lstStyle/>
          <a:p>
            <a:r>
              <a:rPr lang="en-US" b="1" dirty="0" smtClean="0"/>
              <a:t>Script Command</a:t>
            </a:r>
          </a:p>
        </p:txBody>
      </p:sp>
      <p:sp>
        <p:nvSpPr>
          <p:cNvPr id="16" name="Rectangle 15"/>
          <p:cNvSpPr/>
          <p:nvPr/>
        </p:nvSpPr>
        <p:spPr>
          <a:xfrm>
            <a:off x="609600" y="1720840"/>
            <a:ext cx="7543800" cy="4247317"/>
          </a:xfrm>
          <a:prstGeom prst="rect">
            <a:avLst/>
          </a:prstGeom>
        </p:spPr>
        <p:txBody>
          <a:bodyPr wrap="square">
            <a:spAutoFit/>
          </a:bodyPr>
          <a:lstStyle/>
          <a:p>
            <a:r>
              <a:rPr lang="en-US" b="1" dirty="0" smtClean="0"/>
              <a:t>	</a:t>
            </a:r>
          </a:p>
          <a:p>
            <a:r>
              <a:rPr lang="en-US" dirty="0" smtClean="0"/>
              <a:t>-a 	Append the output to </a:t>
            </a:r>
            <a:r>
              <a:rPr lang="en-US" i="1" dirty="0" smtClean="0"/>
              <a:t>file or typescript, retaining the prior contents. 	</a:t>
            </a:r>
          </a:p>
          <a:p>
            <a:r>
              <a:rPr lang="en-US" dirty="0" smtClean="0"/>
              <a:t>-c COMMAND 	</a:t>
            </a:r>
          </a:p>
          <a:p>
            <a:r>
              <a:rPr lang="en-US" dirty="0" smtClean="0"/>
              <a:t>Run the COMMAND rather than an interactive shell. This makes it easy for a script to capture the output of a program that behaves differently when its stdout is not a tty. 	</a:t>
            </a:r>
          </a:p>
          <a:p>
            <a:r>
              <a:rPr lang="en-US" dirty="0" smtClean="0"/>
              <a:t>-f 	Flush output after each write. This is nice for telecooperation: One person does ‗</a:t>
            </a:r>
            <a:r>
              <a:rPr lang="en-US" dirty="0" err="1" smtClean="0"/>
              <a:t>mkfifo</a:t>
            </a:r>
            <a:r>
              <a:rPr lang="en-US" dirty="0" smtClean="0"/>
              <a:t> </a:t>
            </a:r>
            <a:r>
              <a:rPr lang="en-US" dirty="0" err="1" smtClean="0"/>
              <a:t>foo</a:t>
            </a:r>
            <a:r>
              <a:rPr lang="en-US" dirty="0" smtClean="0"/>
              <a:t>; script -f </a:t>
            </a:r>
            <a:r>
              <a:rPr lang="en-US" dirty="0" err="1" smtClean="0"/>
              <a:t>foo</a:t>
            </a:r>
            <a:r>
              <a:rPr lang="en-US" dirty="0" smtClean="0"/>
              <a:t>‘ and another can supervise real-time what is being done using ‗cat </a:t>
            </a:r>
            <a:r>
              <a:rPr lang="en-US" dirty="0" err="1" smtClean="0"/>
              <a:t>foo</a:t>
            </a:r>
            <a:r>
              <a:rPr lang="en-US" dirty="0" smtClean="0"/>
              <a:t>‘. 	</a:t>
            </a:r>
          </a:p>
          <a:p>
            <a:r>
              <a:rPr lang="en-US" dirty="0" smtClean="0"/>
              <a:t>-q 	Be quiet. 	</a:t>
            </a:r>
          </a:p>
          <a:p>
            <a:r>
              <a:rPr lang="en-US" dirty="0" smtClean="0"/>
              <a:t>-t 	Output timing data to standard error. This data contains two fields, separated by a space. The first field indicates how much time elapsed since the previous output. The second field indicates how many characters were output this time. This information can be used to replay typescripts with realistic typing and output delays. 	</a:t>
            </a:r>
          </a:p>
        </p:txBody>
      </p:sp>
    </p:spTree>
    <p:extLst>
      <p:ext uri="{BB962C8B-B14F-4D97-AF65-F5344CB8AC3E}">
        <p14:creationId xmlns:p14="http://schemas.microsoft.com/office/powerpoint/2010/main" xmlns="" val="13042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410200"/>
          </a:xfrm>
        </p:spPr>
        <p:txBody>
          <a:bodyPr>
            <a:normAutofit fontScale="32500" lnSpcReduction="20000"/>
          </a:bodyPr>
          <a:lstStyle/>
          <a:p>
            <a:endParaRPr lang="en-US" b="1" dirty="0" smtClean="0"/>
          </a:p>
          <a:p>
            <a:endParaRPr lang="en-US" b="1" dirty="0" smtClean="0"/>
          </a:p>
          <a:p>
            <a:endParaRPr lang="en-US" b="1" dirty="0" smtClean="0"/>
          </a:p>
          <a:p>
            <a:pPr algn="just"/>
            <a:r>
              <a:rPr lang="en-US" sz="8000" b="1" dirty="0" err="1" smtClean="0">
                <a:solidFill>
                  <a:srgbClr val="FF0000"/>
                </a:solidFill>
              </a:rPr>
              <a:t>Mkdir</a:t>
            </a:r>
            <a:r>
              <a:rPr lang="en-US" sz="8000" b="1" dirty="0" smtClean="0">
                <a:solidFill>
                  <a:srgbClr val="FF0000"/>
                </a:solidFill>
              </a:rPr>
              <a:t>:</a:t>
            </a:r>
            <a:r>
              <a:rPr lang="en-US" b="1" dirty="0" smtClean="0">
                <a:solidFill>
                  <a:srgbClr val="FF0000"/>
                </a:solidFill>
              </a:rPr>
              <a:t> </a:t>
            </a:r>
          </a:p>
          <a:p>
            <a:pPr algn="just">
              <a:buNone/>
            </a:pPr>
            <a:r>
              <a:rPr lang="en-US" sz="3700" b="1" dirty="0" smtClean="0">
                <a:solidFill>
                  <a:srgbClr val="FF0000"/>
                </a:solidFill>
              </a:rPr>
              <a:t>          NAME </a:t>
            </a:r>
          </a:p>
          <a:p>
            <a:pPr algn="just"/>
            <a:r>
              <a:rPr lang="en-US" sz="3700" b="1" dirty="0" err="1" smtClean="0">
                <a:solidFill>
                  <a:srgbClr val="FF0000"/>
                </a:solidFill>
              </a:rPr>
              <a:t>mkdir</a:t>
            </a:r>
            <a:r>
              <a:rPr lang="en-US" sz="3700" b="1" dirty="0" smtClean="0">
                <a:solidFill>
                  <a:srgbClr val="FF0000"/>
                </a:solidFill>
              </a:rPr>
              <a:t> - make directories </a:t>
            </a:r>
          </a:p>
          <a:p>
            <a:pPr algn="just"/>
            <a:r>
              <a:rPr lang="en-US" sz="3700" b="1" dirty="0" smtClean="0">
                <a:solidFill>
                  <a:srgbClr val="FF0000"/>
                </a:solidFill>
              </a:rPr>
              <a:t>SYNOPSIS </a:t>
            </a:r>
          </a:p>
          <a:p>
            <a:pPr algn="just"/>
            <a:r>
              <a:rPr lang="en-US" sz="3700" dirty="0" err="1" smtClean="0"/>
              <a:t>mkdir</a:t>
            </a:r>
            <a:r>
              <a:rPr lang="en-US" sz="3700" dirty="0" smtClean="0"/>
              <a:t>[OPTION]... DIRECTORY</a:t>
            </a:r>
          </a:p>
          <a:p>
            <a:pPr algn="just"/>
            <a:endParaRPr lang="en-US" sz="3700" b="1" dirty="0" smtClean="0"/>
          </a:p>
          <a:p>
            <a:pPr algn="just"/>
            <a:endParaRPr lang="en-US" b="1" dirty="0" smtClean="0"/>
          </a:p>
          <a:p>
            <a:pPr algn="just"/>
            <a:r>
              <a:rPr lang="en-US" sz="9000" b="1" dirty="0" err="1" smtClean="0">
                <a:solidFill>
                  <a:srgbClr val="FF0000"/>
                </a:solidFill>
              </a:rPr>
              <a:t>Cd</a:t>
            </a:r>
            <a:r>
              <a:rPr lang="en-US" sz="9000" b="1" dirty="0" smtClean="0">
                <a:solidFill>
                  <a:srgbClr val="FF0000"/>
                </a:solidFill>
              </a:rPr>
              <a:t>: </a:t>
            </a:r>
          </a:p>
          <a:p>
            <a:pPr algn="just"/>
            <a:r>
              <a:rPr lang="en-US" sz="3700" b="1" dirty="0" smtClean="0">
                <a:solidFill>
                  <a:srgbClr val="FF0000"/>
                </a:solidFill>
              </a:rPr>
              <a:t>NAME </a:t>
            </a:r>
          </a:p>
          <a:p>
            <a:pPr algn="just"/>
            <a:r>
              <a:rPr lang="en-US" sz="3700" b="1" dirty="0" err="1" smtClean="0">
                <a:solidFill>
                  <a:srgbClr val="FF0000"/>
                </a:solidFill>
              </a:rPr>
              <a:t>cd</a:t>
            </a:r>
            <a:r>
              <a:rPr lang="en-US" sz="3700" b="1" dirty="0" smtClean="0">
                <a:solidFill>
                  <a:srgbClr val="FF0000"/>
                </a:solidFill>
              </a:rPr>
              <a:t> - To change directory - change the current working directory to a specific Folder. </a:t>
            </a:r>
          </a:p>
          <a:p>
            <a:pPr algn="just"/>
            <a:r>
              <a:rPr lang="en-US" sz="3700" b="1" dirty="0" smtClean="0">
                <a:solidFill>
                  <a:srgbClr val="FF0000"/>
                </a:solidFill>
              </a:rPr>
              <a:t>SYNOPSIS </a:t>
            </a:r>
          </a:p>
          <a:p>
            <a:pPr algn="just"/>
            <a:r>
              <a:rPr lang="en-US" sz="3700" dirty="0" err="1" smtClean="0"/>
              <a:t>cd</a:t>
            </a:r>
            <a:r>
              <a:rPr lang="en-US" sz="3700" dirty="0" smtClean="0"/>
              <a:t>[Options][Directory] </a:t>
            </a:r>
          </a:p>
          <a:p>
            <a:pPr algn="just"/>
            <a:endParaRPr lang="en-US" sz="3700" dirty="0" smtClean="0"/>
          </a:p>
          <a:p>
            <a:pPr algn="just"/>
            <a:r>
              <a:rPr lang="en-US" sz="3700" b="1" i="1" dirty="0" smtClean="0"/>
              <a:t>DESCRIPTION </a:t>
            </a:r>
          </a:p>
          <a:p>
            <a:pPr algn="just"/>
            <a:r>
              <a:rPr lang="en-US" sz="3700" dirty="0" smtClean="0"/>
              <a:t>If directory is given, changes the shell's working directory </a:t>
            </a:r>
            <a:r>
              <a:rPr lang="en-US" sz="3700" dirty="0" err="1" smtClean="0"/>
              <a:t>todirectory</a:t>
            </a:r>
            <a:r>
              <a:rPr lang="en-US" sz="3700" dirty="0" smtClean="0"/>
              <a:t>. If not, changes to HOME (shell variable). If the shell variable CDPATH exists, it is used as a search path. If directory begins with a slash, CDPATH is not used. If directory is '-', this will change to the previous directory location (equivalent to $OLDPWD ). The return status is zero if the directory is successfully changed, non-zero otherwise.  </a:t>
            </a:r>
          </a:p>
          <a:p>
            <a:pPr algn="just"/>
            <a:endParaRPr lang="en-US" sz="3700" dirty="0" smtClean="0"/>
          </a:p>
          <a:p>
            <a:endParaRPr lang="en-US" sz="3700" dirty="0" smtClean="0"/>
          </a:p>
          <a:p>
            <a:r>
              <a:rPr lang="en-US" sz="3700" b="1" i="1" dirty="0" smtClean="0"/>
              <a:t>OPTIONS Tag 	Description 	</a:t>
            </a:r>
          </a:p>
          <a:p>
            <a:r>
              <a:rPr lang="en-US" sz="3700" dirty="0" smtClean="0"/>
              <a:t>-P 	Do not follow symbolic links 	</a:t>
            </a:r>
          </a:p>
          <a:p>
            <a:r>
              <a:rPr lang="en-US" sz="3700" dirty="0" smtClean="0"/>
              <a:t>-L 	Follow symbolic links (default) 	</a:t>
            </a:r>
          </a:p>
          <a:p>
            <a:pPr algn="just"/>
            <a:endParaRPr lang="en-US" sz="3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53000"/>
          </a:xfrm>
        </p:spPr>
        <p:txBody>
          <a:bodyPr>
            <a:normAutofit fontScale="62500" lnSpcReduction="20000"/>
          </a:bodyPr>
          <a:lstStyle/>
          <a:p>
            <a:r>
              <a:rPr lang="en-US" b="1" dirty="0" err="1" smtClean="0">
                <a:solidFill>
                  <a:srgbClr val="FF0000"/>
                </a:solidFill>
              </a:rPr>
              <a:t>Rmdir</a:t>
            </a:r>
            <a:r>
              <a:rPr lang="en-US" b="1" dirty="0" smtClean="0">
                <a:solidFill>
                  <a:srgbClr val="FF0000"/>
                </a:solidFill>
              </a:rPr>
              <a:t>:</a:t>
            </a:r>
            <a:r>
              <a:rPr lang="en-US" dirty="0" smtClean="0"/>
              <a:t> </a:t>
            </a:r>
          </a:p>
          <a:p>
            <a:endParaRPr lang="en-US" dirty="0" smtClean="0"/>
          </a:p>
          <a:p>
            <a:r>
              <a:rPr lang="en-US" i="1" dirty="0" smtClean="0"/>
              <a:t>NAME </a:t>
            </a:r>
          </a:p>
          <a:p>
            <a:r>
              <a:rPr lang="en-US" dirty="0" err="1" smtClean="0"/>
              <a:t>rmdir</a:t>
            </a:r>
            <a:r>
              <a:rPr lang="en-US" dirty="0" smtClean="0"/>
              <a:t> - remove empty directories </a:t>
            </a:r>
          </a:p>
          <a:p>
            <a:r>
              <a:rPr lang="en-US" i="1" dirty="0" smtClean="0"/>
              <a:t>SYNOPSIS </a:t>
            </a:r>
          </a:p>
          <a:p>
            <a:r>
              <a:rPr lang="en-US" dirty="0" err="1" smtClean="0"/>
              <a:t>rmdir</a:t>
            </a:r>
            <a:r>
              <a:rPr lang="en-US" dirty="0" smtClean="0"/>
              <a:t>[OPTION]... DIRECTORY... </a:t>
            </a:r>
          </a:p>
          <a:p>
            <a:r>
              <a:rPr lang="en-US" i="1" dirty="0" smtClean="0"/>
              <a:t>DESCRIPTION </a:t>
            </a:r>
          </a:p>
          <a:p>
            <a:r>
              <a:rPr lang="en-US" dirty="0" smtClean="0"/>
              <a:t>Remove the DIRECTORY(</a:t>
            </a:r>
            <a:r>
              <a:rPr lang="en-US" dirty="0" err="1" smtClean="0"/>
              <a:t>ies</a:t>
            </a:r>
            <a:r>
              <a:rPr lang="en-US" dirty="0" smtClean="0"/>
              <a:t>), if they are empty. </a:t>
            </a:r>
          </a:p>
          <a:p>
            <a:r>
              <a:rPr lang="en-US" i="1" dirty="0" smtClean="0"/>
              <a:t>OPTIONS TAG 	DESCRIPTION 	</a:t>
            </a:r>
          </a:p>
          <a:p>
            <a:r>
              <a:rPr lang="en-US" dirty="0" smtClean="0"/>
              <a:t>--ignore-fail-on-non-empty 	ignore each failure that is solely because a directory is non-empty. 	</a:t>
            </a:r>
          </a:p>
          <a:p>
            <a:r>
              <a:rPr lang="en-US" dirty="0" smtClean="0"/>
              <a:t>-p, --parents 	remove DIRECTORY and its ancestors; e.g., '</a:t>
            </a:r>
            <a:r>
              <a:rPr lang="en-US" dirty="0" err="1" smtClean="0"/>
              <a:t>rmdir</a:t>
            </a:r>
            <a:r>
              <a:rPr lang="en-US" dirty="0" smtClean="0"/>
              <a:t> -p a/b/c' is similar to '</a:t>
            </a:r>
            <a:r>
              <a:rPr lang="en-US" dirty="0" err="1" smtClean="0"/>
              <a:t>rmdir</a:t>
            </a:r>
            <a:r>
              <a:rPr lang="en-US" dirty="0" smtClean="0"/>
              <a:t> a/b/c a/b a'. 	</a:t>
            </a:r>
          </a:p>
          <a:p>
            <a:r>
              <a:rPr lang="en-US" dirty="0" smtClean="0"/>
              <a:t>-v, --verbose 	output a diagnostic for every directory processed. 	</a:t>
            </a:r>
          </a:p>
          <a:p>
            <a:r>
              <a:rPr lang="en-US" dirty="0" smtClean="0"/>
              <a:t>--help 	display this help and exit. 	</a:t>
            </a:r>
          </a:p>
          <a:p>
            <a:r>
              <a:rPr lang="en-US" dirty="0" smtClean="0"/>
              <a:t>--version 	output version information and exit.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53000"/>
          </a:xfrm>
        </p:spPr>
        <p:txBody>
          <a:bodyPr>
            <a:normAutofit fontScale="62500" lnSpcReduction="20000"/>
          </a:bodyPr>
          <a:lstStyle/>
          <a:p>
            <a:r>
              <a:rPr lang="en-US" b="1" dirty="0" smtClean="0">
                <a:solidFill>
                  <a:srgbClr val="FF0000"/>
                </a:solidFill>
              </a:rPr>
              <a:t>Cp: </a:t>
            </a:r>
          </a:p>
          <a:p>
            <a:r>
              <a:rPr lang="en-US" b="1" i="1" dirty="0" smtClean="0"/>
              <a:t>NAME </a:t>
            </a:r>
          </a:p>
          <a:p>
            <a:r>
              <a:rPr lang="en-US" b="1" dirty="0" smtClean="0"/>
              <a:t>cp - To copy one or more files to another location. </a:t>
            </a:r>
          </a:p>
          <a:p>
            <a:r>
              <a:rPr lang="en-US" b="1" i="1" dirty="0" smtClean="0"/>
              <a:t>SYNOPSIS </a:t>
            </a:r>
          </a:p>
          <a:p>
            <a:r>
              <a:rPr lang="en-US" dirty="0" smtClean="0"/>
              <a:t>cp[options]...</a:t>
            </a:r>
            <a:r>
              <a:rPr lang="en-US" dirty="0" err="1" smtClean="0"/>
              <a:t>SourceDest</a:t>
            </a:r>
            <a:r>
              <a:rPr lang="en-US" dirty="0" smtClean="0"/>
              <a:t> cp[options]...Source...Directory </a:t>
            </a:r>
          </a:p>
          <a:p>
            <a:r>
              <a:rPr lang="en-US" b="1" i="1" dirty="0" smtClean="0"/>
              <a:t>DESCRIPTION </a:t>
            </a:r>
          </a:p>
          <a:p>
            <a:r>
              <a:rPr lang="en-US" dirty="0" smtClean="0"/>
              <a:t>By default, sparse SOURCE files are detected by a crude heuristic and the corresponding DEST file is made sparse as well. That is the behavior selected by --sparse=auto. Specify --sparse=always to create a sparse DEST file whenever the SOURCE file contains a long enough sequence of zero bytes. Use --sparse=never to inhibit creation of sparse files. </a:t>
            </a:r>
          </a:p>
          <a:p>
            <a:r>
              <a:rPr lang="en-US" dirty="0" smtClean="0"/>
              <a:t>The backup suffix is &gt;, unless set with SIMPLE_BACKUP_SUFFIX. The version control can be set with VERSION_CONTROL, values are: t, numbered make numbered backups nil, existing numbered if numbered backups exist, simple otherwise never, simple always make simple backups. As a special case, cp makes a backup of SOURCE when the force and backup options are given and SOURCE and DEST are the same name for an existing, regular file.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r>
              <a:rPr lang="en-US" b="1" dirty="0" err="1" smtClean="0">
                <a:solidFill>
                  <a:srgbClr val="FF0000"/>
                </a:solidFill>
              </a:rPr>
              <a:t>Rm</a:t>
            </a:r>
            <a:r>
              <a:rPr lang="en-US" b="1" dirty="0" smtClean="0">
                <a:solidFill>
                  <a:srgbClr val="FF0000"/>
                </a:solidFill>
              </a:rPr>
              <a:t>: </a:t>
            </a:r>
          </a:p>
          <a:p>
            <a:r>
              <a:rPr lang="en-US" dirty="0" smtClean="0"/>
              <a:t>NAME </a:t>
            </a:r>
          </a:p>
          <a:p>
            <a:r>
              <a:rPr lang="en-US" dirty="0" err="1" smtClean="0"/>
              <a:t>rm</a:t>
            </a:r>
            <a:r>
              <a:rPr lang="en-US" dirty="0" smtClean="0"/>
              <a:t> - remove files or directories </a:t>
            </a:r>
          </a:p>
          <a:p>
            <a:r>
              <a:rPr lang="en-US" dirty="0" smtClean="0"/>
              <a:t>SYNOPSIS </a:t>
            </a:r>
          </a:p>
          <a:p>
            <a:r>
              <a:rPr lang="en-US" dirty="0" err="1" smtClean="0"/>
              <a:t>rm</a:t>
            </a:r>
            <a:r>
              <a:rPr lang="en-US" dirty="0" smtClean="0"/>
              <a:t>[OPTION]... FILE... </a:t>
            </a:r>
          </a:p>
          <a:p>
            <a:r>
              <a:rPr lang="en-US" dirty="0" smtClean="0"/>
              <a:t>DESCRIPTION </a:t>
            </a:r>
          </a:p>
          <a:p>
            <a:r>
              <a:rPr lang="en-US" dirty="0" err="1" smtClean="0"/>
              <a:t>rm</a:t>
            </a:r>
            <a:r>
              <a:rPr lang="en-US" dirty="0" smtClean="0"/>
              <a:t> removes each specified file. By default, it does not remove directories. If the -I or --interactive=once option is given, and there are more than three files or the -r, -R, or --recursive are given, then </a:t>
            </a:r>
            <a:r>
              <a:rPr lang="en-US" dirty="0" err="1" smtClean="0"/>
              <a:t>rm</a:t>
            </a:r>
            <a:r>
              <a:rPr lang="en-US" dirty="0" smtClean="0"/>
              <a:t> prompts the user for whether to proceed with the entire operation. </a:t>
            </a:r>
          </a:p>
          <a:p>
            <a:r>
              <a:rPr lang="en-US" dirty="0" smtClean="0"/>
              <a:t>If the response is not affirmative, the entire command is aborted. Otherwise, if a file is </a:t>
            </a:r>
            <a:r>
              <a:rPr lang="en-US" dirty="0" err="1" smtClean="0"/>
              <a:t>unwritable</a:t>
            </a:r>
            <a:r>
              <a:rPr lang="en-US" dirty="0" smtClean="0"/>
              <a:t>, standard input is a terminal, and the -f or --force option is not given, or the -</a:t>
            </a:r>
            <a:r>
              <a:rPr lang="en-US" dirty="0" err="1" smtClean="0"/>
              <a:t>i</a:t>
            </a:r>
            <a:r>
              <a:rPr lang="en-US" dirty="0" smtClean="0"/>
              <a:t> or --interactive=always option is given, </a:t>
            </a:r>
            <a:r>
              <a:rPr lang="en-US" dirty="0" err="1" smtClean="0"/>
              <a:t>rmprompts</a:t>
            </a:r>
            <a:r>
              <a:rPr lang="en-US" dirty="0" smtClean="0"/>
              <a:t> the user for whether to remove the file. If the response is not affirmative, the file is skipped.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fontScale="62500" lnSpcReduction="20000"/>
          </a:bodyPr>
          <a:lstStyle/>
          <a:p>
            <a:r>
              <a:rPr lang="en-US" sz="2900" b="1" dirty="0" err="1" smtClean="0">
                <a:solidFill>
                  <a:srgbClr val="FF0000"/>
                </a:solidFill>
              </a:rPr>
              <a:t>Mv</a:t>
            </a:r>
            <a:r>
              <a:rPr lang="en-US" sz="2900" b="1" dirty="0" smtClean="0">
                <a:solidFill>
                  <a:srgbClr val="FF0000"/>
                </a:solidFill>
              </a:rPr>
              <a:t>: </a:t>
            </a:r>
          </a:p>
          <a:p>
            <a:endParaRPr lang="en-US" sz="2900" b="1" dirty="0" smtClean="0">
              <a:solidFill>
                <a:srgbClr val="FF0000"/>
              </a:solidFill>
            </a:endParaRPr>
          </a:p>
          <a:p>
            <a:r>
              <a:rPr lang="en-US" sz="2000" b="1" dirty="0" smtClean="0"/>
              <a:t>NAME </a:t>
            </a:r>
          </a:p>
          <a:p>
            <a:r>
              <a:rPr lang="en-US" sz="2000" dirty="0" err="1" smtClean="0"/>
              <a:t>mv</a:t>
            </a:r>
            <a:r>
              <a:rPr lang="en-US" sz="2000" dirty="0" smtClean="0"/>
              <a:t> - move (rename) files </a:t>
            </a:r>
          </a:p>
          <a:p>
            <a:r>
              <a:rPr lang="en-US" sz="2000" b="1" dirty="0" smtClean="0"/>
              <a:t>SYNOPSIS </a:t>
            </a:r>
          </a:p>
          <a:p>
            <a:r>
              <a:rPr lang="fr-FR" sz="2000" b="1" dirty="0" err="1" smtClean="0"/>
              <a:t>mv</a:t>
            </a:r>
            <a:r>
              <a:rPr lang="fr-FR" sz="2000" b="1" dirty="0" smtClean="0"/>
              <a:t> [</a:t>
            </a:r>
            <a:r>
              <a:rPr lang="fr-FR" sz="2000" b="1" i="1" dirty="0" smtClean="0"/>
              <a:t>OPTION]... [-T] SOURCE DEST </a:t>
            </a:r>
            <a:r>
              <a:rPr lang="fr-FR" sz="2000" b="1" i="1" dirty="0" err="1" smtClean="0"/>
              <a:t>mv</a:t>
            </a:r>
            <a:r>
              <a:rPr lang="fr-FR" sz="2000" b="1" i="1" dirty="0" smtClean="0"/>
              <a:t> [OPTION]... SOURCE... DIRECTORY </a:t>
            </a:r>
            <a:r>
              <a:rPr lang="fr-FR" sz="2000" b="1" i="1" dirty="0" err="1" smtClean="0"/>
              <a:t>mv</a:t>
            </a:r>
            <a:r>
              <a:rPr lang="fr-FR" sz="2000" b="1" i="1" dirty="0" smtClean="0"/>
              <a:t> [OPTION]... -t DIRECTORY SOURCE... </a:t>
            </a:r>
          </a:p>
          <a:p>
            <a:endParaRPr lang="fr-FR" sz="2000" b="1" i="1" dirty="0" smtClean="0"/>
          </a:p>
          <a:p>
            <a:r>
              <a:rPr lang="en-US" sz="2900" b="1" dirty="0" smtClean="0">
                <a:solidFill>
                  <a:srgbClr val="FF0000"/>
                </a:solidFill>
              </a:rPr>
              <a:t>Cat: </a:t>
            </a:r>
          </a:p>
          <a:p>
            <a:r>
              <a:rPr lang="en-US" sz="2000" b="1" i="1" dirty="0" smtClean="0"/>
              <a:t>NAME </a:t>
            </a:r>
          </a:p>
          <a:p>
            <a:r>
              <a:rPr lang="en-US" sz="2000" b="1" dirty="0" smtClean="0"/>
              <a:t>cat - Concatenate and print the content of files. </a:t>
            </a:r>
          </a:p>
          <a:p>
            <a:r>
              <a:rPr lang="en-US" sz="2000" b="1" i="1" dirty="0" smtClean="0"/>
              <a:t>SYNOPSIS </a:t>
            </a:r>
          </a:p>
          <a:p>
            <a:r>
              <a:rPr lang="en-US" sz="2000" dirty="0" smtClean="0"/>
              <a:t>cat[Options][File]... </a:t>
            </a:r>
          </a:p>
          <a:p>
            <a:r>
              <a:rPr lang="en-US" sz="2000" b="1" i="1" dirty="0" smtClean="0"/>
              <a:t>DESCRIPTION </a:t>
            </a:r>
          </a:p>
          <a:p>
            <a:r>
              <a:rPr lang="en-US" sz="2000" dirty="0" smtClean="0"/>
              <a:t>Cat command concatenate FILE(s), or standard input, to standard output. With no FILE, or when FILE is -, it reads standard input. </a:t>
            </a:r>
          </a:p>
          <a:p>
            <a:r>
              <a:rPr lang="en-US" sz="2000" b="1" i="1" dirty="0" smtClean="0"/>
              <a:t>OPTIONS Tag 	Description 	</a:t>
            </a:r>
          </a:p>
          <a:p>
            <a:r>
              <a:rPr lang="en-US" sz="2000" dirty="0" smtClean="0"/>
              <a:t>-A, --show-all 	equivalent to -</a:t>
            </a:r>
            <a:r>
              <a:rPr lang="en-US" sz="2000" dirty="0" err="1" smtClean="0"/>
              <a:t>vET</a:t>
            </a:r>
            <a:r>
              <a:rPr lang="en-US" sz="2000" dirty="0" smtClean="0"/>
              <a:t> 	</a:t>
            </a:r>
          </a:p>
          <a:p>
            <a:r>
              <a:rPr lang="en-US" sz="2000" dirty="0" smtClean="0"/>
              <a:t>-b, --number-nonblank 	number nonblank output lines 	</a:t>
            </a:r>
          </a:p>
          <a:p>
            <a:r>
              <a:rPr lang="en-US" sz="2000" dirty="0" smtClean="0"/>
              <a:t>-e 	equivalent to -</a:t>
            </a:r>
            <a:r>
              <a:rPr lang="en-US" sz="2000" dirty="0" err="1" smtClean="0"/>
              <a:t>vE</a:t>
            </a:r>
            <a:r>
              <a:rPr lang="en-US" sz="2000" dirty="0" smtClean="0"/>
              <a:t> 	</a:t>
            </a:r>
          </a:p>
          <a:p>
            <a:r>
              <a:rPr lang="en-US" sz="2000" dirty="0" smtClean="0"/>
              <a:t>-E, --show-ends 	display $ at end of each line 	</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1213</Words>
  <Application>Microsoft Office PowerPoint</Application>
  <PresentationFormat>On-screen Show (4:3)</PresentationFormat>
  <Paragraphs>213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tee command</vt:lpstr>
      <vt:lpstr>Script Command</vt:lpstr>
      <vt:lpstr>Script Command</vt:lpstr>
      <vt:lpstr>Slide 5</vt:lpstr>
      <vt:lpstr>Slide 6</vt:lpstr>
      <vt:lpstr>Slide 7</vt:lpstr>
      <vt:lpstr>Slide 8</vt:lpstr>
      <vt:lpstr>Slide 9</vt:lpstr>
      <vt:lpstr>Slide 10</vt:lpstr>
      <vt:lpstr>Slide 11</vt:lpstr>
      <vt:lpstr>Slide 12</vt:lpstr>
      <vt:lpstr>Umask</vt:lpstr>
      <vt:lpstr>Slide 14</vt:lpstr>
      <vt:lpstr>Slide 15</vt:lpstr>
      <vt:lpstr>Slide 16</vt:lpstr>
      <vt:lpstr>Slide 17</vt:lpstr>
      <vt:lpstr>What is the difference between chmod and umask? </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UEM</dc:creator>
  <cp:lastModifiedBy>BISWA</cp:lastModifiedBy>
  <cp:revision>24</cp:revision>
  <dcterms:created xsi:type="dcterms:W3CDTF">2006-08-16T00:00:00Z</dcterms:created>
  <dcterms:modified xsi:type="dcterms:W3CDTF">2022-02-23T08:38:43Z</dcterms:modified>
</cp:coreProperties>
</file>