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1"/>
  </p:sldMasterIdLst>
  <p:notesMasterIdLst>
    <p:notesMasterId r:id="rId25"/>
  </p:notesMasterIdLst>
  <p:sldIdLst>
    <p:sldId id="256" r:id="rId2"/>
    <p:sldId id="287" r:id="rId3"/>
    <p:sldId id="314" r:id="rId4"/>
    <p:sldId id="315" r:id="rId5"/>
    <p:sldId id="288" r:id="rId6"/>
    <p:sldId id="313" r:id="rId7"/>
    <p:sldId id="290" r:id="rId8"/>
    <p:sldId id="318" r:id="rId9"/>
    <p:sldId id="319" r:id="rId10"/>
    <p:sldId id="291" r:id="rId11"/>
    <p:sldId id="293" r:id="rId12"/>
    <p:sldId id="294" r:id="rId13"/>
    <p:sldId id="295" r:id="rId14"/>
    <p:sldId id="296" r:id="rId15"/>
    <p:sldId id="297" r:id="rId16"/>
    <p:sldId id="298" r:id="rId17"/>
    <p:sldId id="306" r:id="rId18"/>
    <p:sldId id="307" r:id="rId19"/>
    <p:sldId id="308" r:id="rId20"/>
    <p:sldId id="317" r:id="rId21"/>
    <p:sldId id="312" r:id="rId22"/>
    <p:sldId id="311"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5" autoAdjust="0"/>
    <p:restoredTop sz="94434" autoAdjust="0"/>
  </p:normalViewPr>
  <p:slideViewPr>
    <p:cSldViewPr snapToGrid="0">
      <p:cViewPr varScale="1">
        <p:scale>
          <a:sx n="70" d="100"/>
          <a:sy n="70" d="100"/>
        </p:scale>
        <p:origin x="660" y="72"/>
      </p:cViewPr>
      <p:guideLst>
        <p:guide orient="horz" pos="2160"/>
        <p:guide pos="3840"/>
      </p:guideLst>
    </p:cSldViewPr>
  </p:slideViewPr>
  <p:notesTextViewPr>
    <p:cViewPr>
      <p:scale>
        <a:sx n="1" d="1"/>
        <a:sy n="1" d="1"/>
      </p:scale>
      <p:origin x="0" y="0"/>
    </p:cViewPr>
  </p:notesTextViewPr>
  <p:sorterViewPr>
    <p:cViewPr>
      <p:scale>
        <a:sx n="66" d="100"/>
        <a:sy n="66" d="100"/>
      </p:scale>
      <p:origin x="0" y="-40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5D48D-E9A4-4536-AECB-4104F26E3BDA}" type="datetimeFigureOut">
              <a:rPr lang="en-US" smtClean="0"/>
              <a:pPr/>
              <a:t>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F8E61-8FAE-4BF3-AED1-9FECF4609D94}" type="slidenum">
              <a:rPr lang="en-US" smtClean="0"/>
              <a:pPr/>
              <a:t>‹#›</a:t>
            </a:fld>
            <a:endParaRPr lang="en-US"/>
          </a:p>
        </p:txBody>
      </p:sp>
    </p:spTree>
    <p:extLst>
      <p:ext uri="{BB962C8B-B14F-4D97-AF65-F5344CB8AC3E}">
        <p14:creationId xmlns:p14="http://schemas.microsoft.com/office/powerpoint/2010/main" val="3765504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542877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20</a:t>
            </a:fld>
            <a:endParaRPr lang="en-US"/>
          </a:p>
        </p:txBody>
      </p:sp>
    </p:spTree>
    <p:extLst>
      <p:ext uri="{BB962C8B-B14F-4D97-AF65-F5344CB8AC3E}">
        <p14:creationId xmlns:p14="http://schemas.microsoft.com/office/powerpoint/2010/main" val="419294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9F8E61-8FAE-4BF3-AED1-9FECF4609D94}" type="slidenum">
              <a:rPr lang="en-US" smtClean="0"/>
              <a:pPr/>
              <a:t>23</a:t>
            </a:fld>
            <a:endParaRPr lang="en-US"/>
          </a:p>
        </p:txBody>
      </p:sp>
    </p:spTree>
    <p:extLst>
      <p:ext uri="{BB962C8B-B14F-4D97-AF65-F5344CB8AC3E}">
        <p14:creationId xmlns:p14="http://schemas.microsoft.com/office/powerpoint/2010/main" val="259438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21BB44-5FAE-4671-ACE5-C0A0F929EC84}" type="datetimeFigureOut">
              <a:rPr lang="en-US" smtClean="0"/>
              <a:pPr/>
              <a:t>3/1/2022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9DE8AA0-DE97-42E3-B0CC-C1FBF0E3431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21BB44-5FAE-4671-ACE5-C0A0F929EC84}" type="datetimeFigureOut">
              <a:rPr lang="en-US" smtClean="0"/>
              <a:pPr/>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DE8AA0-DE97-42E3-B0CC-C1FBF0E3431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21BB44-5FAE-4671-ACE5-C0A0F929EC84}" type="datetimeFigureOut">
              <a:rPr lang="en-US" smtClean="0"/>
              <a:pPr/>
              <a:t>3/1/2022</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21BB44-5FAE-4671-ACE5-C0A0F929EC84}" type="datetimeFigureOut">
              <a:rPr lang="en-US" smtClean="0"/>
              <a:pPr/>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21BB44-5FAE-4671-ACE5-C0A0F929EC84}" type="datetimeFigureOut">
              <a:rPr lang="en-US" smtClean="0"/>
              <a:pPr/>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21BB44-5FAE-4671-ACE5-C0A0F929EC84}" type="datetimeFigureOut">
              <a:rPr lang="en-US" smtClean="0"/>
              <a:pPr/>
              <a:t>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21BB44-5FAE-4671-ACE5-C0A0F929EC84}" type="datetimeFigureOut">
              <a:rPr lang="en-US" smtClean="0"/>
              <a:pPr/>
              <a:t>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DE8AA0-DE97-42E3-B0CC-C1FBF0E343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pPr/>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DE8AA0-DE97-42E3-B0CC-C1FBF0E3431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21BB44-5FAE-4671-ACE5-C0A0F929EC84}" type="datetimeFigureOut">
              <a:rPr lang="en-US" smtClean="0"/>
              <a:pPr/>
              <a:t>3/1/2022</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49DE8AA0-DE97-42E3-B0CC-C1FBF0E3431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5421BB44-5FAE-4671-ACE5-C0A0F929EC84}" type="datetimeFigureOut">
              <a:rPr lang="en-US" smtClean="0"/>
              <a:pPr/>
              <a:t>3/1/2022</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9DE8AA0-DE97-42E3-B0CC-C1FBF0E343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02507" y="5183779"/>
            <a:ext cx="8923019" cy="1126283"/>
          </a:xfrm>
        </p:spPr>
        <p:txBody>
          <a:bodyPr>
            <a:normAutofit/>
          </a:bodyPr>
          <a:lstStyle/>
          <a:p>
            <a:pPr marL="3943350" lvl="8" indent="-285750">
              <a:buFont typeface="Century Gothic" panose="020B0502020202020204" pitchFamily="34" charset="0"/>
              <a:buChar char="―"/>
            </a:pPr>
            <a:r>
              <a:rPr lang="en-US" sz="1800" b="1" dirty="0" smtClean="0"/>
              <a:t>	</a:t>
            </a:r>
            <a:r>
              <a:rPr lang="en-US" sz="2400" b="1" dirty="0" smtClean="0"/>
              <a:t>Presented By</a:t>
            </a:r>
            <a:r>
              <a:rPr lang="en-US" sz="2900" dirty="0" smtClean="0"/>
              <a:t>	</a:t>
            </a:r>
            <a:r>
              <a:rPr lang="en-US" dirty="0" smtClean="0"/>
              <a:t>			</a:t>
            </a:r>
            <a:r>
              <a:rPr lang="en-US" sz="1400" dirty="0" smtClean="0"/>
              <a:t>   </a:t>
            </a:r>
            <a:r>
              <a:rPr lang="en-US" sz="2000" dirty="0" err="1" smtClean="0"/>
              <a:t>Sudeshna</a:t>
            </a:r>
            <a:r>
              <a:rPr lang="en-US" sz="2000" dirty="0" smtClean="0"/>
              <a:t> </a:t>
            </a:r>
            <a:r>
              <a:rPr lang="en-US" sz="2000" dirty="0" err="1" smtClean="0"/>
              <a:t>Kundu</a:t>
            </a:r>
            <a:r>
              <a:rPr lang="en-US" sz="2000" dirty="0" smtClean="0"/>
              <a:t> (</a:t>
            </a:r>
            <a:r>
              <a:rPr lang="en-US" sz="2000" dirty="0" err="1" smtClean="0"/>
              <a:t>Mondal</a:t>
            </a:r>
            <a:r>
              <a:rPr lang="en-US" sz="2000" dirty="0" smtClean="0"/>
              <a:t>)</a:t>
            </a:r>
            <a:endParaRPr lang="en-US" sz="2000" dirty="0"/>
          </a:p>
        </p:txBody>
      </p:sp>
      <p:sp>
        <p:nvSpPr>
          <p:cNvPr id="2" name="Title 1"/>
          <p:cNvSpPr>
            <a:spLocks noGrp="1"/>
          </p:cNvSpPr>
          <p:nvPr>
            <p:ph type="ctrTitle"/>
          </p:nvPr>
        </p:nvSpPr>
        <p:spPr/>
        <p:txBody>
          <a:bodyPr/>
          <a:lstStyle/>
          <a:p>
            <a:r>
              <a:rPr lang="en-US" dirty="0" smtClean="0"/>
              <a:t>Operating Systems</a:t>
            </a:r>
            <a:br>
              <a:rPr lang="en-US" dirty="0" smtClean="0"/>
            </a:br>
            <a:r>
              <a:rPr lang="en-US" dirty="0" smtClean="0"/>
              <a:t>(Process Management)</a:t>
            </a:r>
            <a:endParaRPr lang="en-US" dirty="0"/>
          </a:p>
        </p:txBody>
      </p:sp>
    </p:spTree>
    <p:extLst>
      <p:ext uri="{BB962C8B-B14F-4D97-AF65-F5344CB8AC3E}">
        <p14:creationId xmlns:p14="http://schemas.microsoft.com/office/powerpoint/2010/main" val="1030595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20" y="274638"/>
            <a:ext cx="7498080" cy="792162"/>
          </a:xfrm>
        </p:spPr>
        <p:txBody>
          <a:bodyPr>
            <a:normAutofit/>
          </a:bodyPr>
          <a:lstStyle/>
          <a:p>
            <a:r>
              <a:rPr lang="en-IN" sz="3200" dirty="0"/>
              <a:t>CPU Context Switching</a:t>
            </a:r>
          </a:p>
        </p:txBody>
      </p:sp>
      <p:sp>
        <p:nvSpPr>
          <p:cNvPr id="3" name="Content Placeholder 2"/>
          <p:cNvSpPr>
            <a:spLocks noGrp="1"/>
          </p:cNvSpPr>
          <p:nvPr>
            <p:ph idx="1"/>
          </p:nvPr>
        </p:nvSpPr>
        <p:spPr>
          <a:xfrm>
            <a:off x="556147" y="1164608"/>
            <a:ext cx="9352128" cy="2738651"/>
          </a:xfrm>
        </p:spPr>
        <p:txBody>
          <a:bodyPr>
            <a:normAutofit/>
          </a:bodyPr>
          <a:lstStyle/>
          <a:p>
            <a:r>
              <a:rPr lang="en-IN" sz="2000" dirty="0">
                <a:latin typeface="Times New Roman" pitchFamily="18" charset="0"/>
                <a:cs typeface="Times New Roman" pitchFamily="18" charset="0"/>
              </a:rPr>
              <a:t>Multitasking enables that this CPU is fairly shared among the various processes</a:t>
            </a:r>
          </a:p>
          <a:p>
            <a:r>
              <a:rPr lang="en-IN" sz="2000" dirty="0">
                <a:latin typeface="Times New Roman" pitchFamily="18" charset="0"/>
                <a:cs typeface="Times New Roman" pitchFamily="18" charset="0"/>
              </a:rPr>
              <a:t>In a multitasking enabled operating system, the OS would allow one process to execute for some time, and then there is a context switch. </a:t>
            </a:r>
          </a:p>
          <a:p>
            <a:r>
              <a:rPr lang="en-US" sz="2000" dirty="0">
                <a:latin typeface="Times New Roman" pitchFamily="18" charset="0"/>
                <a:cs typeface="Times New Roman" pitchFamily="18" charset="0"/>
              </a:rPr>
              <a:t>When CPU switches to another process, the system must save the state of the old process and load the saved state for the new process</a:t>
            </a:r>
          </a:p>
          <a:p>
            <a:r>
              <a:rPr lang="en-US" sz="2000" dirty="0">
                <a:latin typeface="Times New Roman" pitchFamily="18" charset="0"/>
                <a:cs typeface="Times New Roman" pitchFamily="18" charset="0"/>
              </a:rPr>
              <a:t>Context-switch time is overhead; the system does no useful work while </a:t>
            </a:r>
            <a:r>
              <a:rPr lang="en-US" sz="2000" dirty="0" smtClean="0">
                <a:latin typeface="Times New Roman" pitchFamily="18" charset="0"/>
                <a:cs typeface="Times New Roman" pitchFamily="18" charset="0"/>
              </a:rPr>
              <a:t>switching</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Processes execute for brief intervals of time known as time slices</a:t>
            </a:r>
            <a:endParaRPr lang="en-IN" sz="2000" dirty="0">
              <a:latin typeface="Times New Roman" pitchFamily="18" charset="0"/>
              <a:cs typeface="Times New Roman" pitchFamily="18" charset="0"/>
            </a:endParaRPr>
          </a:p>
        </p:txBody>
      </p:sp>
      <p:sp>
        <p:nvSpPr>
          <p:cNvPr id="4" name="Title 1"/>
          <p:cNvSpPr txBox="1">
            <a:spLocks/>
          </p:cNvSpPr>
          <p:nvPr/>
        </p:nvSpPr>
        <p:spPr>
          <a:xfrm>
            <a:off x="556147" y="3290793"/>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IN" sz="3200" dirty="0" smtClean="0"/>
              <a:t>What triggers a context switch in an operating system?</a:t>
            </a:r>
            <a:endParaRPr lang="en-IN" sz="3200" dirty="0"/>
          </a:p>
        </p:txBody>
      </p:sp>
      <p:sp>
        <p:nvSpPr>
          <p:cNvPr id="5" name="Content Placeholder 2"/>
          <p:cNvSpPr txBox="1">
            <a:spLocks/>
          </p:cNvSpPr>
          <p:nvPr/>
        </p:nvSpPr>
        <p:spPr>
          <a:xfrm>
            <a:off x="802831" y="4433793"/>
            <a:ext cx="7004712" cy="1483057"/>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r>
              <a:rPr lang="en-IN" dirty="0" smtClean="0"/>
              <a:t>Blocked for IO</a:t>
            </a:r>
          </a:p>
          <a:p>
            <a:r>
              <a:rPr lang="en-IN" dirty="0" smtClean="0"/>
              <a:t>Zombie state</a:t>
            </a:r>
          </a:p>
          <a:p>
            <a:r>
              <a:rPr lang="en-IN" dirty="0" smtClean="0"/>
              <a:t>Timer interrupt</a:t>
            </a:r>
          </a:p>
          <a:p>
            <a:endParaRPr lang="en-IN" dirty="0" smtClean="0"/>
          </a:p>
          <a:p>
            <a:endParaRPr lang="en-IN" dirty="0" smtClean="0"/>
          </a:p>
          <a:p>
            <a:endParaRPr lang="en-IN" dirty="0"/>
          </a:p>
        </p:txBody>
      </p:sp>
    </p:spTree>
    <p:extLst>
      <p:ext uri="{BB962C8B-B14F-4D97-AF65-F5344CB8AC3E}">
        <p14:creationId xmlns:p14="http://schemas.microsoft.com/office/powerpoint/2010/main" val="1746074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543634" y="990600"/>
            <a:ext cx="8012755" cy="3733800"/>
          </a:xfrm>
          <a:prstGeom prst="rect">
            <a:avLst/>
          </a:prstGeom>
          <a:noFill/>
          <a:ln w="9525">
            <a:noFill/>
            <a:miter lim="800000"/>
            <a:headEnd/>
            <a:tailEnd/>
          </a:ln>
          <a:effectLst/>
        </p:spPr>
      </p:pic>
      <p:sp>
        <p:nvSpPr>
          <p:cNvPr id="7" name="Title 1"/>
          <p:cNvSpPr>
            <a:spLocks noGrp="1"/>
          </p:cNvSpPr>
          <p:nvPr>
            <p:ph type="title"/>
          </p:nvPr>
        </p:nvSpPr>
        <p:spPr>
          <a:xfrm>
            <a:off x="912441" y="274638"/>
            <a:ext cx="7498080" cy="792162"/>
          </a:xfrm>
        </p:spPr>
        <p:txBody>
          <a:bodyPr>
            <a:normAutofit/>
          </a:bodyPr>
          <a:lstStyle/>
          <a:p>
            <a:r>
              <a:rPr lang="en-IN" sz="3200" dirty="0"/>
              <a:t>CPU Context Switching  (IO Request)</a:t>
            </a:r>
          </a:p>
        </p:txBody>
      </p:sp>
      <p:sp>
        <p:nvSpPr>
          <p:cNvPr id="8" name="Rectangle 7"/>
          <p:cNvSpPr/>
          <p:nvPr/>
        </p:nvSpPr>
        <p:spPr>
          <a:xfrm>
            <a:off x="543633" y="5029200"/>
            <a:ext cx="8077200" cy="1631216"/>
          </a:xfrm>
          <a:prstGeom prst="rect">
            <a:avLst/>
          </a:prstGeom>
        </p:spPr>
        <p:txBody>
          <a:bodyPr wrap="square">
            <a:spAutoFit/>
          </a:bodyPr>
          <a:lstStyle/>
          <a:p>
            <a:pPr>
              <a:buFont typeface="Wingdings" pitchFamily="2" charset="2"/>
              <a:buChar char="ü"/>
            </a:pPr>
            <a:r>
              <a:rPr lang="en-IN" sz="2000" dirty="0">
                <a:latin typeface="Times New Roman" pitchFamily="18" charset="0"/>
                <a:cs typeface="Times New Roman" pitchFamily="18" charset="0"/>
              </a:rPr>
              <a:t>When the </a:t>
            </a:r>
            <a:r>
              <a:rPr lang="en-IN" sz="2000" dirty="0" err="1">
                <a:latin typeface="Times New Roman" pitchFamily="18" charset="0"/>
                <a:cs typeface="Times New Roman" pitchFamily="18" charset="0"/>
              </a:rPr>
              <a:t>scanf</a:t>
            </a:r>
            <a:r>
              <a:rPr lang="en-IN" sz="2000" dirty="0">
                <a:latin typeface="Times New Roman" pitchFamily="18" charset="0"/>
                <a:cs typeface="Times New Roman" pitchFamily="18" charset="0"/>
              </a:rPr>
              <a:t>() function gets invoked process is blocked until a user inputs data through the keyboard. </a:t>
            </a:r>
          </a:p>
          <a:p>
            <a:pPr>
              <a:buFont typeface="Wingdings" pitchFamily="2" charset="2"/>
              <a:buChar char="ü"/>
            </a:pPr>
            <a:r>
              <a:rPr lang="en-IN" sz="2000" dirty="0">
                <a:latin typeface="Times New Roman" pitchFamily="18" charset="0"/>
                <a:cs typeface="Times New Roman" pitchFamily="18" charset="0"/>
              </a:rPr>
              <a:t>State of the process changes from the running state into the blocked state.</a:t>
            </a:r>
          </a:p>
          <a:p>
            <a:pPr>
              <a:buFont typeface="Wingdings" pitchFamily="2" charset="2"/>
              <a:buChar char="ü"/>
            </a:pPr>
            <a:r>
              <a:rPr lang="en-IN" sz="2000" dirty="0">
                <a:latin typeface="Times New Roman" pitchFamily="18" charset="0"/>
                <a:cs typeface="Times New Roman" pitchFamily="18" charset="0"/>
              </a:rPr>
              <a:t>Therefore, a new process will come from the ready state into the running state. </a:t>
            </a:r>
          </a:p>
        </p:txBody>
      </p:sp>
    </p:spTree>
    <p:extLst>
      <p:ext uri="{BB962C8B-B14F-4D97-AF65-F5344CB8AC3E}">
        <p14:creationId xmlns:p14="http://schemas.microsoft.com/office/powerpoint/2010/main" val="13858485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624241" y="914400"/>
            <a:ext cx="8051180" cy="3657600"/>
          </a:xfrm>
          <a:prstGeom prst="rect">
            <a:avLst/>
          </a:prstGeom>
          <a:noFill/>
          <a:ln w="9525">
            <a:noFill/>
            <a:miter lim="800000"/>
            <a:headEnd/>
            <a:tailEnd/>
          </a:ln>
          <a:effectLst/>
        </p:spPr>
      </p:pic>
      <p:sp>
        <p:nvSpPr>
          <p:cNvPr id="7" name="Rectangle 6"/>
          <p:cNvSpPr/>
          <p:nvPr/>
        </p:nvSpPr>
        <p:spPr>
          <a:xfrm>
            <a:off x="826821" y="4648200"/>
            <a:ext cx="7848600" cy="1938992"/>
          </a:xfrm>
          <a:prstGeom prst="rect">
            <a:avLst/>
          </a:prstGeom>
        </p:spPr>
        <p:txBody>
          <a:bodyPr wrap="square">
            <a:spAutoFit/>
          </a:bodyPr>
          <a:lstStyle/>
          <a:p>
            <a:pPr>
              <a:buFont typeface="Wingdings" pitchFamily="2" charset="2"/>
              <a:buChar char="ü"/>
            </a:pPr>
            <a:r>
              <a:rPr lang="en-IN" sz="2000" dirty="0">
                <a:latin typeface="Times New Roman" pitchFamily="18" charset="0"/>
                <a:cs typeface="Times New Roman" pitchFamily="18" charset="0"/>
              </a:rPr>
              <a:t>At the end of the exit system call, the operating system will trigger a context switch.</a:t>
            </a:r>
          </a:p>
          <a:p>
            <a:pPr>
              <a:buFont typeface="Wingdings" pitchFamily="2" charset="2"/>
              <a:buChar char="ü"/>
            </a:pPr>
            <a:r>
              <a:rPr lang="en-IN" sz="2000" dirty="0">
                <a:latin typeface="Times New Roman" pitchFamily="18" charset="0"/>
                <a:cs typeface="Times New Roman" pitchFamily="18" charset="0"/>
              </a:rPr>
              <a:t>Process in a exiting mode will not have  the CPU resources anymore, new process will be assigned the CPU </a:t>
            </a:r>
          </a:p>
          <a:p>
            <a:pPr>
              <a:buFont typeface="Wingdings" pitchFamily="2" charset="2"/>
              <a:buChar char="ü"/>
            </a:pPr>
            <a:r>
              <a:rPr lang="en-IN" sz="2000" dirty="0">
                <a:latin typeface="Times New Roman" pitchFamily="18" charset="0"/>
                <a:cs typeface="Times New Roman" pitchFamily="18" charset="0"/>
              </a:rPr>
              <a:t>Therefore, a new process will come from the ready state into the running state.</a:t>
            </a:r>
          </a:p>
        </p:txBody>
      </p:sp>
      <p:sp>
        <p:nvSpPr>
          <p:cNvPr id="8" name="Title 1"/>
          <p:cNvSpPr>
            <a:spLocks noGrp="1"/>
          </p:cNvSpPr>
          <p:nvPr>
            <p:ph type="title"/>
          </p:nvPr>
        </p:nvSpPr>
        <p:spPr>
          <a:xfrm>
            <a:off x="967029" y="274638"/>
            <a:ext cx="7498080" cy="792162"/>
          </a:xfrm>
        </p:spPr>
        <p:txBody>
          <a:bodyPr>
            <a:normAutofit/>
          </a:bodyPr>
          <a:lstStyle/>
          <a:p>
            <a:r>
              <a:rPr lang="en-IN" sz="3200" dirty="0"/>
              <a:t>CPU Context Switching  (Zombie)</a:t>
            </a:r>
          </a:p>
        </p:txBody>
      </p:sp>
    </p:spTree>
    <p:extLst>
      <p:ext uri="{BB962C8B-B14F-4D97-AF65-F5344CB8AC3E}">
        <p14:creationId xmlns:p14="http://schemas.microsoft.com/office/powerpoint/2010/main" val="131260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270" y="274638"/>
            <a:ext cx="7498080" cy="944562"/>
          </a:xfrm>
        </p:spPr>
        <p:txBody>
          <a:bodyPr/>
          <a:lstStyle/>
          <a:p>
            <a:r>
              <a:rPr lang="en-IN" dirty="0"/>
              <a:t>Zombie</a:t>
            </a:r>
          </a:p>
        </p:txBody>
      </p:sp>
      <p:pic>
        <p:nvPicPr>
          <p:cNvPr id="9218" name="Picture 2"/>
          <p:cNvPicPr>
            <a:picLocks noGrp="1" noChangeAspect="1" noChangeArrowheads="1"/>
          </p:cNvPicPr>
          <p:nvPr>
            <p:ph idx="1"/>
          </p:nvPr>
        </p:nvPicPr>
        <p:blipFill rotWithShape="1">
          <a:blip r:embed="rId2"/>
          <a:srcRect b="10348"/>
          <a:stretch/>
        </p:blipFill>
        <p:spPr bwMode="auto">
          <a:xfrm>
            <a:off x="818862" y="1524000"/>
            <a:ext cx="7741546" cy="4098878"/>
          </a:xfrm>
          <a:prstGeom prst="rect">
            <a:avLst/>
          </a:prstGeom>
          <a:noFill/>
          <a:ln w="9525">
            <a:noFill/>
            <a:miter lim="800000"/>
            <a:headEnd/>
            <a:tailEnd/>
          </a:ln>
          <a:effectLst/>
        </p:spPr>
      </p:pic>
    </p:spTree>
    <p:extLst>
      <p:ext uri="{BB962C8B-B14F-4D97-AF65-F5344CB8AC3E}">
        <p14:creationId xmlns:p14="http://schemas.microsoft.com/office/powerpoint/2010/main" val="35190557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73452" y="1600201"/>
            <a:ext cx="6629400" cy="2861233"/>
          </a:xfrm>
          <a:prstGeom prst="rect">
            <a:avLst/>
          </a:prstGeom>
          <a:noFill/>
          <a:ln w="9525">
            <a:noFill/>
            <a:miter lim="800000"/>
            <a:headEnd/>
            <a:tailEnd/>
          </a:ln>
          <a:effectLst/>
        </p:spPr>
      </p:pic>
      <p:sp>
        <p:nvSpPr>
          <p:cNvPr id="5" name="Title 1"/>
          <p:cNvSpPr txBox="1">
            <a:spLocks/>
          </p:cNvSpPr>
          <p:nvPr/>
        </p:nvSpPr>
        <p:spPr>
          <a:xfrm>
            <a:off x="1089860" y="274638"/>
            <a:ext cx="7498080" cy="792162"/>
          </a:xfrm>
          <a:prstGeom prst="rect">
            <a:avLst/>
          </a:prstGeom>
        </p:spPr>
        <p:txBody>
          <a:bodyPr anchor="ctr">
            <a:normAutofit fontScale="92500"/>
          </a:bodyPr>
          <a:lstStyle/>
          <a:p>
            <a:pPr>
              <a:spcBef>
                <a:spcPct val="0"/>
              </a:spcBef>
              <a:defRPr/>
            </a:pPr>
            <a:r>
              <a:rPr lang="en-IN" sz="32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CPU Context Switching  (Timer Interrupt)</a:t>
            </a:r>
          </a:p>
        </p:txBody>
      </p:sp>
      <p:sp>
        <p:nvSpPr>
          <p:cNvPr id="6" name="Rectangle 5"/>
          <p:cNvSpPr/>
          <p:nvPr/>
        </p:nvSpPr>
        <p:spPr>
          <a:xfrm>
            <a:off x="873452" y="4572000"/>
            <a:ext cx="7543800" cy="1938992"/>
          </a:xfrm>
          <a:prstGeom prst="rect">
            <a:avLst/>
          </a:prstGeom>
        </p:spPr>
        <p:txBody>
          <a:bodyPr wrap="square">
            <a:spAutoFit/>
          </a:bodyPr>
          <a:lstStyle/>
          <a:p>
            <a:pPr>
              <a:buFont typeface="Wingdings" pitchFamily="2" charset="2"/>
              <a:buChar char="ü"/>
            </a:pPr>
            <a:r>
              <a:rPr lang="en-IN" sz="2000" dirty="0">
                <a:latin typeface="Times New Roman" pitchFamily="18" charset="0"/>
                <a:cs typeface="Times New Roman" pitchFamily="18" charset="0"/>
              </a:rPr>
              <a:t>Process is in a running state,  events like hardware interrupt occurs, lead to a context switch.</a:t>
            </a:r>
          </a:p>
          <a:p>
            <a:pPr>
              <a:buFont typeface="Wingdings" pitchFamily="2" charset="2"/>
              <a:buChar char="ü"/>
            </a:pPr>
            <a:r>
              <a:rPr lang="en-IN" sz="2000" dirty="0">
                <a:latin typeface="Times New Roman" pitchFamily="18" charset="0"/>
                <a:cs typeface="Times New Roman" pitchFamily="18" charset="0"/>
              </a:rPr>
              <a:t>Process is currently executing or currently holding the CPU, interrupt occurs it moves from the running state into the ready state. </a:t>
            </a:r>
          </a:p>
          <a:p>
            <a:pPr>
              <a:buFont typeface="Wingdings" pitchFamily="2" charset="2"/>
              <a:buChar char="ü"/>
            </a:pPr>
            <a:r>
              <a:rPr lang="en-IN" sz="2000" dirty="0">
                <a:latin typeface="Times New Roman" pitchFamily="18" charset="0"/>
                <a:cs typeface="Times New Roman" pitchFamily="18" charset="0"/>
              </a:rPr>
              <a:t>Interrupt would cause an interrupt handler to execute </a:t>
            </a:r>
          </a:p>
          <a:p>
            <a:pPr>
              <a:buFont typeface="Wingdings" pitchFamily="2" charset="2"/>
              <a:buChar char="ü"/>
            </a:pPr>
            <a:r>
              <a:rPr lang="en-IN" sz="2000" dirty="0">
                <a:latin typeface="Times New Roman" pitchFamily="18" charset="0"/>
                <a:cs typeface="Times New Roman" pitchFamily="18" charset="0"/>
              </a:rPr>
              <a:t>New process will move from the ready state into the running state.</a:t>
            </a:r>
          </a:p>
        </p:txBody>
      </p:sp>
    </p:spTree>
    <p:extLst>
      <p:ext uri="{BB962C8B-B14F-4D97-AF65-F5344CB8AC3E}">
        <p14:creationId xmlns:p14="http://schemas.microsoft.com/office/powerpoint/2010/main" val="1654358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808" y="274638"/>
            <a:ext cx="10363200" cy="1143000"/>
          </a:xfrm>
        </p:spPr>
        <p:txBody>
          <a:bodyPr>
            <a:normAutofit/>
          </a:bodyPr>
          <a:lstStyle/>
          <a:p>
            <a:r>
              <a:rPr lang="en-IN" dirty="0"/>
              <a:t>Context Switching for multitasking</a:t>
            </a:r>
          </a:p>
        </p:txBody>
      </p:sp>
      <p:pic>
        <p:nvPicPr>
          <p:cNvPr id="4098" name="Picture 2"/>
          <p:cNvPicPr>
            <a:picLocks noChangeAspect="1" noChangeArrowheads="1"/>
          </p:cNvPicPr>
          <p:nvPr/>
        </p:nvPicPr>
        <p:blipFill>
          <a:blip r:embed="rId2"/>
          <a:srcRect/>
          <a:stretch>
            <a:fillRect/>
          </a:stretch>
        </p:blipFill>
        <p:spPr bwMode="auto">
          <a:xfrm>
            <a:off x="766545" y="2225723"/>
            <a:ext cx="7315200" cy="3778484"/>
          </a:xfrm>
          <a:prstGeom prst="rect">
            <a:avLst/>
          </a:prstGeom>
          <a:noFill/>
          <a:ln w="9525">
            <a:noFill/>
            <a:miter lim="800000"/>
            <a:headEnd/>
            <a:tailEnd/>
          </a:ln>
          <a:effectLst/>
        </p:spPr>
      </p:pic>
    </p:spTree>
    <p:extLst>
      <p:ext uri="{BB962C8B-B14F-4D97-AF65-F5344CB8AC3E}">
        <p14:creationId xmlns:p14="http://schemas.microsoft.com/office/powerpoint/2010/main" val="4253643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091" y="370172"/>
            <a:ext cx="7498080" cy="639762"/>
          </a:xfrm>
        </p:spPr>
        <p:txBody>
          <a:bodyPr>
            <a:normAutofit fontScale="90000"/>
          </a:bodyPr>
          <a:lstStyle/>
          <a:p>
            <a:r>
              <a:rPr lang="en-IN" dirty="0"/>
              <a:t>Context Switching for multitasking</a:t>
            </a:r>
          </a:p>
        </p:txBody>
      </p:sp>
      <p:sp>
        <p:nvSpPr>
          <p:cNvPr id="3" name="Content Placeholder 2"/>
          <p:cNvSpPr>
            <a:spLocks noGrp="1"/>
          </p:cNvSpPr>
          <p:nvPr>
            <p:ph idx="1"/>
          </p:nvPr>
        </p:nvSpPr>
        <p:spPr>
          <a:xfrm>
            <a:off x="657367" y="1382973"/>
            <a:ext cx="7562088" cy="5029200"/>
          </a:xfrm>
        </p:spPr>
        <p:txBody>
          <a:bodyPr>
            <a:normAutofit fontScale="32500" lnSpcReduction="20000"/>
          </a:bodyPr>
          <a:lstStyle/>
          <a:p>
            <a:r>
              <a:rPr lang="en-IN" sz="6200" dirty="0">
                <a:latin typeface="Times New Roman" pitchFamily="18" charset="0"/>
                <a:cs typeface="Times New Roman" pitchFamily="18" charset="0"/>
              </a:rPr>
              <a:t>A very popular interrupt in this context is the Timer interrupt. Now all systems have a timer within them. So, this is configured to send  interrupts periodically to the CPU. The period could be anything from 10 milliseconds to 100 milliseconds, and may vary from system to system or when the timer interrupt occurs, the OS gets triggered and it causes a CPU scheduler to execute.</a:t>
            </a:r>
          </a:p>
          <a:p>
            <a:r>
              <a:rPr lang="en-IN" sz="6200" dirty="0">
                <a:latin typeface="Times New Roman" pitchFamily="18" charset="0"/>
                <a:cs typeface="Times New Roman" pitchFamily="18" charset="0"/>
              </a:rPr>
              <a:t>CPU scheduler looks at the queue of processes which are in the ready state, and then based on some algorithm will choose a particular process. So, this process would then be moved from the ready state into the running state, and it would be this process that would execute in the CPU until the next interrupt  occurs. </a:t>
            </a:r>
          </a:p>
          <a:p>
            <a:r>
              <a:rPr lang="en-IN" sz="6200" dirty="0">
                <a:latin typeface="Times New Roman" pitchFamily="18" charset="0"/>
                <a:cs typeface="Times New Roman" pitchFamily="18" charset="0"/>
              </a:rPr>
              <a:t>In every 100 milliseconds,  the scheduler would pick a new process to execute and that process would then hold the CPU for the time slice of 100 milliseconds</a:t>
            </a:r>
            <a:r>
              <a:rPr lang="en-IN" dirty="0"/>
              <a:t>.</a:t>
            </a:r>
          </a:p>
        </p:txBody>
      </p:sp>
    </p:spTree>
    <p:extLst>
      <p:ext uri="{BB962C8B-B14F-4D97-AF65-F5344CB8AC3E}">
        <p14:creationId xmlns:p14="http://schemas.microsoft.com/office/powerpoint/2010/main" val="1341034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39805" y="397118"/>
            <a:ext cx="7498080" cy="563562"/>
          </a:xfrm>
        </p:spPr>
        <p:txBody>
          <a:bodyPr>
            <a:normAutofit fontScale="90000"/>
          </a:bodyPr>
          <a:lstStyle/>
          <a:p>
            <a:r>
              <a:rPr lang="en-IN" dirty="0"/>
              <a:t/>
            </a:r>
            <a:br>
              <a:rPr lang="en-IN" dirty="0"/>
            </a:br>
            <a:r>
              <a:rPr lang="en-IN" dirty="0" smtClean="0"/>
              <a:t>Process </a:t>
            </a:r>
            <a:r>
              <a:rPr lang="en-IN" dirty="0"/>
              <a:t>Scheduling Queues</a:t>
            </a:r>
          </a:p>
        </p:txBody>
      </p:sp>
      <p:pic>
        <p:nvPicPr>
          <p:cNvPr id="8" name="Picture 7"/>
          <p:cNvPicPr>
            <a:picLocks noChangeAspect="1"/>
          </p:cNvPicPr>
          <p:nvPr/>
        </p:nvPicPr>
        <p:blipFill rotWithShape="1">
          <a:blip r:embed="rId2"/>
          <a:srcRect l="25909" t="20710" r="22405" b="47222"/>
          <a:stretch/>
        </p:blipFill>
        <p:spPr>
          <a:xfrm>
            <a:off x="339805" y="1080935"/>
            <a:ext cx="7498080" cy="3095279"/>
          </a:xfrm>
          <a:prstGeom prst="rect">
            <a:avLst/>
          </a:prstGeom>
        </p:spPr>
      </p:pic>
      <p:pic>
        <p:nvPicPr>
          <p:cNvPr id="9" name="Picture 8"/>
          <p:cNvPicPr>
            <a:picLocks noChangeAspect="1"/>
          </p:cNvPicPr>
          <p:nvPr/>
        </p:nvPicPr>
        <p:blipFill rotWithShape="1">
          <a:blip r:embed="rId3"/>
          <a:srcRect l="28847" t="15066" r="24266" b="24487"/>
          <a:stretch/>
        </p:blipFill>
        <p:spPr>
          <a:xfrm>
            <a:off x="7837885" y="2901559"/>
            <a:ext cx="4197784" cy="3774941"/>
          </a:xfrm>
          <a:prstGeom prst="rect">
            <a:avLst/>
          </a:prstGeom>
        </p:spPr>
      </p:pic>
    </p:spTree>
    <p:extLst>
      <p:ext uri="{BB962C8B-B14F-4D97-AF65-F5344CB8AC3E}">
        <p14:creationId xmlns:p14="http://schemas.microsoft.com/office/powerpoint/2010/main" val="547583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5909" t="52139" r="22405" b="15731"/>
          <a:stretch/>
        </p:blipFill>
        <p:spPr>
          <a:xfrm>
            <a:off x="216976" y="1052137"/>
            <a:ext cx="7057282" cy="3328794"/>
          </a:xfrm>
          <a:prstGeom prst="rect">
            <a:avLst/>
          </a:prstGeom>
        </p:spPr>
      </p:pic>
      <p:sp>
        <p:nvSpPr>
          <p:cNvPr id="5" name="Title 1"/>
          <p:cNvSpPr>
            <a:spLocks noGrp="1"/>
          </p:cNvSpPr>
          <p:nvPr>
            <p:ph type="title"/>
          </p:nvPr>
        </p:nvSpPr>
        <p:spPr>
          <a:xfrm>
            <a:off x="339805" y="178754"/>
            <a:ext cx="7498080" cy="563562"/>
          </a:xfrm>
        </p:spPr>
        <p:txBody>
          <a:bodyPr>
            <a:normAutofit fontScale="90000"/>
          </a:bodyPr>
          <a:lstStyle/>
          <a:p>
            <a:r>
              <a:rPr lang="en-IN" dirty="0"/>
              <a:t/>
            </a:r>
            <a:br>
              <a:rPr lang="en-IN" dirty="0"/>
            </a:br>
            <a:r>
              <a:rPr lang="en-IN" dirty="0" smtClean="0"/>
              <a:t>Process </a:t>
            </a:r>
            <a:r>
              <a:rPr lang="en-IN" dirty="0"/>
              <a:t>Scheduling Queues</a:t>
            </a:r>
          </a:p>
        </p:txBody>
      </p:sp>
      <p:pic>
        <p:nvPicPr>
          <p:cNvPr id="7" name="Picture 6"/>
          <p:cNvPicPr>
            <a:picLocks noChangeAspect="1"/>
          </p:cNvPicPr>
          <p:nvPr/>
        </p:nvPicPr>
        <p:blipFill rotWithShape="1">
          <a:blip r:embed="rId3"/>
          <a:srcRect l="28847" t="15066" r="24266" b="24487"/>
          <a:stretch/>
        </p:blipFill>
        <p:spPr>
          <a:xfrm>
            <a:off x="7397088" y="2737786"/>
            <a:ext cx="4529399" cy="3774941"/>
          </a:xfrm>
          <a:prstGeom prst="rect">
            <a:avLst/>
          </a:prstGeom>
        </p:spPr>
      </p:pic>
    </p:spTree>
    <p:extLst>
      <p:ext uri="{BB962C8B-B14F-4D97-AF65-F5344CB8AC3E}">
        <p14:creationId xmlns:p14="http://schemas.microsoft.com/office/powerpoint/2010/main" val="2551967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85214" y="465357"/>
            <a:ext cx="7498080" cy="563562"/>
          </a:xfrm>
        </p:spPr>
        <p:txBody>
          <a:bodyPr>
            <a:normAutofit fontScale="90000"/>
          </a:bodyPr>
          <a:lstStyle/>
          <a:p>
            <a:r>
              <a:rPr lang="en-IN" dirty="0"/>
              <a:t/>
            </a:r>
            <a:br>
              <a:rPr lang="en-IN" dirty="0"/>
            </a:br>
            <a:r>
              <a:rPr lang="en-IN" dirty="0" smtClean="0"/>
              <a:t>Schedulers</a:t>
            </a:r>
            <a:endParaRPr lang="en-IN" dirty="0"/>
          </a:p>
        </p:txBody>
      </p:sp>
      <p:pic>
        <p:nvPicPr>
          <p:cNvPr id="3" name="Picture 2"/>
          <p:cNvPicPr>
            <a:picLocks noChangeAspect="1"/>
          </p:cNvPicPr>
          <p:nvPr/>
        </p:nvPicPr>
        <p:blipFill rotWithShape="1">
          <a:blip r:embed="rId2"/>
          <a:srcRect l="25700" t="16186" r="20595" b="21128"/>
          <a:stretch/>
        </p:blipFill>
        <p:spPr>
          <a:xfrm>
            <a:off x="423081" y="1173707"/>
            <a:ext cx="6987653" cy="4585648"/>
          </a:xfrm>
          <a:prstGeom prst="rect">
            <a:avLst/>
          </a:prstGeom>
        </p:spPr>
      </p:pic>
    </p:spTree>
    <p:extLst>
      <p:ext uri="{BB962C8B-B14F-4D97-AF65-F5344CB8AC3E}">
        <p14:creationId xmlns:p14="http://schemas.microsoft.com/office/powerpoint/2010/main" val="3274587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DEF72-8EA1-4677-9A27-94E7AC8D393B}"/>
              </a:ext>
            </a:extLst>
          </p:cNvPr>
          <p:cNvSpPr>
            <a:spLocks noGrp="1"/>
          </p:cNvSpPr>
          <p:nvPr>
            <p:ph type="title"/>
          </p:nvPr>
        </p:nvSpPr>
        <p:spPr>
          <a:xfrm>
            <a:off x="427630" y="204825"/>
            <a:ext cx="10363200" cy="1143000"/>
          </a:xfrm>
        </p:spPr>
        <p:txBody>
          <a:bodyPr>
            <a:noAutofit/>
          </a:bodyPr>
          <a:lstStyle/>
          <a:p>
            <a:r>
              <a:rPr lang="en-IN" dirty="0">
                <a:solidFill>
                  <a:schemeClr val="bg1">
                    <a:lumMod val="50000"/>
                  </a:schemeClr>
                </a:solidFill>
                <a:latin typeface="+mn-lt"/>
              </a:rPr>
              <a:t>Executing </a:t>
            </a:r>
            <a:r>
              <a:rPr lang="en-IN" dirty="0" smtClean="0">
                <a:solidFill>
                  <a:schemeClr val="bg1">
                    <a:lumMod val="50000"/>
                  </a:schemeClr>
                </a:solidFill>
                <a:latin typeface="+mn-lt"/>
              </a:rPr>
              <a:t>Apps (</a:t>
            </a:r>
            <a:r>
              <a:rPr lang="en-IN" dirty="0">
                <a:solidFill>
                  <a:schemeClr val="bg1">
                    <a:lumMod val="50000"/>
                  </a:schemeClr>
                </a:solidFill>
                <a:latin typeface="+mn-lt"/>
              </a:rPr>
              <a:t>Process)</a:t>
            </a:r>
          </a:p>
        </p:txBody>
      </p:sp>
      <p:pic>
        <p:nvPicPr>
          <p:cNvPr id="6" name="Picture 5"/>
          <p:cNvPicPr>
            <a:picLocks noChangeAspect="1"/>
          </p:cNvPicPr>
          <p:nvPr/>
        </p:nvPicPr>
        <p:blipFill rotWithShape="1">
          <a:blip r:embed="rId2"/>
          <a:srcRect l="14162" t="22714" r="51853" b="420"/>
          <a:stretch/>
        </p:blipFill>
        <p:spPr>
          <a:xfrm>
            <a:off x="1433016" y="1433015"/>
            <a:ext cx="3380802" cy="4299045"/>
          </a:xfrm>
          <a:prstGeom prst="rect">
            <a:avLst/>
          </a:prstGeom>
        </p:spPr>
      </p:pic>
      <p:pic>
        <p:nvPicPr>
          <p:cNvPr id="7" name="Picture 6"/>
          <p:cNvPicPr>
            <a:picLocks noChangeAspect="1"/>
          </p:cNvPicPr>
          <p:nvPr/>
        </p:nvPicPr>
        <p:blipFill rotWithShape="1">
          <a:blip r:embed="rId3"/>
          <a:srcRect l="49824" t="24207" r="16399" b="18143"/>
          <a:stretch/>
        </p:blipFill>
        <p:spPr>
          <a:xfrm>
            <a:off x="6073254" y="1542196"/>
            <a:ext cx="4394579" cy="4217159"/>
          </a:xfrm>
          <a:prstGeom prst="rect">
            <a:avLst/>
          </a:prstGeom>
        </p:spPr>
      </p:pic>
    </p:spTree>
    <p:extLst>
      <p:ext uri="{BB962C8B-B14F-4D97-AF65-F5344CB8AC3E}">
        <p14:creationId xmlns:p14="http://schemas.microsoft.com/office/powerpoint/2010/main" val="29948118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36" y="274638"/>
            <a:ext cx="7498080" cy="944562"/>
          </a:xfrm>
        </p:spPr>
        <p:txBody>
          <a:bodyPr/>
          <a:lstStyle/>
          <a:p>
            <a:r>
              <a:rPr lang="en-IN" dirty="0"/>
              <a:t>Type of Schedulers</a:t>
            </a:r>
          </a:p>
        </p:txBody>
      </p:sp>
      <p:sp>
        <p:nvSpPr>
          <p:cNvPr id="3" name="Content Placeholder 2"/>
          <p:cNvSpPr>
            <a:spLocks noGrp="1"/>
          </p:cNvSpPr>
          <p:nvPr>
            <p:ph idx="1"/>
          </p:nvPr>
        </p:nvSpPr>
        <p:spPr/>
        <p:txBody>
          <a:bodyPr>
            <a:noAutofit/>
          </a:bodyPr>
          <a:lstStyle/>
          <a:p>
            <a:pPr algn="just"/>
            <a:r>
              <a:rPr lang="en-IN" sz="2000" b="1" dirty="0">
                <a:latin typeface="Times New Roman" pitchFamily="18" charset="0"/>
                <a:cs typeface="Times New Roman" pitchFamily="18" charset="0"/>
              </a:rPr>
              <a:t>Long-term scheduler (</a:t>
            </a:r>
            <a:r>
              <a:rPr lang="en-IN" sz="2000" b="1" dirty="0">
                <a:solidFill>
                  <a:srgbClr val="FF0000"/>
                </a:solidFill>
                <a:latin typeface="Times New Roman" pitchFamily="18" charset="0"/>
                <a:cs typeface="Times New Roman" pitchFamily="18" charset="0"/>
              </a:rPr>
              <a:t>or job scheduler</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 – </a:t>
            </a:r>
            <a:r>
              <a:rPr lang="en-US" sz="2000" dirty="0"/>
              <a:t> </a:t>
            </a:r>
            <a:r>
              <a:rPr lang="en-US" sz="2000" dirty="0">
                <a:latin typeface="Times New Roman" panose="02020603050405020304" pitchFamily="18" charset="0"/>
                <a:cs typeface="Times New Roman" panose="02020603050405020304" pitchFamily="18" charset="0"/>
              </a:rPr>
              <a:t>It chooses the processes from the pool (secondary memory) and keeps them in the ready queue maintained in the primary memory.</a:t>
            </a:r>
            <a:r>
              <a:rPr lang="en-IN" sz="2000" dirty="0" smtClean="0">
                <a:latin typeface="Times New Roman" pitchFamily="18" charset="0"/>
                <a:cs typeface="Times New Roman" pitchFamily="18" charset="0"/>
              </a:rPr>
              <a:t> It </a:t>
            </a:r>
            <a:r>
              <a:rPr lang="en-IN" sz="2000" dirty="0">
                <a:latin typeface="Times New Roman" pitchFamily="18" charset="0"/>
                <a:cs typeface="Times New Roman" pitchFamily="18" charset="0"/>
              </a:rPr>
              <a:t>bring the new process to the ‘Ready State’. It controls Degree of </a:t>
            </a:r>
            <a:r>
              <a:rPr lang="en-IN" sz="2000" dirty="0" smtClean="0">
                <a:latin typeface="Times New Roman" pitchFamily="18" charset="0"/>
                <a:cs typeface="Times New Roman" pitchFamily="18" charset="0"/>
              </a:rPr>
              <a:t>Multi-programming</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charset="2"/>
              </a:rPr>
              <a:t>Long-term scheduler is invoked very infrequently (seconds, minutes)  (may be slow)</a:t>
            </a:r>
          </a:p>
          <a:p>
            <a:pPr marL="365760" lvl="1" indent="-283464" algn="just">
              <a:spcBef>
                <a:spcPts val="600"/>
              </a:spcBef>
              <a:buSzPct val="80000"/>
            </a:pPr>
            <a:r>
              <a:rPr lang="en-IN" sz="2000" b="1" dirty="0">
                <a:latin typeface="Times New Roman" pitchFamily="18" charset="0"/>
                <a:cs typeface="Times New Roman" pitchFamily="18" charset="0"/>
              </a:rPr>
              <a:t>Short-term scheduler (</a:t>
            </a:r>
            <a:r>
              <a:rPr lang="en-IN" sz="2000" b="1" dirty="0">
                <a:solidFill>
                  <a:srgbClr val="FF0000"/>
                </a:solidFill>
                <a:latin typeface="Times New Roman" pitchFamily="18" charset="0"/>
                <a:cs typeface="Times New Roman" pitchFamily="18" charset="0"/>
              </a:rPr>
              <a:t>or CPU scheduler</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 – selects which process should be executed next and allocates CPU. </a:t>
            </a:r>
            <a:r>
              <a:rPr lang="en-US" sz="2000" dirty="0">
                <a:latin typeface="Times New Roman" pitchFamily="18" charset="0"/>
                <a:cs typeface="Times New Roman" pitchFamily="18" charset="0"/>
              </a:rPr>
              <a:t>Sometimes the only scheduler in a system. Short-term scheduler is invoked very frequently (milliseconds) </a:t>
            </a:r>
            <a:r>
              <a:rPr lang="en-US" sz="2000" dirty="0">
                <a:latin typeface="Times New Roman" pitchFamily="18" charset="0"/>
                <a:cs typeface="Times New Roman" pitchFamily="18" charset="0"/>
                <a:sym typeface="Symbol" charset="2"/>
              </a:rPr>
              <a:t> (must be fast)</a:t>
            </a:r>
          </a:p>
          <a:p>
            <a:pPr algn="just"/>
            <a:endParaRPr lang="en-IN" sz="2000" dirty="0">
              <a:latin typeface="Times New Roman" pitchFamily="18" charset="0"/>
              <a:cs typeface="Times New Roman" pitchFamily="18" charset="0"/>
            </a:endParaRPr>
          </a:p>
        </p:txBody>
      </p:sp>
      <p:sp>
        <p:nvSpPr>
          <p:cNvPr id="4" name="Content Placeholder 4"/>
          <p:cNvSpPr txBox="1">
            <a:spLocks/>
          </p:cNvSpPr>
          <p:nvPr/>
        </p:nvSpPr>
        <p:spPr>
          <a:xfrm>
            <a:off x="1219201" y="3930556"/>
            <a:ext cx="10363200" cy="2647666"/>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lgn="just"/>
            <a:r>
              <a:rPr lang="en-IN" sz="2000" b="1" smtClean="0">
                <a:latin typeface="Times New Roman" pitchFamily="18" charset="0"/>
                <a:cs typeface="Times New Roman" pitchFamily="18" charset="0"/>
              </a:rPr>
              <a:t>Medium-term scheduler</a:t>
            </a:r>
            <a:r>
              <a:rPr lang="en-IN" sz="2000" smtClean="0">
                <a:latin typeface="Times New Roman" pitchFamily="18" charset="0"/>
                <a:cs typeface="Times New Roman" pitchFamily="18" charset="0"/>
              </a:rPr>
              <a:t>: It mainly does swapping (moving processes from main memory to disk and vice versa). </a:t>
            </a:r>
            <a:r>
              <a:rPr lang="en-US" sz="2000" smtClean="0">
                <a:latin typeface="Times New Roman" pitchFamily="18" charset="0"/>
                <a:cs typeface="Times New Roman" pitchFamily="18" charset="0"/>
              </a:rPr>
              <a:t>To add to the number of processes that are in the main memory.</a:t>
            </a:r>
            <a:r>
              <a:rPr lang="en-IN" sz="2000" smtClean="0">
                <a:latin typeface="Times New Roman" pitchFamily="18" charset="0"/>
                <a:cs typeface="Times New Roman" pitchFamily="18" charset="0"/>
              </a:rPr>
              <a:t> Decides </a:t>
            </a:r>
            <a:r>
              <a:rPr lang="en-US" sz="2000" smtClean="0">
                <a:latin typeface="Times New Roman" pitchFamily="18" charset="0"/>
                <a:cs typeface="Times New Roman" pitchFamily="18" charset="0"/>
              </a:rPr>
              <a:t>which process to swap in or out </a:t>
            </a:r>
            <a:r>
              <a:rPr lang="en-IN" sz="2000" smtClean="0">
                <a:latin typeface="Times New Roman" pitchFamily="18" charset="0"/>
                <a:cs typeface="Times New Roman" pitchFamily="18" charset="0"/>
              </a:rPr>
              <a:t>It is invoked when there is a need to swap out blocked processes. </a:t>
            </a:r>
          </a:p>
          <a:p>
            <a:pPr algn="just"/>
            <a:r>
              <a:rPr lang="en-IN" sz="2000" smtClean="0">
                <a:latin typeface="Times New Roman" pitchFamily="18" charset="0"/>
                <a:cs typeface="Times New Roman" pitchFamily="18" charset="0"/>
              </a:rPr>
              <a:t>It can happen in case when all processes are blocked for I/0 and there is no ready process to execute.  Moreover, there is no space for any other processes in main memory.  </a:t>
            </a:r>
          </a:p>
          <a:p>
            <a:pPr>
              <a:buFont typeface="Arial" panose="020B0604020202020204" pitchFamily="34" charset="0"/>
              <a:buChar char="•"/>
            </a:pPr>
            <a:r>
              <a:rPr lang="en-US" sz="2000" smtClean="0">
                <a:latin typeface="Times New Roman" pitchFamily="18" charset="0"/>
                <a:cs typeface="Times New Roman" pitchFamily="18" charset="0"/>
              </a:rPr>
              <a:t>It removes the processes from the memory and  reduces the degree of multi-programming.</a:t>
            </a:r>
          </a:p>
          <a:p>
            <a:pPr>
              <a:buFont typeface="Arial" panose="020B0604020202020204" pitchFamily="34" charset="0"/>
              <a:buChar char="•"/>
            </a:pPr>
            <a:r>
              <a:rPr lang="en-US" sz="2000" smtClean="0">
                <a:latin typeface="Times New Roman" pitchFamily="18" charset="0"/>
                <a:cs typeface="Times New Roman" pitchFamily="18" charset="0"/>
              </a:rPr>
              <a:t>The medium-term scheduler is in-charge of handling the swapped out-processes</a:t>
            </a:r>
            <a:r>
              <a:rPr lang="en-US" sz="1200" smtClean="0"/>
              <a:t/>
            </a:r>
            <a:br>
              <a:rPr lang="en-US" sz="1200" smtClean="0"/>
            </a:b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914311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85214" y="266764"/>
            <a:ext cx="7498080" cy="563562"/>
          </a:xfrm>
        </p:spPr>
        <p:txBody>
          <a:bodyPr>
            <a:normAutofit fontScale="90000"/>
          </a:bodyPr>
          <a:lstStyle/>
          <a:p>
            <a:r>
              <a:rPr lang="en-IN" dirty="0"/>
              <a:t/>
            </a:r>
            <a:br>
              <a:rPr lang="en-IN" dirty="0"/>
            </a:br>
            <a:r>
              <a:rPr lang="en-IN" dirty="0" smtClean="0"/>
              <a:t>Dispatcher</a:t>
            </a:r>
            <a:endParaRPr lang="en-IN" dirty="0"/>
          </a:p>
        </p:txBody>
      </p:sp>
      <p:sp>
        <p:nvSpPr>
          <p:cNvPr id="2" name="Rectangle 1"/>
          <p:cNvSpPr/>
          <p:nvPr/>
        </p:nvSpPr>
        <p:spPr>
          <a:xfrm>
            <a:off x="285214" y="945004"/>
            <a:ext cx="10231272" cy="2862322"/>
          </a:xfrm>
          <a:prstGeom prst="rect">
            <a:avLst/>
          </a:prstGeom>
        </p:spPr>
        <p:txBody>
          <a:bodyPr wrap="square">
            <a:spAutoFit/>
          </a:bodyPr>
          <a:lstStyle/>
          <a:p>
            <a:pPr fontAlgn="base"/>
            <a:r>
              <a:rPr lang="en-US" dirty="0">
                <a:solidFill>
                  <a:srgbClr val="273239"/>
                </a:solidFill>
                <a:latin typeface="Times New Roman" panose="02020603050405020304" pitchFamily="18" charset="0"/>
                <a:cs typeface="Times New Roman" panose="02020603050405020304" pitchFamily="18" charset="0"/>
              </a:rPr>
              <a:t>A dispatcher is a special program which comes into play after the scheduler. When the scheduler completes its job of selecting a process, it is the dispatcher which takes that process to the desired state/queue. The dispatcher is the module that gives a process control over the CPU after it has been selected by the short-term scheduler. This function involves the following:</a:t>
            </a:r>
          </a:p>
          <a:p>
            <a:pPr marL="285750" indent="-285750"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Switching context</a:t>
            </a:r>
          </a:p>
          <a:p>
            <a:pPr marL="285750" indent="-285750"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Switching to user mode</a:t>
            </a:r>
          </a:p>
          <a:p>
            <a:pPr marL="285750" indent="-285750" fontAlgn="base">
              <a:buFont typeface="Arial" panose="020B0604020202020204" pitchFamily="34" charset="0"/>
              <a:buChar char="•"/>
            </a:pPr>
            <a:r>
              <a:rPr lang="en-US" dirty="0">
                <a:solidFill>
                  <a:srgbClr val="273239"/>
                </a:solidFill>
                <a:latin typeface="Times New Roman" panose="02020603050405020304" pitchFamily="18" charset="0"/>
                <a:cs typeface="Times New Roman" panose="02020603050405020304" pitchFamily="18" charset="0"/>
              </a:rPr>
              <a:t>Jumping to the proper location in the user program to restart that </a:t>
            </a:r>
            <a:r>
              <a:rPr lang="en-US" dirty="0" smtClean="0">
                <a:solidFill>
                  <a:srgbClr val="273239"/>
                </a:solidFill>
                <a:latin typeface="Times New Roman" panose="02020603050405020304" pitchFamily="18" charset="0"/>
                <a:cs typeface="Times New Roman" panose="02020603050405020304" pitchFamily="18" charset="0"/>
              </a:rPr>
              <a:t>program</a:t>
            </a:r>
          </a:p>
          <a:p>
            <a:pPr marL="285750" indent="-285750" fontAlgn="base">
              <a:buFont typeface="Arial" panose="020B0604020202020204" pitchFamily="34" charset="0"/>
              <a:buChar char="•"/>
            </a:pPr>
            <a:endParaRPr lang="en-US" i="1" dirty="0">
              <a:solidFill>
                <a:srgbClr val="273239"/>
              </a:solidFill>
              <a:latin typeface="Times New Roman" pitchFamily="18" charset="0"/>
              <a:cs typeface="Times New Roman" pitchFamily="18" charset="0"/>
            </a:endParaRPr>
          </a:p>
          <a:p>
            <a:pPr fontAlgn="base"/>
            <a:r>
              <a:rPr lang="en-US" i="1" dirty="0" smtClean="0">
                <a:latin typeface="Times New Roman" pitchFamily="18" charset="0"/>
                <a:cs typeface="Times New Roman" pitchFamily="18" charset="0"/>
              </a:rPr>
              <a:t>Dispatch </a:t>
            </a:r>
            <a:r>
              <a:rPr lang="en-US" i="1" dirty="0">
                <a:latin typeface="Times New Roman" pitchFamily="18" charset="0"/>
                <a:cs typeface="Times New Roman" pitchFamily="18" charset="0"/>
              </a:rPr>
              <a:t>latency</a:t>
            </a:r>
            <a:r>
              <a:rPr lang="en-US" dirty="0">
                <a:latin typeface="Times New Roman" pitchFamily="18" charset="0"/>
                <a:cs typeface="Times New Roman" pitchFamily="18" charset="0"/>
              </a:rPr>
              <a:t> – time it takes for the dispatcher to stop one process and start another running.</a:t>
            </a:r>
          </a:p>
          <a:p>
            <a:pPr marL="285750" indent="-285750" fontAlgn="base">
              <a:buFont typeface="Arial" panose="020B0604020202020204" pitchFamily="34" charset="0"/>
              <a:buChar char="•"/>
            </a:pPr>
            <a:endParaRPr lang="en-US" dirty="0">
              <a:solidFill>
                <a:srgbClr val="273239"/>
              </a:solidFill>
              <a:latin typeface="Times New Roman" panose="02020603050405020304" pitchFamily="18" charset="0"/>
              <a:cs typeface="Times New Roman" panose="02020603050405020304" pitchFamily="18" charset="0"/>
            </a:endParaRPr>
          </a:p>
        </p:txBody>
      </p:sp>
      <p:pic>
        <p:nvPicPr>
          <p:cNvPr id="10242" name="Picture 2" descr="https://media.geeksforgeeks.org/wp-content/uploads/3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1176" y="3801470"/>
            <a:ext cx="4908503" cy="1352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7630" y="3922004"/>
            <a:ext cx="6096000" cy="2554545"/>
          </a:xfrm>
          <a:prstGeom prst="rect">
            <a:avLst/>
          </a:prstGeom>
        </p:spPr>
        <p:txBody>
          <a:bodyPr>
            <a:spAutoFit/>
          </a:bodyPr>
          <a:lstStyle/>
          <a:p>
            <a:r>
              <a:rPr lang="en-US" sz="1600" b="1" dirty="0">
                <a:solidFill>
                  <a:srgbClr val="273239"/>
                </a:solidFill>
                <a:latin typeface="Times New Roman" panose="02020603050405020304" pitchFamily="18" charset="0"/>
                <a:cs typeface="Times New Roman" panose="02020603050405020304" pitchFamily="18" charset="0"/>
              </a:rPr>
              <a:t>Example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solidFill>
                  <a:srgbClr val="273239"/>
                </a:solidFill>
                <a:latin typeface="Times New Roman" panose="02020603050405020304" pitchFamily="18" charset="0"/>
                <a:cs typeface="Times New Roman" panose="02020603050405020304" pitchFamily="18" charset="0"/>
              </a:rPr>
              <a:t>There are 4 processes in the ready queue, P1, P2, P3, P4; Their arrival times are t0, t1, t2, t3 respectively. A First in First out (FIFO) scheduling algorithm is used. Because P1 arrived first, the scheduler will decide it is the first process that should be executed, and the dispatcher will remove P1 from the ready queue and give it to the CPU. The scheduler will then determine P2 to be the next process that should be executed, so when the dispatcher returns to the queue for a new process, it will take P2 and give it to the CPU. This continues in the same way for P3, and then P4.</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08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ifference Between Dispatcher &amp;amp; Scheduler Notes | Study Operating System -  Computer Science Engineering (C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542" y="1028919"/>
            <a:ext cx="8592640" cy="547625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285213" y="465357"/>
            <a:ext cx="10878655" cy="563562"/>
          </a:xfrm>
        </p:spPr>
        <p:txBody>
          <a:bodyPr>
            <a:normAutofit fontScale="90000"/>
          </a:bodyPr>
          <a:lstStyle/>
          <a:p>
            <a:r>
              <a:rPr lang="en-IN" dirty="0"/>
              <a:t/>
            </a:r>
            <a:br>
              <a:rPr lang="en-IN" dirty="0"/>
            </a:br>
            <a:r>
              <a:rPr lang="en-IN" dirty="0" smtClean="0"/>
              <a:t>Difference between Dispatcher and Scheduler</a:t>
            </a:r>
            <a:endParaRPr lang="en-IN" dirty="0"/>
          </a:p>
        </p:txBody>
      </p:sp>
    </p:spTree>
    <p:extLst>
      <p:ext uri="{BB962C8B-B14F-4D97-AF65-F5344CB8AC3E}">
        <p14:creationId xmlns:p14="http://schemas.microsoft.com/office/powerpoint/2010/main" val="2900213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59307" y="2537478"/>
            <a:ext cx="4070041" cy="1183341"/>
          </a:xfrm>
        </p:spPr>
        <p:txBody>
          <a:bodyPr>
            <a:noAutofit/>
          </a:bodyPr>
          <a:lstStyle/>
          <a:p>
            <a:pPr algn="ctr"/>
            <a:r>
              <a:rPr lang="en-US"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212679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DEF72-8EA1-4677-9A27-94E7AC8D393B}"/>
              </a:ext>
            </a:extLst>
          </p:cNvPr>
          <p:cNvSpPr>
            <a:spLocks noGrp="1"/>
          </p:cNvSpPr>
          <p:nvPr>
            <p:ph type="title"/>
          </p:nvPr>
        </p:nvSpPr>
        <p:spPr>
          <a:xfrm>
            <a:off x="304800" y="0"/>
            <a:ext cx="10363200" cy="1143000"/>
          </a:xfrm>
        </p:spPr>
        <p:txBody>
          <a:bodyPr>
            <a:noAutofit/>
          </a:bodyPr>
          <a:lstStyle/>
          <a:p>
            <a:r>
              <a:rPr lang="en-IN" dirty="0" smtClean="0">
                <a:solidFill>
                  <a:schemeClr val="bg1">
                    <a:lumMod val="50000"/>
                  </a:schemeClr>
                </a:solidFill>
                <a:latin typeface="+mn-lt"/>
              </a:rPr>
              <a:t>Process Memory Map</a:t>
            </a:r>
            <a:endParaRPr lang="en-IN" dirty="0">
              <a:solidFill>
                <a:schemeClr val="bg1">
                  <a:lumMod val="50000"/>
                </a:schemeClr>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572026185"/>
              </p:ext>
            </p:extLst>
          </p:nvPr>
        </p:nvGraphicFramePr>
        <p:xfrm>
          <a:off x="7629111" y="1447800"/>
          <a:ext cx="4339982" cy="5013787"/>
        </p:xfrm>
        <a:graphic>
          <a:graphicData uri="http://schemas.openxmlformats.org/drawingml/2006/table">
            <a:tbl>
              <a:tblPr>
                <a:tableStyleId>{35758FB7-9AC5-4552-8A53-C91805E547FA}</a:tableStyleId>
              </a:tblPr>
              <a:tblGrid>
                <a:gridCol w="559558"/>
                <a:gridCol w="3780424"/>
              </a:tblGrid>
              <a:tr h="1053101">
                <a:tc>
                  <a:txBody>
                    <a:bodyPr/>
                    <a:lstStyle/>
                    <a:p>
                      <a:pPr fontAlgn="t"/>
                      <a:r>
                        <a:rPr lang="en-IN" sz="1500" dirty="0">
                          <a:effectLst/>
                        </a:rPr>
                        <a:t>S.N.</a:t>
                      </a:r>
                    </a:p>
                  </a:txBody>
                  <a:tcPr marL="64213" marR="64213" marT="64213" marB="64213"/>
                </a:tc>
                <a:tc>
                  <a:txBody>
                    <a:bodyPr/>
                    <a:lstStyle/>
                    <a:p>
                      <a:pPr algn="ctr" fontAlgn="t"/>
                      <a:r>
                        <a:rPr lang="en-IN" sz="1500" dirty="0">
                          <a:effectLst/>
                        </a:rPr>
                        <a:t>Component &amp; Description</a:t>
                      </a:r>
                    </a:p>
                  </a:txBody>
                  <a:tcPr marL="64213" marR="64213" marT="64213" marB="64213"/>
                </a:tc>
              </a:tr>
              <a:tr h="1053101">
                <a:tc>
                  <a:txBody>
                    <a:bodyPr/>
                    <a:lstStyle/>
                    <a:p>
                      <a:pPr fontAlgn="t"/>
                      <a:r>
                        <a:rPr lang="en-IN" sz="1500">
                          <a:effectLst/>
                        </a:rPr>
                        <a:t>1</a:t>
                      </a:r>
                    </a:p>
                  </a:txBody>
                  <a:tcPr marL="64213" marR="64213" marT="64213" marB="64213"/>
                </a:tc>
                <a:tc>
                  <a:txBody>
                    <a:bodyPr/>
                    <a:lstStyle/>
                    <a:p>
                      <a:pPr algn="just" fontAlgn="t"/>
                      <a:r>
                        <a:rPr lang="en-US" sz="1500" dirty="0">
                          <a:effectLst/>
                        </a:rPr>
                        <a:t>Stack</a:t>
                      </a:r>
                    </a:p>
                    <a:p>
                      <a:pPr algn="just" fontAlgn="t"/>
                      <a:r>
                        <a:rPr lang="en-US" sz="1500" dirty="0">
                          <a:effectLst/>
                        </a:rPr>
                        <a:t>The process Stack contains the temporary data such as method/function parameters, return address and local variables.</a:t>
                      </a:r>
                      <a:endParaRPr lang="en-US" sz="1500" dirty="0">
                        <a:solidFill>
                          <a:srgbClr val="000000"/>
                        </a:solidFill>
                        <a:effectLst/>
                        <a:latin typeface="Arial" panose="020B0604020202020204" pitchFamily="34" charset="0"/>
                      </a:endParaRPr>
                    </a:p>
                  </a:txBody>
                  <a:tcPr marL="64213" marR="64213" marT="64213" marB="64213"/>
                </a:tc>
              </a:tr>
              <a:tr h="821933">
                <a:tc>
                  <a:txBody>
                    <a:bodyPr/>
                    <a:lstStyle/>
                    <a:p>
                      <a:pPr fontAlgn="t"/>
                      <a:r>
                        <a:rPr lang="en-IN" sz="1500">
                          <a:effectLst/>
                        </a:rPr>
                        <a:t>2</a:t>
                      </a:r>
                    </a:p>
                  </a:txBody>
                  <a:tcPr marL="64213" marR="64213" marT="64213" marB="64213"/>
                </a:tc>
                <a:tc>
                  <a:txBody>
                    <a:bodyPr/>
                    <a:lstStyle/>
                    <a:p>
                      <a:pPr algn="just" fontAlgn="t"/>
                      <a:r>
                        <a:rPr lang="en-US" sz="1500">
                          <a:effectLst/>
                        </a:rPr>
                        <a:t>Heap</a:t>
                      </a:r>
                    </a:p>
                    <a:p>
                      <a:pPr algn="just" fontAlgn="t"/>
                      <a:r>
                        <a:rPr lang="en-US" sz="1500">
                          <a:effectLst/>
                        </a:rPr>
                        <a:t>This is dynamically allocated memory to a process during its run time.</a:t>
                      </a:r>
                      <a:endParaRPr lang="en-US" sz="1500">
                        <a:solidFill>
                          <a:srgbClr val="000000"/>
                        </a:solidFill>
                        <a:effectLst/>
                        <a:latin typeface="Arial" panose="020B0604020202020204" pitchFamily="34" charset="0"/>
                      </a:endParaRPr>
                    </a:p>
                  </a:txBody>
                  <a:tcPr marL="64213" marR="64213" marT="64213" marB="64213"/>
                </a:tc>
              </a:tr>
              <a:tr h="1053101">
                <a:tc>
                  <a:txBody>
                    <a:bodyPr/>
                    <a:lstStyle/>
                    <a:p>
                      <a:pPr fontAlgn="t"/>
                      <a:r>
                        <a:rPr lang="en-IN" sz="1500">
                          <a:effectLst/>
                        </a:rPr>
                        <a:t>3</a:t>
                      </a:r>
                    </a:p>
                  </a:txBody>
                  <a:tcPr marL="64213" marR="64213" marT="64213" marB="64213"/>
                </a:tc>
                <a:tc>
                  <a:txBody>
                    <a:bodyPr/>
                    <a:lstStyle/>
                    <a:p>
                      <a:pPr algn="just" fontAlgn="t"/>
                      <a:r>
                        <a:rPr lang="en-US" sz="1500">
                          <a:effectLst/>
                        </a:rPr>
                        <a:t>Text</a:t>
                      </a:r>
                    </a:p>
                    <a:p>
                      <a:pPr algn="just" fontAlgn="t"/>
                      <a:r>
                        <a:rPr lang="en-US" sz="1500">
                          <a:effectLst/>
                        </a:rPr>
                        <a:t>This includes the current activity represented by the value of Program Counter and the contents of the processor's registers.</a:t>
                      </a:r>
                      <a:endParaRPr lang="en-US" sz="1500">
                        <a:solidFill>
                          <a:srgbClr val="000000"/>
                        </a:solidFill>
                        <a:effectLst/>
                        <a:latin typeface="Arial" panose="020B0604020202020204" pitchFamily="34" charset="0"/>
                      </a:endParaRPr>
                    </a:p>
                  </a:txBody>
                  <a:tcPr marL="64213" marR="64213" marT="64213" marB="64213"/>
                </a:tc>
              </a:tr>
              <a:tr h="590764">
                <a:tc>
                  <a:txBody>
                    <a:bodyPr/>
                    <a:lstStyle/>
                    <a:p>
                      <a:pPr fontAlgn="t"/>
                      <a:r>
                        <a:rPr lang="en-IN" sz="1500">
                          <a:effectLst/>
                        </a:rPr>
                        <a:t>4</a:t>
                      </a:r>
                    </a:p>
                  </a:txBody>
                  <a:tcPr marL="64213" marR="64213" marT="64213" marB="64213"/>
                </a:tc>
                <a:tc>
                  <a:txBody>
                    <a:bodyPr/>
                    <a:lstStyle/>
                    <a:p>
                      <a:pPr algn="just" fontAlgn="t"/>
                      <a:r>
                        <a:rPr lang="en-US" sz="1500" dirty="0">
                          <a:effectLst/>
                        </a:rPr>
                        <a:t>Data</a:t>
                      </a:r>
                    </a:p>
                    <a:p>
                      <a:pPr algn="just" fontAlgn="t"/>
                      <a:r>
                        <a:rPr lang="en-US" sz="1500" dirty="0">
                          <a:effectLst/>
                        </a:rPr>
                        <a:t>This section contains the global and static variables</a:t>
                      </a:r>
                      <a:endParaRPr lang="en-US" sz="1500" dirty="0">
                        <a:solidFill>
                          <a:srgbClr val="000000"/>
                        </a:solidFill>
                        <a:effectLst/>
                        <a:latin typeface="Arial" panose="020B0604020202020204" pitchFamily="34" charset="0"/>
                      </a:endParaRPr>
                    </a:p>
                  </a:txBody>
                  <a:tcPr marL="64213" marR="64213" marT="64213" marB="64213"/>
                </a:tc>
              </a:tr>
            </a:tbl>
          </a:graphicData>
        </a:graphic>
      </p:graphicFrame>
      <p:pic>
        <p:nvPicPr>
          <p:cNvPr id="6" name="Picture 5"/>
          <p:cNvPicPr>
            <a:picLocks noChangeAspect="1"/>
          </p:cNvPicPr>
          <p:nvPr/>
        </p:nvPicPr>
        <p:blipFill rotWithShape="1">
          <a:blip r:embed="rId2"/>
          <a:srcRect l="15316" t="22669" r="15665" b="7323"/>
          <a:stretch/>
        </p:blipFill>
        <p:spPr>
          <a:xfrm>
            <a:off x="504967" y="1842447"/>
            <a:ext cx="6851176" cy="4899547"/>
          </a:xfrm>
          <a:prstGeom prst="rect">
            <a:avLst/>
          </a:prstGeom>
        </p:spPr>
      </p:pic>
    </p:spTree>
    <p:extLst>
      <p:ext uri="{BB962C8B-B14F-4D97-AF65-F5344CB8AC3E}">
        <p14:creationId xmlns:p14="http://schemas.microsoft.com/office/powerpoint/2010/main" val="475668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7243" t="18204" r="28024" b="20883"/>
          <a:stretch/>
        </p:blipFill>
        <p:spPr>
          <a:xfrm>
            <a:off x="1422401" y="565661"/>
            <a:ext cx="8781142" cy="5544854"/>
          </a:xfrm>
          <a:prstGeom prst="rect">
            <a:avLst/>
          </a:prstGeom>
        </p:spPr>
      </p:pic>
    </p:spTree>
    <p:extLst>
      <p:ext uri="{BB962C8B-B14F-4D97-AF65-F5344CB8AC3E}">
        <p14:creationId xmlns:p14="http://schemas.microsoft.com/office/powerpoint/2010/main" val="403792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39413BB-F3A5-41DB-9143-26997A7A3E97}"/>
              </a:ext>
            </a:extLst>
          </p:cNvPr>
          <p:cNvPicPr>
            <a:picLocks noGrp="1" noChangeAspect="1"/>
          </p:cNvPicPr>
          <p:nvPr>
            <p:ph idx="1"/>
          </p:nvPr>
        </p:nvPicPr>
        <p:blipFill>
          <a:blip r:embed="rId2"/>
          <a:stretch>
            <a:fillRect/>
          </a:stretch>
        </p:blipFill>
        <p:spPr>
          <a:xfrm>
            <a:off x="2743200" y="762001"/>
            <a:ext cx="7499350" cy="3393811"/>
          </a:xfrm>
        </p:spPr>
      </p:pic>
    </p:spTree>
    <p:extLst>
      <p:ext uri="{BB962C8B-B14F-4D97-AF65-F5344CB8AC3E}">
        <p14:creationId xmlns:p14="http://schemas.microsoft.com/office/powerpoint/2010/main" val="4233539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925" y="274638"/>
            <a:ext cx="10363200" cy="544228"/>
          </a:xfrm>
        </p:spPr>
        <p:txBody>
          <a:bodyPr>
            <a:normAutofit fontScale="90000"/>
          </a:bodyPr>
          <a:lstStyle/>
          <a:p>
            <a:r>
              <a:rPr lang="en-IN" dirty="0"/>
              <a:t>Process State</a:t>
            </a:r>
          </a:p>
        </p:txBody>
      </p:sp>
      <p:sp>
        <p:nvSpPr>
          <p:cNvPr id="4" name="Rectangle 3"/>
          <p:cNvSpPr/>
          <p:nvPr/>
        </p:nvSpPr>
        <p:spPr>
          <a:xfrm>
            <a:off x="332096" y="1617219"/>
            <a:ext cx="6096000" cy="3970318"/>
          </a:xfrm>
          <a:prstGeom prst="rect">
            <a:avLst/>
          </a:prstGeom>
        </p:spPr>
        <p:txBody>
          <a:bodyPr>
            <a:spAutoFit/>
          </a:bodyPr>
          <a:lstStyle/>
          <a:p>
            <a:pPr>
              <a:buFont typeface="Arial" panose="020B0604020202020204" pitchFamily="34" charset="0"/>
              <a:buChar char="•"/>
            </a:pPr>
            <a:r>
              <a:rPr lang="en-US" dirty="0" smtClean="0">
                <a:solidFill>
                  <a:srgbClr val="000000"/>
                </a:solidFill>
                <a:latin typeface="Times New Roman" panose="02020603050405020304" pitchFamily="18" charset="0"/>
              </a:rPr>
              <a:t>Processes </a:t>
            </a:r>
            <a:r>
              <a:rPr lang="en-US" dirty="0">
                <a:solidFill>
                  <a:srgbClr val="000000"/>
                </a:solidFill>
                <a:latin typeface="Times New Roman" panose="02020603050405020304" pitchFamily="18" charset="0"/>
              </a:rPr>
              <a:t>may be in one of 5 states, </a:t>
            </a:r>
          </a:p>
          <a:p>
            <a:pPr marL="742950" lvl="1" indent="-285750">
              <a:buFont typeface="Arial" panose="020B0604020202020204" pitchFamily="34" charset="0"/>
              <a:buChar char="•"/>
            </a:pPr>
            <a:r>
              <a:rPr lang="en-US" b="1" dirty="0">
                <a:solidFill>
                  <a:srgbClr val="000000"/>
                </a:solidFill>
                <a:latin typeface="Times New Roman" panose="02020603050405020304" pitchFamily="18" charset="0"/>
              </a:rPr>
              <a:t>New</a:t>
            </a:r>
            <a:r>
              <a:rPr lang="en-US" dirty="0">
                <a:solidFill>
                  <a:srgbClr val="000000"/>
                </a:solidFill>
                <a:latin typeface="Times New Roman" panose="02020603050405020304" pitchFamily="18" charset="0"/>
              </a:rPr>
              <a:t> - The process is in the stage of being created.</a:t>
            </a:r>
          </a:p>
          <a:p>
            <a:pPr marL="742950" lvl="1" indent="-285750">
              <a:buFont typeface="Arial" panose="020B0604020202020204" pitchFamily="34" charset="0"/>
              <a:buChar char="•"/>
            </a:pPr>
            <a:r>
              <a:rPr lang="en-US" b="1" dirty="0">
                <a:solidFill>
                  <a:srgbClr val="000000"/>
                </a:solidFill>
                <a:latin typeface="Times New Roman" panose="02020603050405020304" pitchFamily="18" charset="0"/>
              </a:rPr>
              <a:t>Ready </a:t>
            </a:r>
            <a:r>
              <a:rPr lang="en-US" dirty="0">
                <a:solidFill>
                  <a:srgbClr val="000000"/>
                </a:solidFill>
                <a:latin typeface="Times New Roman" panose="02020603050405020304" pitchFamily="18" charset="0"/>
              </a:rPr>
              <a:t>- The process has all the resources available that it needs to run, but the CPU is not currently working on this process's instructions.</a:t>
            </a:r>
          </a:p>
          <a:p>
            <a:pPr marL="742950" lvl="1" indent="-285750">
              <a:buFont typeface="Arial" panose="020B0604020202020204" pitchFamily="34" charset="0"/>
              <a:buChar char="•"/>
            </a:pPr>
            <a:r>
              <a:rPr lang="en-US" b="1" dirty="0">
                <a:solidFill>
                  <a:srgbClr val="000000"/>
                </a:solidFill>
                <a:latin typeface="Times New Roman" panose="02020603050405020304" pitchFamily="18" charset="0"/>
              </a:rPr>
              <a:t>Running </a:t>
            </a:r>
            <a:r>
              <a:rPr lang="en-US" dirty="0">
                <a:solidFill>
                  <a:srgbClr val="000000"/>
                </a:solidFill>
                <a:latin typeface="Times New Roman" panose="02020603050405020304" pitchFamily="18" charset="0"/>
              </a:rPr>
              <a:t>- The CPU is working on this process's instructions.</a:t>
            </a:r>
          </a:p>
          <a:p>
            <a:pPr marL="742950" lvl="1" indent="-285750">
              <a:buFont typeface="Arial" panose="020B0604020202020204" pitchFamily="34" charset="0"/>
              <a:buChar char="•"/>
            </a:pPr>
            <a:r>
              <a:rPr lang="en-US" b="1" dirty="0">
                <a:solidFill>
                  <a:srgbClr val="000000"/>
                </a:solidFill>
                <a:latin typeface="Times New Roman" panose="02020603050405020304" pitchFamily="18" charset="0"/>
              </a:rPr>
              <a:t>Waiting</a:t>
            </a:r>
            <a:r>
              <a:rPr lang="en-US" dirty="0">
                <a:solidFill>
                  <a:srgbClr val="000000"/>
                </a:solidFill>
                <a:latin typeface="Times New Roman" panose="02020603050405020304" pitchFamily="18" charset="0"/>
              </a:rPr>
              <a:t> - The process cannot run at the moment, because it is waiting for some resource to become available or for some event to occur. For example the process may be waiting for keyboard input, disk access request, inter-process messages</a:t>
            </a:r>
            <a:r>
              <a:rPr lang="en-US">
                <a:solidFill>
                  <a:srgbClr val="000000"/>
                </a:solidFill>
                <a:latin typeface="Times New Roman" panose="02020603050405020304" pitchFamily="18" charset="0"/>
              </a:rPr>
              <a:t>, </a:t>
            </a:r>
            <a:r>
              <a:rPr lang="en-US" smtClean="0">
                <a:solidFill>
                  <a:srgbClr val="000000"/>
                </a:solidFill>
                <a:latin typeface="Times New Roman" panose="02020603050405020304" pitchFamily="18" charset="0"/>
              </a:rPr>
              <a:t>or </a:t>
            </a:r>
            <a:r>
              <a:rPr lang="en-US" dirty="0">
                <a:solidFill>
                  <a:srgbClr val="000000"/>
                </a:solidFill>
                <a:latin typeface="Times New Roman" panose="02020603050405020304" pitchFamily="18" charset="0"/>
              </a:rPr>
              <a:t>a child process to finish.</a:t>
            </a:r>
          </a:p>
          <a:p>
            <a:pPr marL="742950" lvl="1" indent="-285750">
              <a:buFont typeface="Arial" panose="020B0604020202020204" pitchFamily="34" charset="0"/>
              <a:buChar char="•"/>
            </a:pPr>
            <a:r>
              <a:rPr lang="en-US" b="1" dirty="0">
                <a:solidFill>
                  <a:srgbClr val="000000"/>
                </a:solidFill>
                <a:latin typeface="Times New Roman" panose="02020603050405020304" pitchFamily="18" charset="0"/>
              </a:rPr>
              <a:t>Terminated - </a:t>
            </a:r>
            <a:r>
              <a:rPr lang="en-US" dirty="0">
                <a:solidFill>
                  <a:srgbClr val="000000"/>
                </a:solidFill>
                <a:latin typeface="Times New Roman" panose="02020603050405020304" pitchFamily="18" charset="0"/>
              </a:rPr>
              <a:t>The process has completed.</a:t>
            </a:r>
            <a:endParaRPr lang="en-US" b="0" i="0" dirty="0">
              <a:solidFill>
                <a:srgbClr val="000000"/>
              </a:solidFill>
              <a:effectLst/>
              <a:latin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648197" y="1417638"/>
            <a:ext cx="5023198" cy="2922350"/>
          </a:xfrm>
          <a:prstGeom prst="rect">
            <a:avLst/>
          </a:prstGeom>
        </p:spPr>
      </p:pic>
    </p:spTree>
    <p:extLst>
      <p:ext uri="{BB962C8B-B14F-4D97-AF65-F5344CB8AC3E}">
        <p14:creationId xmlns:p14="http://schemas.microsoft.com/office/powerpoint/2010/main" val="3181158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6119" t="19916" r="22379" b="26166"/>
          <a:stretch/>
        </p:blipFill>
        <p:spPr>
          <a:xfrm>
            <a:off x="982639" y="2006221"/>
            <a:ext cx="6701050" cy="3944203"/>
          </a:xfrm>
          <a:prstGeom prst="rect">
            <a:avLst/>
          </a:prstGeom>
        </p:spPr>
      </p:pic>
      <p:sp>
        <p:nvSpPr>
          <p:cNvPr id="5" name="Title 1">
            <a:extLst>
              <a:ext uri="{FF2B5EF4-FFF2-40B4-BE49-F238E27FC236}">
                <a16:creationId xmlns:a16="http://schemas.microsoft.com/office/drawing/2014/main" xmlns="" id="{BDCDEF72-8EA1-4677-9A27-94E7AC8D393B}"/>
              </a:ext>
            </a:extLst>
          </p:cNvPr>
          <p:cNvSpPr>
            <a:spLocks noGrp="1"/>
          </p:cNvSpPr>
          <p:nvPr>
            <p:ph type="title"/>
          </p:nvPr>
        </p:nvSpPr>
        <p:spPr>
          <a:xfrm>
            <a:off x="427630" y="232121"/>
            <a:ext cx="10363200" cy="1143000"/>
          </a:xfrm>
        </p:spPr>
        <p:txBody>
          <a:bodyPr>
            <a:noAutofit/>
          </a:bodyPr>
          <a:lstStyle/>
          <a:p>
            <a:r>
              <a:rPr lang="en-IN" dirty="0" smtClean="0">
                <a:solidFill>
                  <a:schemeClr val="bg1">
                    <a:lumMod val="50000"/>
                  </a:schemeClr>
                </a:solidFill>
                <a:latin typeface="+mn-lt"/>
              </a:rPr>
              <a:t>Process Control Block</a:t>
            </a:r>
            <a:endParaRPr lang="en-IN" dirty="0">
              <a:solidFill>
                <a:schemeClr val="bg1">
                  <a:lumMod val="50000"/>
                </a:schemeClr>
              </a:solidFill>
              <a:latin typeface="+mn-lt"/>
            </a:endParaRPr>
          </a:p>
        </p:txBody>
      </p:sp>
    </p:spTree>
    <p:extLst>
      <p:ext uri="{BB962C8B-B14F-4D97-AF65-F5344CB8AC3E}">
        <p14:creationId xmlns:p14="http://schemas.microsoft.com/office/powerpoint/2010/main" val="32833606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2581" y="300299"/>
            <a:ext cx="7519987" cy="576263"/>
          </a:xfrm>
        </p:spPr>
        <p:txBody>
          <a:bodyPr>
            <a:normAutofit fontScale="90000"/>
          </a:bodyPr>
          <a:lstStyle/>
          <a:p>
            <a:pPr eaLnBrk="1" hangingPunct="1"/>
            <a:r>
              <a:rPr lang="en-US" altLang="en-US" dirty="0" smtClean="0">
                <a:solidFill>
                  <a:schemeClr val="bg1">
                    <a:lumMod val="65000"/>
                  </a:schemeClr>
                </a:solidFill>
              </a:rPr>
              <a:t>Process Control Block (PCB)</a:t>
            </a:r>
          </a:p>
        </p:txBody>
      </p:sp>
      <p:sp>
        <p:nvSpPr>
          <p:cNvPr id="11267" name="Rectangle 3"/>
          <p:cNvSpPr>
            <a:spLocks noGrp="1" noChangeArrowheads="1"/>
          </p:cNvSpPr>
          <p:nvPr>
            <p:ph type="body" idx="1"/>
          </p:nvPr>
        </p:nvSpPr>
        <p:spPr>
          <a:xfrm>
            <a:off x="979321" y="1252537"/>
            <a:ext cx="4579938" cy="4772025"/>
          </a:xfrm>
        </p:spPr>
        <p:txBody>
          <a:bodyPr>
            <a:normAutofit fontScale="77500" lnSpcReduction="20000"/>
          </a:bodyPr>
          <a:lstStyle/>
          <a:p>
            <a:pPr>
              <a:buFont typeface="Monotype Sorts" pitchFamily="-84" charset="2"/>
              <a:buNone/>
            </a:pPr>
            <a:r>
              <a:rPr lang="en-US" altLang="en-US" dirty="0" smtClean="0">
                <a:latin typeface="Times New Roman" panose="02020603050405020304" pitchFamily="18" charset="0"/>
                <a:cs typeface="Times New Roman" panose="02020603050405020304" pitchFamily="18" charset="0"/>
              </a:rPr>
              <a:t>Information associated with each process </a:t>
            </a:r>
          </a:p>
          <a:p>
            <a:pPr>
              <a:buFont typeface="Monotype Sorts" pitchFamily="-84" charset="2"/>
              <a:buNone/>
            </a:pPr>
            <a:r>
              <a:rPr lang="en-US" altLang="en-US" dirty="0" smtClean="0">
                <a:latin typeface="Times New Roman" panose="02020603050405020304" pitchFamily="18" charset="0"/>
                <a:cs typeface="Times New Roman" panose="02020603050405020304" pitchFamily="18" charset="0"/>
              </a:rPr>
              <a:t>(also called </a:t>
            </a:r>
            <a:r>
              <a:rPr lang="en-US" altLang="en-US" b="1" dirty="0" smtClean="0">
                <a:solidFill>
                  <a:srgbClr val="3366FF"/>
                </a:solidFill>
                <a:latin typeface="Times New Roman" panose="02020603050405020304" pitchFamily="18" charset="0"/>
                <a:cs typeface="Times New Roman" panose="02020603050405020304" pitchFamily="18" charset="0"/>
              </a:rPr>
              <a:t>task control block</a:t>
            </a:r>
            <a:r>
              <a:rPr lang="en-US" altLang="en-US" dirty="0" smtClean="0">
                <a:latin typeface="Times New Roman" panose="02020603050405020304" pitchFamily="18" charset="0"/>
                <a:cs typeface="Times New Roman" panose="02020603050405020304" pitchFamily="18" charset="0"/>
              </a:rPr>
              <a:t>)</a:t>
            </a:r>
          </a:p>
          <a:p>
            <a:r>
              <a:rPr lang="en-US" altLang="en-US" b="1" dirty="0" smtClean="0">
                <a:latin typeface="Times New Roman" panose="02020603050405020304" pitchFamily="18" charset="0"/>
                <a:cs typeface="Times New Roman" panose="02020603050405020304" pitchFamily="18" charset="0"/>
              </a:rPr>
              <a:t>Process state – </a:t>
            </a:r>
            <a:r>
              <a:rPr lang="en-US" altLang="en-US" dirty="0" smtClean="0">
                <a:latin typeface="Times New Roman" panose="02020603050405020304" pitchFamily="18" charset="0"/>
                <a:cs typeface="Times New Roman" panose="02020603050405020304" pitchFamily="18" charset="0"/>
              </a:rPr>
              <a:t>running, waiting, </a:t>
            </a:r>
            <a:r>
              <a:rPr lang="en-US" altLang="en-US" dirty="0" err="1" smtClean="0">
                <a:latin typeface="Times New Roman" panose="02020603050405020304" pitchFamily="18" charset="0"/>
                <a:cs typeface="Times New Roman" panose="02020603050405020304" pitchFamily="18" charset="0"/>
              </a:rPr>
              <a:t>etc</a:t>
            </a:r>
            <a:endParaRPr lang="en-US" altLang="en-US" dirty="0" smtClean="0">
              <a:latin typeface="Times New Roman" panose="02020603050405020304" pitchFamily="18" charset="0"/>
              <a:cs typeface="Times New Roman" panose="02020603050405020304" pitchFamily="18" charset="0"/>
            </a:endParaRPr>
          </a:p>
          <a:p>
            <a:r>
              <a:rPr lang="en-US" altLang="en-US" b="1" dirty="0" smtClean="0">
                <a:latin typeface="Times New Roman" panose="02020603050405020304" pitchFamily="18" charset="0"/>
                <a:cs typeface="Times New Roman" panose="02020603050405020304" pitchFamily="18" charset="0"/>
              </a:rPr>
              <a:t>Program counter – </a:t>
            </a:r>
            <a:r>
              <a:rPr lang="en-US" altLang="en-US" dirty="0" smtClean="0">
                <a:latin typeface="Times New Roman" panose="02020603050405020304" pitchFamily="18" charset="0"/>
                <a:cs typeface="Times New Roman" panose="02020603050405020304" pitchFamily="18" charset="0"/>
              </a:rPr>
              <a:t>location of instruction to next execute</a:t>
            </a:r>
          </a:p>
          <a:p>
            <a:r>
              <a:rPr lang="en-US" altLang="en-US" b="1" dirty="0" smtClean="0">
                <a:latin typeface="Times New Roman" panose="02020603050405020304" pitchFamily="18" charset="0"/>
                <a:cs typeface="Times New Roman" panose="02020603050405020304" pitchFamily="18" charset="0"/>
              </a:rPr>
              <a:t>CPU registers – </a:t>
            </a:r>
            <a:r>
              <a:rPr lang="en-US" altLang="en-US" dirty="0" smtClean="0">
                <a:latin typeface="Times New Roman" panose="02020603050405020304" pitchFamily="18" charset="0"/>
                <a:cs typeface="Times New Roman" panose="02020603050405020304" pitchFamily="18" charset="0"/>
              </a:rPr>
              <a:t>contents of all process-centric registers</a:t>
            </a:r>
          </a:p>
          <a:p>
            <a:r>
              <a:rPr lang="en-US" altLang="en-US" b="1" dirty="0" smtClean="0">
                <a:latin typeface="Times New Roman" panose="02020603050405020304" pitchFamily="18" charset="0"/>
                <a:cs typeface="Times New Roman" panose="02020603050405020304" pitchFamily="18" charset="0"/>
              </a:rPr>
              <a:t>CPU scheduling information- </a:t>
            </a:r>
            <a:r>
              <a:rPr lang="en-US" altLang="en-US" dirty="0" smtClean="0">
                <a:latin typeface="Times New Roman" panose="02020603050405020304" pitchFamily="18" charset="0"/>
                <a:cs typeface="Times New Roman" panose="02020603050405020304" pitchFamily="18" charset="0"/>
              </a:rPr>
              <a:t>priorities, scheduling queue pointers</a:t>
            </a:r>
          </a:p>
          <a:p>
            <a:r>
              <a:rPr lang="en-US" altLang="en-US" b="1" dirty="0" smtClean="0">
                <a:latin typeface="Times New Roman" panose="02020603050405020304" pitchFamily="18" charset="0"/>
                <a:cs typeface="Times New Roman" panose="02020603050405020304" pitchFamily="18" charset="0"/>
              </a:rPr>
              <a:t>Memory-management information – </a:t>
            </a:r>
            <a:r>
              <a:rPr lang="en-US" altLang="en-US" dirty="0" smtClean="0">
                <a:latin typeface="Times New Roman" panose="02020603050405020304" pitchFamily="18" charset="0"/>
                <a:cs typeface="Times New Roman" panose="02020603050405020304" pitchFamily="18" charset="0"/>
              </a:rPr>
              <a:t>memory allocated to the process</a:t>
            </a:r>
          </a:p>
          <a:p>
            <a:r>
              <a:rPr lang="en-US" altLang="en-US" b="1" dirty="0" smtClean="0">
                <a:latin typeface="Times New Roman" panose="02020603050405020304" pitchFamily="18" charset="0"/>
                <a:cs typeface="Times New Roman" panose="02020603050405020304" pitchFamily="18" charset="0"/>
              </a:rPr>
              <a:t>Accounting information – </a:t>
            </a:r>
            <a:r>
              <a:rPr lang="en-US" altLang="en-US" dirty="0" smtClean="0">
                <a:latin typeface="Times New Roman" panose="02020603050405020304" pitchFamily="18" charset="0"/>
                <a:cs typeface="Times New Roman" panose="02020603050405020304" pitchFamily="18" charset="0"/>
              </a:rPr>
              <a:t>CPU used, clock time elapsed since start, time limits</a:t>
            </a:r>
          </a:p>
          <a:p>
            <a:r>
              <a:rPr lang="en-US" altLang="en-US" b="1" dirty="0" smtClean="0">
                <a:latin typeface="Times New Roman" panose="02020603050405020304" pitchFamily="18" charset="0"/>
                <a:cs typeface="Times New Roman" panose="02020603050405020304" pitchFamily="18" charset="0"/>
              </a:rPr>
              <a:t>I/O status information – </a:t>
            </a:r>
            <a:r>
              <a:rPr lang="en-US" altLang="en-US" dirty="0" smtClean="0">
                <a:latin typeface="Times New Roman" panose="02020603050405020304" pitchFamily="18" charset="0"/>
                <a:cs typeface="Times New Roman" panose="02020603050405020304" pitchFamily="18" charset="0"/>
              </a:rPr>
              <a:t>I/O devices allocated to process, list of open files</a:t>
            </a:r>
          </a:p>
          <a:p>
            <a:endParaRPr lang="en-US" altLang="en-US" dirty="0" smtClean="0">
              <a:latin typeface="Times New Roman" panose="02020603050405020304" pitchFamily="18" charset="0"/>
              <a:cs typeface="Times New Roman" panose="02020603050405020304" pitchFamily="18" charset="0"/>
            </a:endParaRPr>
          </a:p>
        </p:txBody>
      </p:sp>
      <p:pic>
        <p:nvPicPr>
          <p:cNvPr id="1126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4400" y="1393825"/>
            <a:ext cx="2795588"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938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CPU Context Switching</a:t>
            </a:r>
          </a:p>
        </p:txBody>
      </p:sp>
      <p:pic>
        <p:nvPicPr>
          <p:cNvPr id="4" name="Content Placeholder 3"/>
          <p:cNvPicPr>
            <a:picLocks noGrp="1" noChangeAspect="1"/>
          </p:cNvPicPr>
          <p:nvPr>
            <p:ph sz="quarter" idx="1"/>
          </p:nvPr>
        </p:nvPicPr>
        <p:blipFill rotWithShape="1">
          <a:blip r:embed="rId2"/>
          <a:srcRect l="2672" t="32214" r="36742" b="17637"/>
          <a:stretch/>
        </p:blipFill>
        <p:spPr>
          <a:xfrm>
            <a:off x="1746913" y="1978924"/>
            <a:ext cx="8797934" cy="4094329"/>
          </a:xfrm>
          <a:prstGeom prst="rect">
            <a:avLst/>
          </a:prstGeom>
        </p:spPr>
      </p:pic>
    </p:spTree>
    <p:extLst>
      <p:ext uri="{BB962C8B-B14F-4D97-AF65-F5344CB8AC3E}">
        <p14:creationId xmlns:p14="http://schemas.microsoft.com/office/powerpoint/2010/main" val="27740021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22391</TotalTime>
  <Words>891</Words>
  <Application>Microsoft Office PowerPoint</Application>
  <PresentationFormat>Widescreen</PresentationFormat>
  <Paragraphs>89</Paragraphs>
  <Slides>23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Century Gothic</vt:lpstr>
      <vt:lpstr>Franklin Gothic Book</vt:lpstr>
      <vt:lpstr>Monotype Sorts</vt:lpstr>
      <vt:lpstr>Perpetua</vt:lpstr>
      <vt:lpstr>Symbol</vt:lpstr>
      <vt:lpstr>Times New Roman</vt:lpstr>
      <vt:lpstr>Wingdings</vt:lpstr>
      <vt:lpstr>Wingdings 2</vt:lpstr>
      <vt:lpstr>Equity</vt:lpstr>
      <vt:lpstr>Operating Systems (Process Management)</vt:lpstr>
      <vt:lpstr>Executing Apps (Process)</vt:lpstr>
      <vt:lpstr>Process Memory Map</vt:lpstr>
      <vt:lpstr>PowerPoint Presentation</vt:lpstr>
      <vt:lpstr>PowerPoint Presentation</vt:lpstr>
      <vt:lpstr>Process State</vt:lpstr>
      <vt:lpstr>Process Control Block</vt:lpstr>
      <vt:lpstr>Process Control Block (PCB)</vt:lpstr>
      <vt:lpstr>CPU Context Switching</vt:lpstr>
      <vt:lpstr>CPU Context Switching</vt:lpstr>
      <vt:lpstr>CPU Context Switching  (IO Request)</vt:lpstr>
      <vt:lpstr>CPU Context Switching  (Zombie)</vt:lpstr>
      <vt:lpstr>Zombie</vt:lpstr>
      <vt:lpstr>PowerPoint Presentation</vt:lpstr>
      <vt:lpstr>Context Switching for multitasking</vt:lpstr>
      <vt:lpstr>Context Switching for multitasking</vt:lpstr>
      <vt:lpstr> Process Scheduling Queues</vt:lpstr>
      <vt:lpstr> Process Scheduling Queues</vt:lpstr>
      <vt:lpstr> Schedulers</vt:lpstr>
      <vt:lpstr>Type of Schedulers</vt:lpstr>
      <vt:lpstr> Dispatcher</vt:lpstr>
      <vt:lpstr> Difference between Dispatcher and Scheduler</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suvendu</dc:creator>
  <cp:lastModifiedBy>User</cp:lastModifiedBy>
  <cp:revision>289</cp:revision>
  <dcterms:created xsi:type="dcterms:W3CDTF">2017-12-03T11:28:36Z</dcterms:created>
  <dcterms:modified xsi:type="dcterms:W3CDTF">2022-03-01T05:59:26Z</dcterms:modified>
</cp:coreProperties>
</file>