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notesMasterIdLst>
    <p:notesMasterId r:id="rId22"/>
  </p:notesMasterIdLst>
  <p:sldIdLst>
    <p:sldId id="256" r:id="rId2"/>
    <p:sldId id="285" r:id="rId3"/>
    <p:sldId id="286" r:id="rId4"/>
    <p:sldId id="302" r:id="rId5"/>
    <p:sldId id="287" r:id="rId6"/>
    <p:sldId id="288" r:id="rId7"/>
    <p:sldId id="295" r:id="rId8"/>
    <p:sldId id="296" r:id="rId9"/>
    <p:sldId id="297" r:id="rId10"/>
    <p:sldId id="298" r:id="rId11"/>
    <p:sldId id="299" r:id="rId12"/>
    <p:sldId id="289" r:id="rId13"/>
    <p:sldId id="290" r:id="rId14"/>
    <p:sldId id="293" r:id="rId15"/>
    <p:sldId id="300" r:id="rId16"/>
    <p:sldId id="301" r:id="rId17"/>
    <p:sldId id="291" r:id="rId18"/>
    <p:sldId id="292" r:id="rId19"/>
    <p:sldId id="303"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5" autoAdjust="0"/>
    <p:restoredTop sz="97670" autoAdjust="0"/>
  </p:normalViewPr>
  <p:slideViewPr>
    <p:cSldViewPr snapToGrid="0">
      <p:cViewPr varScale="1">
        <p:scale>
          <a:sx n="70" d="100"/>
          <a:sy n="70" d="100"/>
        </p:scale>
        <p:origin x="660" y="72"/>
      </p:cViewPr>
      <p:guideLst>
        <p:guide orient="horz" pos="2160"/>
        <p:guide pos="3840"/>
      </p:guideLst>
    </p:cSldViewPr>
  </p:slideViewPr>
  <p:notesTextViewPr>
    <p:cViewPr>
      <p:scale>
        <a:sx n="1" d="1"/>
        <a:sy n="1" d="1"/>
      </p:scale>
      <p:origin x="0" y="0"/>
    </p:cViewPr>
  </p:notesTextViewPr>
  <p:sorterViewPr>
    <p:cViewPr>
      <p:scale>
        <a:sx n="66" d="100"/>
        <a:sy n="66" d="100"/>
      </p:scale>
      <p:origin x="0" y="-4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5D48D-E9A4-4536-AECB-4104F26E3BDA}" type="datetimeFigureOut">
              <a:rPr lang="en-US" smtClean="0"/>
              <a:pPr/>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F8E61-8FAE-4BF3-AED1-9FECF4609D94}" type="slidenum">
              <a:rPr lang="en-US" smtClean="0"/>
              <a:pPr/>
              <a:t>‹#›</a:t>
            </a:fld>
            <a:endParaRPr lang="en-US"/>
          </a:p>
        </p:txBody>
      </p:sp>
    </p:spTree>
    <p:extLst>
      <p:ext uri="{BB962C8B-B14F-4D97-AF65-F5344CB8AC3E}">
        <p14:creationId xmlns:p14="http://schemas.microsoft.com/office/powerpoint/2010/main" val="376550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7</a:t>
            </a:fld>
            <a:endParaRPr lang="en-US"/>
          </a:p>
        </p:txBody>
      </p:sp>
    </p:spTree>
    <p:extLst>
      <p:ext uri="{BB962C8B-B14F-4D97-AF65-F5344CB8AC3E}">
        <p14:creationId xmlns:p14="http://schemas.microsoft.com/office/powerpoint/2010/main" val="251413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8</a:t>
            </a:fld>
            <a:endParaRPr lang="en-US"/>
          </a:p>
        </p:txBody>
      </p:sp>
    </p:spTree>
    <p:extLst>
      <p:ext uri="{BB962C8B-B14F-4D97-AF65-F5344CB8AC3E}">
        <p14:creationId xmlns:p14="http://schemas.microsoft.com/office/powerpoint/2010/main" val="681073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16</a:t>
            </a:fld>
            <a:endParaRPr lang="en-US"/>
          </a:p>
        </p:txBody>
      </p:sp>
    </p:spTree>
    <p:extLst>
      <p:ext uri="{BB962C8B-B14F-4D97-AF65-F5344CB8AC3E}">
        <p14:creationId xmlns:p14="http://schemas.microsoft.com/office/powerpoint/2010/main" val="4234958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18</a:t>
            </a:fld>
            <a:endParaRPr lang="en-US"/>
          </a:p>
        </p:txBody>
      </p:sp>
    </p:spTree>
    <p:extLst>
      <p:ext uri="{BB962C8B-B14F-4D97-AF65-F5344CB8AC3E}">
        <p14:creationId xmlns:p14="http://schemas.microsoft.com/office/powerpoint/2010/main" val="445789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20</a:t>
            </a:fld>
            <a:endParaRPr lang="en-US"/>
          </a:p>
        </p:txBody>
      </p:sp>
    </p:spTree>
    <p:extLst>
      <p:ext uri="{BB962C8B-B14F-4D97-AF65-F5344CB8AC3E}">
        <p14:creationId xmlns:p14="http://schemas.microsoft.com/office/powerpoint/2010/main" val="259438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21BB44-5FAE-4671-ACE5-C0A0F929EC84}" type="datetimeFigureOut">
              <a:rPr lang="en-US" smtClean="0"/>
              <a:pPr/>
              <a:t>2/23/2022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21BB44-5FAE-4671-ACE5-C0A0F929EC84}" type="datetimeFigureOut">
              <a:rPr lang="en-US" smtClean="0"/>
              <a:pPr/>
              <a:t>2/23/2022</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21BB44-5FAE-4671-ACE5-C0A0F929EC84}"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21BB44-5FAE-4671-ACE5-C0A0F929EC84}" type="datetimeFigureOut">
              <a:rPr lang="en-US" smtClean="0"/>
              <a:pPr/>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21BB44-5FAE-4671-ACE5-C0A0F929EC84}" type="datetimeFigureOut">
              <a:rPr lang="en-US" smtClean="0"/>
              <a:pPr/>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1BB44-5FAE-4671-ACE5-C0A0F929EC84}" type="datetimeFigureOut">
              <a:rPr lang="en-US" smtClean="0"/>
              <a:pPr/>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pPr/>
              <a:t>2/23/2022</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5421BB44-5FAE-4671-ACE5-C0A0F929EC84}" type="datetimeFigureOut">
              <a:rPr lang="en-US" smtClean="0"/>
              <a:pPr/>
              <a:t>2/23/2022</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02507" y="5183779"/>
            <a:ext cx="8923019" cy="1126283"/>
          </a:xfrm>
        </p:spPr>
        <p:txBody>
          <a:bodyPr>
            <a:normAutofit/>
          </a:bodyPr>
          <a:lstStyle/>
          <a:p>
            <a:pPr marL="3943350" lvl="8" indent="-285750">
              <a:buFont typeface="Century Gothic" panose="020B0502020202020204" pitchFamily="34" charset="0"/>
              <a:buChar char="―"/>
            </a:pPr>
            <a:r>
              <a:rPr lang="en-US" sz="1800" b="1" dirty="0" smtClean="0"/>
              <a:t>	</a:t>
            </a:r>
            <a:r>
              <a:rPr lang="en-US" sz="2400" b="1" dirty="0" smtClean="0"/>
              <a:t>Presented By</a:t>
            </a:r>
            <a:r>
              <a:rPr lang="en-US" sz="2900" dirty="0" smtClean="0"/>
              <a:t>	</a:t>
            </a:r>
            <a:r>
              <a:rPr lang="en-US" dirty="0" smtClean="0"/>
              <a:t>			</a:t>
            </a:r>
            <a:r>
              <a:rPr lang="en-US" sz="1400" dirty="0" smtClean="0"/>
              <a:t>   </a:t>
            </a:r>
            <a:r>
              <a:rPr lang="en-US" sz="2000" dirty="0" err="1" smtClean="0"/>
              <a:t>Sudeshna</a:t>
            </a:r>
            <a:r>
              <a:rPr lang="en-US" sz="2000" dirty="0" smtClean="0"/>
              <a:t> </a:t>
            </a:r>
            <a:r>
              <a:rPr lang="en-US" sz="2000" dirty="0" err="1" smtClean="0"/>
              <a:t>Kundu</a:t>
            </a:r>
            <a:r>
              <a:rPr lang="en-US" sz="2000" dirty="0" smtClean="0"/>
              <a:t> (</a:t>
            </a:r>
            <a:r>
              <a:rPr lang="en-US" sz="2000" dirty="0" err="1" smtClean="0"/>
              <a:t>Mondal</a:t>
            </a:r>
            <a:r>
              <a:rPr lang="en-US" sz="2000" dirty="0" smtClean="0"/>
              <a:t>)</a:t>
            </a:r>
            <a:endParaRPr lang="en-US" sz="2000" dirty="0"/>
          </a:p>
        </p:txBody>
      </p:sp>
      <p:sp>
        <p:nvSpPr>
          <p:cNvPr id="2" name="Title 1"/>
          <p:cNvSpPr>
            <a:spLocks noGrp="1"/>
          </p:cNvSpPr>
          <p:nvPr>
            <p:ph type="ctrTitle"/>
          </p:nvPr>
        </p:nvSpPr>
        <p:spPr/>
        <p:txBody>
          <a:bodyPr/>
          <a:lstStyle/>
          <a:p>
            <a:r>
              <a:rPr lang="en-US" dirty="0" smtClean="0"/>
              <a:t>Operating Systems</a:t>
            </a:r>
            <a:br>
              <a:rPr lang="en-US" dirty="0" smtClean="0"/>
            </a:br>
            <a:r>
              <a:rPr lang="en-US" dirty="0" smtClean="0"/>
              <a:t>(System Structure)</a:t>
            </a:r>
            <a:endParaRPr lang="en-US" dirty="0"/>
          </a:p>
        </p:txBody>
      </p:sp>
    </p:spTree>
    <p:extLst>
      <p:ext uri="{BB962C8B-B14F-4D97-AF65-F5344CB8AC3E}">
        <p14:creationId xmlns:p14="http://schemas.microsoft.com/office/powerpoint/2010/main" val="1030595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5995" y="709389"/>
            <a:ext cx="4635690" cy="2769989"/>
          </a:xfrm>
          <a:prstGeom prst="rect">
            <a:avLst/>
          </a:prstGeom>
        </p:spPr>
        <p:txBody>
          <a:bodyPr wrap="square">
            <a:spAutoFit/>
          </a:bodyPr>
          <a:lstStyle/>
          <a:p>
            <a:r>
              <a:rPr lang="en-US" sz="2400" b="1" dirty="0">
                <a:latin typeface="Bahnschrift" panose="020B0502040204020203" pitchFamily="34" charset="0"/>
              </a:rPr>
              <a:t>System </a:t>
            </a:r>
            <a:r>
              <a:rPr lang="en-US" sz="2400" b="1" dirty="0" smtClean="0">
                <a:latin typeface="Bahnschrift" panose="020B0502040204020203" pitchFamily="34" charset="0"/>
              </a:rPr>
              <a:t>Call</a:t>
            </a:r>
          </a:p>
          <a:p>
            <a:endParaRPr lang="en-US" sz="2400" b="1" dirty="0">
              <a:latin typeface="Bahnschrift" panose="020B0502040204020203" pitchFamily="34" charset="0"/>
            </a:endParaRPr>
          </a:p>
          <a:p>
            <a:r>
              <a:rPr lang="en-US" dirty="0">
                <a:latin typeface="Bahnschrift" panose="020B0502040204020203" pitchFamily="34" charset="0"/>
              </a:rPr>
              <a:t>System call is a way through which we access kernel mode. There are different types of system call to perform different tasks. When System Call is generated then CPU switch form user mode to kernel mode and performs that particular task defined by system call.</a:t>
            </a:r>
            <a:endParaRPr lang="en-IN" dirty="0">
              <a:latin typeface="Bahnschrift" panose="020B0502040204020203" pitchFamily="34" charset="0"/>
            </a:endParaRPr>
          </a:p>
        </p:txBody>
      </p:sp>
      <p:pic>
        <p:nvPicPr>
          <p:cNvPr id="2050" name="Picture 2" descr="https://cstaleem.com/wp-content/uploads/2020/05/User-Mode-Vs-Kernel-M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685" y="1082931"/>
            <a:ext cx="6578219" cy="293734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6813" y="3483629"/>
            <a:ext cx="8607187" cy="3077766"/>
          </a:xfrm>
          <a:prstGeom prst="rect">
            <a:avLst/>
          </a:prstGeom>
        </p:spPr>
        <p:txBody>
          <a:bodyPr wrap="square">
            <a:spAutoFit/>
          </a:bodyPr>
          <a:lstStyle/>
          <a:p>
            <a:pPr fontAlgn="base"/>
            <a:r>
              <a:rPr lang="en-US" sz="2000" b="1" dirty="0">
                <a:solidFill>
                  <a:srgbClr val="C5310D"/>
                </a:solidFill>
                <a:latin typeface="arial" panose="020B0604020202020204" pitchFamily="34" charset="0"/>
              </a:rPr>
              <a:t/>
            </a:r>
            <a:br>
              <a:rPr lang="en-US" sz="2000" b="1" dirty="0">
                <a:solidFill>
                  <a:srgbClr val="C5310D"/>
                </a:solidFill>
                <a:latin typeface="arial" panose="020B0604020202020204" pitchFamily="34" charset="0"/>
              </a:rPr>
            </a:br>
            <a:r>
              <a:rPr lang="en-US" sz="2400" b="1" dirty="0">
                <a:latin typeface="Bahnschrift" panose="020B0502040204020203" pitchFamily="34" charset="0"/>
              </a:rPr>
              <a:t>Explanation of System </a:t>
            </a:r>
            <a:r>
              <a:rPr lang="en-US" sz="2400" b="1" dirty="0" smtClean="0">
                <a:latin typeface="Bahnschrift" panose="020B0502040204020203" pitchFamily="34" charset="0"/>
              </a:rPr>
              <a:t>Call</a:t>
            </a:r>
          </a:p>
          <a:p>
            <a:pPr fontAlgn="base"/>
            <a:endParaRPr lang="en-US" sz="2400" b="1" dirty="0">
              <a:latin typeface="Bahnschrift" panose="020B0502040204020203" pitchFamily="34" charset="0"/>
            </a:endParaRPr>
          </a:p>
          <a:p>
            <a:pPr fontAlgn="base"/>
            <a:r>
              <a:rPr lang="en-US" dirty="0">
                <a:latin typeface="Bahnschrift" panose="020B0502040204020203" pitchFamily="34" charset="0"/>
              </a:rPr>
              <a:t>As in above diagram, User Applications run in user mode, and operating system run in kernel mode. As OS control all the hardware’s so User cannot access hardware without kernel mode. To access kernel mode user application generate a system call because System call is a source to go to kernel mode.</a:t>
            </a:r>
          </a:p>
          <a:p>
            <a:pPr fontAlgn="base"/>
            <a:r>
              <a:rPr lang="en-US" dirty="0">
                <a:latin typeface="Bahnschrift" panose="020B0502040204020203" pitchFamily="34" charset="0"/>
              </a:rPr>
              <a:t>CPU switch in two modes, while working</a:t>
            </a:r>
          </a:p>
          <a:p>
            <a:pPr indent="-285750" fontAlgn="base">
              <a:buFont typeface="Arial" panose="020B0604020202020204" pitchFamily="34" charset="0"/>
              <a:buChar char="•"/>
            </a:pPr>
            <a:r>
              <a:rPr lang="en-US" dirty="0">
                <a:latin typeface="Bahnschrift" panose="020B0502040204020203" pitchFamily="34" charset="0"/>
              </a:rPr>
              <a:t>User mode</a:t>
            </a:r>
          </a:p>
          <a:p>
            <a:pPr indent="-285750" fontAlgn="base">
              <a:buFont typeface="Arial" panose="020B0604020202020204" pitchFamily="34" charset="0"/>
              <a:buChar char="•"/>
            </a:pPr>
            <a:r>
              <a:rPr lang="en-US" dirty="0">
                <a:latin typeface="Bahnschrift" panose="020B0502040204020203" pitchFamily="34" charset="0"/>
              </a:rPr>
              <a:t>Kernel mode</a:t>
            </a:r>
          </a:p>
        </p:txBody>
      </p:sp>
    </p:spTree>
    <p:extLst>
      <p:ext uri="{BB962C8B-B14F-4D97-AF65-F5344CB8AC3E}">
        <p14:creationId xmlns:p14="http://schemas.microsoft.com/office/powerpoint/2010/main" val="1058009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4074" y="362681"/>
            <a:ext cx="6096000" cy="461665"/>
          </a:xfrm>
          <a:prstGeom prst="rect">
            <a:avLst/>
          </a:prstGeom>
        </p:spPr>
        <p:txBody>
          <a:bodyPr>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System </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Calls</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6" name="Picture 2" descr="System Calls in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137" y="362681"/>
            <a:ext cx="4474336" cy="24683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534243521"/>
              </p:ext>
            </p:extLst>
          </p:nvPr>
        </p:nvGraphicFramePr>
        <p:xfrm>
          <a:off x="480804" y="1625518"/>
          <a:ext cx="6255399" cy="4782927"/>
        </p:xfrm>
        <a:graphic>
          <a:graphicData uri="http://schemas.openxmlformats.org/drawingml/2006/table">
            <a:tbl>
              <a:tblPr/>
              <a:tblGrid>
                <a:gridCol w="2085133"/>
                <a:gridCol w="2085133"/>
                <a:gridCol w="2085133"/>
              </a:tblGrid>
              <a:tr h="297586">
                <a:tc>
                  <a:txBody>
                    <a:bodyPr/>
                    <a:lstStyle/>
                    <a:p>
                      <a:pPr algn="l" fontAlgn="t"/>
                      <a:r>
                        <a:rPr lang="en-IN" sz="1100">
                          <a:solidFill>
                            <a:srgbClr val="000000"/>
                          </a:solidFill>
                          <a:effectLst/>
                          <a:latin typeface="times new roman" panose="02020603050405020304" pitchFamily="18" charset="0"/>
                        </a:rPr>
                        <a:t>Process</a:t>
                      </a:r>
                    </a:p>
                  </a:txBody>
                  <a:tcPr marL="67633" marR="67633" marT="67633" marB="67633">
                    <a:lnL w="9525" cap="flat" cmpd="sng" algn="ctr">
                      <a:solidFill>
                        <a:srgbClr val="904CAA"/>
                      </a:solidFill>
                      <a:prstDash val="solid"/>
                      <a:round/>
                      <a:headEnd type="none" w="med" len="med"/>
                      <a:tailEnd type="none" w="med" len="med"/>
                    </a:lnL>
                    <a:lnR w="9525" cap="flat" cmpd="sng" algn="ctr">
                      <a:solidFill>
                        <a:srgbClr val="904CAA"/>
                      </a:solidFill>
                      <a:prstDash val="solid"/>
                      <a:round/>
                      <a:headEnd type="none" w="med" len="med"/>
                      <a:tailEnd type="none" w="med" len="med"/>
                    </a:lnR>
                    <a:lnT w="9525" cap="flat" cmpd="sng" algn="ctr">
                      <a:solidFill>
                        <a:srgbClr val="904CA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panose="02020603050405020304" pitchFamily="18" charset="0"/>
                        </a:rPr>
                        <a:t>Windows</a:t>
                      </a:r>
                    </a:p>
                  </a:txBody>
                  <a:tcPr marL="67633" marR="67633" marT="67633" marB="67633">
                    <a:lnL w="9525" cap="flat" cmpd="sng" algn="ctr">
                      <a:solidFill>
                        <a:srgbClr val="904CAA"/>
                      </a:solidFill>
                      <a:prstDash val="solid"/>
                      <a:round/>
                      <a:headEnd type="none" w="med" len="med"/>
                      <a:tailEnd type="none" w="med" len="med"/>
                    </a:lnL>
                    <a:lnR w="9525" cap="flat" cmpd="sng" algn="ctr">
                      <a:solidFill>
                        <a:srgbClr val="904CAA"/>
                      </a:solidFill>
                      <a:prstDash val="solid"/>
                      <a:round/>
                      <a:headEnd type="none" w="med" len="med"/>
                      <a:tailEnd type="none" w="med" len="med"/>
                    </a:lnR>
                    <a:lnT w="9525" cap="flat" cmpd="sng" algn="ctr">
                      <a:solidFill>
                        <a:srgbClr val="904CA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panose="02020603050405020304" pitchFamily="18" charset="0"/>
                        </a:rPr>
                        <a:t>Unix</a:t>
                      </a:r>
                    </a:p>
                  </a:txBody>
                  <a:tcPr marL="67633" marR="67633" marT="67633" marB="67633">
                    <a:lnL w="9525" cap="flat" cmpd="sng" algn="ctr">
                      <a:solidFill>
                        <a:srgbClr val="904CAA"/>
                      </a:solidFill>
                      <a:prstDash val="solid"/>
                      <a:round/>
                      <a:headEnd type="none" w="med" len="med"/>
                      <a:tailEnd type="none" w="med" len="med"/>
                    </a:lnL>
                    <a:lnR w="9525" cap="flat" cmpd="sng" algn="ctr">
                      <a:solidFill>
                        <a:srgbClr val="904CAA"/>
                      </a:solidFill>
                      <a:prstDash val="solid"/>
                      <a:round/>
                      <a:headEnd type="none" w="med" len="med"/>
                      <a:tailEnd type="none" w="med" len="med"/>
                    </a:lnR>
                    <a:lnT w="9525" cap="flat" cmpd="sng" algn="ctr">
                      <a:solidFill>
                        <a:srgbClr val="904CA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39456">
                <a:tc>
                  <a:txBody>
                    <a:bodyPr/>
                    <a:lstStyle/>
                    <a:p>
                      <a:pPr algn="ctr" fontAlgn="t"/>
                      <a:r>
                        <a:rPr lang="en-IN" sz="1200" b="1">
                          <a:solidFill>
                            <a:srgbClr val="333333"/>
                          </a:solidFill>
                          <a:effectLst/>
                          <a:latin typeface="Times New Roman" panose="02020603050405020304" pitchFamily="18" charset="0"/>
                          <a:cs typeface="Times New Roman" panose="02020603050405020304" pitchFamily="18" charset="0"/>
                        </a:rPr>
                        <a:t>Process Control</a:t>
                      </a:r>
                      <a:endParaRPr lang="en-IN" sz="1200">
                        <a:solidFill>
                          <a:srgbClr val="333333"/>
                        </a:solidFill>
                        <a:effectLst/>
                        <a:latin typeface="Times New Roman" panose="02020603050405020304" pitchFamily="18" charset="0"/>
                        <a:cs typeface="Times New Roman" panose="02020603050405020304" pitchFamily="18" charset="0"/>
                      </a:endParaRP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200">
                          <a:solidFill>
                            <a:srgbClr val="333333"/>
                          </a:solidFill>
                          <a:effectLst/>
                          <a:latin typeface="Times New Roman" panose="02020603050405020304" pitchFamily="18" charset="0"/>
                          <a:cs typeface="Times New Roman" panose="02020603050405020304" pitchFamily="18" charset="0"/>
                        </a:rPr>
                        <a:t>CreateProcess()</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ExitProcess()</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WaitForSingleObject()</a:t>
                      </a: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200">
                          <a:solidFill>
                            <a:srgbClr val="333333"/>
                          </a:solidFill>
                          <a:effectLst/>
                          <a:latin typeface="Times New Roman" panose="02020603050405020304" pitchFamily="18" charset="0"/>
                          <a:cs typeface="Times New Roman" panose="02020603050405020304" pitchFamily="18" charset="0"/>
                        </a:rPr>
                        <a:t>Fork()</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Exit()</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Wait()</a:t>
                      </a: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39456">
                <a:tc>
                  <a:txBody>
                    <a:bodyPr/>
                    <a:lstStyle/>
                    <a:p>
                      <a:pPr algn="ctr" fontAlgn="t"/>
                      <a:r>
                        <a:rPr lang="en-IN" sz="1200" b="1">
                          <a:solidFill>
                            <a:srgbClr val="333333"/>
                          </a:solidFill>
                          <a:effectLst/>
                          <a:latin typeface="Times New Roman" panose="02020603050405020304" pitchFamily="18" charset="0"/>
                          <a:cs typeface="Times New Roman" panose="02020603050405020304" pitchFamily="18" charset="0"/>
                        </a:rPr>
                        <a:t>File Manipulation</a:t>
                      </a:r>
                      <a:endParaRPr lang="en-IN" sz="1200">
                        <a:solidFill>
                          <a:srgbClr val="333333"/>
                        </a:solidFill>
                        <a:effectLst/>
                        <a:latin typeface="Times New Roman" panose="02020603050405020304" pitchFamily="18" charset="0"/>
                        <a:cs typeface="Times New Roman" panose="02020603050405020304" pitchFamily="18" charset="0"/>
                      </a:endParaRP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200">
                          <a:solidFill>
                            <a:srgbClr val="333333"/>
                          </a:solidFill>
                          <a:effectLst/>
                          <a:latin typeface="Times New Roman" panose="02020603050405020304" pitchFamily="18" charset="0"/>
                          <a:cs typeface="Times New Roman" panose="02020603050405020304" pitchFamily="18" charset="0"/>
                        </a:rPr>
                        <a:t>CreateFile()</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ReadFile()</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WriteFile()</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CloseHandle()</a:t>
                      </a: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200">
                          <a:solidFill>
                            <a:srgbClr val="333333"/>
                          </a:solidFill>
                          <a:effectLst/>
                          <a:latin typeface="Times New Roman" panose="02020603050405020304" pitchFamily="18" charset="0"/>
                          <a:cs typeface="Times New Roman" panose="02020603050405020304" pitchFamily="18" charset="0"/>
                        </a:rPr>
                        <a:t>Open()</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Read()</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Write()</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Close()</a:t>
                      </a: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7136">
                <a:tc>
                  <a:txBody>
                    <a:bodyPr/>
                    <a:lstStyle/>
                    <a:p>
                      <a:pPr algn="ctr" fontAlgn="t"/>
                      <a:r>
                        <a:rPr lang="en-IN" sz="1200" b="1">
                          <a:solidFill>
                            <a:srgbClr val="333333"/>
                          </a:solidFill>
                          <a:effectLst/>
                          <a:latin typeface="Times New Roman" panose="02020603050405020304" pitchFamily="18" charset="0"/>
                          <a:cs typeface="Times New Roman" panose="02020603050405020304" pitchFamily="18" charset="0"/>
                        </a:rPr>
                        <a:t>Device Management</a:t>
                      </a:r>
                      <a:endParaRPr lang="en-IN" sz="1200">
                        <a:solidFill>
                          <a:srgbClr val="333333"/>
                        </a:solidFill>
                        <a:effectLst/>
                        <a:latin typeface="Times New Roman" panose="02020603050405020304" pitchFamily="18" charset="0"/>
                        <a:cs typeface="Times New Roman" panose="02020603050405020304" pitchFamily="18" charset="0"/>
                      </a:endParaRP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200">
                          <a:solidFill>
                            <a:srgbClr val="333333"/>
                          </a:solidFill>
                          <a:effectLst/>
                          <a:latin typeface="Times New Roman" panose="02020603050405020304" pitchFamily="18" charset="0"/>
                          <a:cs typeface="Times New Roman" panose="02020603050405020304" pitchFamily="18" charset="0"/>
                        </a:rPr>
                        <a:t>SetConsoleMode()</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ReadConsole()</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WriteConsole()</a:t>
                      </a: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200" dirty="0" err="1">
                          <a:solidFill>
                            <a:srgbClr val="333333"/>
                          </a:solidFill>
                          <a:effectLst/>
                          <a:latin typeface="Times New Roman" panose="02020603050405020304" pitchFamily="18" charset="0"/>
                          <a:cs typeface="Times New Roman" panose="02020603050405020304" pitchFamily="18" charset="0"/>
                        </a:rPr>
                        <a:t>Ioctl</a:t>
                      </a:r>
                      <a:r>
                        <a:rPr lang="en-IN" sz="1200" dirty="0">
                          <a:solidFill>
                            <a:srgbClr val="333333"/>
                          </a:solidFill>
                          <a:effectLst/>
                          <a:latin typeface="Times New Roman" panose="02020603050405020304" pitchFamily="18" charset="0"/>
                          <a:cs typeface="Times New Roman" panose="02020603050405020304" pitchFamily="18" charset="0"/>
                        </a:rPr>
                        <a:t>()</a:t>
                      </a:r>
                      <a:br>
                        <a:rPr lang="en-IN" sz="1200" dirty="0">
                          <a:solidFill>
                            <a:srgbClr val="333333"/>
                          </a:solidFill>
                          <a:effectLst/>
                          <a:latin typeface="Times New Roman" panose="02020603050405020304" pitchFamily="18" charset="0"/>
                          <a:cs typeface="Times New Roman" panose="02020603050405020304" pitchFamily="18" charset="0"/>
                        </a:rPr>
                      </a:br>
                      <a:r>
                        <a:rPr lang="en-IN" sz="1200" dirty="0">
                          <a:solidFill>
                            <a:srgbClr val="333333"/>
                          </a:solidFill>
                          <a:effectLst/>
                          <a:latin typeface="Times New Roman" panose="02020603050405020304" pitchFamily="18" charset="0"/>
                          <a:cs typeface="Times New Roman" panose="02020603050405020304" pitchFamily="18" charset="0"/>
                        </a:rPr>
                        <a:t>Read()</a:t>
                      </a:r>
                      <a:br>
                        <a:rPr lang="en-IN" sz="1200" dirty="0">
                          <a:solidFill>
                            <a:srgbClr val="333333"/>
                          </a:solidFill>
                          <a:effectLst/>
                          <a:latin typeface="Times New Roman" panose="02020603050405020304" pitchFamily="18" charset="0"/>
                          <a:cs typeface="Times New Roman" panose="02020603050405020304" pitchFamily="18" charset="0"/>
                        </a:rPr>
                      </a:br>
                      <a:r>
                        <a:rPr lang="en-IN" sz="1200" dirty="0">
                          <a:solidFill>
                            <a:srgbClr val="333333"/>
                          </a:solidFill>
                          <a:effectLst/>
                          <a:latin typeface="Times New Roman" panose="02020603050405020304" pitchFamily="18" charset="0"/>
                          <a:cs typeface="Times New Roman" panose="02020603050405020304" pitchFamily="18" charset="0"/>
                        </a:rPr>
                        <a:t>Write()</a:t>
                      </a: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39456">
                <a:tc>
                  <a:txBody>
                    <a:bodyPr/>
                    <a:lstStyle/>
                    <a:p>
                      <a:pPr algn="ctr" fontAlgn="t"/>
                      <a:r>
                        <a:rPr lang="en-IN" sz="1200" b="1">
                          <a:solidFill>
                            <a:srgbClr val="333333"/>
                          </a:solidFill>
                          <a:effectLst/>
                          <a:latin typeface="Times New Roman" panose="02020603050405020304" pitchFamily="18" charset="0"/>
                          <a:cs typeface="Times New Roman" panose="02020603050405020304" pitchFamily="18" charset="0"/>
                        </a:rPr>
                        <a:t>Information Maintenance</a:t>
                      </a:r>
                      <a:endParaRPr lang="en-IN" sz="1200">
                        <a:solidFill>
                          <a:srgbClr val="333333"/>
                        </a:solidFill>
                        <a:effectLst/>
                        <a:latin typeface="Times New Roman" panose="02020603050405020304" pitchFamily="18" charset="0"/>
                        <a:cs typeface="Times New Roman" panose="02020603050405020304" pitchFamily="18" charset="0"/>
                      </a:endParaRP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200">
                          <a:solidFill>
                            <a:srgbClr val="333333"/>
                          </a:solidFill>
                          <a:effectLst/>
                          <a:latin typeface="Times New Roman" panose="02020603050405020304" pitchFamily="18" charset="0"/>
                          <a:cs typeface="Times New Roman" panose="02020603050405020304" pitchFamily="18" charset="0"/>
                        </a:rPr>
                        <a:t>GetCurrentProcessID()</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SetTimer()</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Sleep()</a:t>
                      </a: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200">
                          <a:solidFill>
                            <a:srgbClr val="333333"/>
                          </a:solidFill>
                          <a:effectLst/>
                          <a:latin typeface="Times New Roman" panose="02020603050405020304" pitchFamily="18" charset="0"/>
                          <a:cs typeface="Times New Roman" panose="02020603050405020304" pitchFamily="18" charset="0"/>
                        </a:rPr>
                        <a:t>Getpid()</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Alarm()</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Sleep()</a:t>
                      </a: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7136">
                <a:tc>
                  <a:txBody>
                    <a:bodyPr/>
                    <a:lstStyle/>
                    <a:p>
                      <a:pPr algn="ctr" fontAlgn="t"/>
                      <a:r>
                        <a:rPr lang="en-IN" sz="1200" b="1">
                          <a:solidFill>
                            <a:srgbClr val="333333"/>
                          </a:solidFill>
                          <a:effectLst/>
                          <a:latin typeface="Times New Roman" panose="02020603050405020304" pitchFamily="18" charset="0"/>
                          <a:cs typeface="Times New Roman" panose="02020603050405020304" pitchFamily="18" charset="0"/>
                        </a:rPr>
                        <a:t>Communication</a:t>
                      </a:r>
                      <a:endParaRPr lang="en-IN" sz="1200">
                        <a:solidFill>
                          <a:srgbClr val="333333"/>
                        </a:solidFill>
                        <a:effectLst/>
                        <a:latin typeface="Times New Roman" panose="02020603050405020304" pitchFamily="18" charset="0"/>
                        <a:cs typeface="Times New Roman" panose="02020603050405020304" pitchFamily="18" charset="0"/>
                      </a:endParaRP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200">
                          <a:solidFill>
                            <a:srgbClr val="333333"/>
                          </a:solidFill>
                          <a:effectLst/>
                          <a:latin typeface="Times New Roman" panose="02020603050405020304" pitchFamily="18" charset="0"/>
                          <a:cs typeface="Times New Roman" panose="02020603050405020304" pitchFamily="18" charset="0"/>
                        </a:rPr>
                        <a:t>CreatePipe()</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CreateFileMapping()</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MapViewOfFile()</a:t>
                      </a: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200">
                          <a:solidFill>
                            <a:srgbClr val="333333"/>
                          </a:solidFill>
                          <a:effectLst/>
                          <a:latin typeface="Times New Roman" panose="02020603050405020304" pitchFamily="18" charset="0"/>
                          <a:cs typeface="Times New Roman" panose="02020603050405020304" pitchFamily="18" charset="0"/>
                        </a:rPr>
                        <a:t>Pipe()</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Shmget()</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Mmap()</a:t>
                      </a: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01775">
                <a:tc>
                  <a:txBody>
                    <a:bodyPr/>
                    <a:lstStyle/>
                    <a:p>
                      <a:pPr algn="ctr" fontAlgn="t"/>
                      <a:r>
                        <a:rPr lang="en-IN" sz="1200" b="1">
                          <a:solidFill>
                            <a:srgbClr val="333333"/>
                          </a:solidFill>
                          <a:effectLst/>
                          <a:latin typeface="Times New Roman" panose="02020603050405020304" pitchFamily="18" charset="0"/>
                          <a:cs typeface="Times New Roman" panose="02020603050405020304" pitchFamily="18" charset="0"/>
                        </a:rPr>
                        <a:t>Protection</a:t>
                      </a:r>
                      <a:endParaRPr lang="en-IN" sz="1200">
                        <a:solidFill>
                          <a:srgbClr val="333333"/>
                        </a:solidFill>
                        <a:effectLst/>
                        <a:latin typeface="Times New Roman" panose="02020603050405020304" pitchFamily="18" charset="0"/>
                        <a:cs typeface="Times New Roman" panose="02020603050405020304" pitchFamily="18" charset="0"/>
                      </a:endParaRP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200">
                          <a:solidFill>
                            <a:srgbClr val="333333"/>
                          </a:solidFill>
                          <a:effectLst/>
                          <a:latin typeface="Times New Roman" panose="02020603050405020304" pitchFamily="18" charset="0"/>
                          <a:cs typeface="Times New Roman" panose="02020603050405020304" pitchFamily="18" charset="0"/>
                        </a:rPr>
                        <a:t>SetFileSecurity()</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InitializeSecurityDescriptor()</a:t>
                      </a:r>
                      <a:br>
                        <a:rPr lang="en-IN" sz="1200">
                          <a:solidFill>
                            <a:srgbClr val="333333"/>
                          </a:solidFill>
                          <a:effectLst/>
                          <a:latin typeface="Times New Roman" panose="02020603050405020304" pitchFamily="18" charset="0"/>
                          <a:cs typeface="Times New Roman" panose="02020603050405020304" pitchFamily="18" charset="0"/>
                        </a:rPr>
                      </a:br>
                      <a:r>
                        <a:rPr lang="en-IN" sz="1200">
                          <a:solidFill>
                            <a:srgbClr val="333333"/>
                          </a:solidFill>
                          <a:effectLst/>
                          <a:latin typeface="Times New Roman" panose="02020603050405020304" pitchFamily="18" charset="0"/>
                          <a:cs typeface="Times New Roman" panose="02020603050405020304" pitchFamily="18" charset="0"/>
                        </a:rPr>
                        <a:t>SetSecurityDescriptorgroup()</a:t>
                      </a: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200" dirty="0" err="1">
                          <a:solidFill>
                            <a:srgbClr val="333333"/>
                          </a:solidFill>
                          <a:effectLst/>
                          <a:latin typeface="Times New Roman" panose="02020603050405020304" pitchFamily="18" charset="0"/>
                          <a:cs typeface="Times New Roman" panose="02020603050405020304" pitchFamily="18" charset="0"/>
                        </a:rPr>
                        <a:t>Chmod</a:t>
                      </a:r>
                      <a:r>
                        <a:rPr lang="en-IN" sz="1200" dirty="0">
                          <a:solidFill>
                            <a:srgbClr val="333333"/>
                          </a:solidFill>
                          <a:effectLst/>
                          <a:latin typeface="Times New Roman" panose="02020603050405020304" pitchFamily="18" charset="0"/>
                          <a:cs typeface="Times New Roman" panose="02020603050405020304" pitchFamily="18" charset="0"/>
                        </a:rPr>
                        <a:t>()</a:t>
                      </a:r>
                      <a:br>
                        <a:rPr lang="en-IN" sz="1200" dirty="0">
                          <a:solidFill>
                            <a:srgbClr val="333333"/>
                          </a:solidFill>
                          <a:effectLst/>
                          <a:latin typeface="Times New Roman" panose="02020603050405020304" pitchFamily="18" charset="0"/>
                          <a:cs typeface="Times New Roman" panose="02020603050405020304" pitchFamily="18" charset="0"/>
                        </a:rPr>
                      </a:br>
                      <a:r>
                        <a:rPr lang="en-IN" sz="1200" dirty="0" err="1">
                          <a:solidFill>
                            <a:srgbClr val="333333"/>
                          </a:solidFill>
                          <a:effectLst/>
                          <a:latin typeface="Times New Roman" panose="02020603050405020304" pitchFamily="18" charset="0"/>
                          <a:cs typeface="Times New Roman" panose="02020603050405020304" pitchFamily="18" charset="0"/>
                        </a:rPr>
                        <a:t>Umask</a:t>
                      </a:r>
                      <a:r>
                        <a:rPr lang="en-IN" sz="1200" dirty="0">
                          <a:solidFill>
                            <a:srgbClr val="333333"/>
                          </a:solidFill>
                          <a:effectLst/>
                          <a:latin typeface="Times New Roman" panose="02020603050405020304" pitchFamily="18" charset="0"/>
                          <a:cs typeface="Times New Roman" panose="02020603050405020304" pitchFamily="18" charset="0"/>
                        </a:rPr>
                        <a:t>()</a:t>
                      </a:r>
                      <a:br>
                        <a:rPr lang="en-IN" sz="1200" dirty="0">
                          <a:solidFill>
                            <a:srgbClr val="333333"/>
                          </a:solidFill>
                          <a:effectLst/>
                          <a:latin typeface="Times New Roman" panose="02020603050405020304" pitchFamily="18" charset="0"/>
                          <a:cs typeface="Times New Roman" panose="02020603050405020304" pitchFamily="18" charset="0"/>
                        </a:rPr>
                      </a:br>
                      <a:r>
                        <a:rPr lang="en-IN" sz="1200" dirty="0" err="1">
                          <a:solidFill>
                            <a:srgbClr val="333333"/>
                          </a:solidFill>
                          <a:effectLst/>
                          <a:latin typeface="Times New Roman" panose="02020603050405020304" pitchFamily="18" charset="0"/>
                          <a:cs typeface="Times New Roman" panose="02020603050405020304" pitchFamily="18" charset="0"/>
                        </a:rPr>
                        <a:t>Chown</a:t>
                      </a:r>
                      <a:r>
                        <a:rPr lang="en-IN" sz="1200" dirty="0">
                          <a:solidFill>
                            <a:srgbClr val="333333"/>
                          </a:solidFill>
                          <a:effectLst/>
                          <a:latin typeface="Times New Roman" panose="02020603050405020304" pitchFamily="18" charset="0"/>
                          <a:cs typeface="Times New Roman" panose="02020603050405020304" pitchFamily="18" charset="0"/>
                        </a:rPr>
                        <a:t>()</a:t>
                      </a:r>
                    </a:p>
                  </a:txBody>
                  <a:tcPr marL="45089" marR="45089" marT="45089" marB="45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2" name="Rectangle 1"/>
          <p:cNvSpPr/>
          <p:nvPr/>
        </p:nvSpPr>
        <p:spPr>
          <a:xfrm>
            <a:off x="7300137" y="3084458"/>
            <a:ext cx="4252137" cy="3323987"/>
          </a:xfrm>
          <a:prstGeom prst="rect">
            <a:avLst/>
          </a:prstGeom>
        </p:spPr>
        <p:txBody>
          <a:bodyPr wrap="square">
            <a:spAutoFit/>
          </a:bodyPr>
          <a:lstStyle/>
          <a:p>
            <a:pPr algn="just" fontAlgn="base"/>
            <a:r>
              <a:rPr lang="en-US" sz="1400" b="1" i="1" dirty="0">
                <a:solidFill>
                  <a:schemeClr val="tx1">
                    <a:lumMod val="95000"/>
                    <a:lumOff val="5000"/>
                  </a:schemeClr>
                </a:solidFill>
                <a:latin typeface="Bahnschrift" panose="020B0502040204020203" pitchFamily="34" charset="0"/>
              </a:rPr>
              <a:t>Using MS WORD</a:t>
            </a:r>
            <a:endParaRPr lang="en-US" sz="1400" i="1" dirty="0">
              <a:solidFill>
                <a:schemeClr val="tx1">
                  <a:lumMod val="95000"/>
                  <a:lumOff val="5000"/>
                </a:schemeClr>
              </a:solidFill>
              <a:latin typeface="Bahnschrift" panose="020B0502040204020203" pitchFamily="34" charset="0"/>
            </a:endParaRPr>
          </a:p>
          <a:p>
            <a:pPr algn="just" fontAlgn="base"/>
            <a:r>
              <a:rPr lang="en-US" sz="1400" dirty="0">
                <a:solidFill>
                  <a:schemeClr val="tx1">
                    <a:lumMod val="95000"/>
                    <a:lumOff val="5000"/>
                  </a:schemeClr>
                </a:solidFill>
                <a:latin typeface="Bahnschrift" panose="020B0502040204020203" pitchFamily="34" charset="0"/>
              </a:rPr>
              <a:t>To open MS WORD we have to double click on that particular file. As, that file exist in main memory and main memory is a hardware. So, User cannot access the hardware in user mode. User have to request through system call to open the file in main memory. So, OPEN () system call is generated and CPU switch to Kernel mode. Now OS is in kernel mode, it open that particular file from main memory. After opening the file, CPU switch back to user mode. Now we are writing some text in user mode. When user want to save the file then WRITE () system call is again generated. CPU switches to kernel mode to save the file in main memory.</a:t>
            </a:r>
            <a:endParaRPr lang="en-US" sz="1400" b="0" i="0" dirty="0">
              <a:solidFill>
                <a:schemeClr val="tx1">
                  <a:lumMod val="95000"/>
                  <a:lumOff val="5000"/>
                </a:schemeClr>
              </a:solidFill>
              <a:effectLst/>
              <a:latin typeface="Bahnschrift" panose="020B0502040204020203" pitchFamily="34" charset="0"/>
            </a:endParaRPr>
          </a:p>
        </p:txBody>
      </p:sp>
    </p:spTree>
    <p:extLst>
      <p:ext uri="{BB962C8B-B14F-4D97-AF65-F5344CB8AC3E}">
        <p14:creationId xmlns:p14="http://schemas.microsoft.com/office/powerpoint/2010/main" val="98464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4908" y="349609"/>
            <a:ext cx="7190509" cy="5078313"/>
          </a:xfrm>
          <a:prstGeom prst="rect">
            <a:avLst/>
          </a:prstGeom>
        </p:spPr>
        <p:txBody>
          <a:bodyPr wrap="square">
            <a:spAutoFit/>
          </a:bodyPr>
          <a:lstStyle/>
          <a:p>
            <a:pPr>
              <a:spcBef>
                <a:spcPct val="0"/>
              </a:spcBef>
            </a:pPr>
            <a:r>
              <a:rPr lang="en-US" sz="3600" dirty="0">
                <a:solidFill>
                  <a:schemeClr val="tx2"/>
                </a:solidFill>
                <a:latin typeface="+mj-lt"/>
                <a:ea typeface="+mj-ea"/>
                <a:cs typeface="+mj-cs"/>
              </a:rPr>
              <a:t>Operating-System Structure</a:t>
            </a:r>
          </a:p>
          <a:p>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r>
              <a:rPr lang="en-US" dirty="0" smtClean="0">
                <a:latin typeface="Times New Roman" panose="02020603050405020304" pitchFamily="18" charset="0"/>
                <a:ea typeface="Tahoma" panose="020B0604030504040204" pitchFamily="34" charset="0"/>
                <a:cs typeface="Times New Roman" panose="02020603050405020304" pitchFamily="18" charset="0"/>
              </a:rPr>
              <a:t>For efficient performance and implementation an OS should be partitioned into separate subsystems, each with carefully defined tasks, inputs, outputs, and performance characteristics. These subsystems can then be arranged in various architectural configurations:</a:t>
            </a:r>
          </a:p>
          <a:p>
            <a:endParaRPr lang="en-US" dirty="0">
              <a:latin typeface="Times New Roman" panose="02020603050405020304" pitchFamily="18" charset="0"/>
              <a:ea typeface="Tahoma" panose="020B0604030504040204" pitchFamily="34" charset="0"/>
              <a:cs typeface="Times New Roman" panose="02020603050405020304" pitchFamily="18" charset="0"/>
            </a:endParaRPr>
          </a:p>
          <a:p>
            <a:endParaRPr lang="en-US" b="1" dirty="0" smtClean="0">
              <a:latin typeface="Times New Roman" panose="02020603050405020304" pitchFamily="18" charset="0"/>
              <a:ea typeface="Tahoma" panose="020B0604030504040204" pitchFamily="34" charset="0"/>
              <a:cs typeface="Times New Roman" panose="02020603050405020304" pitchFamily="18" charset="0"/>
            </a:endParaRPr>
          </a:p>
          <a:p>
            <a:r>
              <a:rPr lang="en-US" b="1" dirty="0" smtClean="0">
                <a:latin typeface="Times New Roman" panose="02020603050405020304" pitchFamily="18" charset="0"/>
                <a:ea typeface="Tahoma" panose="020B0604030504040204" pitchFamily="34" charset="0"/>
                <a:cs typeface="Times New Roman" panose="02020603050405020304" pitchFamily="18" charset="0"/>
              </a:rPr>
              <a:t>Simple Structure</a:t>
            </a:r>
          </a:p>
          <a:p>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Such operating systems do not have well defined structure and are small, simple and limited systems. The interfaces and levels of functionality are not well separated</a:t>
            </a:r>
            <a:r>
              <a:rPr lang="en-US" dirty="0" smtClean="0">
                <a:latin typeface="Times New Roman" panose="02020603050405020304" pitchFamily="18" charset="0"/>
                <a:ea typeface="Tahoma" panose="020B0604030504040204" pitchFamily="34"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a:latin typeface="Times New Roman" panose="02020603050405020304" pitchFamily="18" charset="0"/>
                <a:ea typeface="Tahoma" panose="020B0604030504040204" pitchFamily="34" charset="0"/>
                <a:cs typeface="Times New Roman" panose="02020603050405020304" pitchFamily="18" charset="0"/>
              </a:rPr>
              <a:t>MS-DOS is an example of such operating system. In MS-DOS application programs are able to access the basic I/O routines. </a:t>
            </a:r>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ea typeface="Tahoma" panose="020B0604030504040204" pitchFamily="34" charset="0"/>
                <a:cs typeface="Times New Roman" panose="02020603050405020304" pitchFamily="18" charset="0"/>
              </a:rPr>
              <a:t>These </a:t>
            </a:r>
            <a:r>
              <a:rPr lang="en-US" dirty="0">
                <a:latin typeface="Times New Roman" panose="02020603050405020304" pitchFamily="18" charset="0"/>
                <a:ea typeface="Tahoma" panose="020B0604030504040204" pitchFamily="34" charset="0"/>
                <a:cs typeface="Times New Roman" panose="02020603050405020304" pitchFamily="18" charset="0"/>
              </a:rPr>
              <a:t>types of operating system cause the entire system to crash if one of the user programs fails. </a:t>
            </a:r>
          </a:p>
        </p:txBody>
      </p:sp>
      <p:pic>
        <p:nvPicPr>
          <p:cNvPr id="1027" name="Picture 3" descr="https://www.cs.uic.edu/~jbell/CourseNotes/OperatingSystems/images/Chapter2/2_11_DOS_Stru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993" y="2143558"/>
            <a:ext cx="3581400" cy="34480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38565" y="5797254"/>
            <a:ext cx="2657779" cy="369332"/>
          </a:xfrm>
          <a:prstGeom prst="rect">
            <a:avLst/>
          </a:prstGeom>
        </p:spPr>
        <p:txBody>
          <a:bodyPr wrap="none">
            <a:spAutoFit/>
          </a:bodyPr>
          <a:lstStyle/>
          <a:p>
            <a:r>
              <a:rPr lang="en-IN" b="1" dirty="0">
                <a:solidFill>
                  <a:srgbClr val="000000"/>
                </a:solidFill>
                <a:latin typeface="Times New Roman" panose="02020603050405020304" pitchFamily="18" charset="0"/>
              </a:rPr>
              <a:t> MS-DOS layer structure</a:t>
            </a:r>
            <a:endParaRPr lang="en-IN" dirty="0"/>
          </a:p>
        </p:txBody>
      </p:sp>
    </p:spTree>
    <p:extLst>
      <p:ext uri="{BB962C8B-B14F-4D97-AF65-F5344CB8AC3E}">
        <p14:creationId xmlns:p14="http://schemas.microsoft.com/office/powerpoint/2010/main" val="4411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491" y="778869"/>
            <a:ext cx="6096000" cy="4247317"/>
          </a:xfrm>
          <a:prstGeom prst="rect">
            <a:avLst/>
          </a:prstGeom>
        </p:spPr>
        <p:txBody>
          <a:bodyPr>
            <a:spAutoFit/>
          </a:bodyPr>
          <a:lstStyle/>
          <a:p>
            <a:r>
              <a:rPr lang="en-US" b="1" dirty="0">
                <a:solidFill>
                  <a:srgbClr val="000000"/>
                </a:solidFill>
                <a:latin typeface="Times New Roman" panose="02020603050405020304" pitchFamily="18" charset="0"/>
              </a:rPr>
              <a:t>Layered Approach</a:t>
            </a:r>
          </a:p>
          <a:p>
            <a:pPr>
              <a:buFont typeface="Arial" panose="020B0604020202020204" pitchFamily="34" charset="0"/>
              <a:buChar char="•"/>
            </a:pPr>
            <a:r>
              <a:rPr lang="en-US" dirty="0">
                <a:solidFill>
                  <a:srgbClr val="000000"/>
                </a:solidFill>
                <a:latin typeface="Times New Roman" panose="02020603050405020304" pitchFamily="18" charset="0"/>
              </a:rPr>
              <a:t>Another approach is to break the OS into a number of smaller layers, each of which rests on the layer below it, and relies solely on the services provided by the next lower layer.</a:t>
            </a:r>
          </a:p>
          <a:p>
            <a:pPr>
              <a:buFont typeface="Arial" panose="020B0604020202020204" pitchFamily="34" charset="0"/>
              <a:buChar char="•"/>
            </a:pPr>
            <a:r>
              <a:rPr lang="en-US" dirty="0">
                <a:solidFill>
                  <a:srgbClr val="000000"/>
                </a:solidFill>
                <a:latin typeface="Times New Roman" panose="02020603050405020304" pitchFamily="18" charset="0"/>
              </a:rPr>
              <a:t>This approach allows each layer to be developed and debugged independently, with the assumption that all lower layers have already been debugged and are trusted to deliver proper services.</a:t>
            </a:r>
          </a:p>
          <a:p>
            <a:pPr>
              <a:buFont typeface="Arial" panose="020B0604020202020204" pitchFamily="34" charset="0"/>
              <a:buChar char="•"/>
            </a:pPr>
            <a:r>
              <a:rPr lang="en-US" dirty="0">
                <a:solidFill>
                  <a:srgbClr val="000000"/>
                </a:solidFill>
                <a:latin typeface="Times New Roman" panose="02020603050405020304" pitchFamily="18" charset="0"/>
              </a:rPr>
              <a:t>The problem is deciding what order in which to place the layers, as no layer can call upon the services of any higher layer, and so many chicken-and-egg situations may arise.</a:t>
            </a:r>
          </a:p>
          <a:p>
            <a:pPr>
              <a:buFont typeface="Arial" panose="020B0604020202020204" pitchFamily="34" charset="0"/>
              <a:buChar char="•"/>
            </a:pPr>
            <a:r>
              <a:rPr lang="en-US" dirty="0">
                <a:solidFill>
                  <a:srgbClr val="000000"/>
                </a:solidFill>
                <a:latin typeface="Times New Roman" panose="02020603050405020304" pitchFamily="18" charset="0"/>
              </a:rPr>
              <a:t>Layered approaches can also be less efficient, as a request for service from a higher layer has to filter through all lower layers before it reaches the HW, possibly with significant processing at each step.</a:t>
            </a:r>
            <a:endParaRPr lang="en-US" b="0" i="0" dirty="0">
              <a:solidFill>
                <a:srgbClr val="000000"/>
              </a:solidFill>
              <a:effectLst/>
              <a:latin typeface="Times New Roman" panose="02020603050405020304" pitchFamily="18" charset="0"/>
            </a:endParaRPr>
          </a:p>
        </p:txBody>
      </p:sp>
      <p:pic>
        <p:nvPicPr>
          <p:cNvPr id="2050" name="Picture 2" descr="https://www.cs.uic.edu/~jbell/CourseNotes/OperatingSystems/images/Chapter2/2_13_Laered_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4168" y="279501"/>
            <a:ext cx="3357689" cy="33576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17309" t="16744" r="24791" b="26353"/>
          <a:stretch/>
        </p:blipFill>
        <p:spPr>
          <a:xfrm>
            <a:off x="6864823" y="3825183"/>
            <a:ext cx="4347237" cy="2402006"/>
          </a:xfrm>
          <a:prstGeom prst="rect">
            <a:avLst/>
          </a:prstGeom>
        </p:spPr>
      </p:pic>
    </p:spTree>
    <p:extLst>
      <p:ext uri="{BB962C8B-B14F-4D97-AF65-F5344CB8AC3E}">
        <p14:creationId xmlns:p14="http://schemas.microsoft.com/office/powerpoint/2010/main" val="3850825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8982" y="488154"/>
            <a:ext cx="6096000" cy="3970318"/>
          </a:xfrm>
          <a:prstGeom prst="rect">
            <a:avLst/>
          </a:prstGeom>
        </p:spPr>
        <p:txBody>
          <a:bodyPr>
            <a:spAutoFit/>
          </a:bodyPr>
          <a:lstStyle/>
          <a:p>
            <a:r>
              <a:rPr lang="en-US" b="1" dirty="0">
                <a:solidFill>
                  <a:srgbClr val="000000"/>
                </a:solidFill>
                <a:latin typeface="Times New Roman" panose="02020603050405020304" pitchFamily="18" charset="0"/>
              </a:rPr>
              <a:t>Microkernels</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The basic idea behind micro kernels is to remove all non-essential services from the kernel, and implement them as system applications instead, thereby making the kernel as small and efficient as possible.</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Most microkernels provide basic process and memory management, and message passing between other services, and not much more.</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Security and protection can be enhanced, as most services are performed in user mode, not kernel mode.</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System expansion can also be easier, because it only involves adding more system applications, not rebuilding a new kernel.</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Mac OS is an example of this type of OS. </a:t>
            </a:r>
          </a:p>
        </p:txBody>
      </p:sp>
      <p:pic>
        <p:nvPicPr>
          <p:cNvPr id="5" name="Picture 4"/>
          <p:cNvPicPr>
            <a:picLocks noChangeAspect="1"/>
          </p:cNvPicPr>
          <p:nvPr/>
        </p:nvPicPr>
        <p:blipFill>
          <a:blip r:embed="rId2"/>
          <a:stretch>
            <a:fillRect/>
          </a:stretch>
        </p:blipFill>
        <p:spPr>
          <a:xfrm>
            <a:off x="7061055" y="2010207"/>
            <a:ext cx="4916763" cy="2381683"/>
          </a:xfrm>
          <a:prstGeom prst="rect">
            <a:avLst/>
          </a:prstGeom>
        </p:spPr>
      </p:pic>
      <p:sp>
        <p:nvSpPr>
          <p:cNvPr id="6" name="Rectangle 5"/>
          <p:cNvSpPr/>
          <p:nvPr/>
        </p:nvSpPr>
        <p:spPr>
          <a:xfrm>
            <a:off x="7599519" y="4615934"/>
            <a:ext cx="3026598" cy="307777"/>
          </a:xfrm>
          <a:prstGeom prst="rect">
            <a:avLst/>
          </a:prstGeom>
        </p:spPr>
        <p:txBody>
          <a:bodyPr wrap="none">
            <a:spAutoFit/>
          </a:bodyPr>
          <a:lstStyle/>
          <a:p>
            <a:r>
              <a:rPr lang="en-US" sz="1400" b="1" dirty="0">
                <a:solidFill>
                  <a:srgbClr val="000000"/>
                </a:solidFill>
                <a:latin typeface="Times New Roman" panose="02020603050405020304" pitchFamily="18" charset="0"/>
              </a:rPr>
              <a:t>Architecture of a typical microkernel</a:t>
            </a:r>
            <a:endParaRPr lang="en-IN" sz="1400" dirty="0"/>
          </a:p>
        </p:txBody>
      </p:sp>
    </p:spTree>
    <p:extLst>
      <p:ext uri="{BB962C8B-B14F-4D97-AF65-F5344CB8AC3E}">
        <p14:creationId xmlns:p14="http://schemas.microsoft.com/office/powerpoint/2010/main" val="1174820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8446" y="243513"/>
            <a:ext cx="6096000" cy="369332"/>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Monolithic Kernel</a:t>
            </a:r>
            <a:endParaRPr lang="en-US" b="1" dirty="0">
              <a:solidFill>
                <a:srgbClr val="000000"/>
              </a:solidFill>
              <a:latin typeface="Times New Roman" panose="02020603050405020304" pitchFamily="18" charset="0"/>
            </a:endParaRPr>
          </a:p>
        </p:txBody>
      </p:sp>
      <p:sp>
        <p:nvSpPr>
          <p:cNvPr id="3" name="Rectangle 2"/>
          <p:cNvSpPr/>
          <p:nvPr/>
        </p:nvSpPr>
        <p:spPr>
          <a:xfrm>
            <a:off x="655093" y="2212012"/>
            <a:ext cx="7274254" cy="4524315"/>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Advantages of Monolithic Kernel – </a:t>
            </a:r>
          </a:p>
          <a:p>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One </a:t>
            </a:r>
            <a:r>
              <a:rPr lang="en-US" dirty="0">
                <a:latin typeface="Times New Roman" panose="02020603050405020304" pitchFamily="18" charset="0"/>
                <a:cs typeface="Times New Roman" panose="02020603050405020304" pitchFamily="18" charset="0"/>
              </a:rPr>
              <a:t>of the major advantages of having a monolithic kernel is that it provides CPU scheduling, memory management, file management, and other operating system functions through system calls.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other one is that it is a single large process running entirely in a single address space.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single static binary file. Examples of some Monolithic Kernel-based OSs are Unix, Linux, Open VMS, XTS-400, z/TPF</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Disadvantages of Monolithic Kernel –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of the major disadvantages of a monolithic kernel is that if anyone service fails it leads to an entire system failure.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user has to add any new service. The user needs to modify the entire operating system.</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758446" y="457686"/>
            <a:ext cx="6096000" cy="1754326"/>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Monolithic Kernel is another classification of Kernel. Like microkernel, this one also manages system resources between application and hardware, </a:t>
            </a:r>
            <a:r>
              <a:rPr lang="en-US" b="1" dirty="0">
                <a:latin typeface="Times New Roman" panose="02020603050405020304" pitchFamily="18" charset="0"/>
                <a:cs typeface="Times New Roman" panose="02020603050405020304" pitchFamily="18" charset="0"/>
              </a:rPr>
              <a:t>but user services and kernel services are implemented under the same address space</a:t>
            </a:r>
            <a:r>
              <a:rPr lang="en-US" dirty="0">
                <a:latin typeface="Times New Roman" panose="02020603050405020304" pitchFamily="18" charset="0"/>
                <a:cs typeface="Times New Roman" panose="02020603050405020304" pitchFamily="18" charset="0"/>
              </a:rPr>
              <a:t>. It increases the size of the kernel, thus increases the size of the operating system as well. </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srcRect l="35498" t="-1588" r="521" b="1588"/>
          <a:stretch/>
        </p:blipFill>
        <p:spPr>
          <a:xfrm>
            <a:off x="7615452" y="727099"/>
            <a:ext cx="4116078" cy="4281629"/>
          </a:xfrm>
          <a:prstGeom prst="rect">
            <a:avLst/>
          </a:prstGeom>
        </p:spPr>
      </p:pic>
    </p:spTree>
    <p:extLst>
      <p:ext uri="{BB962C8B-B14F-4D97-AF65-F5344CB8AC3E}">
        <p14:creationId xmlns:p14="http://schemas.microsoft.com/office/powerpoint/2010/main" val="2918557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kernel-vs-monolithic-ker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570" y="1562692"/>
            <a:ext cx="4762500" cy="27241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136477" y="1308266"/>
            <a:ext cx="6429375" cy="5114925"/>
          </a:xfrm>
          <a:prstGeom prst="rect">
            <a:avLst/>
          </a:prstGeom>
        </p:spPr>
      </p:pic>
      <p:sp>
        <p:nvSpPr>
          <p:cNvPr id="5" name="Rectangle 4"/>
          <p:cNvSpPr/>
          <p:nvPr/>
        </p:nvSpPr>
        <p:spPr>
          <a:xfrm>
            <a:off x="303164" y="389930"/>
            <a:ext cx="11356906" cy="584775"/>
          </a:xfrm>
          <a:prstGeom prst="rect">
            <a:avLst/>
          </a:prstGeom>
        </p:spPr>
        <p:txBody>
          <a:bodyPr wrap="square">
            <a:spAutoFit/>
          </a:bodyPr>
          <a:lstStyle/>
          <a:p>
            <a:r>
              <a:rPr lang="en-US" sz="3200" dirty="0">
                <a:solidFill>
                  <a:schemeClr val="tx2"/>
                </a:solidFill>
                <a:latin typeface="+mj-lt"/>
                <a:ea typeface="+mj-ea"/>
                <a:cs typeface="+mj-cs"/>
              </a:rPr>
              <a:t>Key differences between Monolithic Kernel and Microkernel – </a:t>
            </a:r>
            <a:endParaRPr lang="en-IN" sz="3200" dirty="0">
              <a:solidFill>
                <a:schemeClr val="tx2"/>
              </a:solidFill>
              <a:latin typeface="+mj-lt"/>
              <a:ea typeface="+mj-ea"/>
              <a:cs typeface="+mj-cs"/>
            </a:endParaRPr>
          </a:p>
        </p:txBody>
      </p:sp>
    </p:spTree>
    <p:extLst>
      <p:ext uri="{BB962C8B-B14F-4D97-AF65-F5344CB8AC3E}">
        <p14:creationId xmlns:p14="http://schemas.microsoft.com/office/powerpoint/2010/main" val="227163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2727" y="571004"/>
            <a:ext cx="5070764" cy="4801314"/>
          </a:xfrm>
          <a:prstGeom prst="rect">
            <a:avLst/>
          </a:prstGeom>
        </p:spPr>
        <p:txBody>
          <a:bodyPr wrap="square">
            <a:spAutoFit/>
          </a:bodyPr>
          <a:lstStyle/>
          <a:p>
            <a:r>
              <a:rPr lang="en-US" b="1" dirty="0">
                <a:solidFill>
                  <a:srgbClr val="000000"/>
                </a:solidFill>
                <a:latin typeface="Times New Roman" panose="02020603050405020304" pitchFamily="18" charset="0"/>
              </a:rPr>
              <a:t>Virtual </a:t>
            </a:r>
            <a:r>
              <a:rPr lang="en-US" b="1" dirty="0" smtClean="0">
                <a:solidFill>
                  <a:srgbClr val="000000"/>
                </a:solidFill>
                <a:latin typeface="Times New Roman" panose="02020603050405020304" pitchFamily="18" charset="0"/>
              </a:rPr>
              <a:t>Machines</a:t>
            </a:r>
          </a:p>
          <a:p>
            <a:endParaRPr lang="en-US" b="1"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The concept of a virtual machine is to provide an interface that looks like independent hardware, to multiple different </a:t>
            </a:r>
            <a:r>
              <a:rPr lang="en-US" dirty="0" err="1">
                <a:solidFill>
                  <a:srgbClr val="000000"/>
                </a:solidFill>
                <a:latin typeface="Times New Roman" panose="02020603050405020304" pitchFamily="18" charset="0"/>
              </a:rPr>
              <a:t>OSes</a:t>
            </a:r>
            <a:r>
              <a:rPr lang="en-US" dirty="0">
                <a:solidFill>
                  <a:srgbClr val="000000"/>
                </a:solidFill>
                <a:latin typeface="Times New Roman" panose="02020603050405020304" pitchFamily="18" charset="0"/>
              </a:rPr>
              <a:t> running simultaneously on the same physical hardware. Each OS believes that it has access to and control over its own CPU, RAM, I/O devices, hard drives, etc.</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One obvious use for this system is for the development and testing of software that must run on multiple platforms and/or </a:t>
            </a:r>
            <a:r>
              <a:rPr lang="en-US" dirty="0" err="1">
                <a:solidFill>
                  <a:srgbClr val="000000"/>
                </a:solidFill>
                <a:latin typeface="Times New Roman" panose="02020603050405020304" pitchFamily="18" charset="0"/>
              </a:rPr>
              <a:t>OSes</a:t>
            </a:r>
            <a:r>
              <a:rPr lang="en-US" dirty="0">
                <a:solidFill>
                  <a:srgbClr val="000000"/>
                </a:solidFill>
                <a:latin typeface="Times New Roman" panose="02020603050405020304" pitchFamily="18" charset="0"/>
              </a:rPr>
              <a:t>.</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One obvious difficulty involves the sharing of hard drives, which are generally partitioned into separate smaller virtual disks for each operating OS.</a:t>
            </a:r>
          </a:p>
          <a:p>
            <a:r>
              <a:rPr lang="en-US" dirty="0"/>
              <a:t/>
            </a:r>
            <a:br>
              <a:rPr lang="en-US" dirty="0"/>
            </a:br>
            <a:endParaRPr lang="en-IN" dirty="0"/>
          </a:p>
        </p:txBody>
      </p:sp>
      <p:pic>
        <p:nvPicPr>
          <p:cNvPr id="3074" name="Picture 2" descr="https://www.cs.uic.edu/~jbell/CourseNotes/OperatingSystems/images/Chapter2/16_1_Virtual_Mode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8727" y="668482"/>
            <a:ext cx="4939723" cy="33409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761024" y="4366552"/>
            <a:ext cx="4785028" cy="307777"/>
          </a:xfrm>
          <a:prstGeom prst="rect">
            <a:avLst/>
          </a:prstGeom>
        </p:spPr>
        <p:txBody>
          <a:bodyPr wrap="none">
            <a:spAutoFit/>
          </a:bodyPr>
          <a:lstStyle/>
          <a:p>
            <a:r>
              <a:rPr lang="en-US" sz="1400" b="1" dirty="0">
                <a:solidFill>
                  <a:srgbClr val="000000"/>
                </a:solidFill>
                <a:latin typeface="Times New Roman" panose="02020603050405020304" pitchFamily="18" charset="0"/>
              </a:rPr>
              <a:t>System models. (a) </a:t>
            </a:r>
            <a:r>
              <a:rPr lang="en-US" sz="1400" b="1" dirty="0" err="1">
                <a:solidFill>
                  <a:srgbClr val="000000"/>
                </a:solidFill>
                <a:latin typeface="Times New Roman" panose="02020603050405020304" pitchFamily="18" charset="0"/>
              </a:rPr>
              <a:t>Nonvirtual</a:t>
            </a:r>
            <a:r>
              <a:rPr lang="en-US" sz="1400" b="1" dirty="0">
                <a:solidFill>
                  <a:srgbClr val="000000"/>
                </a:solidFill>
                <a:latin typeface="Times New Roman" panose="02020603050405020304" pitchFamily="18" charset="0"/>
              </a:rPr>
              <a:t> machine. (b)Virtual machine.</a:t>
            </a:r>
            <a:endParaRPr lang="en-IN" sz="1400" dirty="0"/>
          </a:p>
        </p:txBody>
      </p:sp>
      <p:pic>
        <p:nvPicPr>
          <p:cNvPr id="2" name="Picture 1"/>
          <p:cNvPicPr>
            <a:picLocks noChangeAspect="1"/>
          </p:cNvPicPr>
          <p:nvPr/>
        </p:nvPicPr>
        <p:blipFill rotWithShape="1">
          <a:blip r:embed="rId3"/>
          <a:srcRect l="4721" t="24207" r="42204" b="61800"/>
          <a:stretch/>
        </p:blipFill>
        <p:spPr>
          <a:xfrm>
            <a:off x="692727" y="5204578"/>
            <a:ext cx="9738647" cy="1443475"/>
          </a:xfrm>
          <a:prstGeom prst="rect">
            <a:avLst/>
          </a:prstGeom>
        </p:spPr>
      </p:pic>
    </p:spTree>
    <p:extLst>
      <p:ext uri="{BB962C8B-B14F-4D97-AF65-F5344CB8AC3E}">
        <p14:creationId xmlns:p14="http://schemas.microsoft.com/office/powerpoint/2010/main" val="3574463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89708" y="737352"/>
            <a:ext cx="11042073" cy="2308324"/>
          </a:xfrm>
          <a:prstGeom prst="rect">
            <a:avLst/>
          </a:prstGeom>
        </p:spPr>
        <p:txBody>
          <a:bodyPr wrap="square">
            <a:spAutoFit/>
          </a:bodyPr>
          <a:lstStyle/>
          <a:p>
            <a:r>
              <a:rPr lang="en-US" b="1" dirty="0" smtClean="0">
                <a:solidFill>
                  <a:srgbClr val="000000"/>
                </a:solidFill>
                <a:latin typeface="Times New Roman" panose="02020603050405020304" pitchFamily="18" charset="0"/>
              </a:rPr>
              <a:t>History</a:t>
            </a:r>
            <a:endParaRPr lang="en-US" b="1" dirty="0">
              <a:solidFill>
                <a:srgbClr val="000000"/>
              </a:solidFill>
              <a:latin typeface="Times New Roman" panose="02020603050405020304" pitchFamily="18" charset="0"/>
            </a:endParaRPr>
          </a:p>
          <a:p>
            <a:r>
              <a:rPr lang="en-US" dirty="0" smtClean="0">
                <a:solidFill>
                  <a:srgbClr val="000000"/>
                </a:solidFill>
                <a:latin typeface="Times New Roman" panose="02020603050405020304" pitchFamily="18" charset="0"/>
              </a:rPr>
              <a:t>	Virtual </a:t>
            </a:r>
            <a:r>
              <a:rPr lang="en-US" dirty="0">
                <a:solidFill>
                  <a:srgbClr val="000000"/>
                </a:solidFill>
                <a:latin typeface="Times New Roman" panose="02020603050405020304" pitchFamily="18" charset="0"/>
              </a:rPr>
              <a:t>machines first appeared as the VM Operating System for IBM mainframes in 1972.</a:t>
            </a:r>
          </a:p>
          <a:p>
            <a:r>
              <a:rPr lang="en-US" b="1" dirty="0" smtClean="0">
                <a:solidFill>
                  <a:srgbClr val="000000"/>
                </a:solidFill>
                <a:latin typeface="Times New Roman" panose="02020603050405020304" pitchFamily="18" charset="0"/>
              </a:rPr>
              <a:t>Benefits</a:t>
            </a:r>
            <a:endParaRPr lang="en-US" b="1"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Each OS runs independently of all the others, offering protection and security benefits.</a:t>
            </a: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Virtual </a:t>
            </a:r>
            <a:r>
              <a:rPr lang="en-US" dirty="0">
                <a:solidFill>
                  <a:srgbClr val="000000"/>
                </a:solidFill>
                <a:latin typeface="Times New Roman" panose="02020603050405020304" pitchFamily="18" charset="0"/>
              </a:rPr>
              <a:t>machines are a very useful tool for OS development, as they allow a user full access to and control over a virtual machine, without affecting other users operating the real machine.</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As mentioned before, this approach can also be useful for product development and testing of SW that must run on multiple </a:t>
            </a:r>
            <a:r>
              <a:rPr lang="en-US" dirty="0" err="1">
                <a:solidFill>
                  <a:srgbClr val="000000"/>
                </a:solidFill>
                <a:latin typeface="Times New Roman" panose="02020603050405020304" pitchFamily="18" charset="0"/>
              </a:rPr>
              <a:t>OSes</a:t>
            </a:r>
            <a:r>
              <a:rPr lang="en-US" dirty="0">
                <a:solidFill>
                  <a:srgbClr val="000000"/>
                </a:solidFill>
                <a:latin typeface="Times New Roman" panose="02020603050405020304" pitchFamily="18" charset="0"/>
              </a:rPr>
              <a:t> / HW platforms.</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211115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95069267"/>
              </p:ext>
            </p:extLst>
          </p:nvPr>
        </p:nvGraphicFramePr>
        <p:xfrm>
          <a:off x="632346" y="1351128"/>
          <a:ext cx="10363200" cy="4480560"/>
        </p:xfrm>
        <a:graphic>
          <a:graphicData uri="http://schemas.openxmlformats.org/drawingml/2006/table">
            <a:tbl>
              <a:tblPr>
                <a:tableStyleId>{3C2FFA5D-87B4-456A-9821-1D502468CF0F}</a:tableStyleId>
              </a:tblPr>
              <a:tblGrid>
                <a:gridCol w="5181600"/>
                <a:gridCol w="5181600"/>
              </a:tblGrid>
              <a:tr h="344379">
                <a:tc>
                  <a:txBody>
                    <a:bodyPr/>
                    <a:lstStyle/>
                    <a:p>
                      <a:pPr algn="l" fontAlgn="base"/>
                      <a:r>
                        <a:rPr lang="en-IN" b="1" dirty="0">
                          <a:effectLst/>
                        </a:rPr>
                        <a:t>Operating System</a:t>
                      </a:r>
                    </a:p>
                  </a:txBody>
                  <a:tcPr anchor="ctr"/>
                </a:tc>
                <a:tc>
                  <a:txBody>
                    <a:bodyPr/>
                    <a:lstStyle/>
                    <a:p>
                      <a:pPr algn="l" fontAlgn="base"/>
                      <a:r>
                        <a:rPr lang="en-IN" b="1" dirty="0">
                          <a:effectLst/>
                        </a:rPr>
                        <a:t>Kernel</a:t>
                      </a:r>
                    </a:p>
                  </a:txBody>
                  <a:tcPr anchor="ctr"/>
                </a:tc>
              </a:tr>
              <a:tr h="0">
                <a:tc>
                  <a:txBody>
                    <a:bodyPr/>
                    <a:lstStyle/>
                    <a:p>
                      <a:pPr algn="l" fontAlgn="base"/>
                      <a:r>
                        <a:rPr lang="en-US">
                          <a:effectLst/>
                        </a:rPr>
                        <a:t>Operating System is a system software.</a:t>
                      </a:r>
                      <a:endParaRPr lang="en-US" b="0">
                        <a:effectLst/>
                      </a:endParaRPr>
                    </a:p>
                  </a:txBody>
                  <a:tcPr anchor="ctr"/>
                </a:tc>
                <a:tc>
                  <a:txBody>
                    <a:bodyPr/>
                    <a:lstStyle/>
                    <a:p>
                      <a:pPr algn="l" fontAlgn="base"/>
                      <a:r>
                        <a:rPr lang="en-US">
                          <a:effectLst/>
                        </a:rPr>
                        <a:t>Kernel is system software which is part of operating system.</a:t>
                      </a:r>
                      <a:endParaRPr lang="en-US" b="0">
                        <a:effectLst/>
                      </a:endParaRPr>
                    </a:p>
                  </a:txBody>
                  <a:tcPr anchor="ctr"/>
                </a:tc>
              </a:tr>
              <a:tr h="0">
                <a:tc>
                  <a:txBody>
                    <a:bodyPr/>
                    <a:lstStyle/>
                    <a:p>
                      <a:pPr algn="l" fontAlgn="base"/>
                      <a:r>
                        <a:rPr lang="en-US">
                          <a:effectLst/>
                        </a:rPr>
                        <a:t>Operating System provides interface between user and hardware.</a:t>
                      </a:r>
                      <a:endParaRPr lang="en-US" b="0">
                        <a:effectLst/>
                      </a:endParaRPr>
                    </a:p>
                  </a:txBody>
                  <a:tcPr anchor="ctr"/>
                </a:tc>
                <a:tc>
                  <a:txBody>
                    <a:bodyPr/>
                    <a:lstStyle/>
                    <a:p>
                      <a:pPr algn="l" fontAlgn="base"/>
                      <a:r>
                        <a:rPr lang="en-US">
                          <a:effectLst/>
                        </a:rPr>
                        <a:t>Kernel provides interface between applications and hardware.</a:t>
                      </a:r>
                      <a:endParaRPr lang="en-US" b="0">
                        <a:effectLst/>
                      </a:endParaRPr>
                    </a:p>
                  </a:txBody>
                  <a:tcPr anchor="ctr"/>
                </a:tc>
              </a:tr>
              <a:tr h="0">
                <a:tc>
                  <a:txBody>
                    <a:bodyPr/>
                    <a:lstStyle/>
                    <a:p>
                      <a:pPr algn="l" fontAlgn="base"/>
                      <a:r>
                        <a:rPr lang="en-US">
                          <a:effectLst/>
                        </a:rPr>
                        <a:t>It also provides protection and security.</a:t>
                      </a:r>
                      <a:endParaRPr lang="en-US" b="0">
                        <a:effectLst/>
                      </a:endParaRPr>
                    </a:p>
                  </a:txBody>
                  <a:tcPr anchor="ctr"/>
                </a:tc>
                <a:tc>
                  <a:txBody>
                    <a:bodyPr/>
                    <a:lstStyle/>
                    <a:p>
                      <a:pPr algn="l" fontAlgn="base"/>
                      <a:r>
                        <a:rPr lang="en-US">
                          <a:effectLst/>
                        </a:rPr>
                        <a:t>It’s main purpose is memory management, disk management, process management and task management.</a:t>
                      </a:r>
                      <a:endParaRPr lang="en-US" b="0">
                        <a:effectLst/>
                      </a:endParaRPr>
                    </a:p>
                  </a:txBody>
                  <a:tcPr anchor="ctr"/>
                </a:tc>
              </a:tr>
              <a:tr h="0">
                <a:tc>
                  <a:txBody>
                    <a:bodyPr/>
                    <a:lstStyle/>
                    <a:p>
                      <a:pPr algn="l" fontAlgn="base"/>
                      <a:r>
                        <a:rPr lang="en-US">
                          <a:effectLst/>
                        </a:rPr>
                        <a:t>All system needs operating system to run.</a:t>
                      </a:r>
                      <a:endParaRPr lang="en-US" b="0">
                        <a:effectLst/>
                      </a:endParaRPr>
                    </a:p>
                  </a:txBody>
                  <a:tcPr anchor="ctr"/>
                </a:tc>
                <a:tc>
                  <a:txBody>
                    <a:bodyPr/>
                    <a:lstStyle/>
                    <a:p>
                      <a:pPr algn="l" fontAlgn="base"/>
                      <a:r>
                        <a:rPr lang="en-US">
                          <a:effectLst/>
                        </a:rPr>
                        <a:t>All operating systems need kernel to run.</a:t>
                      </a:r>
                      <a:endParaRPr lang="en-US" b="0">
                        <a:effectLst/>
                      </a:endParaRPr>
                    </a:p>
                  </a:txBody>
                  <a:tcPr anchor="ctr"/>
                </a:tc>
              </a:tr>
              <a:tr h="0">
                <a:tc>
                  <a:txBody>
                    <a:bodyPr/>
                    <a:lstStyle/>
                    <a:p>
                      <a:pPr algn="l" fontAlgn="base"/>
                      <a:r>
                        <a:rPr lang="en-IN">
                          <a:effectLst/>
                        </a:rPr>
                        <a:t>Type of operating system includes single and multiuser OS, multiprocessor OS, Realtime OS, Distributed OS.</a:t>
                      </a:r>
                      <a:endParaRPr lang="en-IN" b="0">
                        <a:effectLst/>
                      </a:endParaRPr>
                    </a:p>
                  </a:txBody>
                  <a:tcPr anchor="ctr"/>
                </a:tc>
                <a:tc>
                  <a:txBody>
                    <a:bodyPr/>
                    <a:lstStyle/>
                    <a:p>
                      <a:pPr algn="l" fontAlgn="base"/>
                      <a:r>
                        <a:rPr lang="en-US" dirty="0">
                          <a:effectLst/>
                        </a:rPr>
                        <a:t>Type of kernel includes Monolithic and Micro kernel.</a:t>
                      </a:r>
                      <a:endParaRPr lang="en-US" b="0" dirty="0">
                        <a:effectLst/>
                      </a:endParaRPr>
                    </a:p>
                  </a:txBody>
                  <a:tcPr anchor="ctr"/>
                </a:tc>
              </a:tr>
              <a:tr h="0">
                <a:tc>
                  <a:txBody>
                    <a:bodyPr/>
                    <a:lstStyle/>
                    <a:p>
                      <a:pPr algn="l" fontAlgn="base"/>
                      <a:r>
                        <a:rPr lang="en-US">
                          <a:effectLst/>
                        </a:rPr>
                        <a:t>It is the first program to load when computer boots up.</a:t>
                      </a:r>
                      <a:endParaRPr lang="en-US" b="0">
                        <a:effectLst/>
                      </a:endParaRPr>
                    </a:p>
                  </a:txBody>
                  <a:tcPr anchor="ctr"/>
                </a:tc>
                <a:tc>
                  <a:txBody>
                    <a:bodyPr/>
                    <a:lstStyle/>
                    <a:p>
                      <a:pPr algn="l" fontAlgn="base"/>
                      <a:r>
                        <a:rPr lang="en-US" dirty="0">
                          <a:effectLst/>
                        </a:rPr>
                        <a:t>It is the first program to load when operating system loads.</a:t>
                      </a:r>
                      <a:endParaRPr lang="en-US" b="0" dirty="0">
                        <a:effectLst/>
                      </a:endParaRPr>
                    </a:p>
                  </a:txBody>
                  <a:tcPr anchor="ctr"/>
                </a:tc>
              </a:tr>
            </a:tbl>
          </a:graphicData>
        </a:graphic>
      </p:graphicFrame>
      <p:sp>
        <p:nvSpPr>
          <p:cNvPr id="5" name="Rectangle 1"/>
          <p:cNvSpPr>
            <a:spLocks noChangeArrowheads="1"/>
          </p:cNvSpPr>
          <p:nvPr/>
        </p:nvSpPr>
        <p:spPr bwMode="auto">
          <a:xfrm>
            <a:off x="332095" y="224107"/>
            <a:ext cx="8595302"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73239"/>
                </a:solidFill>
                <a:effectLst/>
                <a:latin typeface="urw-din"/>
              </a:rPr>
              <a:t>Difference between Operating System and Kernel:</a:t>
            </a:r>
            <a:r>
              <a:rPr kumimoji="0" lang="en-US" sz="1200" b="0" i="0" u="none" strike="noStrike" cap="none" normalizeH="0" baseline="0" dirty="0" smtClean="0">
                <a:ln>
                  <a:noFill/>
                </a:ln>
                <a:solidFill>
                  <a:srgbClr val="273239"/>
                </a:solidFill>
                <a:effectLst/>
                <a:latin typeface="urw-din"/>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008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554182" y="657226"/>
            <a:ext cx="8229600" cy="576262"/>
          </a:xfrm>
        </p:spPr>
        <p:txBody>
          <a:bodyPr>
            <a:normAutofit fontScale="90000"/>
          </a:bodyPr>
          <a:lstStyle/>
          <a:p>
            <a:pPr eaLnBrk="1" hangingPunct="1"/>
            <a:r>
              <a:rPr lang="en-US" dirty="0" smtClean="0"/>
              <a:t>Computer-System Operation</a:t>
            </a:r>
          </a:p>
        </p:txBody>
      </p:sp>
      <p:sp>
        <p:nvSpPr>
          <p:cNvPr id="5" name="Rectangle 3"/>
          <p:cNvSpPr txBox="1">
            <a:spLocks noChangeArrowheads="1"/>
          </p:cNvSpPr>
          <p:nvPr/>
        </p:nvSpPr>
        <p:spPr>
          <a:xfrm>
            <a:off x="554182" y="1635269"/>
            <a:ext cx="5455806" cy="4530725"/>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sz="2000" dirty="0" smtClean="0">
                <a:latin typeface="Times New Roman" panose="02020603050405020304" pitchFamily="18" charset="0"/>
                <a:cs typeface="Times New Roman" panose="02020603050405020304" pitchFamily="18" charset="0"/>
              </a:rPr>
              <a:t>I/O devices and the CPU can execute concurrently</a:t>
            </a:r>
            <a:endParaRPr lang="en-US" sz="6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Each device controller is in charge of a particular device type</a:t>
            </a:r>
            <a:endParaRPr lang="en-US" sz="6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Each device controller has a local buffer</a:t>
            </a:r>
            <a:endParaRPr lang="en-US" sz="6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CPU moves data from/to main memory to/from local buffers</a:t>
            </a:r>
            <a:endParaRPr lang="en-US" sz="6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I/O is from the device to local buffer of controller</a:t>
            </a:r>
            <a:endParaRPr lang="en-US" sz="6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Device controller informs CPU that it has finished its operation by causing an </a:t>
            </a:r>
            <a:r>
              <a:rPr lang="en-US" sz="2000" dirty="0" smtClean="0">
                <a:solidFill>
                  <a:srgbClr val="0000FF"/>
                </a:solidFill>
                <a:latin typeface="Times New Roman" panose="02020603050405020304" pitchFamily="18" charset="0"/>
                <a:cs typeface="Times New Roman" panose="02020603050405020304" pitchFamily="18" charset="0"/>
              </a:rPr>
              <a:t>interrupt</a:t>
            </a:r>
          </a:p>
        </p:txBody>
      </p:sp>
      <p:pic>
        <p:nvPicPr>
          <p:cNvPr id="2" name="Picture 1"/>
          <p:cNvPicPr>
            <a:picLocks noChangeAspect="1"/>
          </p:cNvPicPr>
          <p:nvPr/>
        </p:nvPicPr>
        <p:blipFill rotWithShape="1">
          <a:blip r:embed="rId2"/>
          <a:srcRect l="2728" t="73044" r="37903" b="18890"/>
          <a:stretch/>
        </p:blipFill>
        <p:spPr>
          <a:xfrm>
            <a:off x="608370" y="5977719"/>
            <a:ext cx="7724633" cy="590056"/>
          </a:xfrm>
          <a:prstGeom prst="rect">
            <a:avLst/>
          </a:prstGeom>
        </p:spPr>
      </p:pic>
      <p:pic>
        <p:nvPicPr>
          <p:cNvPr id="6" name="Picture 2" descr="https://www.cs.uic.edu/~jbell/CourseNotes/OperatingSystems/images/Chapter1/1_2_ModernSyste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827" y="1233488"/>
            <a:ext cx="5840132" cy="2859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524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59307" y="2537478"/>
            <a:ext cx="4070041" cy="1183341"/>
          </a:xfrm>
        </p:spPr>
        <p:txBody>
          <a:bodyPr>
            <a:noAutofit/>
          </a:bodyPr>
          <a:lstStyle/>
          <a:p>
            <a:pPr algn="ctr"/>
            <a:r>
              <a:rPr 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212679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5745" y="557243"/>
            <a:ext cx="6096000" cy="5355312"/>
          </a:xfrm>
          <a:prstGeom prst="rect">
            <a:avLst/>
          </a:prstGeom>
        </p:spPr>
        <p:txBody>
          <a:bodyPr>
            <a:spAutoFit/>
          </a:bodyPr>
          <a:lstStyle/>
          <a:p>
            <a:r>
              <a:rPr lang="en-US" sz="3600" dirty="0">
                <a:solidFill>
                  <a:schemeClr val="tx2"/>
                </a:solidFill>
                <a:latin typeface="+mj-lt"/>
                <a:ea typeface="+mj-ea"/>
                <a:cs typeface="+mj-cs"/>
              </a:rPr>
              <a:t>Storage </a:t>
            </a:r>
            <a:r>
              <a:rPr lang="en-US" sz="3600" dirty="0" smtClean="0">
                <a:solidFill>
                  <a:schemeClr val="tx2"/>
                </a:solidFill>
                <a:latin typeface="+mj-lt"/>
                <a:ea typeface="+mj-ea"/>
                <a:cs typeface="+mj-cs"/>
              </a:rPr>
              <a:t>Structure</a:t>
            </a:r>
          </a:p>
          <a:p>
            <a:endParaRPr lang="en-US" sz="3600" dirty="0">
              <a:solidFill>
                <a:schemeClr val="tx2"/>
              </a:solidFill>
              <a:latin typeface="+mj-lt"/>
              <a:ea typeface="+mj-ea"/>
              <a:cs typeface="+mj-cs"/>
            </a:endParaRPr>
          </a:p>
          <a:p>
            <a:pPr>
              <a:buFont typeface="Arial" panose="020B0604020202020204" pitchFamily="34" charset="0"/>
              <a:buChar char="•"/>
            </a:pPr>
            <a:r>
              <a:rPr lang="en-US" dirty="0">
                <a:solidFill>
                  <a:srgbClr val="000000"/>
                </a:solidFill>
                <a:latin typeface="Times New Roman" panose="02020603050405020304" pitchFamily="18" charset="0"/>
              </a:rPr>
              <a:t>Main memory ( RAM )</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Programs must be loaded into RAM to run.</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Instructions and data fetched from RAM into registers.</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RAM is volatile</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"Medium" size and speed</a:t>
            </a:r>
          </a:p>
          <a:p>
            <a:pPr>
              <a:buFont typeface="Arial" panose="020B0604020202020204" pitchFamily="34" charset="0"/>
              <a:buChar char="•"/>
            </a:pPr>
            <a:r>
              <a:rPr lang="en-US" dirty="0">
                <a:solidFill>
                  <a:srgbClr val="000000"/>
                </a:solidFill>
                <a:latin typeface="Times New Roman" panose="02020603050405020304" pitchFamily="18" charset="0"/>
              </a:rPr>
              <a:t>Other electronic ( volatile ) memory is faster, smaller, and more expensive per bit:</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Registers</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CPU Cache</a:t>
            </a:r>
          </a:p>
          <a:p>
            <a:pPr>
              <a:buFont typeface="Arial" panose="020B0604020202020204" pitchFamily="34" charset="0"/>
              <a:buChar char="•"/>
            </a:pPr>
            <a:r>
              <a:rPr lang="en-US" dirty="0">
                <a:solidFill>
                  <a:srgbClr val="000000"/>
                </a:solidFill>
                <a:latin typeface="Times New Roman" panose="02020603050405020304" pitchFamily="18" charset="0"/>
              </a:rPr>
              <a:t>Non-volatile memory ( "permanent" storage ) is slower, larger, and less expensive per bit:</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Electronic disks</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Magnetic disks</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Optical disks</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Magnetic Tapes</a:t>
            </a:r>
            <a:endParaRPr lang="en-US" b="0" i="0" dirty="0">
              <a:solidFill>
                <a:srgbClr val="000000"/>
              </a:solidFill>
              <a:effectLst/>
              <a:latin typeface="Times New Roman" panose="02020603050405020304" pitchFamily="18" charset="0"/>
            </a:endParaRPr>
          </a:p>
        </p:txBody>
      </p:sp>
      <p:pic>
        <p:nvPicPr>
          <p:cNvPr id="2052" name="Picture 4" descr="https://www.cs.uic.edu/~jbell/CourseNotes/OperatingSystems/images/Chapter1/1_4_StorageDeviceHierarch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580" y="1424243"/>
            <a:ext cx="4849093" cy="4311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117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1445" y="1574515"/>
            <a:ext cx="4326341" cy="4247317"/>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A bootstrap program is the first code that is executed when the computer system is started. The entire operating system depends on the bootstrap program to work correctly as it loads the operating system.</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above image, the bootstrap program is a part of ROM which is the non-volatile memory. The operating system is loaded into the RAM by the bootstrap program after the start of the computer system. Then the operating system starts the device drivers.</a:t>
            </a: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1026" name="Picture 2" descr="Bootstrap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6526" y="1574515"/>
            <a:ext cx="6373504" cy="37454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9771" y="391952"/>
            <a:ext cx="4240263" cy="461665"/>
          </a:xfrm>
          <a:prstGeom prst="rect">
            <a:avLst/>
          </a:prstGeom>
        </p:spPr>
        <p:txBody>
          <a:bodyPr wrap="none">
            <a:spAutoFit/>
          </a:bodyPr>
          <a:lstStyle/>
          <a:p>
            <a:pPr algn="ctr"/>
            <a:r>
              <a:rPr lang="en-US" sz="2400" dirty="0">
                <a:solidFill>
                  <a:srgbClr val="797979"/>
                </a:solidFill>
              </a:rPr>
              <a:t>What is a bootstrap program?</a:t>
            </a:r>
            <a:endParaRPr lang="en-US" sz="2400" b="0" i="0" dirty="0">
              <a:solidFill>
                <a:srgbClr val="797979"/>
              </a:solidFill>
              <a:effectLst/>
            </a:endParaRPr>
          </a:p>
        </p:txBody>
      </p:sp>
    </p:spTree>
    <p:extLst>
      <p:ext uri="{BB962C8B-B14F-4D97-AF65-F5344CB8AC3E}">
        <p14:creationId xmlns:p14="http://schemas.microsoft.com/office/powerpoint/2010/main" val="96016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43345"/>
            <a:ext cx="8686800" cy="830997"/>
          </a:xfrm>
          <a:prstGeom prst="rect">
            <a:avLst/>
          </a:prstGeom>
        </p:spPr>
        <p:txBody>
          <a:bodyPr wrap="square">
            <a:spAutoFit/>
          </a:bodyPr>
          <a:lstStyle/>
          <a:p>
            <a:r>
              <a:rPr lang="en-US" sz="2400" dirty="0">
                <a:solidFill>
                  <a:schemeClr val="tx1">
                    <a:lumMod val="50000"/>
                    <a:lumOff val="50000"/>
                  </a:schemeClr>
                </a:solidFill>
                <a:latin typeface="+mj-lt"/>
              </a:rPr>
              <a:t>Computer-System Architecture - Different Operating Systems for Different Kinds of Computer Environments</a:t>
            </a:r>
            <a:endParaRPr lang="en-US" sz="2400" i="0" dirty="0">
              <a:solidFill>
                <a:schemeClr val="tx1">
                  <a:lumMod val="50000"/>
                  <a:lumOff val="50000"/>
                </a:schemeClr>
              </a:solidFill>
              <a:effectLst/>
              <a:latin typeface="+mj-lt"/>
            </a:endParaRPr>
          </a:p>
        </p:txBody>
      </p:sp>
      <p:sp>
        <p:nvSpPr>
          <p:cNvPr id="5" name="Rectangle 4"/>
          <p:cNvSpPr/>
          <p:nvPr/>
        </p:nvSpPr>
        <p:spPr>
          <a:xfrm>
            <a:off x="457200" y="1485405"/>
            <a:ext cx="4807527" cy="3970318"/>
          </a:xfrm>
          <a:prstGeom prst="rect">
            <a:avLst/>
          </a:prstGeom>
        </p:spPr>
        <p:txBody>
          <a:bodyPr wrap="square">
            <a:spAutoFit/>
          </a:bodyPr>
          <a:lstStyle/>
          <a:p>
            <a:r>
              <a:rPr lang="en-US" b="1" dirty="0" smtClean="0">
                <a:solidFill>
                  <a:srgbClr val="000000"/>
                </a:solidFill>
                <a:latin typeface="Times New Roman" panose="02020603050405020304" pitchFamily="18" charset="0"/>
              </a:rPr>
              <a:t>Single-Processor </a:t>
            </a:r>
            <a:r>
              <a:rPr lang="en-US" b="1" dirty="0">
                <a:solidFill>
                  <a:srgbClr val="000000"/>
                </a:solidFill>
                <a:latin typeface="Times New Roman" panose="02020603050405020304" pitchFamily="18" charset="0"/>
              </a:rPr>
              <a:t>Systems</a:t>
            </a:r>
          </a:p>
          <a:p>
            <a:pPr>
              <a:buFont typeface="Arial" panose="020B0604020202020204" pitchFamily="34" charset="0"/>
              <a:buChar char="•"/>
            </a:pPr>
            <a:r>
              <a:rPr lang="en-US" dirty="0">
                <a:solidFill>
                  <a:srgbClr val="000000"/>
                </a:solidFill>
                <a:latin typeface="Times New Roman" panose="02020603050405020304" pitchFamily="18" charset="0"/>
              </a:rPr>
              <a:t>One main CPU which manages the computer and runs user apps.</a:t>
            </a:r>
          </a:p>
          <a:p>
            <a:pPr>
              <a:buFont typeface="Arial" panose="020B0604020202020204" pitchFamily="34" charset="0"/>
              <a:buChar char="•"/>
            </a:pPr>
            <a:r>
              <a:rPr lang="en-US" dirty="0">
                <a:solidFill>
                  <a:srgbClr val="000000"/>
                </a:solidFill>
                <a:latin typeface="Times New Roman" panose="02020603050405020304" pitchFamily="18" charset="0"/>
              </a:rPr>
              <a:t>Other specialized processors ( disk controllers, GPUs, etc. ) do not run user apps.</a:t>
            </a:r>
          </a:p>
          <a:p>
            <a:endParaRPr lang="en-US" b="1" dirty="0">
              <a:solidFill>
                <a:srgbClr val="000000"/>
              </a:solidFill>
              <a:latin typeface="Times New Roman" panose="02020603050405020304" pitchFamily="18" charset="0"/>
            </a:endParaRPr>
          </a:p>
          <a:p>
            <a:r>
              <a:rPr lang="en-US" b="1" dirty="0" smtClean="0">
                <a:solidFill>
                  <a:srgbClr val="000000"/>
                </a:solidFill>
                <a:latin typeface="Times New Roman" panose="02020603050405020304" pitchFamily="18" charset="0"/>
              </a:rPr>
              <a:t>Multiprocessor </a:t>
            </a:r>
            <a:r>
              <a:rPr lang="en-US" b="1" dirty="0">
                <a:solidFill>
                  <a:srgbClr val="000000"/>
                </a:solidFill>
                <a:latin typeface="Times New Roman" panose="02020603050405020304" pitchFamily="18" charset="0"/>
              </a:rPr>
              <a:t>Systems</a:t>
            </a:r>
          </a:p>
          <a:p>
            <a:pPr>
              <a:buFont typeface="+mj-lt"/>
              <a:buAutoNum type="arabicPeriod"/>
            </a:pPr>
            <a:r>
              <a:rPr lang="en-US" dirty="0">
                <a:solidFill>
                  <a:srgbClr val="000000"/>
                </a:solidFill>
                <a:latin typeface="Times New Roman" panose="02020603050405020304" pitchFamily="18" charset="0"/>
              </a:rPr>
              <a:t>Increased throughput - Faster execution, but not 100% linear speedup.</a:t>
            </a:r>
          </a:p>
          <a:p>
            <a:pPr>
              <a:buFont typeface="+mj-lt"/>
              <a:buAutoNum type="arabicPeriod"/>
            </a:pPr>
            <a:r>
              <a:rPr lang="en-US" dirty="0">
                <a:solidFill>
                  <a:srgbClr val="000000"/>
                </a:solidFill>
                <a:latin typeface="Times New Roman" panose="02020603050405020304" pitchFamily="18" charset="0"/>
              </a:rPr>
              <a:t>Economy of scale - Peripherals, disks, memory, shared among processors.</a:t>
            </a:r>
          </a:p>
          <a:p>
            <a:pPr>
              <a:buFont typeface="+mj-lt"/>
              <a:buAutoNum type="arabicPeriod"/>
            </a:pPr>
            <a:r>
              <a:rPr lang="en-US" dirty="0">
                <a:solidFill>
                  <a:srgbClr val="000000"/>
                </a:solidFill>
                <a:latin typeface="Times New Roman" panose="02020603050405020304" pitchFamily="18" charset="0"/>
              </a:rPr>
              <a:t>Increased reliability</a:t>
            </a:r>
          </a:p>
          <a:p>
            <a:pPr marL="742950" lvl="1" indent="-285750">
              <a:buFont typeface="+mj-lt"/>
              <a:buAutoNum type="arabicPeriod"/>
            </a:pPr>
            <a:r>
              <a:rPr lang="en-US" dirty="0">
                <a:solidFill>
                  <a:srgbClr val="000000"/>
                </a:solidFill>
                <a:latin typeface="Times New Roman" panose="02020603050405020304" pitchFamily="18" charset="0"/>
              </a:rPr>
              <a:t>Failure of a CPU slows system, doesn't crash it</a:t>
            </a:r>
            <a:r>
              <a:rPr lang="en-US" dirty="0" smtClean="0">
                <a:solidFill>
                  <a:srgbClr val="000000"/>
                </a:solidFill>
                <a:latin typeface="Times New Roman" panose="02020603050405020304" pitchFamily="18" charset="0"/>
              </a:rPr>
              <a:t>.</a:t>
            </a:r>
            <a:endParaRPr lang="en-US" dirty="0">
              <a:solidFill>
                <a:srgbClr val="000000"/>
              </a:solidFill>
              <a:latin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908964" y="1379141"/>
            <a:ext cx="4371109" cy="2099693"/>
          </a:xfrm>
          <a:prstGeom prst="rect">
            <a:avLst/>
          </a:prstGeom>
        </p:spPr>
      </p:pic>
      <p:sp>
        <p:nvSpPr>
          <p:cNvPr id="7" name="Rectangle 6"/>
          <p:cNvSpPr/>
          <p:nvPr/>
        </p:nvSpPr>
        <p:spPr>
          <a:xfrm>
            <a:off x="6563988" y="3478834"/>
            <a:ext cx="3255828" cy="307777"/>
          </a:xfrm>
          <a:prstGeom prst="rect">
            <a:avLst/>
          </a:prstGeom>
        </p:spPr>
        <p:txBody>
          <a:bodyPr wrap="none">
            <a:spAutoFit/>
          </a:bodyPr>
          <a:lstStyle/>
          <a:p>
            <a:r>
              <a:rPr lang="en-IN" sz="1400" b="1" dirty="0">
                <a:solidFill>
                  <a:srgbClr val="000000"/>
                </a:solidFill>
                <a:latin typeface="Times New Roman" panose="02020603050405020304" pitchFamily="18" charset="0"/>
              </a:rPr>
              <a:t>Symmetric multiprocessing architecture</a:t>
            </a:r>
            <a:endParaRPr lang="en-IN" sz="1400" dirty="0"/>
          </a:p>
        </p:txBody>
      </p:sp>
      <p:sp>
        <p:nvSpPr>
          <p:cNvPr id="8" name="Rectangle 7"/>
          <p:cNvSpPr/>
          <p:nvPr/>
        </p:nvSpPr>
        <p:spPr>
          <a:xfrm>
            <a:off x="6841075" y="6181494"/>
            <a:ext cx="3722265" cy="523220"/>
          </a:xfrm>
          <a:prstGeom prst="rect">
            <a:avLst/>
          </a:prstGeom>
        </p:spPr>
        <p:txBody>
          <a:bodyPr wrap="square">
            <a:spAutoFit/>
          </a:bodyPr>
          <a:lstStyle/>
          <a:p>
            <a:r>
              <a:rPr lang="en-US" sz="1400" b="1" dirty="0">
                <a:latin typeface="Times New Roman" panose="02020603050405020304" pitchFamily="18" charset="0"/>
                <a:cs typeface="Times New Roman" panose="02020603050405020304" pitchFamily="18" charset="0"/>
              </a:rPr>
              <a:t>A dual-core design with two cores placed on the same chip</a:t>
            </a:r>
            <a:endParaRPr lang="en-IN" sz="1400" dirty="0">
              <a:latin typeface="Times New Roman" panose="02020603050405020304" pitchFamily="18" charset="0"/>
              <a:cs typeface="Times New Roman" panose="02020603050405020304" pitchFamily="18" charset="0"/>
            </a:endParaRPr>
          </a:p>
        </p:txBody>
      </p:sp>
      <p:pic>
        <p:nvPicPr>
          <p:cNvPr id="9" name="Picture 2" descr="https://www.cs.uic.edu/~jbell/CourseNotes/OperatingSystems/images/Chapter1/1_7_DualCo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2222" y="3998848"/>
            <a:ext cx="2557594" cy="1887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93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43345"/>
            <a:ext cx="8686800" cy="830997"/>
          </a:xfrm>
          <a:prstGeom prst="rect">
            <a:avLst/>
          </a:prstGeom>
        </p:spPr>
        <p:txBody>
          <a:bodyPr wrap="square">
            <a:spAutoFit/>
          </a:bodyPr>
          <a:lstStyle/>
          <a:p>
            <a:r>
              <a:rPr lang="en-US" sz="2400" dirty="0">
                <a:solidFill>
                  <a:schemeClr val="bg1">
                    <a:lumMod val="50000"/>
                  </a:schemeClr>
                </a:solidFill>
                <a:latin typeface="+mj-lt"/>
              </a:rPr>
              <a:t>Computer-System Architecture - Different Operating Systems for Different Kinds of Computer Environments</a:t>
            </a:r>
            <a:endParaRPr lang="en-US" sz="2400" i="0" dirty="0">
              <a:solidFill>
                <a:schemeClr val="bg1">
                  <a:lumMod val="50000"/>
                </a:schemeClr>
              </a:solidFill>
              <a:effectLst/>
              <a:latin typeface="+mj-lt"/>
            </a:endParaRPr>
          </a:p>
        </p:txBody>
      </p:sp>
      <p:sp>
        <p:nvSpPr>
          <p:cNvPr id="5" name="Rectangle 4"/>
          <p:cNvSpPr/>
          <p:nvPr/>
        </p:nvSpPr>
        <p:spPr>
          <a:xfrm>
            <a:off x="457200" y="1485405"/>
            <a:ext cx="6096000" cy="1200329"/>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Clustered Systems</a:t>
            </a:r>
          </a:p>
          <a:p>
            <a:r>
              <a:rPr lang="en-US" dirty="0">
                <a:latin typeface="Times New Roman" panose="02020603050405020304" pitchFamily="18" charset="0"/>
                <a:cs typeface="Times New Roman" panose="02020603050405020304" pitchFamily="18" charset="0"/>
              </a:rPr>
              <a:t>Independent systems, with shared common storage and connected by a high-speed LAN, working together.</a:t>
            </a:r>
          </a:p>
          <a:p>
            <a:r>
              <a:rPr lang="en-US" dirty="0">
                <a:latin typeface="Times New Roman" panose="02020603050405020304" pitchFamily="18" charset="0"/>
                <a:cs typeface="Times New Roman" panose="02020603050405020304" pitchFamily="18" charset="0"/>
              </a:rPr>
              <a:t>Special considerations for access to shared storage are required, </a:t>
            </a:r>
            <a:endParaRPr lang="en-US" b="1" dirty="0">
              <a:solidFill>
                <a:srgbClr val="000000"/>
              </a:solidFill>
              <a:latin typeface="Times New Roman" panose="02020603050405020304" pitchFamily="18" charset="0"/>
              <a:cs typeface="Times New Roman" panose="02020603050405020304" pitchFamily="18" charset="0"/>
            </a:endParaRPr>
          </a:p>
        </p:txBody>
      </p:sp>
      <p:pic>
        <p:nvPicPr>
          <p:cNvPr id="3076" name="Picture 4" descr="https://www.cs.uic.edu/~jbell/CourseNotes/OperatingSystems/images/Chapter1/1_8_ClusteredSyst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3684" y="1866900"/>
            <a:ext cx="4135699" cy="212320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06145" y="4175852"/>
            <a:ext cx="4073004" cy="338554"/>
          </a:xfrm>
          <a:prstGeom prst="rect">
            <a:avLst/>
          </a:prstGeom>
        </p:spPr>
        <p:txBody>
          <a:bodyPr wrap="square">
            <a:spAutoFit/>
          </a:bodyPr>
          <a:lstStyle/>
          <a:p>
            <a:r>
              <a:rPr lang="en-US" sz="1600" b="1" dirty="0">
                <a:solidFill>
                  <a:srgbClr val="000000"/>
                </a:solidFill>
                <a:latin typeface="Times New Roman" panose="02020603050405020304" pitchFamily="18" charset="0"/>
              </a:rPr>
              <a:t> General structure of a clustered system</a:t>
            </a:r>
            <a:endParaRPr lang="en-IN" sz="1600" dirty="0"/>
          </a:p>
        </p:txBody>
      </p:sp>
      <p:pic>
        <p:nvPicPr>
          <p:cNvPr id="3" name="Picture 2"/>
          <p:cNvPicPr>
            <a:picLocks noChangeAspect="1"/>
          </p:cNvPicPr>
          <p:nvPr/>
        </p:nvPicPr>
        <p:blipFill rotWithShape="1">
          <a:blip r:embed="rId3"/>
          <a:srcRect l="19721" t="18237" r="22064" b="22622"/>
          <a:stretch/>
        </p:blipFill>
        <p:spPr>
          <a:xfrm>
            <a:off x="926081" y="3239731"/>
            <a:ext cx="5627119" cy="3214048"/>
          </a:xfrm>
          <a:prstGeom prst="rect">
            <a:avLst/>
          </a:prstGeom>
        </p:spPr>
      </p:pic>
    </p:spTree>
    <p:extLst>
      <p:ext uri="{BB962C8B-B14F-4D97-AF65-F5344CB8AC3E}">
        <p14:creationId xmlns:p14="http://schemas.microsoft.com/office/powerpoint/2010/main" val="248085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10363200" cy="1143000"/>
          </a:xfrm>
        </p:spPr>
        <p:txBody>
          <a:bodyPr/>
          <a:lstStyle/>
          <a:p>
            <a:r>
              <a:rPr lang="en-US" dirty="0" smtClean="0"/>
              <a:t>What is Kernel?</a:t>
            </a:r>
            <a:endParaRPr lang="en-IN" dirty="0"/>
          </a:p>
        </p:txBody>
      </p:sp>
      <p:sp>
        <p:nvSpPr>
          <p:cNvPr id="3" name="Content Placeholder 2"/>
          <p:cNvSpPr>
            <a:spLocks noGrp="1"/>
          </p:cNvSpPr>
          <p:nvPr>
            <p:ph sz="quarter" idx="1"/>
          </p:nvPr>
        </p:nvSpPr>
        <p:spPr>
          <a:xfrm>
            <a:off x="1219200" y="1447800"/>
            <a:ext cx="10363200" cy="4572000"/>
          </a:xfrm>
        </p:spPr>
        <p:txBody>
          <a:bodyPr>
            <a:normAutofit/>
          </a:bodyPr>
          <a:lstStyle/>
          <a:p>
            <a:pPr marL="0" indent="0">
              <a:buNone/>
            </a:pPr>
            <a:r>
              <a:rPr lang="en-IN" sz="2000" b="1" dirty="0">
                <a:latin typeface="Bahnschrift" panose="020B0502040204020203" pitchFamily="34" charset="0"/>
                <a:cs typeface="Times New Roman" pitchFamily="18" charset="0"/>
              </a:rPr>
              <a:t>Kernel</a:t>
            </a:r>
            <a:r>
              <a:rPr lang="en-IN" sz="2000" dirty="0">
                <a:latin typeface="Bahnschrift" panose="020B0502040204020203" pitchFamily="34" charset="0"/>
                <a:cs typeface="Times New Roman" pitchFamily="18" charset="0"/>
              </a:rPr>
              <a:t> is the core part of an operating system which manages system resources. It also acts like a bridge between application and hardware of the computer. It is one of the first programs loaded on start-up (after the Boot loader).</a:t>
            </a:r>
          </a:p>
        </p:txBody>
      </p:sp>
      <p:pic>
        <p:nvPicPr>
          <p:cNvPr id="5" name="Picture 4"/>
          <p:cNvPicPr>
            <a:picLocks noChangeAspect="1"/>
          </p:cNvPicPr>
          <p:nvPr/>
        </p:nvPicPr>
        <p:blipFill rotWithShape="1">
          <a:blip r:embed="rId3"/>
          <a:srcRect l="23727" t="45663" r="17139" b="20726"/>
          <a:stretch/>
        </p:blipFill>
        <p:spPr>
          <a:xfrm>
            <a:off x="689316" y="2883877"/>
            <a:ext cx="7019779" cy="1927274"/>
          </a:xfrm>
          <a:prstGeom prst="rect">
            <a:avLst/>
          </a:prstGeom>
        </p:spPr>
      </p:pic>
      <p:pic>
        <p:nvPicPr>
          <p:cNvPr id="7" name="Picture 6"/>
          <p:cNvPicPr>
            <a:picLocks noChangeAspect="1"/>
          </p:cNvPicPr>
          <p:nvPr/>
        </p:nvPicPr>
        <p:blipFill rotWithShape="1">
          <a:blip r:embed="rId4"/>
          <a:srcRect l="24441" t="28125" r="46504" b="37174"/>
          <a:stretch/>
        </p:blipFill>
        <p:spPr>
          <a:xfrm>
            <a:off x="7956645" y="2590800"/>
            <a:ext cx="3780429" cy="2538484"/>
          </a:xfrm>
          <a:prstGeom prst="rect">
            <a:avLst/>
          </a:prstGeom>
        </p:spPr>
      </p:pic>
    </p:spTree>
    <p:extLst>
      <p:ext uri="{BB962C8B-B14F-4D97-AF65-F5344CB8AC3E}">
        <p14:creationId xmlns:p14="http://schemas.microsoft.com/office/powerpoint/2010/main" val="510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10363200" cy="1143000"/>
          </a:xfrm>
        </p:spPr>
        <p:txBody>
          <a:bodyPr/>
          <a:lstStyle/>
          <a:p>
            <a:r>
              <a:rPr lang="en-US" dirty="0" smtClean="0"/>
              <a:t>What is Shell?</a:t>
            </a:r>
            <a:endParaRPr lang="en-IN" dirty="0"/>
          </a:p>
        </p:txBody>
      </p:sp>
      <p:pic>
        <p:nvPicPr>
          <p:cNvPr id="7" name="Picture 6"/>
          <p:cNvPicPr>
            <a:picLocks noChangeAspect="1"/>
          </p:cNvPicPr>
          <p:nvPr/>
        </p:nvPicPr>
        <p:blipFill rotWithShape="1">
          <a:blip r:embed="rId3"/>
          <a:srcRect l="24441" t="28125" r="46504" b="37174"/>
          <a:stretch/>
        </p:blipFill>
        <p:spPr>
          <a:xfrm>
            <a:off x="7956645" y="2590800"/>
            <a:ext cx="3780429" cy="2538484"/>
          </a:xfrm>
          <a:prstGeom prst="rect">
            <a:avLst/>
          </a:prstGeom>
        </p:spPr>
      </p:pic>
      <p:pic>
        <p:nvPicPr>
          <p:cNvPr id="4" name="Picture 3"/>
          <p:cNvPicPr>
            <a:picLocks noChangeAspect="1"/>
          </p:cNvPicPr>
          <p:nvPr/>
        </p:nvPicPr>
        <p:blipFill rotWithShape="1">
          <a:blip r:embed="rId4"/>
          <a:srcRect l="25909" t="19170" r="16504" b="17211"/>
          <a:stretch/>
        </p:blipFill>
        <p:spPr>
          <a:xfrm>
            <a:off x="900752" y="1533098"/>
            <a:ext cx="5827594" cy="3619690"/>
          </a:xfrm>
          <a:prstGeom prst="rect">
            <a:avLst/>
          </a:prstGeom>
        </p:spPr>
      </p:pic>
    </p:spTree>
    <p:extLst>
      <p:ext uri="{BB962C8B-B14F-4D97-AF65-F5344CB8AC3E}">
        <p14:creationId xmlns:p14="http://schemas.microsoft.com/office/powerpoint/2010/main" val="94601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5911" y="589369"/>
            <a:ext cx="9799091" cy="5663089"/>
          </a:xfrm>
          <a:prstGeom prst="rect">
            <a:avLst/>
          </a:prstGeom>
        </p:spPr>
        <p:txBody>
          <a:bodyPr wrap="square">
            <a:spAutoFit/>
          </a:bodyPr>
          <a:lstStyle/>
          <a:p>
            <a:pPr algn="just" fontAlgn="base"/>
            <a:r>
              <a:rPr lang="en-US" sz="2800" b="1" dirty="0">
                <a:solidFill>
                  <a:schemeClr val="tx1">
                    <a:lumMod val="95000"/>
                    <a:lumOff val="5000"/>
                  </a:schemeClr>
                </a:solidFill>
                <a:latin typeface="Bahnschrift" panose="020B0502040204020203" pitchFamily="34" charset="0"/>
              </a:rPr>
              <a:t>USER </a:t>
            </a:r>
            <a:r>
              <a:rPr lang="en-US" sz="2800" b="1" dirty="0" smtClean="0">
                <a:solidFill>
                  <a:schemeClr val="tx1">
                    <a:lumMod val="95000"/>
                    <a:lumOff val="5000"/>
                  </a:schemeClr>
                </a:solidFill>
                <a:latin typeface="Bahnschrift" panose="020B0502040204020203" pitchFamily="34" charset="0"/>
              </a:rPr>
              <a:t>Mode</a:t>
            </a:r>
          </a:p>
          <a:p>
            <a:pPr algn="just" fontAlgn="base"/>
            <a:endParaRPr lang="en-US" b="1" dirty="0">
              <a:solidFill>
                <a:schemeClr val="tx1">
                  <a:lumMod val="95000"/>
                  <a:lumOff val="5000"/>
                </a:schemeClr>
              </a:solidFill>
              <a:latin typeface="Bahnschrift" panose="020B0502040204020203" pitchFamily="34" charset="0"/>
            </a:endParaRPr>
          </a:p>
          <a:p>
            <a:pPr marL="285750" indent="-285750" algn="just" fontAlgn="base">
              <a:buFont typeface="Arial" panose="020B0604020202020204" pitchFamily="34" charset="0"/>
              <a:buChar char="•"/>
            </a:pPr>
            <a:r>
              <a:rPr lang="en-US" dirty="0">
                <a:solidFill>
                  <a:schemeClr val="tx1">
                    <a:lumMod val="95000"/>
                    <a:lumOff val="5000"/>
                  </a:schemeClr>
                </a:solidFill>
                <a:latin typeface="Bahnschrift" panose="020B0502040204020203" pitchFamily="34" charset="0"/>
              </a:rPr>
              <a:t>If CPU is executing the user applications then CPU will be in the user mode. The User applications are games, media players, text editor, MS Office etc.</a:t>
            </a:r>
          </a:p>
          <a:p>
            <a:pPr marL="285750" indent="-285750" algn="just" fontAlgn="base">
              <a:buFont typeface="Arial" panose="020B0604020202020204" pitchFamily="34" charset="0"/>
              <a:buChar char="•"/>
            </a:pPr>
            <a:r>
              <a:rPr lang="en-US" dirty="0">
                <a:solidFill>
                  <a:schemeClr val="tx1">
                    <a:lumMod val="95000"/>
                    <a:lumOff val="5000"/>
                  </a:schemeClr>
                </a:solidFill>
                <a:latin typeface="Bahnschrift" panose="020B0502040204020203" pitchFamily="34" charset="0"/>
              </a:rPr>
              <a:t>Executing code in user mode has no ability to directly access some resources like Hard Disk, memory, Printer and other I/O devices. Because, To access these resources we have to use kernel mode through System Call.</a:t>
            </a:r>
          </a:p>
          <a:p>
            <a:pPr algn="just" fontAlgn="base"/>
            <a:r>
              <a:rPr lang="en-US" dirty="0">
                <a:solidFill>
                  <a:schemeClr val="tx1">
                    <a:lumMod val="95000"/>
                    <a:lumOff val="5000"/>
                  </a:schemeClr>
                </a:solidFill>
                <a:latin typeface="Bahnschrift" panose="020B0502040204020203" pitchFamily="34" charset="0"/>
              </a:rPr>
              <a:t>Note: User mode is also known as safe mode and Restricted mode</a:t>
            </a:r>
            <a:r>
              <a:rPr lang="en-US" dirty="0" smtClean="0">
                <a:solidFill>
                  <a:schemeClr val="tx1">
                    <a:lumMod val="95000"/>
                    <a:lumOff val="5000"/>
                  </a:schemeClr>
                </a:solidFill>
                <a:latin typeface="Bahnschrift" panose="020B0502040204020203" pitchFamily="34" charset="0"/>
              </a:rPr>
              <a:t>.</a:t>
            </a:r>
          </a:p>
          <a:p>
            <a:pPr algn="just" fontAlgn="base"/>
            <a:endParaRPr lang="en-US" dirty="0">
              <a:solidFill>
                <a:schemeClr val="tx1">
                  <a:lumMod val="95000"/>
                  <a:lumOff val="5000"/>
                </a:schemeClr>
              </a:solidFill>
              <a:latin typeface="Bahnschrift" panose="020B0502040204020203" pitchFamily="34" charset="0"/>
            </a:endParaRPr>
          </a:p>
          <a:p>
            <a:pPr algn="just" fontAlgn="base"/>
            <a:r>
              <a:rPr lang="en-US" sz="2800" b="1" dirty="0">
                <a:solidFill>
                  <a:schemeClr val="tx1">
                    <a:lumMod val="95000"/>
                    <a:lumOff val="5000"/>
                  </a:schemeClr>
                </a:solidFill>
                <a:latin typeface="Bahnschrift" panose="020B0502040204020203" pitchFamily="34" charset="0"/>
              </a:rPr>
              <a:t>Kernel </a:t>
            </a:r>
            <a:r>
              <a:rPr lang="en-US" sz="2800" b="1" dirty="0" smtClean="0">
                <a:solidFill>
                  <a:schemeClr val="tx1">
                    <a:lumMod val="95000"/>
                    <a:lumOff val="5000"/>
                  </a:schemeClr>
                </a:solidFill>
                <a:latin typeface="Bahnschrift" panose="020B0502040204020203" pitchFamily="34" charset="0"/>
              </a:rPr>
              <a:t>Mode</a:t>
            </a:r>
          </a:p>
          <a:p>
            <a:pPr algn="just" fontAlgn="base"/>
            <a:endParaRPr lang="en-US" b="1" dirty="0">
              <a:solidFill>
                <a:schemeClr val="tx1">
                  <a:lumMod val="95000"/>
                  <a:lumOff val="5000"/>
                </a:schemeClr>
              </a:solidFill>
              <a:latin typeface="Bahnschrift" panose="020B0502040204020203" pitchFamily="34" charset="0"/>
            </a:endParaRPr>
          </a:p>
          <a:p>
            <a:pPr marL="285750" indent="-285750" algn="just" fontAlgn="base">
              <a:buFont typeface="Arial" panose="020B0604020202020204" pitchFamily="34" charset="0"/>
              <a:buChar char="•"/>
            </a:pPr>
            <a:r>
              <a:rPr lang="en-US" dirty="0">
                <a:solidFill>
                  <a:schemeClr val="tx1">
                    <a:lumMod val="95000"/>
                    <a:lumOff val="5000"/>
                  </a:schemeClr>
                </a:solidFill>
                <a:latin typeface="Bahnschrift" panose="020B0502040204020203" pitchFamily="34" charset="0"/>
              </a:rPr>
              <a:t>Kernel mode contains OS which has full functionality to access and maintain all the hardware components. Hardware components are RAM, HARD, CPU, printer and other I/O devices.</a:t>
            </a:r>
          </a:p>
          <a:p>
            <a:pPr marL="285750" indent="-285750" algn="just" fontAlgn="base">
              <a:buFont typeface="Arial" panose="020B0604020202020204" pitchFamily="34" charset="0"/>
              <a:buChar char="•"/>
            </a:pPr>
            <a:r>
              <a:rPr lang="en-US" dirty="0">
                <a:solidFill>
                  <a:schemeClr val="tx1">
                    <a:lumMod val="95000"/>
                    <a:lumOff val="5000"/>
                  </a:schemeClr>
                </a:solidFill>
                <a:latin typeface="Bahnschrift" panose="020B0502040204020203" pitchFamily="34" charset="0"/>
              </a:rPr>
              <a:t>Whenever the system call generate, CPU switch to kernel mode from user mode. System call is executed in kernel mode. After execution of system call it returns back to user mode.</a:t>
            </a:r>
          </a:p>
          <a:p>
            <a:pPr algn="just" fontAlgn="base"/>
            <a:r>
              <a:rPr lang="en-US" dirty="0">
                <a:solidFill>
                  <a:schemeClr val="tx1">
                    <a:lumMod val="95000"/>
                    <a:lumOff val="5000"/>
                  </a:schemeClr>
                </a:solidFill>
                <a:latin typeface="Bahnschrift" panose="020B0502040204020203" pitchFamily="34" charset="0"/>
              </a:rPr>
              <a:t>Note: kernel mode also known as system, privileged (private) or supervisory mode, protected mode because user can’t access this area directly </a:t>
            </a:r>
            <a:endParaRPr lang="en-US" b="0" i="0" dirty="0">
              <a:solidFill>
                <a:schemeClr val="tx1">
                  <a:lumMod val="95000"/>
                  <a:lumOff val="5000"/>
                </a:schemeClr>
              </a:solidFill>
              <a:effectLst/>
              <a:latin typeface="Bahnschrift" panose="020B0502040204020203" pitchFamily="34" charset="0"/>
            </a:endParaRPr>
          </a:p>
        </p:txBody>
      </p:sp>
    </p:spTree>
    <p:extLst>
      <p:ext uri="{BB962C8B-B14F-4D97-AF65-F5344CB8AC3E}">
        <p14:creationId xmlns:p14="http://schemas.microsoft.com/office/powerpoint/2010/main" val="4213361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19928</TotalTime>
  <Words>1514</Words>
  <Application>Microsoft Office PowerPoint</Application>
  <PresentationFormat>Widescreen</PresentationFormat>
  <Paragraphs>163</Paragraphs>
  <Slides>20</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Arial</vt:lpstr>
      <vt:lpstr>Bahnschrift</vt:lpstr>
      <vt:lpstr>Calibri</vt:lpstr>
      <vt:lpstr>Century Gothic</vt:lpstr>
      <vt:lpstr>Franklin Gothic Book</vt:lpstr>
      <vt:lpstr>Perpetua</vt:lpstr>
      <vt:lpstr>Tahoma</vt:lpstr>
      <vt:lpstr>times new roman</vt:lpstr>
      <vt:lpstr>times new roman</vt:lpstr>
      <vt:lpstr>urw-din</vt:lpstr>
      <vt:lpstr>Wingdings 2</vt:lpstr>
      <vt:lpstr>Equity</vt:lpstr>
      <vt:lpstr>Operating Systems (System Structure)</vt:lpstr>
      <vt:lpstr>Computer-System Operation</vt:lpstr>
      <vt:lpstr>PowerPoint Presentation</vt:lpstr>
      <vt:lpstr>PowerPoint Presentation</vt:lpstr>
      <vt:lpstr>PowerPoint Presentation</vt:lpstr>
      <vt:lpstr>PowerPoint Presentation</vt:lpstr>
      <vt:lpstr>What is Kernel?</vt:lpstr>
      <vt:lpstr>What is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suvendu</dc:creator>
  <cp:lastModifiedBy>User</cp:lastModifiedBy>
  <cp:revision>286</cp:revision>
  <dcterms:created xsi:type="dcterms:W3CDTF">2017-12-03T11:28:36Z</dcterms:created>
  <dcterms:modified xsi:type="dcterms:W3CDTF">2022-02-23T11:37:51Z</dcterms:modified>
</cp:coreProperties>
</file>