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82" r:id="rId6"/>
    <p:sldId id="283" r:id="rId7"/>
    <p:sldId id="284" r:id="rId8"/>
    <p:sldId id="291" r:id="rId9"/>
    <p:sldId id="292" r:id="rId10"/>
    <p:sldId id="293" r:id="rId11"/>
    <p:sldId id="295" r:id="rId12"/>
    <p:sldId id="297"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C21F-5D98-47F9-8166-7945242E3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423B96-B7BE-407B-9C4A-634960045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9EAE1A-A78F-4B87-B1E4-F010E6333427}"/>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5" name="Footer Placeholder 4">
            <a:extLst>
              <a:ext uri="{FF2B5EF4-FFF2-40B4-BE49-F238E27FC236}">
                <a16:creationId xmlns:a16="http://schemas.microsoft.com/office/drawing/2014/main" id="{33E2BC7A-CCD2-407A-9A6D-313C731DA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9BB5F-BDF4-4E59-9028-0245787A6527}"/>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170207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A05E-51F6-4498-BF8A-59CBBEFAD4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4F0B3-E19C-4C64-814C-58659114B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7FC9A-49D0-418C-B496-12CACE0AB357}"/>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5" name="Footer Placeholder 4">
            <a:extLst>
              <a:ext uri="{FF2B5EF4-FFF2-40B4-BE49-F238E27FC236}">
                <a16:creationId xmlns:a16="http://schemas.microsoft.com/office/drawing/2014/main" id="{9D3782B7-7DEB-43C4-86F5-7CDE36D80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DDB63-44F7-478F-9323-B05CF75B9435}"/>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184494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80CA14-F3AD-4CFA-B69A-683147F51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0C457-938C-4831-97CC-DC05A823B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FE06C-E4CD-4A21-8448-50E197E3D84E}"/>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5" name="Footer Placeholder 4">
            <a:extLst>
              <a:ext uri="{FF2B5EF4-FFF2-40B4-BE49-F238E27FC236}">
                <a16:creationId xmlns:a16="http://schemas.microsoft.com/office/drawing/2014/main" id="{191D3C29-86BF-43D0-9920-E69FAA740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6F891-112D-4B0A-8502-4756DC60E842}"/>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336699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50F8-E12A-40A6-8AE7-48EF528C85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5F5E13-75D5-4026-9E98-80F70328F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1A04F-16ED-428C-BB0B-F0C67BCD1BD8}"/>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5" name="Footer Placeholder 4">
            <a:extLst>
              <a:ext uri="{FF2B5EF4-FFF2-40B4-BE49-F238E27FC236}">
                <a16:creationId xmlns:a16="http://schemas.microsoft.com/office/drawing/2014/main" id="{A01D806A-AFC3-4A5C-AC86-FC3BDD244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BAEA7-3610-4C0D-B1A1-A66D56F520CD}"/>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4456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DE57-C1D8-4173-A0AC-B811F9289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58EA58-39BB-4A2B-9584-02AF4653E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905DEA-A857-4EC6-B476-EDABB6778C64}"/>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5" name="Footer Placeholder 4">
            <a:extLst>
              <a:ext uri="{FF2B5EF4-FFF2-40B4-BE49-F238E27FC236}">
                <a16:creationId xmlns:a16="http://schemas.microsoft.com/office/drawing/2014/main" id="{35AAEDE0-5130-4567-BE27-A50AE441A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820C3-8BBE-4FB8-8793-4E4005308B62}"/>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241333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F697-67F5-4CEA-81A4-FD3164ED53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40C30E-7272-442D-A6EB-A913EB468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5A7420-B5F9-401A-80FF-0624EAC56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5C67D0-D40A-406D-8C0C-C5F23AE6583F}"/>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6" name="Footer Placeholder 5">
            <a:extLst>
              <a:ext uri="{FF2B5EF4-FFF2-40B4-BE49-F238E27FC236}">
                <a16:creationId xmlns:a16="http://schemas.microsoft.com/office/drawing/2014/main" id="{FDB65CC0-4D88-4AF2-9CF3-E5F6C63F10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E3C2C-D6C3-462D-B83F-E35210713717}"/>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325460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FCCA-50FC-45D1-A2C1-71CD1B5CEB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E380D1-1871-4AC9-B633-64BE6CEC0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81DE68-0E0B-4904-92B7-AC7859D865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32702-BED5-480B-A8D5-0C601B7AF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A38AB-EB92-4AB5-B927-1710A0A70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28CD12-C9F1-4AA0-AD91-BB91D67283DF}"/>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8" name="Footer Placeholder 7">
            <a:extLst>
              <a:ext uri="{FF2B5EF4-FFF2-40B4-BE49-F238E27FC236}">
                <a16:creationId xmlns:a16="http://schemas.microsoft.com/office/drawing/2014/main" id="{BE218B58-2DCD-44C7-ADE8-88AF8D1581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BF15C-1E7F-4F24-A42E-C2FF211612AF}"/>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113906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3768-935E-40F4-A912-BE02D2DAB0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900657-7E9D-4F89-965F-8304C57AE0DB}"/>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4" name="Footer Placeholder 3">
            <a:extLst>
              <a:ext uri="{FF2B5EF4-FFF2-40B4-BE49-F238E27FC236}">
                <a16:creationId xmlns:a16="http://schemas.microsoft.com/office/drawing/2014/main" id="{D6AD8877-5F5D-4FB1-89A0-EE1DC258F3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72AE60-C7AB-4F80-9B68-C5A2C50B3607}"/>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201367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299E1-E632-433F-84C9-5DC89BECAF4D}"/>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3" name="Footer Placeholder 2">
            <a:extLst>
              <a:ext uri="{FF2B5EF4-FFF2-40B4-BE49-F238E27FC236}">
                <a16:creationId xmlns:a16="http://schemas.microsoft.com/office/drawing/2014/main" id="{AF08E6A6-1DEE-4095-8A4D-7F9B6BEE92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2638E6-2789-4E0D-BEED-94FC9297B53F}"/>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340121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A4EA-0609-4F2B-AFAA-FF481A282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10C0EC-E280-42FD-8402-5BFED69E4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9F395F-F5BC-4D6F-A176-4C36E2506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B2912-E499-441D-87BB-E14D9524F55D}"/>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6" name="Footer Placeholder 5">
            <a:extLst>
              <a:ext uri="{FF2B5EF4-FFF2-40B4-BE49-F238E27FC236}">
                <a16:creationId xmlns:a16="http://schemas.microsoft.com/office/drawing/2014/main" id="{03DBE822-90E1-454A-90AD-DF6694184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D9659-9D54-4483-B485-6FBC54B3AFCF}"/>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168834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D187-6290-4D39-A754-2924DD95A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75AD06-BF6F-41B1-B83B-9BD47434A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1DBC9E-0BFD-4FC0-A36A-65A55BD63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A63A3-BCEF-4472-BC14-25589D5596DA}"/>
              </a:ext>
            </a:extLst>
          </p:cNvPr>
          <p:cNvSpPr>
            <a:spLocks noGrp="1"/>
          </p:cNvSpPr>
          <p:nvPr>
            <p:ph type="dt" sz="half" idx="10"/>
          </p:nvPr>
        </p:nvSpPr>
        <p:spPr/>
        <p:txBody>
          <a:bodyPr/>
          <a:lstStyle/>
          <a:p>
            <a:fld id="{B61E0648-580A-48ED-803D-234D599060DA}" type="datetimeFigureOut">
              <a:rPr lang="en-IN" smtClean="0"/>
              <a:t>15-03-2023</a:t>
            </a:fld>
            <a:endParaRPr lang="en-IN"/>
          </a:p>
        </p:txBody>
      </p:sp>
      <p:sp>
        <p:nvSpPr>
          <p:cNvPr id="6" name="Footer Placeholder 5">
            <a:extLst>
              <a:ext uri="{FF2B5EF4-FFF2-40B4-BE49-F238E27FC236}">
                <a16:creationId xmlns:a16="http://schemas.microsoft.com/office/drawing/2014/main" id="{F075BABA-CA1E-44D7-A991-D23C68382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EB68BB-5E0E-45AA-93B3-C81EEE4627F4}"/>
              </a:ext>
            </a:extLst>
          </p:cNvPr>
          <p:cNvSpPr>
            <a:spLocks noGrp="1"/>
          </p:cNvSpPr>
          <p:nvPr>
            <p:ph type="sldNum" sz="quarter" idx="12"/>
          </p:nvPr>
        </p:nvSpPr>
        <p:spPr/>
        <p:txBody>
          <a:bodyPr/>
          <a:lstStyle/>
          <a:p>
            <a:fld id="{95D0EF3E-2CA6-4965-8CD4-ACFC24051A9C}" type="slidenum">
              <a:rPr lang="en-IN" smtClean="0"/>
              <a:t>‹#›</a:t>
            </a:fld>
            <a:endParaRPr lang="en-IN"/>
          </a:p>
        </p:txBody>
      </p:sp>
    </p:spTree>
    <p:extLst>
      <p:ext uri="{BB962C8B-B14F-4D97-AF65-F5344CB8AC3E}">
        <p14:creationId xmlns:p14="http://schemas.microsoft.com/office/powerpoint/2010/main" val="3838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14A82-52E9-426F-88C8-0116C873D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0A2F9F-E8E7-4929-8EBA-E1D802AAB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94B3A0-7472-4393-8EFB-1ABDAAADE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E0648-580A-48ED-803D-234D599060DA}" type="datetimeFigureOut">
              <a:rPr lang="en-IN" smtClean="0"/>
              <a:t>15-03-2023</a:t>
            </a:fld>
            <a:endParaRPr lang="en-IN"/>
          </a:p>
        </p:txBody>
      </p:sp>
      <p:sp>
        <p:nvSpPr>
          <p:cNvPr id="5" name="Footer Placeholder 4">
            <a:extLst>
              <a:ext uri="{FF2B5EF4-FFF2-40B4-BE49-F238E27FC236}">
                <a16:creationId xmlns:a16="http://schemas.microsoft.com/office/drawing/2014/main" id="{99275A2A-DC86-44FE-A2D6-13E2F2007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BC234F-FBC3-4E37-9BAD-CC60EC059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0EF3E-2CA6-4965-8CD4-ACFC24051A9C}" type="slidenum">
              <a:rPr lang="en-IN" smtClean="0"/>
              <a:t>‹#›</a:t>
            </a:fld>
            <a:endParaRPr lang="en-IN"/>
          </a:p>
        </p:txBody>
      </p:sp>
    </p:spTree>
    <p:extLst>
      <p:ext uri="{BB962C8B-B14F-4D97-AF65-F5344CB8AC3E}">
        <p14:creationId xmlns:p14="http://schemas.microsoft.com/office/powerpoint/2010/main" val="248624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DC37-60C2-48F2-988F-34F1214E8D70}"/>
              </a:ext>
            </a:extLst>
          </p:cNvPr>
          <p:cNvSpPr>
            <a:spLocks noGrp="1"/>
          </p:cNvSpPr>
          <p:nvPr>
            <p:ph type="ctrTitle"/>
          </p:nvPr>
        </p:nvSpPr>
        <p:spPr/>
        <p:txBody>
          <a:bodyPr/>
          <a:lstStyle/>
          <a:p>
            <a:br>
              <a:rPr lang="en-US" dirty="0"/>
            </a:br>
            <a:r>
              <a:rPr lang="en-US" dirty="0"/>
              <a:t>Computer Networks</a:t>
            </a:r>
            <a:endParaRPr lang="en-IN" dirty="0"/>
          </a:p>
        </p:txBody>
      </p:sp>
      <p:sp>
        <p:nvSpPr>
          <p:cNvPr id="3" name="Subtitle 2">
            <a:extLst>
              <a:ext uri="{FF2B5EF4-FFF2-40B4-BE49-F238E27FC236}">
                <a16:creationId xmlns:a16="http://schemas.microsoft.com/office/drawing/2014/main" id="{E3C04D2A-A327-41AD-BCD8-A7C6B914B24E}"/>
              </a:ext>
            </a:extLst>
          </p:cNvPr>
          <p:cNvSpPr>
            <a:spLocks noGrp="1"/>
          </p:cNvSpPr>
          <p:nvPr>
            <p:ph type="subTitle" idx="1"/>
          </p:nvPr>
        </p:nvSpPr>
        <p:spPr/>
        <p:txBody>
          <a:bodyPr/>
          <a:lstStyle/>
          <a:p>
            <a:r>
              <a:rPr lang="en-US" dirty="0"/>
              <a:t>Stobak Dutta</a:t>
            </a:r>
          </a:p>
          <a:p>
            <a:r>
              <a:rPr lang="en-US" dirty="0"/>
              <a:t>Dept of CST</a:t>
            </a:r>
          </a:p>
          <a:p>
            <a:r>
              <a:rPr lang="en-US" dirty="0"/>
              <a:t>UEM, Kolkata</a:t>
            </a:r>
            <a:endParaRPr lang="en-IN" dirty="0"/>
          </a:p>
        </p:txBody>
      </p:sp>
      <p:pic>
        <p:nvPicPr>
          <p:cNvPr id="4" name="Picture 2">
            <a:extLst>
              <a:ext uri="{FF2B5EF4-FFF2-40B4-BE49-F238E27FC236}">
                <a16:creationId xmlns:a16="http://schemas.microsoft.com/office/drawing/2014/main" id="{404DB248-73F9-4DAF-B758-74FB72232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0833" y="277379"/>
            <a:ext cx="3959225" cy="1316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7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1F39-52FB-4932-B101-D24D954290AC}"/>
              </a:ext>
            </a:extLst>
          </p:cNvPr>
          <p:cNvSpPr>
            <a:spLocks noGrp="1"/>
          </p:cNvSpPr>
          <p:nvPr>
            <p:ph type="title"/>
          </p:nvPr>
        </p:nvSpPr>
        <p:spPr/>
        <p:txBody>
          <a:bodyPr/>
          <a:lstStyle/>
          <a:p>
            <a:pPr algn="ctr"/>
            <a:r>
              <a:rPr lang="en-US" dirty="0"/>
              <a:t>Class A</a:t>
            </a:r>
            <a:endParaRPr lang="en-IN" dirty="0"/>
          </a:p>
        </p:txBody>
      </p:sp>
      <p:sp>
        <p:nvSpPr>
          <p:cNvPr id="3" name="Content Placeholder 2">
            <a:extLst>
              <a:ext uri="{FF2B5EF4-FFF2-40B4-BE49-F238E27FC236}">
                <a16:creationId xmlns:a16="http://schemas.microsoft.com/office/drawing/2014/main" id="{31C6F872-7B30-41B0-9F56-DAEEBA68A9A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network ID is 8 bits long.</a:t>
            </a:r>
          </a:p>
          <a:p>
            <a:pPr algn="just">
              <a:buFont typeface="Arial" panose="020B0604020202020204" pitchFamily="34" charset="0"/>
              <a:buChar char="•"/>
            </a:pPr>
            <a:r>
              <a:rPr lang="en-US" b="0" i="0" dirty="0">
                <a:solidFill>
                  <a:srgbClr val="000000"/>
                </a:solidFill>
                <a:effectLst/>
                <a:latin typeface="inter-regular"/>
              </a:rPr>
              <a:t>The host ID is 24 bits long.</a:t>
            </a:r>
          </a:p>
          <a:p>
            <a:pPr algn="just"/>
            <a:r>
              <a:rPr lang="en-US" b="0" i="0" dirty="0">
                <a:solidFill>
                  <a:srgbClr val="333333"/>
                </a:solidFill>
                <a:effectLst/>
                <a:latin typeface="inter-regular"/>
              </a:rPr>
              <a:t>In Class A, the first bit in higher order bits of the first octet is always set to 0 and the remaining 7 bits determine the network ID. The 24 bits determine the host ID in any network.</a:t>
            </a:r>
          </a:p>
          <a:p>
            <a:pPr algn="just"/>
            <a:r>
              <a:rPr lang="en-US" b="0" i="0" dirty="0">
                <a:solidFill>
                  <a:srgbClr val="333333"/>
                </a:solidFill>
                <a:effectLst/>
                <a:latin typeface="inter-regular"/>
              </a:rPr>
              <a:t>The total number of networks in Class A = 2</a:t>
            </a:r>
            <a:r>
              <a:rPr lang="en-US" b="0" i="0" baseline="30000" dirty="0">
                <a:solidFill>
                  <a:srgbClr val="333333"/>
                </a:solidFill>
                <a:effectLst/>
                <a:latin typeface="inter-regular"/>
              </a:rPr>
              <a:t>7</a:t>
            </a:r>
            <a:r>
              <a:rPr lang="en-US" b="0" i="0" dirty="0">
                <a:solidFill>
                  <a:srgbClr val="333333"/>
                </a:solidFill>
                <a:effectLst/>
                <a:latin typeface="inter-regular"/>
              </a:rPr>
              <a:t> = 128 network address</a:t>
            </a:r>
          </a:p>
          <a:p>
            <a:pPr algn="just"/>
            <a:r>
              <a:rPr lang="en-US" b="0" i="0" dirty="0">
                <a:solidFill>
                  <a:srgbClr val="333333"/>
                </a:solidFill>
                <a:effectLst/>
                <a:latin typeface="inter-regular"/>
              </a:rPr>
              <a:t>The total number of hosts in Class A = 2</a:t>
            </a:r>
            <a:r>
              <a:rPr lang="en-US" b="0" i="0" baseline="30000" dirty="0">
                <a:solidFill>
                  <a:srgbClr val="333333"/>
                </a:solidFill>
                <a:effectLst/>
                <a:latin typeface="inter-regular"/>
              </a:rPr>
              <a:t>24</a:t>
            </a:r>
            <a:r>
              <a:rPr lang="en-US" b="0" i="0" dirty="0">
                <a:solidFill>
                  <a:srgbClr val="333333"/>
                </a:solidFill>
                <a:effectLst/>
                <a:latin typeface="inter-regular"/>
              </a:rPr>
              <a:t> - 2 = 16,777,214 host address</a:t>
            </a:r>
          </a:p>
          <a:p>
            <a:endParaRPr lang="en-IN" dirty="0"/>
          </a:p>
        </p:txBody>
      </p:sp>
    </p:spTree>
    <p:extLst>
      <p:ext uri="{BB962C8B-B14F-4D97-AF65-F5344CB8AC3E}">
        <p14:creationId xmlns:p14="http://schemas.microsoft.com/office/powerpoint/2010/main" val="86800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D9D1-D862-4314-B37B-65ECDFC4EAD7}"/>
              </a:ext>
            </a:extLst>
          </p:cNvPr>
          <p:cNvSpPr>
            <a:spLocks noGrp="1"/>
          </p:cNvSpPr>
          <p:nvPr>
            <p:ph type="title"/>
          </p:nvPr>
        </p:nvSpPr>
        <p:spPr>
          <a:xfrm>
            <a:off x="838200" y="365126"/>
            <a:ext cx="10515600" cy="842238"/>
          </a:xfrm>
        </p:spPr>
        <p:txBody>
          <a:bodyPr>
            <a:normAutofit fontScale="90000"/>
          </a:bodyPr>
          <a:lstStyle/>
          <a:p>
            <a:pPr algn="ctr"/>
            <a:r>
              <a:rPr lang="en-US" b="0" i="0" dirty="0">
                <a:solidFill>
                  <a:srgbClr val="610B4B"/>
                </a:solidFill>
                <a:effectLst/>
                <a:latin typeface="erdana"/>
              </a:rPr>
              <a:t>Class B</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E3CCD23-00D2-48C1-BFC5-15E7341EBD9A}"/>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In Class B, an IP address is assigned to those networks that range from small-sized to large-sized networks.</a:t>
            </a:r>
          </a:p>
          <a:p>
            <a:pPr algn="just">
              <a:buFont typeface="Arial" panose="020B0604020202020204" pitchFamily="34" charset="0"/>
              <a:buChar char="•"/>
            </a:pPr>
            <a:r>
              <a:rPr lang="en-US" b="0" i="0" dirty="0">
                <a:solidFill>
                  <a:srgbClr val="000000"/>
                </a:solidFill>
                <a:effectLst/>
                <a:latin typeface="inter-regular"/>
              </a:rPr>
              <a:t>The Network ID is 16 bits long.</a:t>
            </a:r>
          </a:p>
          <a:p>
            <a:pPr algn="just">
              <a:buFont typeface="Arial" panose="020B0604020202020204" pitchFamily="34" charset="0"/>
              <a:buChar char="•"/>
            </a:pPr>
            <a:r>
              <a:rPr lang="en-US" b="0" i="0" dirty="0">
                <a:solidFill>
                  <a:srgbClr val="000000"/>
                </a:solidFill>
                <a:effectLst/>
                <a:latin typeface="inter-regular"/>
              </a:rPr>
              <a:t>The Host ID is 16 bits long.</a:t>
            </a:r>
          </a:p>
          <a:p>
            <a:pPr algn="just"/>
            <a:r>
              <a:rPr lang="en-US" b="0" i="0" dirty="0">
                <a:solidFill>
                  <a:srgbClr val="333333"/>
                </a:solidFill>
                <a:effectLst/>
                <a:latin typeface="inter-regular"/>
              </a:rPr>
              <a:t>In Class B, the higher order bits of the first octet is always set to 10, and the remaining14 bits determine the network ID. The other 16 bits determine the Host ID.</a:t>
            </a:r>
          </a:p>
          <a:p>
            <a:pPr algn="just"/>
            <a:r>
              <a:rPr lang="en-US" b="0" i="0" dirty="0">
                <a:solidFill>
                  <a:srgbClr val="333333"/>
                </a:solidFill>
                <a:effectLst/>
                <a:latin typeface="inter-regular"/>
              </a:rPr>
              <a:t>The total number of networks in Class B = 2</a:t>
            </a:r>
            <a:r>
              <a:rPr lang="en-US" b="0" i="0" baseline="30000" dirty="0">
                <a:solidFill>
                  <a:srgbClr val="333333"/>
                </a:solidFill>
                <a:effectLst/>
                <a:latin typeface="inter-regular"/>
              </a:rPr>
              <a:t>14</a:t>
            </a:r>
            <a:r>
              <a:rPr lang="en-US" b="0" i="0" dirty="0">
                <a:solidFill>
                  <a:srgbClr val="333333"/>
                </a:solidFill>
                <a:effectLst/>
                <a:latin typeface="inter-regular"/>
              </a:rPr>
              <a:t> = 16384 network address</a:t>
            </a:r>
          </a:p>
          <a:p>
            <a:pPr algn="just"/>
            <a:r>
              <a:rPr lang="en-US" b="0" i="0" dirty="0">
                <a:solidFill>
                  <a:srgbClr val="333333"/>
                </a:solidFill>
                <a:effectLst/>
                <a:latin typeface="inter-regular"/>
              </a:rPr>
              <a:t>The total number of hosts in Class B = 2</a:t>
            </a:r>
            <a:r>
              <a:rPr lang="en-US" b="0" i="0" baseline="30000" dirty="0">
                <a:solidFill>
                  <a:srgbClr val="333333"/>
                </a:solidFill>
                <a:effectLst/>
                <a:latin typeface="inter-regular"/>
              </a:rPr>
              <a:t>16</a:t>
            </a:r>
            <a:r>
              <a:rPr lang="en-US" b="0" i="0" dirty="0">
                <a:solidFill>
                  <a:srgbClr val="333333"/>
                </a:solidFill>
                <a:effectLst/>
                <a:latin typeface="inter-regular"/>
              </a:rPr>
              <a:t> - 2 = 65534 host address</a:t>
            </a:r>
          </a:p>
          <a:p>
            <a:endParaRPr lang="en-IN" dirty="0"/>
          </a:p>
        </p:txBody>
      </p:sp>
    </p:spTree>
    <p:extLst>
      <p:ext uri="{BB962C8B-B14F-4D97-AF65-F5344CB8AC3E}">
        <p14:creationId xmlns:p14="http://schemas.microsoft.com/office/powerpoint/2010/main" val="295728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FFFD-2AD9-4E92-A730-268DE716FB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AC77F1-C23D-4379-AC1C-6BABEF28A2D2}"/>
              </a:ext>
            </a:extLst>
          </p:cNvPr>
          <p:cNvSpPr>
            <a:spLocks noGrp="1"/>
          </p:cNvSpPr>
          <p:nvPr>
            <p:ph idx="1"/>
          </p:nvPr>
        </p:nvSpPr>
        <p:spPr/>
        <p:txBody>
          <a:bodyPr/>
          <a:lstStyle/>
          <a:p>
            <a:r>
              <a:rPr lang="en-US" b="0" i="0" dirty="0">
                <a:solidFill>
                  <a:srgbClr val="333333"/>
                </a:solidFill>
                <a:effectLst/>
                <a:latin typeface="inter-regular"/>
              </a:rPr>
              <a:t>In Class C, an IP address is assigned to only small-sized networks.</a:t>
            </a:r>
          </a:p>
          <a:p>
            <a:pPr algn="just">
              <a:buFont typeface="Arial" panose="020B0604020202020204" pitchFamily="34" charset="0"/>
              <a:buChar char="•"/>
            </a:pPr>
            <a:r>
              <a:rPr lang="en-US" b="0" i="0" dirty="0">
                <a:solidFill>
                  <a:srgbClr val="000000"/>
                </a:solidFill>
                <a:effectLst/>
                <a:latin typeface="inter-regular"/>
              </a:rPr>
              <a:t>The Network ID is 24 bits long.</a:t>
            </a:r>
          </a:p>
          <a:p>
            <a:pPr algn="just">
              <a:buFont typeface="Arial" panose="020B0604020202020204" pitchFamily="34" charset="0"/>
              <a:buChar char="•"/>
            </a:pPr>
            <a:r>
              <a:rPr lang="en-US" b="0" i="0" dirty="0">
                <a:solidFill>
                  <a:srgbClr val="000000"/>
                </a:solidFill>
                <a:effectLst/>
                <a:latin typeface="inter-regular"/>
              </a:rPr>
              <a:t>The host ID is 8 bits long.</a:t>
            </a:r>
          </a:p>
          <a:p>
            <a:pPr algn="just"/>
            <a:r>
              <a:rPr lang="en-US" b="0" i="0" dirty="0">
                <a:solidFill>
                  <a:srgbClr val="333333"/>
                </a:solidFill>
                <a:effectLst/>
                <a:latin typeface="inter-regular"/>
              </a:rPr>
              <a:t>In Class C, the higher order bits of the first octet is always set to 110, and the remaining 21 bits determine the network ID. The 8 bits of the host ID determine the host in a network.</a:t>
            </a:r>
          </a:p>
          <a:p>
            <a:pPr algn="just"/>
            <a:r>
              <a:rPr lang="en-US" b="0" i="0" dirty="0">
                <a:solidFill>
                  <a:srgbClr val="333333"/>
                </a:solidFill>
                <a:effectLst/>
                <a:latin typeface="inter-regular"/>
              </a:rPr>
              <a:t>The total number of networks = 2</a:t>
            </a:r>
            <a:r>
              <a:rPr lang="en-US" b="0" i="0" baseline="30000" dirty="0">
                <a:solidFill>
                  <a:srgbClr val="333333"/>
                </a:solidFill>
                <a:effectLst/>
                <a:latin typeface="inter-regular"/>
              </a:rPr>
              <a:t>21</a:t>
            </a:r>
            <a:r>
              <a:rPr lang="en-US" b="0" i="0" dirty="0">
                <a:solidFill>
                  <a:srgbClr val="333333"/>
                </a:solidFill>
                <a:effectLst/>
                <a:latin typeface="inter-regular"/>
              </a:rPr>
              <a:t> = 2097152 network address</a:t>
            </a:r>
          </a:p>
          <a:p>
            <a:pPr algn="just"/>
            <a:r>
              <a:rPr lang="en-US" b="0" i="0" dirty="0">
                <a:solidFill>
                  <a:srgbClr val="333333"/>
                </a:solidFill>
                <a:effectLst/>
                <a:latin typeface="inter-regular"/>
              </a:rPr>
              <a:t>The total number of hosts = 2</a:t>
            </a:r>
            <a:r>
              <a:rPr lang="en-US" b="0" i="0" baseline="30000" dirty="0">
                <a:solidFill>
                  <a:srgbClr val="333333"/>
                </a:solidFill>
                <a:effectLst/>
                <a:latin typeface="inter-regular"/>
              </a:rPr>
              <a:t>8</a:t>
            </a:r>
            <a:r>
              <a:rPr lang="en-US" b="0" i="0" dirty="0">
                <a:solidFill>
                  <a:srgbClr val="333333"/>
                </a:solidFill>
                <a:effectLst/>
                <a:latin typeface="inter-regular"/>
              </a:rPr>
              <a:t> - 2 = 254 host address</a:t>
            </a:r>
          </a:p>
          <a:p>
            <a:endParaRPr lang="en-IN" dirty="0"/>
          </a:p>
        </p:txBody>
      </p:sp>
    </p:spTree>
    <p:extLst>
      <p:ext uri="{BB962C8B-B14F-4D97-AF65-F5344CB8AC3E}">
        <p14:creationId xmlns:p14="http://schemas.microsoft.com/office/powerpoint/2010/main" val="166807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7FA-33D5-41B5-B31B-1C8038CDB3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D6D140-D822-4419-837A-F298C932B16F}"/>
              </a:ext>
            </a:extLst>
          </p:cNvPr>
          <p:cNvSpPr>
            <a:spLocks noGrp="1"/>
          </p:cNvSpPr>
          <p:nvPr>
            <p:ph idx="1"/>
          </p:nvPr>
        </p:nvSpPr>
        <p:spPr/>
        <p:txBody>
          <a:bodyPr/>
          <a:lstStyle/>
          <a:p>
            <a:pPr algn="just"/>
            <a:r>
              <a:rPr lang="en-US" b="0" i="0" dirty="0">
                <a:solidFill>
                  <a:srgbClr val="610B38"/>
                </a:solidFill>
                <a:effectLst/>
                <a:latin typeface="erdana"/>
              </a:rPr>
              <a:t>Rules for assigning Host ID:</a:t>
            </a:r>
          </a:p>
          <a:p>
            <a:pPr algn="just"/>
            <a:r>
              <a:rPr lang="en-US" b="0" i="0" dirty="0">
                <a:solidFill>
                  <a:srgbClr val="333333"/>
                </a:solidFill>
                <a:effectLst/>
                <a:latin typeface="inter-regular"/>
              </a:rPr>
              <a:t>The Host ID is used to determine the host within any network. The Host ID is assigned based on the following rules:</a:t>
            </a:r>
          </a:p>
          <a:p>
            <a:pPr algn="just">
              <a:buFont typeface="Arial" panose="020B0604020202020204" pitchFamily="34" charset="0"/>
              <a:buChar char="•"/>
            </a:pPr>
            <a:r>
              <a:rPr lang="en-US" b="0" i="0" dirty="0">
                <a:solidFill>
                  <a:srgbClr val="000000"/>
                </a:solidFill>
                <a:effectLst/>
                <a:latin typeface="inter-regular"/>
              </a:rPr>
              <a:t>The Host ID must be unique within any network.</a:t>
            </a:r>
          </a:p>
          <a:p>
            <a:pPr algn="just">
              <a:buFont typeface="Arial" panose="020B0604020202020204" pitchFamily="34" charset="0"/>
              <a:buChar char="•"/>
            </a:pPr>
            <a:r>
              <a:rPr lang="en-US" b="0" i="0" dirty="0">
                <a:solidFill>
                  <a:srgbClr val="000000"/>
                </a:solidFill>
                <a:effectLst/>
                <a:latin typeface="inter-regular"/>
              </a:rPr>
              <a:t>The Host ID in which all the bits are set to 0 cannot be assigned as it is used to represent the network ID of the IP address.</a:t>
            </a:r>
          </a:p>
          <a:p>
            <a:pPr algn="just">
              <a:buFont typeface="Arial" panose="020B0604020202020204" pitchFamily="34" charset="0"/>
              <a:buChar char="•"/>
            </a:pPr>
            <a:r>
              <a:rPr lang="en-US" b="0" i="0" dirty="0">
                <a:solidFill>
                  <a:srgbClr val="000000"/>
                </a:solidFill>
                <a:effectLst/>
                <a:latin typeface="inter-regular"/>
              </a:rPr>
              <a:t>The Host ID in which all the bits are set to 1 cannot be assigned as it is reserved for the multicast address.</a:t>
            </a:r>
          </a:p>
          <a:p>
            <a:endParaRPr lang="en-IN" dirty="0"/>
          </a:p>
        </p:txBody>
      </p:sp>
    </p:spTree>
    <p:extLst>
      <p:ext uri="{BB962C8B-B14F-4D97-AF65-F5344CB8AC3E}">
        <p14:creationId xmlns:p14="http://schemas.microsoft.com/office/powerpoint/2010/main" val="210603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94BBF-D500-4377-A9C6-8B14551D05AA}"/>
              </a:ext>
            </a:extLst>
          </p:cNvPr>
          <p:cNvSpPr>
            <a:spLocks noGrp="1"/>
          </p:cNvSpPr>
          <p:nvPr>
            <p:ph idx="1"/>
          </p:nvPr>
        </p:nvSpPr>
        <p:spPr>
          <a:xfrm>
            <a:off x="838200" y="887767"/>
            <a:ext cx="10515600" cy="5289196"/>
          </a:xfrm>
        </p:spPr>
        <p:txBody>
          <a:bodyPr/>
          <a:lstStyle/>
          <a:p>
            <a:pPr algn="just"/>
            <a:r>
              <a:rPr lang="en-US" b="0" i="0" dirty="0">
                <a:solidFill>
                  <a:srgbClr val="610B38"/>
                </a:solidFill>
                <a:effectLst/>
                <a:latin typeface="erdana"/>
              </a:rPr>
              <a:t>Rules for assigning Network ID:</a:t>
            </a:r>
          </a:p>
          <a:p>
            <a:pPr algn="just"/>
            <a:r>
              <a:rPr lang="en-US" b="0" i="0" dirty="0">
                <a:solidFill>
                  <a:srgbClr val="333333"/>
                </a:solidFill>
                <a:effectLst/>
                <a:latin typeface="inter-regular"/>
              </a:rPr>
              <a:t>If the hosts are located within the same local network, then they are assigned with the same network ID. The following are the rules for assigning Network ID:</a:t>
            </a:r>
          </a:p>
          <a:p>
            <a:pPr algn="just">
              <a:buFont typeface="Arial" panose="020B0604020202020204" pitchFamily="34" charset="0"/>
              <a:buChar char="•"/>
            </a:pPr>
            <a:r>
              <a:rPr lang="en-US" b="0" i="0" dirty="0">
                <a:solidFill>
                  <a:srgbClr val="000000"/>
                </a:solidFill>
                <a:effectLst/>
                <a:latin typeface="inter-regular"/>
              </a:rPr>
              <a:t>The network ID cannot start </a:t>
            </a:r>
            <a:r>
              <a:rPr lang="en-US" b="0" i="0">
                <a:solidFill>
                  <a:srgbClr val="000000"/>
                </a:solidFill>
                <a:effectLst/>
                <a:latin typeface="inter-regular"/>
              </a:rPr>
              <a:t>with 127</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Network ID in which all the bits are set to 0 cannot be assigned as it is used to specify a particular host on the local network.</a:t>
            </a:r>
          </a:p>
          <a:p>
            <a:pPr algn="just">
              <a:buFont typeface="Arial" panose="020B0604020202020204" pitchFamily="34" charset="0"/>
              <a:buChar char="•"/>
            </a:pPr>
            <a:r>
              <a:rPr lang="en-US" b="0" i="0" dirty="0">
                <a:solidFill>
                  <a:srgbClr val="000000"/>
                </a:solidFill>
                <a:effectLst/>
                <a:latin typeface="inter-regular"/>
              </a:rPr>
              <a:t>The Network ID in which all the bits are set to 1 cannot be assigned as it is reserved for the multicast address.</a:t>
            </a:r>
          </a:p>
          <a:p>
            <a:endParaRPr lang="en-IN" dirty="0"/>
          </a:p>
        </p:txBody>
      </p:sp>
    </p:spTree>
    <p:extLst>
      <p:ext uri="{BB962C8B-B14F-4D97-AF65-F5344CB8AC3E}">
        <p14:creationId xmlns:p14="http://schemas.microsoft.com/office/powerpoint/2010/main" val="9796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F5B0-3FC6-4597-A7D2-2A4DDFCE5D85}"/>
              </a:ext>
            </a:extLst>
          </p:cNvPr>
          <p:cNvSpPr>
            <a:spLocks noGrp="1"/>
          </p:cNvSpPr>
          <p:nvPr>
            <p:ph type="title"/>
          </p:nvPr>
        </p:nvSpPr>
        <p:spPr/>
        <p:txBody>
          <a:bodyPr/>
          <a:lstStyle/>
          <a:p>
            <a:pPr algn="ctr"/>
            <a:r>
              <a:rPr lang="en-IN" b="0" i="0" dirty="0">
                <a:solidFill>
                  <a:srgbClr val="610B38"/>
                </a:solidFill>
                <a:effectLst/>
                <a:latin typeface="erdana"/>
              </a:rPr>
              <a:t>Routing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ECD8798-9461-4BED-8A28-DF13DF1470EC}"/>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inter-regular"/>
              </a:rPr>
              <a:t> Routing is a process of selecting path along which the data can be transferred from source to the destination. Routing is performed by a special device known as a router.</a:t>
            </a:r>
          </a:p>
          <a:p>
            <a:pPr algn="just">
              <a:buFont typeface="Arial" panose="020B0604020202020204" pitchFamily="34" charset="0"/>
              <a:buChar char="•"/>
            </a:pPr>
            <a:r>
              <a:rPr lang="en-US" b="0" i="0" dirty="0">
                <a:solidFill>
                  <a:srgbClr val="000000"/>
                </a:solidFill>
                <a:effectLst/>
                <a:latin typeface="inter-regular"/>
              </a:rPr>
              <a:t>A Router works at the network layer in the OSI model and internet layer in TCP/IP model</a:t>
            </a:r>
          </a:p>
          <a:p>
            <a:pPr algn="just">
              <a:buFont typeface="Arial" panose="020B0604020202020204" pitchFamily="34" charset="0"/>
              <a:buChar char="•"/>
            </a:pPr>
            <a:r>
              <a:rPr lang="en-US" b="0" i="0" dirty="0">
                <a:solidFill>
                  <a:srgbClr val="000000"/>
                </a:solidFill>
                <a:effectLst/>
                <a:latin typeface="inter-regular"/>
              </a:rPr>
              <a:t>A router is a networking device that forwards the packet based on the information available in the packet header and forwarding table.</a:t>
            </a:r>
          </a:p>
          <a:p>
            <a:pPr algn="just">
              <a:buFont typeface="Arial" panose="020B0604020202020204" pitchFamily="34" charset="0"/>
              <a:buChar char="•"/>
            </a:pPr>
            <a:r>
              <a:rPr lang="en-US" b="0" i="0" dirty="0">
                <a:solidFill>
                  <a:srgbClr val="000000"/>
                </a:solidFill>
                <a:effectLst/>
                <a:latin typeface="inter-regular"/>
              </a:rPr>
              <a:t>The routing algorithms are used for routing the packets. The routing algorithm is nothing but a software responsible for deciding the optimal path through which packet can be transmitted.</a:t>
            </a:r>
          </a:p>
          <a:p>
            <a:pPr algn="just">
              <a:buFont typeface="Arial" panose="020B0604020202020204" pitchFamily="34" charset="0"/>
              <a:buChar char="•"/>
            </a:pPr>
            <a:r>
              <a:rPr lang="en-US" b="0" i="0" dirty="0">
                <a:solidFill>
                  <a:srgbClr val="000000"/>
                </a:solidFill>
                <a:effectLst/>
                <a:latin typeface="inter-regular"/>
              </a:rPr>
              <a:t>The routing protocols use the metric to determine the best path for the packet delivery. The metric is the standard of measurement such as hop count, bandwidth, delay, current load on the path, etc. used by the routing algorithm to determine the optimal path to the destination.</a:t>
            </a:r>
          </a:p>
          <a:p>
            <a:pPr algn="just">
              <a:buFont typeface="Arial" panose="020B0604020202020204" pitchFamily="34" charset="0"/>
              <a:buChar char="•"/>
            </a:pPr>
            <a:r>
              <a:rPr lang="en-US" b="0" i="0" dirty="0">
                <a:solidFill>
                  <a:srgbClr val="000000"/>
                </a:solidFill>
                <a:effectLst/>
                <a:latin typeface="inter-regular"/>
              </a:rPr>
              <a:t>The routing algorithm initializes and maintains the routing table for the process of path determination.</a:t>
            </a:r>
          </a:p>
          <a:p>
            <a:endParaRPr lang="en-IN" dirty="0"/>
          </a:p>
        </p:txBody>
      </p:sp>
    </p:spTree>
    <p:extLst>
      <p:ext uri="{BB962C8B-B14F-4D97-AF65-F5344CB8AC3E}">
        <p14:creationId xmlns:p14="http://schemas.microsoft.com/office/powerpoint/2010/main" val="2476175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4CCA-73C9-41E3-AA36-3DA767B4DBB1}"/>
              </a:ext>
            </a:extLst>
          </p:cNvPr>
          <p:cNvSpPr>
            <a:spLocks noGrp="1"/>
          </p:cNvSpPr>
          <p:nvPr>
            <p:ph type="title"/>
          </p:nvPr>
        </p:nvSpPr>
        <p:spPr/>
        <p:txBody>
          <a:bodyPr/>
          <a:lstStyle/>
          <a:p>
            <a:r>
              <a:rPr lang="en-IN" b="0" i="0" dirty="0">
                <a:solidFill>
                  <a:srgbClr val="610B38"/>
                </a:solidFill>
                <a:effectLst/>
                <a:latin typeface="erdana"/>
              </a:rPr>
              <a:t>Routing Metrics and Costs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431D09D-27CC-4BD0-9652-CA6320AECE63}"/>
              </a:ext>
            </a:extLst>
          </p:cNvPr>
          <p:cNvSpPr>
            <a:spLocks noGrp="1"/>
          </p:cNvSpPr>
          <p:nvPr>
            <p:ph idx="1"/>
          </p:nvPr>
        </p:nvSpPr>
        <p:spPr/>
        <p:txBody>
          <a:bodyPr/>
          <a:lstStyle/>
          <a:p>
            <a:pPr algn="just"/>
            <a:r>
              <a:rPr lang="en-US" b="0" i="0" dirty="0">
                <a:solidFill>
                  <a:srgbClr val="333333"/>
                </a:solidFill>
                <a:effectLst/>
                <a:latin typeface="inter-regular"/>
              </a:rPr>
              <a:t>Routing metrics and costs are used for determining the best route to the destination. The factors used by the protocols to determine the shortest path are known as a metric.</a:t>
            </a:r>
          </a:p>
          <a:p>
            <a:pPr algn="just"/>
            <a:r>
              <a:rPr lang="en-US" b="0" i="0" dirty="0">
                <a:solidFill>
                  <a:srgbClr val="333333"/>
                </a:solidFill>
                <a:effectLst/>
                <a:latin typeface="inter-regular"/>
              </a:rPr>
              <a:t>Metrics are the network variables used to determine the best route to the destination. </a:t>
            </a:r>
            <a:r>
              <a:rPr lang="en-US" dirty="0">
                <a:solidFill>
                  <a:srgbClr val="333333"/>
                </a:solidFill>
                <a:latin typeface="inter-regular"/>
              </a:rPr>
              <a:t>S</a:t>
            </a:r>
            <a:r>
              <a:rPr lang="en-US" b="0" i="0" dirty="0">
                <a:solidFill>
                  <a:srgbClr val="333333"/>
                </a:solidFill>
                <a:effectLst/>
                <a:latin typeface="inter-regular"/>
              </a:rPr>
              <a:t>ome protocols use the static metrics means that their value cannot be changed and for some other routing protocols use the dynamic metrics means that their value can be assigned by the system administrator.</a:t>
            </a:r>
          </a:p>
          <a:p>
            <a:endParaRPr lang="en-IN" dirty="0"/>
          </a:p>
        </p:txBody>
      </p:sp>
    </p:spTree>
    <p:extLst>
      <p:ext uri="{BB962C8B-B14F-4D97-AF65-F5344CB8AC3E}">
        <p14:creationId xmlns:p14="http://schemas.microsoft.com/office/powerpoint/2010/main" val="195822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3F313-A688-4919-B8C9-D636DD55AEEB}"/>
              </a:ext>
            </a:extLst>
          </p:cNvPr>
          <p:cNvSpPr>
            <a:spLocks noGrp="1"/>
          </p:cNvSpPr>
          <p:nvPr>
            <p:ph idx="1"/>
          </p:nvPr>
        </p:nvSpPr>
        <p:spPr>
          <a:xfrm>
            <a:off x="838200" y="363984"/>
            <a:ext cx="10515600" cy="5812979"/>
          </a:xfrm>
        </p:spPr>
        <p:txBody>
          <a:bodyPr>
            <a:normAutofit fontScale="92500" lnSpcReduction="20000"/>
          </a:bodyPr>
          <a:lstStyle/>
          <a:p>
            <a:pPr algn="just"/>
            <a:r>
              <a:rPr lang="en-US" b="1" i="0" dirty="0">
                <a:solidFill>
                  <a:srgbClr val="333333"/>
                </a:solidFill>
                <a:effectLst/>
                <a:latin typeface="inter-bold"/>
              </a:rPr>
              <a:t>The most common metric values are :</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Hop count:</a:t>
            </a:r>
            <a:r>
              <a:rPr lang="en-US" b="0" i="0" dirty="0">
                <a:solidFill>
                  <a:srgbClr val="000000"/>
                </a:solidFill>
                <a:effectLst/>
                <a:latin typeface="inter-regular"/>
              </a:rPr>
              <a:t> Hop count is defined as a metric that specifies the number of passes through internetworking devices such as a router, a packet must travel in a route to move from source to the destination. If the routing protocol considers the hop as a primary metric value, then the path with the least hop count will be considered as the best path to move from source to the destination.</a:t>
            </a:r>
          </a:p>
          <a:p>
            <a:pPr algn="just">
              <a:buFont typeface="Arial" panose="020B0604020202020204" pitchFamily="34" charset="0"/>
              <a:buChar char="•"/>
            </a:pPr>
            <a:r>
              <a:rPr lang="en-US" b="1" i="0" dirty="0">
                <a:solidFill>
                  <a:srgbClr val="000000"/>
                </a:solidFill>
                <a:effectLst/>
                <a:latin typeface="inter-bold"/>
              </a:rPr>
              <a:t>Delay:</a:t>
            </a:r>
            <a:r>
              <a:rPr lang="en-US" b="0" i="0" dirty="0">
                <a:solidFill>
                  <a:srgbClr val="000000"/>
                </a:solidFill>
                <a:effectLst/>
                <a:latin typeface="inter-regular"/>
              </a:rPr>
              <a:t> It is a time taken by the router to process, queue and transmit a datagram to an interface. The protocols use this metric to determine the delay values for all the links along the path end-to-end. The path having the lowest delay value will be considered as the best path.</a:t>
            </a:r>
          </a:p>
          <a:p>
            <a:pPr algn="just">
              <a:buFont typeface="Arial" panose="020B0604020202020204" pitchFamily="34" charset="0"/>
              <a:buChar char="•"/>
            </a:pPr>
            <a:r>
              <a:rPr lang="en-US" b="1" i="0" dirty="0">
                <a:solidFill>
                  <a:srgbClr val="000000"/>
                </a:solidFill>
                <a:effectLst/>
                <a:latin typeface="inter-bold"/>
              </a:rPr>
              <a:t>Bandwidth:</a:t>
            </a:r>
            <a:r>
              <a:rPr lang="en-US" b="0" i="0" dirty="0">
                <a:solidFill>
                  <a:srgbClr val="000000"/>
                </a:solidFill>
                <a:effectLst/>
                <a:latin typeface="inter-regular"/>
              </a:rPr>
              <a:t> The capacity of the link is known as a bandwidth of the link. The bandwidth is measured in terms of bits per second. The link that has a higher transfer rate like gigabit is preferred over the link that has the lower capacity like 56 kb. The protocol will determine the bandwidth capacity for all the links along the path, and the overall higher bandwidth will be considered as the best route.</a:t>
            </a:r>
          </a:p>
          <a:p>
            <a:endParaRPr lang="en-IN" dirty="0"/>
          </a:p>
        </p:txBody>
      </p:sp>
    </p:spTree>
    <p:extLst>
      <p:ext uri="{BB962C8B-B14F-4D97-AF65-F5344CB8AC3E}">
        <p14:creationId xmlns:p14="http://schemas.microsoft.com/office/powerpoint/2010/main" val="188750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2C00-0E7D-426D-83D7-65A6D644D7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D5CE75-20F1-430A-9BA7-D8CA36D4E01D}"/>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ter-bold"/>
              </a:rPr>
              <a:t>Load:</a:t>
            </a:r>
            <a:r>
              <a:rPr lang="en-US" b="0" i="0" dirty="0">
                <a:solidFill>
                  <a:srgbClr val="000000"/>
                </a:solidFill>
                <a:effectLst/>
                <a:latin typeface="inter-regular"/>
              </a:rPr>
              <a:t> Load refers to the degree to which the network resource such as a router or network link is busy. A Load can be calculated in a variety of ways such as CPU utilization, packets processed per second. If the traffic increases, then the load value will also be increased. The load value changes with respect to the change in the traffic.</a:t>
            </a:r>
          </a:p>
          <a:p>
            <a:pPr algn="just">
              <a:buFont typeface="Arial" panose="020B0604020202020204" pitchFamily="34" charset="0"/>
              <a:buChar char="•"/>
            </a:pPr>
            <a:r>
              <a:rPr lang="en-US" b="1" i="0" dirty="0">
                <a:solidFill>
                  <a:srgbClr val="000000"/>
                </a:solidFill>
                <a:effectLst/>
                <a:latin typeface="inter-bold"/>
              </a:rPr>
              <a:t>Reliability:</a:t>
            </a:r>
            <a:r>
              <a:rPr lang="en-US" b="0" i="0" dirty="0">
                <a:solidFill>
                  <a:srgbClr val="000000"/>
                </a:solidFill>
                <a:effectLst/>
                <a:latin typeface="inter-regular"/>
              </a:rPr>
              <a:t> Reliability is a metric factor may be composed of a fixed value. It depends on the network links, and its value is measured dynamically. Some networks go down more often than others. After network failure, some network links repaired more easily than other network links. Any reliability factor can be considered for the assignment of reliability ratings, which are generally numeric values assigned by the system administrator.</a:t>
            </a:r>
          </a:p>
          <a:p>
            <a:endParaRPr lang="en-IN" dirty="0"/>
          </a:p>
        </p:txBody>
      </p:sp>
    </p:spTree>
    <p:extLst>
      <p:ext uri="{BB962C8B-B14F-4D97-AF65-F5344CB8AC3E}">
        <p14:creationId xmlns:p14="http://schemas.microsoft.com/office/powerpoint/2010/main" val="52720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114C-374F-4D73-A6F7-C841A56E1C09}"/>
              </a:ext>
            </a:extLst>
          </p:cNvPr>
          <p:cNvSpPr>
            <a:spLocks noGrp="1"/>
          </p:cNvSpPr>
          <p:nvPr>
            <p:ph type="title"/>
          </p:nvPr>
        </p:nvSpPr>
        <p:spPr/>
        <p:txBody>
          <a:bodyPr/>
          <a:lstStyle/>
          <a:p>
            <a:r>
              <a:rPr lang="en-IN" b="0" i="0" dirty="0">
                <a:solidFill>
                  <a:srgbClr val="610B38"/>
                </a:solidFill>
                <a:effectLst/>
                <a:latin typeface="erdana"/>
              </a:rPr>
              <a:t>Types of Routing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1432E20-FA25-42B9-B8E0-FC95E0AC2BC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Static Routing</a:t>
            </a:r>
          </a:p>
          <a:p>
            <a:pPr algn="just">
              <a:buFont typeface="Arial" panose="020B0604020202020204" pitchFamily="34" charset="0"/>
              <a:buChar char="•"/>
            </a:pPr>
            <a:r>
              <a:rPr lang="en-US" b="0" i="0" dirty="0">
                <a:solidFill>
                  <a:srgbClr val="000000"/>
                </a:solidFill>
                <a:effectLst/>
                <a:latin typeface="inter-regular"/>
              </a:rPr>
              <a:t>Default Routing</a:t>
            </a:r>
          </a:p>
          <a:p>
            <a:pPr algn="just">
              <a:buFont typeface="Arial" panose="020B0604020202020204" pitchFamily="34" charset="0"/>
              <a:buChar char="•"/>
            </a:pPr>
            <a:r>
              <a:rPr lang="en-US" b="0" i="0" dirty="0">
                <a:solidFill>
                  <a:srgbClr val="000000"/>
                </a:solidFill>
                <a:effectLst/>
                <a:latin typeface="inter-regular"/>
              </a:rPr>
              <a:t>Dynamic Routing</a:t>
            </a:r>
          </a:p>
          <a:p>
            <a:br>
              <a:rPr lang="en-US" dirty="0"/>
            </a:br>
            <a:endParaRPr lang="en-IN" dirty="0"/>
          </a:p>
        </p:txBody>
      </p:sp>
    </p:spTree>
    <p:extLst>
      <p:ext uri="{BB962C8B-B14F-4D97-AF65-F5344CB8AC3E}">
        <p14:creationId xmlns:p14="http://schemas.microsoft.com/office/powerpoint/2010/main" val="322386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85BD-62D4-4128-841F-7080B1F1F9E7}"/>
              </a:ext>
            </a:extLst>
          </p:cNvPr>
          <p:cNvSpPr>
            <a:spLocks noGrp="1"/>
          </p:cNvSpPr>
          <p:nvPr>
            <p:ph type="title"/>
          </p:nvPr>
        </p:nvSpPr>
        <p:spPr>
          <a:xfrm>
            <a:off x="838200" y="365126"/>
            <a:ext cx="10515600" cy="584786"/>
          </a:xfrm>
        </p:spPr>
        <p:txBody>
          <a:bodyPr>
            <a:normAutofit fontScale="90000"/>
          </a:bodyPr>
          <a:lstStyle/>
          <a:p>
            <a:pPr algn="ctr"/>
            <a:r>
              <a:rPr lang="en-IN" b="0" i="0" dirty="0">
                <a:solidFill>
                  <a:srgbClr val="610B38"/>
                </a:solidFill>
                <a:effectLst/>
                <a:latin typeface="erdana"/>
              </a:rPr>
              <a:t>Switching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1E4BE79-5719-46A7-A23C-4603288A88B3}"/>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This technique of transferring the information from one computer network to another network is known as </a:t>
            </a:r>
            <a:r>
              <a:rPr lang="en-US" b="1" i="0" dirty="0">
                <a:solidFill>
                  <a:srgbClr val="000000"/>
                </a:solidFill>
                <a:effectLst/>
                <a:latin typeface="inter-bold"/>
              </a:rPr>
              <a:t>switching</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Switching in a computer network is achieved by using switches. A switch is a small hardware device which is used to join multiple computers together with one local area network (LAN).</a:t>
            </a:r>
          </a:p>
          <a:p>
            <a:pPr algn="just">
              <a:buFont typeface="Arial" panose="020B0604020202020204" pitchFamily="34" charset="0"/>
              <a:buChar char="•"/>
            </a:pPr>
            <a:r>
              <a:rPr lang="en-US" b="0" i="0" dirty="0">
                <a:solidFill>
                  <a:srgbClr val="000000"/>
                </a:solidFill>
                <a:effectLst/>
                <a:latin typeface="inter-regular"/>
              </a:rPr>
              <a:t>Network switches operate at layer 2 (Data link layer) in the OSI model.</a:t>
            </a:r>
          </a:p>
          <a:p>
            <a:pPr algn="just">
              <a:buFont typeface="Arial" panose="020B0604020202020204" pitchFamily="34" charset="0"/>
              <a:buChar char="•"/>
            </a:pPr>
            <a:r>
              <a:rPr lang="en-US" b="0" i="0" dirty="0">
                <a:solidFill>
                  <a:srgbClr val="000000"/>
                </a:solidFill>
                <a:effectLst/>
                <a:latin typeface="inter-regular"/>
              </a:rPr>
              <a:t>Switching is transparent to the user and does not require any configuration in the home network.</a:t>
            </a:r>
          </a:p>
          <a:p>
            <a:pPr algn="just">
              <a:buFont typeface="Arial" panose="020B0604020202020204" pitchFamily="34" charset="0"/>
              <a:buChar char="•"/>
            </a:pPr>
            <a:r>
              <a:rPr lang="en-US" b="0" i="0" dirty="0">
                <a:solidFill>
                  <a:srgbClr val="000000"/>
                </a:solidFill>
                <a:effectLst/>
                <a:latin typeface="inter-regular"/>
              </a:rPr>
              <a:t>Switches are used to forward the packets based on MAC addresses.</a:t>
            </a:r>
          </a:p>
          <a:p>
            <a:pPr algn="just">
              <a:buFont typeface="Arial" panose="020B0604020202020204" pitchFamily="34" charset="0"/>
              <a:buChar char="•"/>
            </a:pPr>
            <a:r>
              <a:rPr lang="en-US" b="0" i="0" dirty="0">
                <a:solidFill>
                  <a:srgbClr val="000000"/>
                </a:solidFill>
                <a:effectLst/>
                <a:latin typeface="inter-regular"/>
              </a:rPr>
              <a:t>A Switch is used to transfer the data only to the device that has been addressed. It verifies the destination address to route the packet appropriately.</a:t>
            </a:r>
          </a:p>
          <a:p>
            <a:endParaRPr lang="en-IN" dirty="0"/>
          </a:p>
        </p:txBody>
      </p:sp>
    </p:spTree>
    <p:extLst>
      <p:ext uri="{BB962C8B-B14F-4D97-AF65-F5344CB8AC3E}">
        <p14:creationId xmlns:p14="http://schemas.microsoft.com/office/powerpoint/2010/main" val="2731922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611E-B068-4F4F-B860-93DA95DFD6BD}"/>
              </a:ext>
            </a:extLst>
          </p:cNvPr>
          <p:cNvSpPr>
            <a:spLocks noGrp="1"/>
          </p:cNvSpPr>
          <p:nvPr>
            <p:ph type="title"/>
          </p:nvPr>
        </p:nvSpPr>
        <p:spPr>
          <a:xfrm>
            <a:off x="838200" y="365125"/>
            <a:ext cx="10515600" cy="709073"/>
          </a:xfrm>
        </p:spPr>
        <p:txBody>
          <a:bodyPr>
            <a:normAutofit fontScale="90000"/>
          </a:bodyPr>
          <a:lstStyle/>
          <a:p>
            <a:pPr algn="ctr"/>
            <a:r>
              <a:rPr lang="en-IN" b="0" i="0" dirty="0">
                <a:solidFill>
                  <a:srgbClr val="610B4B"/>
                </a:solidFill>
                <a:effectLst/>
                <a:latin typeface="erdana"/>
              </a:rPr>
              <a:t>Static Routing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44FD4A2-63AA-41E2-86E8-91A734367242}"/>
              </a:ext>
            </a:extLst>
          </p:cNvPr>
          <p:cNvSpPr>
            <a:spLocks noGrp="1"/>
          </p:cNvSpPr>
          <p:nvPr>
            <p:ph idx="1"/>
          </p:nvPr>
        </p:nvSpPr>
        <p:spPr>
          <a:xfrm>
            <a:off x="838200" y="932155"/>
            <a:ext cx="10515600" cy="6454066"/>
          </a:xfrm>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inter-regular"/>
              </a:rPr>
              <a:t>Static Routing is also known as Nonadaptive Routing.</a:t>
            </a:r>
          </a:p>
          <a:p>
            <a:pPr algn="just">
              <a:buFont typeface="Arial" panose="020B0604020202020204" pitchFamily="34" charset="0"/>
              <a:buChar char="•"/>
            </a:pPr>
            <a:r>
              <a:rPr lang="en-US" b="0" i="0" dirty="0">
                <a:solidFill>
                  <a:srgbClr val="000000"/>
                </a:solidFill>
                <a:effectLst/>
                <a:latin typeface="inter-regular"/>
              </a:rPr>
              <a:t>It is a technique in which the administrator manually adds the routes in a routing table.</a:t>
            </a:r>
          </a:p>
          <a:p>
            <a:pPr algn="just">
              <a:buFont typeface="Arial" panose="020B0604020202020204" pitchFamily="34" charset="0"/>
              <a:buChar char="•"/>
            </a:pPr>
            <a:r>
              <a:rPr lang="en-US" b="0" i="0" dirty="0">
                <a:solidFill>
                  <a:srgbClr val="000000"/>
                </a:solidFill>
                <a:effectLst/>
                <a:latin typeface="inter-regular"/>
              </a:rPr>
              <a:t>A Router can send the packets for the destination along the route defined by the administrator.</a:t>
            </a:r>
          </a:p>
          <a:p>
            <a:pPr algn="just">
              <a:buFont typeface="Arial" panose="020B0604020202020204" pitchFamily="34" charset="0"/>
              <a:buChar char="•"/>
            </a:pPr>
            <a:r>
              <a:rPr lang="en-US" b="0" i="0" dirty="0">
                <a:solidFill>
                  <a:srgbClr val="000000"/>
                </a:solidFill>
                <a:effectLst/>
                <a:latin typeface="inter-regular"/>
              </a:rPr>
              <a:t>In this technique, routing decisions are not made based on the condition or topology of the networks</a:t>
            </a:r>
          </a:p>
          <a:p>
            <a:pPr algn="just"/>
            <a:r>
              <a:rPr lang="en-US" b="0" i="0" dirty="0">
                <a:solidFill>
                  <a:srgbClr val="610B4B"/>
                </a:solidFill>
                <a:effectLst/>
                <a:latin typeface="erdana"/>
              </a:rPr>
              <a:t>Advantages Of Static Routing</a:t>
            </a:r>
          </a:p>
          <a:p>
            <a:pPr algn="just">
              <a:buFont typeface="Arial" panose="020B0604020202020204" pitchFamily="34" charset="0"/>
              <a:buChar char="•"/>
            </a:pPr>
            <a:r>
              <a:rPr lang="en-US" b="1" i="0" dirty="0">
                <a:solidFill>
                  <a:srgbClr val="000000"/>
                </a:solidFill>
                <a:effectLst/>
                <a:latin typeface="inter-bold"/>
              </a:rPr>
              <a:t>No Overhead:</a:t>
            </a:r>
            <a:r>
              <a:rPr lang="en-US" b="0" i="0" dirty="0">
                <a:solidFill>
                  <a:srgbClr val="000000"/>
                </a:solidFill>
                <a:effectLst/>
                <a:latin typeface="inter-regular"/>
              </a:rPr>
              <a:t> It has no overhead on the CPU usage of the router. Therefore, the cheaper router can be used to obtain static routing.</a:t>
            </a:r>
          </a:p>
          <a:p>
            <a:pPr algn="just">
              <a:buFont typeface="Arial" panose="020B0604020202020204" pitchFamily="34" charset="0"/>
              <a:buChar char="•"/>
            </a:pPr>
            <a:r>
              <a:rPr lang="en-US" b="1" i="0" dirty="0">
                <a:solidFill>
                  <a:srgbClr val="000000"/>
                </a:solidFill>
                <a:effectLst/>
                <a:latin typeface="inter-bold"/>
              </a:rPr>
              <a:t>Bandwidth:</a:t>
            </a:r>
            <a:r>
              <a:rPr lang="en-US" b="0" i="0" dirty="0">
                <a:solidFill>
                  <a:srgbClr val="000000"/>
                </a:solidFill>
                <a:effectLst/>
                <a:latin typeface="inter-regular"/>
              </a:rPr>
              <a:t> It has less bandwidth usage between the routers.</a:t>
            </a:r>
          </a:p>
          <a:p>
            <a:pPr algn="just">
              <a:buFont typeface="Arial" panose="020B0604020202020204" pitchFamily="34" charset="0"/>
              <a:buChar char="•"/>
            </a:pPr>
            <a:r>
              <a:rPr lang="en-US" b="1" i="0" dirty="0">
                <a:solidFill>
                  <a:srgbClr val="000000"/>
                </a:solidFill>
                <a:effectLst/>
                <a:latin typeface="inter-bold"/>
              </a:rPr>
              <a:t>Security:</a:t>
            </a:r>
            <a:r>
              <a:rPr lang="en-US" b="0" i="0" dirty="0">
                <a:solidFill>
                  <a:srgbClr val="000000"/>
                </a:solidFill>
                <a:effectLst/>
                <a:latin typeface="inter-regular"/>
              </a:rPr>
              <a:t> It provides security as the system administrator is allowed only to have control over the routing to a particular network.</a:t>
            </a:r>
          </a:p>
          <a:p>
            <a:pPr algn="just"/>
            <a:r>
              <a:rPr lang="en-US" b="0" i="0" dirty="0">
                <a:solidFill>
                  <a:srgbClr val="610B4B"/>
                </a:solidFill>
                <a:effectLst/>
                <a:latin typeface="erdana"/>
              </a:rPr>
              <a:t>Disadvantages of Static Routing:</a:t>
            </a:r>
          </a:p>
          <a:p>
            <a:pPr algn="just">
              <a:buFont typeface="Arial" panose="020B0604020202020204" pitchFamily="34" charset="0"/>
              <a:buChar char="•"/>
            </a:pPr>
            <a:r>
              <a:rPr lang="en-US" b="0" i="0" dirty="0">
                <a:solidFill>
                  <a:srgbClr val="000000"/>
                </a:solidFill>
                <a:effectLst/>
                <a:latin typeface="inter-regular"/>
              </a:rPr>
              <a:t>For a large network, it becomes a very difficult task to add each route manually to the routing table.</a:t>
            </a:r>
          </a:p>
          <a:p>
            <a:pPr algn="just">
              <a:buFont typeface="Arial" panose="020B0604020202020204" pitchFamily="34" charset="0"/>
              <a:buChar char="•"/>
            </a:pPr>
            <a:r>
              <a:rPr lang="en-US" b="0" i="0" dirty="0">
                <a:solidFill>
                  <a:srgbClr val="000000"/>
                </a:solidFill>
                <a:effectLst/>
                <a:latin typeface="inter-regular"/>
              </a:rPr>
              <a:t>The system administrator should have a good knowledge of a topology as he has to add each route manually.</a:t>
            </a:r>
          </a:p>
          <a:p>
            <a:endParaRPr lang="en-IN" dirty="0"/>
          </a:p>
        </p:txBody>
      </p:sp>
    </p:spTree>
    <p:extLst>
      <p:ext uri="{BB962C8B-B14F-4D97-AF65-F5344CB8AC3E}">
        <p14:creationId xmlns:p14="http://schemas.microsoft.com/office/powerpoint/2010/main" val="402808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DEEB-F5AF-4FF2-83F7-DA0BB2A2CC84}"/>
              </a:ext>
            </a:extLst>
          </p:cNvPr>
          <p:cNvSpPr>
            <a:spLocks noGrp="1"/>
          </p:cNvSpPr>
          <p:nvPr>
            <p:ph type="title"/>
          </p:nvPr>
        </p:nvSpPr>
        <p:spPr>
          <a:xfrm>
            <a:off x="838200" y="365125"/>
            <a:ext cx="10515600" cy="806727"/>
          </a:xfrm>
        </p:spPr>
        <p:txBody>
          <a:bodyPr>
            <a:normAutofit fontScale="90000"/>
          </a:bodyPr>
          <a:lstStyle/>
          <a:p>
            <a:pPr algn="ctr"/>
            <a:r>
              <a:rPr lang="en-IN" b="0" i="0" dirty="0">
                <a:solidFill>
                  <a:srgbClr val="610B4B"/>
                </a:solidFill>
                <a:effectLst/>
                <a:latin typeface="erdana"/>
              </a:rPr>
              <a:t>Default Routing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35EA808-097E-41EA-9AAF-C4287C3D60D0}"/>
              </a:ext>
            </a:extLst>
          </p:cNvPr>
          <p:cNvSpPr>
            <a:spLocks noGrp="1"/>
          </p:cNvSpPr>
          <p:nvPr>
            <p:ph idx="1"/>
          </p:nvPr>
        </p:nvSpPr>
        <p:spPr>
          <a:xfrm>
            <a:off x="838200" y="1171852"/>
            <a:ext cx="10515600" cy="5005111"/>
          </a:xfrm>
        </p:spPr>
        <p:txBody>
          <a:bodyPr/>
          <a:lstStyle/>
          <a:p>
            <a:pPr algn="just">
              <a:buFont typeface="Arial" panose="020B0604020202020204" pitchFamily="34" charset="0"/>
              <a:buChar char="•"/>
            </a:pPr>
            <a:r>
              <a:rPr lang="en-US" b="0" i="0" dirty="0">
                <a:solidFill>
                  <a:srgbClr val="000000"/>
                </a:solidFill>
                <a:effectLst/>
                <a:latin typeface="inter-regular"/>
              </a:rPr>
              <a:t>Default Routing is a technique in which a router is configured to send all the packets to the same hop device, and it doesn't matter whether it belongs to a particular network or not. A Packet is transmitted to the device for which it is configured in default routing.</a:t>
            </a:r>
          </a:p>
          <a:p>
            <a:pPr algn="just">
              <a:buFont typeface="Arial" panose="020B0604020202020204" pitchFamily="34" charset="0"/>
              <a:buChar char="•"/>
            </a:pPr>
            <a:r>
              <a:rPr lang="en-US" b="0" i="0" dirty="0">
                <a:solidFill>
                  <a:srgbClr val="000000"/>
                </a:solidFill>
                <a:effectLst/>
                <a:latin typeface="inter-regular"/>
              </a:rPr>
              <a:t>Default Routing is used when networks deal with the single exit point.</a:t>
            </a:r>
          </a:p>
          <a:p>
            <a:pPr algn="just">
              <a:buFont typeface="Arial" panose="020B0604020202020204" pitchFamily="34" charset="0"/>
              <a:buChar char="•"/>
            </a:pPr>
            <a:r>
              <a:rPr lang="en-US" b="0" i="0" dirty="0">
                <a:solidFill>
                  <a:srgbClr val="000000"/>
                </a:solidFill>
                <a:effectLst/>
                <a:latin typeface="inter-regular"/>
              </a:rPr>
              <a:t>It is also useful when the bulk of transmission networks have to transmit the data to the same hop device.</a:t>
            </a:r>
          </a:p>
          <a:p>
            <a:pPr algn="just">
              <a:buFont typeface="Arial" panose="020B0604020202020204" pitchFamily="34" charset="0"/>
              <a:buChar char="•"/>
            </a:pPr>
            <a:r>
              <a:rPr lang="en-US" b="0" i="0" dirty="0">
                <a:solidFill>
                  <a:srgbClr val="000000"/>
                </a:solidFill>
                <a:effectLst/>
                <a:latin typeface="inter-regular"/>
              </a:rPr>
              <a:t>When a specific route is mentioned in the routing table, the router will choose the specific route rather than the default route. The default route is chosen only when a specific route is not mentioned in the routing table.</a:t>
            </a:r>
          </a:p>
          <a:p>
            <a:endParaRPr lang="en-IN" dirty="0"/>
          </a:p>
        </p:txBody>
      </p:sp>
    </p:spTree>
    <p:extLst>
      <p:ext uri="{BB962C8B-B14F-4D97-AF65-F5344CB8AC3E}">
        <p14:creationId xmlns:p14="http://schemas.microsoft.com/office/powerpoint/2010/main" val="404085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88B5-7142-4EDE-BBDA-65BA4113AFB1}"/>
              </a:ext>
            </a:extLst>
          </p:cNvPr>
          <p:cNvSpPr>
            <a:spLocks noGrp="1"/>
          </p:cNvSpPr>
          <p:nvPr>
            <p:ph type="title"/>
          </p:nvPr>
        </p:nvSpPr>
        <p:spPr>
          <a:xfrm>
            <a:off x="838200" y="365126"/>
            <a:ext cx="10515600" cy="513764"/>
          </a:xfrm>
        </p:spPr>
        <p:txBody>
          <a:bodyPr>
            <a:normAutofit fontScale="90000"/>
          </a:bodyPr>
          <a:lstStyle/>
          <a:p>
            <a:pPr algn="ctr"/>
            <a:r>
              <a:rPr lang="en-IN" b="0" i="0" dirty="0">
                <a:solidFill>
                  <a:srgbClr val="610B4B"/>
                </a:solidFill>
                <a:effectLst/>
                <a:latin typeface="erdana"/>
              </a:rPr>
              <a:t>Dynamic Routing</a:t>
            </a:r>
            <a:endParaRPr lang="en-IN" dirty="0"/>
          </a:p>
        </p:txBody>
      </p:sp>
      <p:sp>
        <p:nvSpPr>
          <p:cNvPr id="3" name="Content Placeholder 2">
            <a:extLst>
              <a:ext uri="{FF2B5EF4-FFF2-40B4-BE49-F238E27FC236}">
                <a16:creationId xmlns:a16="http://schemas.microsoft.com/office/drawing/2014/main" id="{EEC3C8EF-0C1D-4A7B-AF45-DF49CF429728}"/>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inter-regular"/>
              </a:rPr>
              <a:t>It is also known as Adaptive Routing.</a:t>
            </a:r>
          </a:p>
          <a:p>
            <a:pPr algn="just">
              <a:buFont typeface="Arial" panose="020B0604020202020204" pitchFamily="34" charset="0"/>
              <a:buChar char="•"/>
            </a:pPr>
            <a:r>
              <a:rPr lang="en-US" b="0" i="0" dirty="0">
                <a:solidFill>
                  <a:srgbClr val="000000"/>
                </a:solidFill>
                <a:effectLst/>
                <a:latin typeface="inter-regular"/>
              </a:rPr>
              <a:t>It is a technique in which a router adds a new route in the routing table for each packet in response to the changes in the condition or topology of the network.</a:t>
            </a:r>
          </a:p>
          <a:p>
            <a:pPr algn="just">
              <a:buFont typeface="Arial" panose="020B0604020202020204" pitchFamily="34" charset="0"/>
              <a:buChar char="•"/>
            </a:pPr>
            <a:r>
              <a:rPr lang="en-US" b="0" i="0" dirty="0">
                <a:solidFill>
                  <a:srgbClr val="000000"/>
                </a:solidFill>
                <a:effectLst/>
                <a:latin typeface="inter-regular"/>
              </a:rPr>
              <a:t>Dynamic protocols are used to discover the new routes to reach the destination.</a:t>
            </a:r>
          </a:p>
          <a:p>
            <a:pPr algn="just">
              <a:buFont typeface="Arial" panose="020B0604020202020204" pitchFamily="34" charset="0"/>
              <a:buChar char="•"/>
            </a:pPr>
            <a:r>
              <a:rPr lang="en-US" b="0" i="0" dirty="0">
                <a:solidFill>
                  <a:srgbClr val="000000"/>
                </a:solidFill>
                <a:effectLst/>
                <a:latin typeface="inter-regular"/>
              </a:rPr>
              <a:t>In Dynamic Routing, RIP and OSPF are the protocols used to discover the new routes.</a:t>
            </a:r>
          </a:p>
          <a:p>
            <a:pPr algn="just">
              <a:buFont typeface="Arial" panose="020B0604020202020204" pitchFamily="34" charset="0"/>
              <a:buChar char="•"/>
            </a:pPr>
            <a:r>
              <a:rPr lang="en-US" b="0" i="0" dirty="0">
                <a:solidFill>
                  <a:srgbClr val="000000"/>
                </a:solidFill>
                <a:effectLst/>
                <a:latin typeface="inter-regular"/>
              </a:rPr>
              <a:t>If any route goes down, then the automatic adjustment will be made to reach the destination.</a:t>
            </a:r>
          </a:p>
          <a:p>
            <a:pPr algn="just"/>
            <a:r>
              <a:rPr lang="en-US" b="1" i="0" dirty="0">
                <a:solidFill>
                  <a:srgbClr val="333333"/>
                </a:solidFill>
                <a:effectLst/>
                <a:latin typeface="inter-bold"/>
              </a:rPr>
              <a:t>The Dynamic protocol should have the following features: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All the routers must have the same dynamic routing protocol in order to exchange the routes.</a:t>
            </a:r>
          </a:p>
          <a:p>
            <a:pPr algn="just">
              <a:buFont typeface="Arial" panose="020B0604020202020204" pitchFamily="34" charset="0"/>
              <a:buChar char="•"/>
            </a:pPr>
            <a:r>
              <a:rPr lang="en-US" b="0" i="0" dirty="0">
                <a:solidFill>
                  <a:srgbClr val="000000"/>
                </a:solidFill>
                <a:effectLst/>
                <a:latin typeface="inter-regular"/>
              </a:rPr>
              <a:t>If the router discovers any change in the condition or topology, then router broadcast this information to all other routers.</a:t>
            </a:r>
          </a:p>
          <a:p>
            <a:endParaRPr lang="en-IN" dirty="0"/>
          </a:p>
        </p:txBody>
      </p:sp>
    </p:spTree>
    <p:extLst>
      <p:ext uri="{BB962C8B-B14F-4D97-AF65-F5344CB8AC3E}">
        <p14:creationId xmlns:p14="http://schemas.microsoft.com/office/powerpoint/2010/main" val="72694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C580-6323-4F6E-A3BB-A106702B96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7D9026-88B7-413F-AEA8-DFC2ADCFDBDA}"/>
              </a:ext>
            </a:extLst>
          </p:cNvPr>
          <p:cNvSpPr>
            <a:spLocks noGrp="1"/>
          </p:cNvSpPr>
          <p:nvPr>
            <p:ph idx="1"/>
          </p:nvPr>
        </p:nvSpPr>
        <p:spPr/>
        <p:txBody>
          <a:bodyPr/>
          <a:lstStyle/>
          <a:p>
            <a:pPr algn="just"/>
            <a:r>
              <a:rPr lang="en-US" b="0" i="0" dirty="0">
                <a:solidFill>
                  <a:srgbClr val="610B4B"/>
                </a:solidFill>
                <a:effectLst/>
                <a:latin typeface="erdana"/>
              </a:rPr>
              <a:t>Advantages of Dynamic Routing:</a:t>
            </a:r>
          </a:p>
          <a:p>
            <a:pPr algn="just">
              <a:buFont typeface="Arial" panose="020B0604020202020204" pitchFamily="34" charset="0"/>
              <a:buChar char="•"/>
            </a:pPr>
            <a:r>
              <a:rPr lang="en-US" b="0" i="0" dirty="0">
                <a:solidFill>
                  <a:srgbClr val="000000"/>
                </a:solidFill>
                <a:effectLst/>
                <a:latin typeface="inter-regular"/>
              </a:rPr>
              <a:t>It is easier to configure.</a:t>
            </a:r>
          </a:p>
          <a:p>
            <a:pPr algn="just">
              <a:buFont typeface="Arial" panose="020B0604020202020204" pitchFamily="34" charset="0"/>
              <a:buChar char="•"/>
            </a:pPr>
            <a:r>
              <a:rPr lang="en-US" b="0" i="0" dirty="0">
                <a:solidFill>
                  <a:srgbClr val="000000"/>
                </a:solidFill>
                <a:effectLst/>
                <a:latin typeface="inter-regular"/>
              </a:rPr>
              <a:t>It is more effective in selecting the best route in response to the changes in the condition or topology.</a:t>
            </a:r>
          </a:p>
          <a:p>
            <a:pPr algn="just"/>
            <a:r>
              <a:rPr lang="en-US" b="0" i="0" dirty="0">
                <a:solidFill>
                  <a:srgbClr val="610B4B"/>
                </a:solidFill>
                <a:effectLst/>
                <a:latin typeface="erdana"/>
              </a:rPr>
              <a:t>Disadvantages of Dynamic Routing:</a:t>
            </a:r>
          </a:p>
          <a:p>
            <a:pPr algn="just">
              <a:buFont typeface="Arial" panose="020B0604020202020204" pitchFamily="34" charset="0"/>
              <a:buChar char="•"/>
            </a:pPr>
            <a:r>
              <a:rPr lang="en-US" b="0" i="0" dirty="0">
                <a:solidFill>
                  <a:srgbClr val="000000"/>
                </a:solidFill>
                <a:effectLst/>
                <a:latin typeface="inter-regular"/>
              </a:rPr>
              <a:t>It is more expensive in terms of CPU and bandwidth usage.</a:t>
            </a:r>
          </a:p>
          <a:p>
            <a:pPr algn="just">
              <a:buFont typeface="Arial" panose="020B0604020202020204" pitchFamily="34" charset="0"/>
              <a:buChar char="•"/>
            </a:pPr>
            <a:r>
              <a:rPr lang="en-US" b="0" i="0" dirty="0">
                <a:solidFill>
                  <a:srgbClr val="000000"/>
                </a:solidFill>
                <a:effectLst/>
                <a:latin typeface="inter-regular"/>
              </a:rPr>
              <a:t>It is less secure as compared to default and static routing.</a:t>
            </a:r>
          </a:p>
          <a:p>
            <a:endParaRPr lang="en-IN" dirty="0"/>
          </a:p>
        </p:txBody>
      </p:sp>
    </p:spTree>
    <p:extLst>
      <p:ext uri="{BB962C8B-B14F-4D97-AF65-F5344CB8AC3E}">
        <p14:creationId xmlns:p14="http://schemas.microsoft.com/office/powerpoint/2010/main" val="3281208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78E4-A91F-4B26-9573-E4D547DE042B}"/>
              </a:ext>
            </a:extLst>
          </p:cNvPr>
          <p:cNvSpPr>
            <a:spLocks noGrp="1"/>
          </p:cNvSpPr>
          <p:nvPr>
            <p:ph type="title"/>
          </p:nvPr>
        </p:nvSpPr>
        <p:spPr/>
        <p:txBody>
          <a:bodyPr/>
          <a:lstStyle/>
          <a:p>
            <a:pPr algn="ctr"/>
            <a:r>
              <a:rPr lang="en-IN" dirty="0"/>
              <a:t>ARP</a:t>
            </a:r>
          </a:p>
        </p:txBody>
      </p:sp>
      <p:sp>
        <p:nvSpPr>
          <p:cNvPr id="3" name="Content Placeholder 2">
            <a:extLst>
              <a:ext uri="{FF2B5EF4-FFF2-40B4-BE49-F238E27FC236}">
                <a16:creationId xmlns:a16="http://schemas.microsoft.com/office/drawing/2014/main" id="{7B5127B1-3A0C-4884-892A-E3202C4E2146}"/>
              </a:ext>
            </a:extLst>
          </p:cNvPr>
          <p:cNvSpPr>
            <a:spLocks noGrp="1"/>
          </p:cNvSpPr>
          <p:nvPr>
            <p:ph idx="1"/>
          </p:nvPr>
        </p:nvSpPr>
        <p:spPr/>
        <p:txBody>
          <a:bodyPr/>
          <a:lstStyle/>
          <a:p>
            <a:pPr algn="just"/>
            <a:r>
              <a:rPr lang="en-US" dirty="0"/>
              <a:t>ARP stands for Address Resolution Protocol.</a:t>
            </a:r>
          </a:p>
          <a:p>
            <a:pPr algn="just"/>
            <a:r>
              <a:rPr lang="en-US" dirty="0"/>
              <a:t>It is used to associate an IP address with the MAC address.</a:t>
            </a:r>
          </a:p>
          <a:p>
            <a:pPr algn="just"/>
            <a:r>
              <a:rPr lang="en-US" dirty="0"/>
              <a:t>Each device on the network is recognized by the MAC address imprinted on the NIC. Therefore, we can say that devices need the MAC address for communication on a local area network. MAC address can be changed easily. For example, if the NIC on a particular machine fails, the MAC address changes but IP address does not change. ARP is used to find the MAC address of the node when an internet address is known.</a:t>
            </a:r>
            <a:endParaRPr lang="en-IN" dirty="0"/>
          </a:p>
        </p:txBody>
      </p:sp>
    </p:spTree>
    <p:extLst>
      <p:ext uri="{BB962C8B-B14F-4D97-AF65-F5344CB8AC3E}">
        <p14:creationId xmlns:p14="http://schemas.microsoft.com/office/powerpoint/2010/main" val="428712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6B77-3BF7-4425-9066-7DB598ADBF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EB08B1-03CB-4BB0-9B24-242B6C9CB17A}"/>
              </a:ext>
            </a:extLst>
          </p:cNvPr>
          <p:cNvSpPr>
            <a:spLocks noGrp="1"/>
          </p:cNvSpPr>
          <p:nvPr>
            <p:ph idx="1"/>
          </p:nvPr>
        </p:nvSpPr>
        <p:spPr/>
        <p:txBody>
          <a:bodyPr/>
          <a:lstStyle/>
          <a:p>
            <a:r>
              <a:rPr lang="en-US" dirty="0"/>
              <a:t>There are two types of ARP entries:</a:t>
            </a:r>
          </a:p>
          <a:p>
            <a:r>
              <a:rPr lang="en-US" dirty="0"/>
              <a:t>Dynamic entry: It is an entry which is created automatically when the sender broadcast its message to the entire network. Dynamic entries are not permanent, and they are removed periodically.</a:t>
            </a:r>
          </a:p>
          <a:p>
            <a:r>
              <a:rPr lang="en-US" dirty="0"/>
              <a:t>Static entry: It is an entry where someone manually enters the IP to MAC address association by using the ARP command utility.</a:t>
            </a:r>
            <a:endParaRPr lang="en-IN" dirty="0"/>
          </a:p>
        </p:txBody>
      </p:sp>
    </p:spTree>
    <p:extLst>
      <p:ext uri="{BB962C8B-B14F-4D97-AF65-F5344CB8AC3E}">
        <p14:creationId xmlns:p14="http://schemas.microsoft.com/office/powerpoint/2010/main" val="360178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4805-7CFB-47D8-8DF5-F33E469AC98C}"/>
              </a:ext>
            </a:extLst>
          </p:cNvPr>
          <p:cNvSpPr>
            <a:spLocks noGrp="1"/>
          </p:cNvSpPr>
          <p:nvPr>
            <p:ph type="title"/>
          </p:nvPr>
        </p:nvSpPr>
        <p:spPr/>
        <p:txBody>
          <a:bodyPr/>
          <a:lstStyle/>
          <a:p>
            <a:pPr algn="ctr"/>
            <a:r>
              <a:rPr lang="en-IN" b="0" i="0" dirty="0">
                <a:solidFill>
                  <a:srgbClr val="610B38"/>
                </a:solidFill>
                <a:effectLst/>
                <a:latin typeface="erdana"/>
              </a:rPr>
              <a:t>RARP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66BAA19-8130-405D-9513-6A7DCC4E85D0}"/>
              </a:ext>
            </a:extLst>
          </p:cNvPr>
          <p:cNvSpPr>
            <a:spLocks noGrp="1"/>
          </p:cNvSpPr>
          <p:nvPr>
            <p:ph idx="1"/>
          </p:nvPr>
        </p:nvSpPr>
        <p:spPr/>
        <p:txBody>
          <a:bodyPr>
            <a:normAutofit fontScale="92500"/>
          </a:bodyPr>
          <a:lstStyle/>
          <a:p>
            <a:pPr algn="just">
              <a:buFont typeface="Arial" panose="020B0604020202020204" pitchFamily="34" charset="0"/>
              <a:buChar char="•"/>
            </a:pPr>
            <a:r>
              <a:rPr lang="en-US" b="0" i="0" dirty="0">
                <a:solidFill>
                  <a:srgbClr val="000000"/>
                </a:solidFill>
                <a:effectLst/>
                <a:latin typeface="inter-regular"/>
              </a:rPr>
              <a:t>RARP stands for </a:t>
            </a:r>
            <a:r>
              <a:rPr lang="en-US" b="1" i="0" dirty="0">
                <a:solidFill>
                  <a:srgbClr val="000000"/>
                </a:solidFill>
                <a:effectLst/>
                <a:latin typeface="inter-bold"/>
              </a:rPr>
              <a:t>Reverse Address Resolution Protocol</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If the host wants to know its IP address, then it broadcast the RARP query packet that contains its physical address to the entire network. A RARP server on the network recognizes the RARP packet and responds back with the host IP address.</a:t>
            </a:r>
          </a:p>
          <a:p>
            <a:pPr algn="just">
              <a:buFont typeface="Arial" panose="020B0604020202020204" pitchFamily="34" charset="0"/>
              <a:buChar char="•"/>
            </a:pPr>
            <a:r>
              <a:rPr lang="en-US" b="0" i="0" dirty="0">
                <a:solidFill>
                  <a:srgbClr val="000000"/>
                </a:solidFill>
                <a:effectLst/>
                <a:latin typeface="inter-regular"/>
              </a:rPr>
              <a:t>The protocol which is used to obtain the IP address from a server is known as </a:t>
            </a:r>
            <a:r>
              <a:rPr lang="en-US" b="1" i="0" dirty="0">
                <a:solidFill>
                  <a:srgbClr val="000000"/>
                </a:solidFill>
                <a:effectLst/>
                <a:latin typeface="inter-bold"/>
              </a:rPr>
              <a:t>Reverse Address Resolution Protocol</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message format of the RARP protocol is similar to the ARP protocol.</a:t>
            </a:r>
          </a:p>
          <a:p>
            <a:pPr algn="just">
              <a:buFont typeface="Arial" panose="020B0604020202020204" pitchFamily="34" charset="0"/>
              <a:buChar char="•"/>
            </a:pPr>
            <a:r>
              <a:rPr lang="en-US" b="0" i="0" dirty="0">
                <a:solidFill>
                  <a:srgbClr val="000000"/>
                </a:solidFill>
                <a:effectLst/>
                <a:latin typeface="inter-regular"/>
              </a:rPr>
              <a:t>Like ARP frame, RARP frame is sent from one machine to another encapsulated in the data portion of a frame</a:t>
            </a:r>
          </a:p>
          <a:p>
            <a:endParaRPr lang="en-IN" dirty="0"/>
          </a:p>
        </p:txBody>
      </p:sp>
    </p:spTree>
    <p:extLst>
      <p:ext uri="{BB962C8B-B14F-4D97-AF65-F5344CB8AC3E}">
        <p14:creationId xmlns:p14="http://schemas.microsoft.com/office/powerpoint/2010/main" val="255116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182D-5298-4C51-9B2B-CEDA840A9547}"/>
              </a:ext>
            </a:extLst>
          </p:cNvPr>
          <p:cNvSpPr>
            <a:spLocks noGrp="1"/>
          </p:cNvSpPr>
          <p:nvPr>
            <p:ph type="title"/>
          </p:nvPr>
        </p:nvSpPr>
        <p:spPr/>
        <p:txBody>
          <a:bodyPr/>
          <a:lstStyle/>
          <a:p>
            <a:pPr algn="ctr"/>
            <a:r>
              <a:rPr lang="en-IN" dirty="0"/>
              <a:t>ICMP</a:t>
            </a:r>
          </a:p>
        </p:txBody>
      </p:sp>
      <p:sp>
        <p:nvSpPr>
          <p:cNvPr id="3" name="Content Placeholder 2">
            <a:extLst>
              <a:ext uri="{FF2B5EF4-FFF2-40B4-BE49-F238E27FC236}">
                <a16:creationId xmlns:a16="http://schemas.microsoft.com/office/drawing/2014/main" id="{EE423EC0-B82A-40F9-B076-037E49C11D1D}"/>
              </a:ext>
            </a:extLst>
          </p:cNvPr>
          <p:cNvSpPr>
            <a:spLocks noGrp="1"/>
          </p:cNvSpPr>
          <p:nvPr>
            <p:ph idx="1"/>
          </p:nvPr>
        </p:nvSpPr>
        <p:spPr/>
        <p:txBody>
          <a:bodyPr>
            <a:normAutofit fontScale="77500" lnSpcReduction="20000"/>
          </a:bodyPr>
          <a:lstStyle/>
          <a:p>
            <a:pPr algn="just"/>
            <a:r>
              <a:rPr lang="en-US" dirty="0"/>
              <a:t>ICMP stands for Internet Control Message Protocol.</a:t>
            </a:r>
          </a:p>
          <a:p>
            <a:pPr algn="just"/>
            <a:r>
              <a:rPr lang="en-US" dirty="0"/>
              <a:t>The ICMP is a network layer protocol used by hosts and routers to send the notifications of IP datagram problems back to the sender.</a:t>
            </a:r>
          </a:p>
          <a:p>
            <a:pPr algn="just"/>
            <a:r>
              <a:rPr lang="en-US" dirty="0"/>
              <a:t>ICMP uses echo test/reply to check whether the destination is reachable and responding.</a:t>
            </a:r>
          </a:p>
          <a:p>
            <a:pPr algn="just"/>
            <a:r>
              <a:rPr lang="en-US" dirty="0"/>
              <a:t>ICMP handles both control and error messages, but its main function is to report the error but not to correct them.</a:t>
            </a:r>
          </a:p>
          <a:p>
            <a:pPr algn="just"/>
            <a:r>
              <a:rPr lang="en-US" dirty="0"/>
              <a:t>An IP datagram contains the addresses of both source and destination, but it does not know the address of the previous router through which it has been passed. Due to this reason, ICMP can only send the messages to the source, but not to the immediate routers.</a:t>
            </a:r>
          </a:p>
          <a:p>
            <a:pPr algn="just"/>
            <a:r>
              <a:rPr lang="en-US" dirty="0"/>
              <a:t>ICMP protocol communicates the error messages to the sender. ICMP messages cause the errors to be returned back to the user processes.</a:t>
            </a:r>
          </a:p>
          <a:p>
            <a:pPr algn="just"/>
            <a:r>
              <a:rPr lang="en-US" dirty="0"/>
              <a:t>ICMP messages are transmitted within IP datagram.</a:t>
            </a:r>
            <a:endParaRPr lang="en-IN" dirty="0"/>
          </a:p>
        </p:txBody>
      </p:sp>
    </p:spTree>
    <p:extLst>
      <p:ext uri="{BB962C8B-B14F-4D97-AF65-F5344CB8AC3E}">
        <p14:creationId xmlns:p14="http://schemas.microsoft.com/office/powerpoint/2010/main" val="424438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C67B-D3D3-4C19-A83B-838E4BDFB4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5B68DE-7C87-46AD-A95D-D5CD659C7ECE}"/>
              </a:ext>
            </a:extLst>
          </p:cNvPr>
          <p:cNvSpPr>
            <a:spLocks noGrp="1"/>
          </p:cNvSpPr>
          <p:nvPr>
            <p:ph idx="1"/>
          </p:nvPr>
        </p:nvSpPr>
        <p:spPr/>
        <p:txBody>
          <a:bodyPr>
            <a:normAutofit lnSpcReduction="10000"/>
          </a:bodyPr>
          <a:lstStyle/>
          <a:p>
            <a:r>
              <a:rPr lang="en-US" dirty="0"/>
              <a:t>ICMP protocol reports the error messages to the sender.</a:t>
            </a:r>
          </a:p>
          <a:p>
            <a:endParaRPr lang="en-US" dirty="0"/>
          </a:p>
          <a:p>
            <a:r>
              <a:rPr lang="en-US" dirty="0"/>
              <a:t>Five types of errors are handled by the ICMP protocol:</a:t>
            </a:r>
          </a:p>
          <a:p>
            <a:endParaRPr lang="en-US" dirty="0"/>
          </a:p>
          <a:p>
            <a:r>
              <a:rPr lang="en-US" dirty="0"/>
              <a:t>Destination unreachable</a:t>
            </a:r>
          </a:p>
          <a:p>
            <a:r>
              <a:rPr lang="en-US" dirty="0"/>
              <a:t>Source Quench</a:t>
            </a:r>
          </a:p>
          <a:p>
            <a:r>
              <a:rPr lang="en-US" dirty="0"/>
              <a:t>Time Exceeded</a:t>
            </a:r>
          </a:p>
          <a:p>
            <a:r>
              <a:rPr lang="en-US" dirty="0"/>
              <a:t>Parameter problems</a:t>
            </a:r>
          </a:p>
          <a:p>
            <a:r>
              <a:rPr lang="en-US" dirty="0"/>
              <a:t>Redirection</a:t>
            </a:r>
          </a:p>
          <a:p>
            <a:endParaRPr lang="en-IN" dirty="0"/>
          </a:p>
        </p:txBody>
      </p:sp>
    </p:spTree>
    <p:extLst>
      <p:ext uri="{BB962C8B-B14F-4D97-AF65-F5344CB8AC3E}">
        <p14:creationId xmlns:p14="http://schemas.microsoft.com/office/powerpoint/2010/main" val="3798491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DC509-5615-49A2-A14F-601E33818ED4}"/>
              </a:ext>
            </a:extLst>
          </p:cNvPr>
          <p:cNvSpPr>
            <a:spLocks noGrp="1"/>
          </p:cNvSpPr>
          <p:nvPr>
            <p:ph idx="1"/>
          </p:nvPr>
        </p:nvSpPr>
        <p:spPr>
          <a:xfrm>
            <a:off x="838200" y="186430"/>
            <a:ext cx="10515600" cy="6671569"/>
          </a:xfrm>
        </p:spPr>
        <p:txBody>
          <a:bodyPr>
            <a:normAutofit fontScale="70000" lnSpcReduction="20000"/>
          </a:bodyPr>
          <a:lstStyle/>
          <a:p>
            <a:pPr algn="just">
              <a:buFont typeface="Arial" panose="020B0604020202020204" pitchFamily="34" charset="0"/>
              <a:buChar char="•"/>
            </a:pPr>
            <a:r>
              <a:rPr lang="en-US" b="1" i="0" dirty="0">
                <a:solidFill>
                  <a:srgbClr val="000000"/>
                </a:solidFill>
                <a:effectLst/>
                <a:latin typeface="inter-bold"/>
              </a:rPr>
              <a:t>Destination unreachable:</a:t>
            </a:r>
            <a:r>
              <a:rPr lang="en-US" b="0" i="0" dirty="0">
                <a:solidFill>
                  <a:srgbClr val="000000"/>
                </a:solidFill>
                <a:effectLst/>
                <a:latin typeface="inter-regular"/>
              </a:rPr>
              <a:t> The message of "Destination Unreachable" is sent from receiver to the sender when destination cannot be reached, or packet is discarded when the destination is not reachable.</a:t>
            </a:r>
          </a:p>
          <a:p>
            <a:pPr algn="just">
              <a:buFont typeface="Arial" panose="020B0604020202020204" pitchFamily="34" charset="0"/>
              <a:buChar char="•"/>
            </a:pPr>
            <a:r>
              <a:rPr lang="en-US" b="1" i="0" dirty="0">
                <a:solidFill>
                  <a:srgbClr val="000000"/>
                </a:solidFill>
                <a:effectLst/>
                <a:latin typeface="inter-bold"/>
              </a:rPr>
              <a:t>Source Quench:</a:t>
            </a:r>
            <a:r>
              <a:rPr lang="en-US" b="0" i="0" dirty="0">
                <a:solidFill>
                  <a:srgbClr val="000000"/>
                </a:solidFill>
                <a:effectLst/>
                <a:latin typeface="inter-regular"/>
              </a:rPr>
              <a:t> The purpose of the source quench message is congestion control. The message sent from the congested router to the source host to reduce the transmission rate. ICMP will take the IP of the discarded packet and then add the source quench message to the IP datagram to inform the source host to reduce its transmission rate. The source host will reduce the transmission rate so that the router will be free from congestion.</a:t>
            </a:r>
          </a:p>
          <a:p>
            <a:pPr algn="just">
              <a:buFont typeface="Arial" panose="020B0604020202020204" pitchFamily="34" charset="0"/>
              <a:buChar char="•"/>
            </a:pPr>
            <a:r>
              <a:rPr lang="en-US" b="1" i="0" dirty="0">
                <a:solidFill>
                  <a:srgbClr val="000000"/>
                </a:solidFill>
                <a:effectLst/>
                <a:latin typeface="inter-bold"/>
              </a:rPr>
              <a:t>Time Exceeded:</a:t>
            </a:r>
            <a:r>
              <a:rPr lang="en-US" b="0" i="0" dirty="0">
                <a:solidFill>
                  <a:srgbClr val="000000"/>
                </a:solidFill>
                <a:effectLst/>
                <a:latin typeface="inter-regular"/>
              </a:rPr>
              <a:t> Time Exceeded is also known as "Time-To-Live". It is a parameter that defines how long a packet should live before it would be discarded.</a:t>
            </a:r>
          </a:p>
          <a:p>
            <a:pPr algn="just"/>
            <a:r>
              <a:rPr lang="en-US" b="1" i="0" dirty="0">
                <a:solidFill>
                  <a:srgbClr val="333333"/>
                </a:solidFill>
                <a:effectLst/>
                <a:latin typeface="inter-bold"/>
              </a:rPr>
              <a:t>There are two ways when Time Exceeded message can be generated:</a:t>
            </a:r>
            <a:endParaRPr lang="en-US" b="0" i="0" dirty="0">
              <a:solidFill>
                <a:srgbClr val="333333"/>
              </a:solidFill>
              <a:effectLst/>
              <a:latin typeface="inter-regular"/>
            </a:endParaRPr>
          </a:p>
          <a:p>
            <a:pPr algn="just"/>
            <a:r>
              <a:rPr lang="en-US" b="0" i="0" dirty="0">
                <a:solidFill>
                  <a:srgbClr val="333333"/>
                </a:solidFill>
                <a:effectLst/>
                <a:latin typeface="inter-regular"/>
              </a:rPr>
              <a:t>Sometimes packet discarded due to some bad routing implementation, and this causes the looping issue and network congestion. Due to the looping issue, the value of TTL keeps on decrementing, and when it reaches zero, the router discards the datagram. However, when the datagram is discarded by the router, the time exceeded message will be sent by the router to the source host.</a:t>
            </a:r>
          </a:p>
          <a:p>
            <a:pPr algn="just"/>
            <a:r>
              <a:rPr lang="en-US" b="0" i="0" dirty="0">
                <a:solidFill>
                  <a:srgbClr val="333333"/>
                </a:solidFill>
                <a:effectLst/>
                <a:latin typeface="inter-regular"/>
              </a:rPr>
              <a:t>When destination host does not receive all the fragments in a certain time limit, then the received fragments are also discarded, and the destination host sends time Exceeded message to the source host.</a:t>
            </a:r>
          </a:p>
          <a:p>
            <a:pPr algn="just">
              <a:buFont typeface="Arial" panose="020B0604020202020204" pitchFamily="34" charset="0"/>
              <a:buChar char="•"/>
            </a:pPr>
            <a:r>
              <a:rPr lang="en-US" b="1" i="0" dirty="0">
                <a:solidFill>
                  <a:srgbClr val="000000"/>
                </a:solidFill>
                <a:effectLst/>
                <a:latin typeface="inter-bold"/>
              </a:rPr>
              <a:t>Parameter problems:</a:t>
            </a:r>
            <a:r>
              <a:rPr lang="en-US" b="0" i="0" dirty="0">
                <a:solidFill>
                  <a:srgbClr val="000000"/>
                </a:solidFill>
                <a:effectLst/>
                <a:latin typeface="inter-regular"/>
              </a:rPr>
              <a:t> When a router or host discovers any missing value in the IP datagram, the router discards the datagram, and the "parameter problem" message is sent back to the source host.</a:t>
            </a:r>
          </a:p>
          <a:p>
            <a:pPr algn="just">
              <a:buFont typeface="Arial" panose="020B0604020202020204" pitchFamily="34" charset="0"/>
              <a:buChar char="•"/>
            </a:pPr>
            <a:r>
              <a:rPr lang="en-US" b="1" i="0" dirty="0">
                <a:solidFill>
                  <a:srgbClr val="000000"/>
                </a:solidFill>
                <a:effectLst/>
                <a:latin typeface="inter-bold"/>
              </a:rPr>
              <a:t>Redirection:</a:t>
            </a:r>
            <a:r>
              <a:rPr lang="en-US" b="0" i="0" dirty="0">
                <a:solidFill>
                  <a:srgbClr val="000000"/>
                </a:solidFill>
                <a:effectLst/>
                <a:latin typeface="inter-regular"/>
              </a:rPr>
              <a:t> Redirection message is generated when host consists of a small routing table. When the host consists of a limited number of entries due to which it sends the datagram to a wrong router. The router that receives a datagram will forward a datagram to a correct router and also sends the "Redirection message" to the host to update its routing table.</a:t>
            </a:r>
          </a:p>
          <a:p>
            <a:endParaRPr lang="en-IN" dirty="0"/>
          </a:p>
        </p:txBody>
      </p:sp>
    </p:spTree>
    <p:extLst>
      <p:ext uri="{BB962C8B-B14F-4D97-AF65-F5344CB8AC3E}">
        <p14:creationId xmlns:p14="http://schemas.microsoft.com/office/powerpoint/2010/main" val="175188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F105-08A6-48C5-A4CC-DEC12642A272}"/>
              </a:ext>
            </a:extLst>
          </p:cNvPr>
          <p:cNvSpPr>
            <a:spLocks noGrp="1"/>
          </p:cNvSpPr>
          <p:nvPr>
            <p:ph type="title"/>
          </p:nvPr>
        </p:nvSpPr>
        <p:spPr>
          <a:xfrm>
            <a:off x="838200" y="365125"/>
            <a:ext cx="10515600" cy="1259489"/>
          </a:xfrm>
        </p:spPr>
        <p:txBody>
          <a:bodyPr>
            <a:normAutofit/>
          </a:bodyPr>
          <a:lstStyle/>
          <a:p>
            <a:pPr algn="ctr"/>
            <a:r>
              <a:rPr lang="en-IN" b="0" i="0" dirty="0">
                <a:solidFill>
                  <a:srgbClr val="610B38"/>
                </a:solidFill>
                <a:effectLst/>
                <a:latin typeface="erdana"/>
              </a:rPr>
              <a:t>Switching Modes</a:t>
            </a:r>
            <a:endParaRPr lang="en-IN" dirty="0"/>
          </a:p>
        </p:txBody>
      </p:sp>
      <p:sp>
        <p:nvSpPr>
          <p:cNvPr id="3" name="Content Placeholder 2">
            <a:extLst>
              <a:ext uri="{FF2B5EF4-FFF2-40B4-BE49-F238E27FC236}">
                <a16:creationId xmlns:a16="http://schemas.microsoft.com/office/drawing/2014/main" id="{D7A7947F-900B-4DB5-99CF-7621113DF7F3}"/>
              </a:ext>
            </a:extLst>
          </p:cNvPr>
          <p:cNvSpPr>
            <a:spLocks noGrp="1"/>
          </p:cNvSpPr>
          <p:nvPr>
            <p:ph idx="1"/>
          </p:nvPr>
        </p:nvSpPr>
        <p:spPr/>
        <p:txBody>
          <a:bodyPr>
            <a:normAutofit/>
          </a:bodyPr>
          <a:lstStyle/>
          <a:p>
            <a:pPr algn="just"/>
            <a:r>
              <a:rPr lang="en-US" b="1" i="0" dirty="0">
                <a:solidFill>
                  <a:srgbClr val="333333"/>
                </a:solidFill>
                <a:effectLst/>
                <a:latin typeface="inter-bold"/>
              </a:rPr>
              <a:t>There are three types of switching modes:</a:t>
            </a:r>
          </a:p>
          <a:p>
            <a:pPr algn="just"/>
            <a:r>
              <a:rPr lang="en-US" b="0" i="0" dirty="0">
                <a:solidFill>
                  <a:srgbClr val="000000"/>
                </a:solidFill>
                <a:effectLst/>
                <a:latin typeface="inter-regular"/>
              </a:rPr>
              <a:t>Store-and-forward</a:t>
            </a:r>
          </a:p>
          <a:p>
            <a:pPr lvl="1" algn="just"/>
            <a:r>
              <a:rPr lang="en-US" b="0" i="0" dirty="0">
                <a:solidFill>
                  <a:srgbClr val="000000"/>
                </a:solidFill>
                <a:effectLst/>
                <a:latin typeface="inter-regular"/>
              </a:rPr>
              <a:t>The layer 2 switch waits until the entire frame has received. On receiving the entire frame, switch store the frame into the switch buffer memory. This process is known as </a:t>
            </a:r>
            <a:r>
              <a:rPr lang="en-US" b="1" i="0" dirty="0">
                <a:solidFill>
                  <a:srgbClr val="000000"/>
                </a:solidFill>
                <a:effectLst/>
                <a:latin typeface="inter-bold"/>
              </a:rPr>
              <a:t>storing the frame</a:t>
            </a:r>
            <a:r>
              <a:rPr lang="en-US" b="0" i="0" dirty="0">
                <a:solidFill>
                  <a:srgbClr val="000000"/>
                </a:solidFill>
                <a:effectLst/>
                <a:latin typeface="inter-regular"/>
              </a:rPr>
              <a:t>.</a:t>
            </a:r>
          </a:p>
          <a:p>
            <a:pPr lvl="1" algn="just"/>
            <a:r>
              <a:rPr lang="en-US" b="0" i="0" dirty="0">
                <a:solidFill>
                  <a:srgbClr val="000000"/>
                </a:solidFill>
                <a:effectLst/>
                <a:latin typeface="inter-regular"/>
              </a:rPr>
              <a:t>When the frame is stored, then the frame is checked for the errors. If any error found, the message is discarded otherwise the message is forwarded to the next node. This process is known as </a:t>
            </a:r>
            <a:r>
              <a:rPr lang="en-US" b="1" i="0" dirty="0">
                <a:solidFill>
                  <a:srgbClr val="000000"/>
                </a:solidFill>
                <a:effectLst/>
                <a:latin typeface="inter-bold"/>
              </a:rPr>
              <a:t>forwarding the frame</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2683305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35F8-03B9-4F14-B05B-80B530BD34A3}"/>
              </a:ext>
            </a:extLst>
          </p:cNvPr>
          <p:cNvSpPr>
            <a:spLocks noGrp="1"/>
          </p:cNvSpPr>
          <p:nvPr>
            <p:ph type="title"/>
          </p:nvPr>
        </p:nvSpPr>
        <p:spPr>
          <a:xfrm>
            <a:off x="838200" y="365126"/>
            <a:ext cx="10515600" cy="629174"/>
          </a:xfrm>
        </p:spPr>
        <p:txBody>
          <a:bodyPr>
            <a:normAutofit fontScale="90000"/>
          </a:bodyPr>
          <a:lstStyle/>
          <a:p>
            <a:pPr algn="ctr"/>
            <a:r>
              <a:rPr lang="en-IN" b="0" i="0" dirty="0">
                <a:solidFill>
                  <a:srgbClr val="610B38"/>
                </a:solidFill>
                <a:effectLst/>
                <a:latin typeface="erdana"/>
              </a:rPr>
              <a:t>IGMP</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F442603-A359-418B-A3B9-32F9991394F6}"/>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IGMP stands for </a:t>
            </a:r>
            <a:r>
              <a:rPr lang="en-US" b="1" i="0" dirty="0">
                <a:solidFill>
                  <a:srgbClr val="000000"/>
                </a:solidFill>
                <a:effectLst/>
                <a:latin typeface="inter-bold"/>
              </a:rPr>
              <a:t>Internet Group Message Protocol</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IP protocol supports two types of communication:</a:t>
            </a:r>
          </a:p>
          <a:p>
            <a:pPr marL="742950" lvl="1" indent="-285750" algn="just">
              <a:buFont typeface="Arial" panose="020B0604020202020204" pitchFamily="34" charset="0"/>
              <a:buChar char="•"/>
            </a:pPr>
            <a:r>
              <a:rPr lang="en-US" b="1" i="0" dirty="0">
                <a:solidFill>
                  <a:srgbClr val="000000"/>
                </a:solidFill>
                <a:effectLst/>
                <a:latin typeface="inter-bold"/>
              </a:rPr>
              <a:t>Unicasting:</a:t>
            </a:r>
            <a:r>
              <a:rPr lang="en-US" b="0" i="0" dirty="0">
                <a:solidFill>
                  <a:srgbClr val="000000"/>
                </a:solidFill>
                <a:effectLst/>
                <a:latin typeface="inter-regular"/>
              </a:rPr>
              <a:t> It is a communication between one sender and one receiver. Therefore, we can say that it is one-to-one communication.</a:t>
            </a:r>
          </a:p>
          <a:p>
            <a:pPr marL="742950" lvl="1" indent="-285750" algn="just">
              <a:buFont typeface="Arial" panose="020B0604020202020204" pitchFamily="34" charset="0"/>
              <a:buChar char="•"/>
            </a:pPr>
            <a:r>
              <a:rPr lang="en-US" b="1" i="0" dirty="0">
                <a:solidFill>
                  <a:srgbClr val="000000"/>
                </a:solidFill>
                <a:effectLst/>
                <a:latin typeface="inter-bold"/>
              </a:rPr>
              <a:t>Multicasting:</a:t>
            </a:r>
            <a:r>
              <a:rPr lang="en-US" b="0" i="0" dirty="0">
                <a:solidFill>
                  <a:srgbClr val="000000"/>
                </a:solidFill>
                <a:effectLst/>
                <a:latin typeface="inter-regular"/>
              </a:rPr>
              <a:t> Sometimes the sender wants to send the same message to a large number of receivers simultaneously. This process is known as multicasting which has one-to-many communication.</a:t>
            </a:r>
          </a:p>
          <a:p>
            <a:pPr algn="just">
              <a:buFont typeface="Arial" panose="020B0604020202020204" pitchFamily="34" charset="0"/>
              <a:buChar char="•"/>
            </a:pPr>
            <a:r>
              <a:rPr lang="en-US" b="0" i="0" dirty="0">
                <a:solidFill>
                  <a:srgbClr val="000000"/>
                </a:solidFill>
                <a:effectLst/>
                <a:latin typeface="inter-regular"/>
              </a:rPr>
              <a:t>The IGMP protocol is used by the hosts and router to support multicasting.</a:t>
            </a:r>
          </a:p>
          <a:p>
            <a:pPr algn="just">
              <a:buFont typeface="Arial" panose="020B0604020202020204" pitchFamily="34" charset="0"/>
              <a:buChar char="•"/>
            </a:pPr>
            <a:r>
              <a:rPr lang="en-US" b="0" i="0" dirty="0">
                <a:solidFill>
                  <a:srgbClr val="000000"/>
                </a:solidFill>
                <a:effectLst/>
                <a:latin typeface="inter-regular"/>
              </a:rPr>
              <a:t>The IGMP protocol is used by the hosts and router to identify the hosts in a LAN that are the members of a group.</a:t>
            </a:r>
          </a:p>
          <a:p>
            <a:endParaRPr lang="en-IN" dirty="0"/>
          </a:p>
        </p:txBody>
      </p:sp>
    </p:spTree>
    <p:extLst>
      <p:ext uri="{BB962C8B-B14F-4D97-AF65-F5344CB8AC3E}">
        <p14:creationId xmlns:p14="http://schemas.microsoft.com/office/powerpoint/2010/main" val="3025543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7771-245E-48FD-A40D-0EF88557ABC0}"/>
              </a:ext>
            </a:extLst>
          </p:cNvPr>
          <p:cNvSpPr>
            <a:spLocks noGrp="1"/>
          </p:cNvSpPr>
          <p:nvPr>
            <p:ph type="title"/>
          </p:nvPr>
        </p:nvSpPr>
        <p:spPr/>
        <p:txBody>
          <a:bodyPr/>
          <a:lstStyle/>
          <a:p>
            <a:pPr algn="ctr"/>
            <a:r>
              <a:rPr lang="en-US" b="0" i="0" dirty="0">
                <a:solidFill>
                  <a:srgbClr val="610B38"/>
                </a:solidFill>
                <a:effectLst/>
                <a:latin typeface="erdana"/>
              </a:rPr>
              <a:t>Routing algorithm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E03C215-762F-475C-AE36-251184C5C5E0}"/>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inter-regular"/>
              </a:rPr>
              <a:t>In order to transfer the packets from source to the destination, the network layer must determine the best route through which packets can be transmitted.</a:t>
            </a:r>
          </a:p>
          <a:p>
            <a:pPr algn="just">
              <a:buFont typeface="Arial" panose="020B0604020202020204" pitchFamily="34" charset="0"/>
              <a:buChar char="•"/>
            </a:pPr>
            <a:r>
              <a:rPr lang="en-US" b="0" i="0" dirty="0">
                <a:solidFill>
                  <a:srgbClr val="000000"/>
                </a:solidFill>
                <a:effectLst/>
                <a:latin typeface="inter-regular"/>
              </a:rPr>
              <a:t>Whether the network layer provides datagram service or virtual circuit service, the main job of the network layer is to provide the best route. The routing protocol provides this job.</a:t>
            </a:r>
          </a:p>
          <a:p>
            <a:pPr algn="just">
              <a:buFont typeface="Arial" panose="020B0604020202020204" pitchFamily="34" charset="0"/>
              <a:buChar char="•"/>
            </a:pPr>
            <a:r>
              <a:rPr lang="en-US" b="0" i="0" dirty="0">
                <a:solidFill>
                  <a:srgbClr val="000000"/>
                </a:solidFill>
                <a:effectLst/>
                <a:latin typeface="inter-regular"/>
              </a:rPr>
              <a:t>The routing protocol is a routing algorithm that provides the best path from the source to the destination. The best path is the path that has the "least-cost path" from source to the destination.</a:t>
            </a:r>
          </a:p>
          <a:p>
            <a:pPr algn="just">
              <a:buFont typeface="Arial" panose="020B0604020202020204" pitchFamily="34" charset="0"/>
              <a:buChar char="•"/>
            </a:pPr>
            <a:r>
              <a:rPr lang="en-US" b="0" i="0" dirty="0">
                <a:solidFill>
                  <a:srgbClr val="000000"/>
                </a:solidFill>
                <a:effectLst/>
                <a:latin typeface="inter-regular"/>
              </a:rPr>
              <a:t>Routing is the process of forwarding the packets from source to the destination but the best route to send the packets is determined by the routing algorithm.</a:t>
            </a:r>
          </a:p>
          <a:p>
            <a:pPr algn="just"/>
            <a:r>
              <a:rPr lang="en-US" b="0" i="0" dirty="0">
                <a:solidFill>
                  <a:srgbClr val="610B38"/>
                </a:solidFill>
                <a:effectLst/>
                <a:latin typeface="erdana"/>
              </a:rPr>
              <a:t>Classification of a Routing algorithm</a:t>
            </a:r>
          </a:p>
          <a:p>
            <a:pPr algn="just"/>
            <a:r>
              <a:rPr lang="en-US" b="0" i="0" dirty="0">
                <a:solidFill>
                  <a:srgbClr val="333333"/>
                </a:solidFill>
                <a:effectLst/>
                <a:latin typeface="inter-regular"/>
              </a:rPr>
              <a:t>The Routing algorithm is divided into two categories:</a:t>
            </a:r>
          </a:p>
          <a:p>
            <a:pPr algn="just">
              <a:buFont typeface="Arial" panose="020B0604020202020204" pitchFamily="34" charset="0"/>
              <a:buChar char="•"/>
            </a:pPr>
            <a:r>
              <a:rPr lang="en-US" b="0" i="0" dirty="0">
                <a:solidFill>
                  <a:srgbClr val="000000"/>
                </a:solidFill>
                <a:effectLst/>
                <a:latin typeface="inter-regular"/>
              </a:rPr>
              <a:t>Adaptive Routing algorithm</a:t>
            </a:r>
          </a:p>
          <a:p>
            <a:pPr algn="just">
              <a:buFont typeface="Arial" panose="020B0604020202020204" pitchFamily="34" charset="0"/>
              <a:buChar char="•"/>
            </a:pPr>
            <a:r>
              <a:rPr lang="en-US" b="0" i="0" dirty="0">
                <a:solidFill>
                  <a:srgbClr val="000000"/>
                </a:solidFill>
                <a:effectLst/>
                <a:latin typeface="inter-regular"/>
              </a:rPr>
              <a:t>Non-adaptive Routing algorithm</a:t>
            </a:r>
          </a:p>
          <a:p>
            <a:endParaRPr lang="en-IN" dirty="0"/>
          </a:p>
        </p:txBody>
      </p:sp>
    </p:spTree>
    <p:extLst>
      <p:ext uri="{BB962C8B-B14F-4D97-AF65-F5344CB8AC3E}">
        <p14:creationId xmlns:p14="http://schemas.microsoft.com/office/powerpoint/2010/main" val="2916711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D0CA-3EA3-4974-B464-1D6BD6A1803B}"/>
              </a:ext>
            </a:extLst>
          </p:cNvPr>
          <p:cNvSpPr>
            <a:spLocks noGrp="1"/>
          </p:cNvSpPr>
          <p:nvPr>
            <p:ph type="title"/>
          </p:nvPr>
        </p:nvSpPr>
        <p:spPr>
          <a:xfrm>
            <a:off x="838200" y="365126"/>
            <a:ext cx="10515600" cy="513764"/>
          </a:xfrm>
        </p:spPr>
        <p:txBody>
          <a:bodyPr>
            <a:normAutofit fontScale="90000"/>
          </a:bodyPr>
          <a:lstStyle/>
          <a:p>
            <a:r>
              <a:rPr lang="en-IN" b="0" i="0" dirty="0">
                <a:solidFill>
                  <a:srgbClr val="610B4B"/>
                </a:solidFill>
                <a:effectLst/>
                <a:latin typeface="erdana"/>
              </a:rPr>
              <a:t>Adaptive Routing algorithm</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FE76E733-2709-4C3D-BABC-000D271E1BC7}"/>
              </a:ext>
            </a:extLst>
          </p:cNvPr>
          <p:cNvSpPr>
            <a:spLocks noGrp="1"/>
          </p:cNvSpPr>
          <p:nvPr>
            <p:ph idx="1"/>
          </p:nvPr>
        </p:nvSpPr>
        <p:spPr>
          <a:xfrm>
            <a:off x="838200" y="887768"/>
            <a:ext cx="10515600" cy="5298073"/>
          </a:xfrm>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inter-regular"/>
              </a:rPr>
              <a:t>An adaptive routing algorithm is also known as dynamic routing algorithm.</a:t>
            </a:r>
          </a:p>
          <a:p>
            <a:pPr algn="just">
              <a:buFont typeface="Arial" panose="020B0604020202020204" pitchFamily="34" charset="0"/>
              <a:buChar char="•"/>
            </a:pPr>
            <a:r>
              <a:rPr lang="en-US" b="0" i="0" dirty="0">
                <a:solidFill>
                  <a:srgbClr val="000000"/>
                </a:solidFill>
                <a:effectLst/>
                <a:latin typeface="inter-regular"/>
              </a:rPr>
              <a:t>This algorithm makes the routing decisions based on the topology and network traffic.</a:t>
            </a:r>
          </a:p>
          <a:p>
            <a:pPr algn="just">
              <a:buFont typeface="Arial" panose="020B0604020202020204" pitchFamily="34" charset="0"/>
              <a:buChar char="•"/>
            </a:pPr>
            <a:r>
              <a:rPr lang="en-US" b="0" i="0" dirty="0">
                <a:solidFill>
                  <a:srgbClr val="000000"/>
                </a:solidFill>
                <a:effectLst/>
                <a:latin typeface="inter-regular"/>
              </a:rPr>
              <a:t>The main parameters related to this algorithm are hop count, distance and estimated transit time.</a:t>
            </a:r>
          </a:p>
          <a:p>
            <a:pPr algn="just"/>
            <a:r>
              <a:rPr lang="en-US" b="1" i="0" dirty="0">
                <a:solidFill>
                  <a:srgbClr val="333333"/>
                </a:solidFill>
                <a:effectLst/>
                <a:latin typeface="inter-bold"/>
              </a:rPr>
              <a:t>An adaptive routing algorithm can be classified into three parts:</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Centralized algorithm:</a:t>
            </a:r>
            <a:r>
              <a:rPr lang="en-US" b="0" i="0" dirty="0">
                <a:solidFill>
                  <a:srgbClr val="000000"/>
                </a:solidFill>
                <a:effectLst/>
                <a:latin typeface="inter-regular"/>
              </a:rPr>
              <a:t> It is also known as global routing algorithm as it computes the least-cost path between source and destination by using complete and global knowledge about the network. This algorithm takes the connectivity between the nodes and link cost as input, and this information is obtained before actually performing any calculation. </a:t>
            </a:r>
            <a:r>
              <a:rPr lang="en-US" b="1" i="0" dirty="0">
                <a:solidFill>
                  <a:srgbClr val="000000"/>
                </a:solidFill>
                <a:effectLst/>
                <a:latin typeface="inter-bold"/>
              </a:rPr>
              <a:t>Link state algorithm</a:t>
            </a:r>
            <a:r>
              <a:rPr lang="en-US" b="0" i="0" dirty="0">
                <a:solidFill>
                  <a:srgbClr val="000000"/>
                </a:solidFill>
                <a:effectLst/>
                <a:latin typeface="inter-regular"/>
              </a:rPr>
              <a:t> is referred to as a centralized algorithm since it is aware of the cost of each link in the network.</a:t>
            </a:r>
          </a:p>
          <a:p>
            <a:pPr algn="just">
              <a:buFont typeface="Arial" panose="020B0604020202020204" pitchFamily="34" charset="0"/>
              <a:buChar char="•"/>
            </a:pPr>
            <a:r>
              <a:rPr lang="en-US" b="1" i="0" dirty="0">
                <a:solidFill>
                  <a:srgbClr val="000000"/>
                </a:solidFill>
                <a:effectLst/>
                <a:latin typeface="inter-bold"/>
              </a:rPr>
              <a:t>Isolation algorithm:</a:t>
            </a:r>
            <a:r>
              <a:rPr lang="en-US" b="0" i="0" dirty="0">
                <a:solidFill>
                  <a:srgbClr val="000000"/>
                </a:solidFill>
                <a:effectLst/>
                <a:latin typeface="inter-regular"/>
              </a:rPr>
              <a:t> It is an algorithm that obtains the routing information by using local information rather than gathering information from other nodes.</a:t>
            </a:r>
          </a:p>
          <a:p>
            <a:pPr algn="just">
              <a:buFont typeface="Arial" panose="020B0604020202020204" pitchFamily="34" charset="0"/>
              <a:buChar char="•"/>
            </a:pPr>
            <a:r>
              <a:rPr lang="en-US" b="1" i="0" dirty="0">
                <a:solidFill>
                  <a:srgbClr val="000000"/>
                </a:solidFill>
                <a:effectLst/>
                <a:latin typeface="inter-bold"/>
              </a:rPr>
              <a:t>Distributed algorithm:</a:t>
            </a:r>
            <a:r>
              <a:rPr lang="en-US" b="0" i="0" dirty="0">
                <a:solidFill>
                  <a:srgbClr val="000000"/>
                </a:solidFill>
                <a:effectLst/>
                <a:latin typeface="inter-regular"/>
              </a:rPr>
              <a:t> It is also known as decentralized algorithm as it computes the least-cost path between source and destination in an iterative and distributed manner. In the decentralized algorithm, no node has the knowledge about the cost of all the network links. In the beginning, a node contains the information only about its own directly attached links and through an iterative process of calculation computes the least-cost path to the destination. A Distance vector algorithm is a decentralized algorithm as it never knows the complete path from source to the destination, instead it knows the direction through which the packet is to be forwarded along with the least cost path.</a:t>
            </a:r>
          </a:p>
          <a:p>
            <a:endParaRPr lang="en-IN" dirty="0"/>
          </a:p>
        </p:txBody>
      </p:sp>
    </p:spTree>
    <p:extLst>
      <p:ext uri="{BB962C8B-B14F-4D97-AF65-F5344CB8AC3E}">
        <p14:creationId xmlns:p14="http://schemas.microsoft.com/office/powerpoint/2010/main" val="381675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39A1-B70E-489A-BB51-662B0460B964}"/>
              </a:ext>
            </a:extLst>
          </p:cNvPr>
          <p:cNvSpPr>
            <a:spLocks noGrp="1"/>
          </p:cNvSpPr>
          <p:nvPr>
            <p:ph type="title"/>
          </p:nvPr>
        </p:nvSpPr>
        <p:spPr/>
        <p:txBody>
          <a:bodyPr/>
          <a:lstStyle/>
          <a:p>
            <a:r>
              <a:rPr lang="en-US" b="0" i="0" dirty="0">
                <a:solidFill>
                  <a:srgbClr val="610B4B"/>
                </a:solidFill>
                <a:effectLst/>
                <a:latin typeface="erdana"/>
              </a:rPr>
              <a:t>Non-Adaptive Routing algorithm</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D6E07A9-09E8-4BBB-8FD8-1562B3CFF821}"/>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Non Adaptive routing algorithm is also known as a static routing algorithm.</a:t>
            </a:r>
          </a:p>
          <a:p>
            <a:pPr algn="just">
              <a:buFont typeface="Arial" panose="020B0604020202020204" pitchFamily="34" charset="0"/>
              <a:buChar char="•"/>
            </a:pPr>
            <a:r>
              <a:rPr lang="en-US" b="0" i="0" dirty="0">
                <a:solidFill>
                  <a:srgbClr val="000000"/>
                </a:solidFill>
                <a:effectLst/>
                <a:latin typeface="inter-regular"/>
              </a:rPr>
              <a:t>When booting up the network, the routing information stores to the routers.</a:t>
            </a:r>
          </a:p>
          <a:p>
            <a:pPr algn="just">
              <a:buFont typeface="Arial" panose="020B0604020202020204" pitchFamily="34" charset="0"/>
              <a:buChar char="•"/>
            </a:pPr>
            <a:r>
              <a:rPr lang="en-US" b="0" i="0" dirty="0">
                <a:solidFill>
                  <a:srgbClr val="000000"/>
                </a:solidFill>
                <a:effectLst/>
                <a:latin typeface="inter-regular"/>
              </a:rPr>
              <a:t>Non Adaptive routing algorithms do not take the routing decision based on the network topology or network traffic.</a:t>
            </a:r>
          </a:p>
          <a:p>
            <a:pPr algn="just"/>
            <a:r>
              <a:rPr lang="en-US" b="1" i="0" dirty="0">
                <a:solidFill>
                  <a:srgbClr val="333333"/>
                </a:solidFill>
                <a:effectLst/>
                <a:latin typeface="inter-bold"/>
              </a:rPr>
              <a:t>The Non-Adaptive Routing algorithm is of two types:</a:t>
            </a:r>
            <a:endParaRPr lang="en-US" b="0" i="0" dirty="0">
              <a:solidFill>
                <a:srgbClr val="333333"/>
              </a:solidFill>
              <a:effectLst/>
              <a:latin typeface="inter-regular"/>
            </a:endParaRPr>
          </a:p>
          <a:p>
            <a:pPr algn="just"/>
            <a:r>
              <a:rPr lang="en-US" b="1" i="0" dirty="0">
                <a:solidFill>
                  <a:srgbClr val="333333"/>
                </a:solidFill>
                <a:effectLst/>
                <a:latin typeface="inter-bold"/>
              </a:rPr>
              <a:t>Flooding:</a:t>
            </a:r>
            <a:r>
              <a:rPr lang="en-US" b="0" i="0" dirty="0">
                <a:solidFill>
                  <a:srgbClr val="333333"/>
                </a:solidFill>
                <a:effectLst/>
                <a:latin typeface="inter-regular"/>
              </a:rPr>
              <a:t> In case of flooding, every incoming packet is sent to all the outgoing links except the one from it has been reached. The disadvantage of flooding is that node may contain several copies of a particular packet.</a:t>
            </a:r>
          </a:p>
          <a:p>
            <a:pPr algn="just">
              <a:buFont typeface="Arial" panose="020B0604020202020204" pitchFamily="34" charset="0"/>
              <a:buChar char="•"/>
            </a:pPr>
            <a:r>
              <a:rPr lang="en-US" b="1" i="0" dirty="0">
                <a:solidFill>
                  <a:srgbClr val="333333"/>
                </a:solidFill>
                <a:effectLst/>
                <a:latin typeface="inter-bold"/>
              </a:rPr>
              <a:t>Random walks:</a:t>
            </a:r>
            <a:r>
              <a:rPr lang="en-US" b="0" i="0" dirty="0">
                <a:solidFill>
                  <a:srgbClr val="333333"/>
                </a:solidFill>
                <a:effectLst/>
                <a:latin typeface="inter-regular"/>
              </a:rPr>
              <a:t> In case of random walks, a packet sent by the node to one of its neighbors randomly. An advantage of using random walks is that it uses the alternative routes very efficiently.</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979744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D0E7-C67E-4DD0-875A-B1D561D03442}"/>
              </a:ext>
            </a:extLst>
          </p:cNvPr>
          <p:cNvSpPr>
            <a:spLocks noGrp="1"/>
          </p:cNvSpPr>
          <p:nvPr>
            <p:ph type="title"/>
          </p:nvPr>
        </p:nvSpPr>
        <p:spPr/>
        <p:txBody>
          <a:bodyPr>
            <a:normAutofit fontScale="90000"/>
          </a:bodyPr>
          <a:lstStyle/>
          <a:p>
            <a:r>
              <a:rPr lang="en-IN" b="0" i="0" dirty="0">
                <a:solidFill>
                  <a:srgbClr val="610B38"/>
                </a:solidFill>
                <a:effectLst/>
                <a:latin typeface="erdana"/>
              </a:rPr>
              <a:t>Distance Vector Routing Algorithm</a:t>
            </a:r>
            <a:br>
              <a:rPr lang="en-IN" b="0" i="0" dirty="0">
                <a:solidFill>
                  <a:srgbClr val="610B38"/>
                </a:solidFill>
                <a:effectLst/>
                <a:latin typeface="erdana"/>
              </a:rPr>
            </a:br>
            <a:br>
              <a:rPr lang="en-IN"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942B2962-6720-4CB9-B658-D2D10406490C}"/>
              </a:ext>
            </a:extLst>
          </p:cNvPr>
          <p:cNvSpPr>
            <a:spLocks noGrp="1"/>
          </p:cNvSpPr>
          <p:nvPr>
            <p:ph idx="1"/>
          </p:nvPr>
        </p:nvSpPr>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inter-bold"/>
              </a:rPr>
              <a:t>The Distance vector algorithm is iterative, asynchronous and distributed.</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Distributed:</a:t>
            </a:r>
            <a:r>
              <a:rPr lang="en-US" b="0" i="0" dirty="0">
                <a:solidFill>
                  <a:srgbClr val="000000"/>
                </a:solidFill>
                <a:effectLst/>
                <a:latin typeface="inter-regular"/>
              </a:rPr>
              <a:t> It is distributed in that each node receives information from one or more of its directly attached neighbors, performs calculation and then distributes the result back to its neighbors.</a:t>
            </a:r>
          </a:p>
          <a:p>
            <a:pPr marL="742950" lvl="1" indent="-285750" algn="just">
              <a:buFont typeface="Arial" panose="020B0604020202020204" pitchFamily="34" charset="0"/>
              <a:buChar char="•"/>
            </a:pPr>
            <a:r>
              <a:rPr lang="en-US" b="1" i="0" dirty="0">
                <a:solidFill>
                  <a:srgbClr val="000000"/>
                </a:solidFill>
                <a:effectLst/>
                <a:latin typeface="inter-bold"/>
              </a:rPr>
              <a:t>Iterative:</a:t>
            </a:r>
            <a:r>
              <a:rPr lang="en-US" b="0" i="0" dirty="0">
                <a:solidFill>
                  <a:srgbClr val="000000"/>
                </a:solidFill>
                <a:effectLst/>
                <a:latin typeface="inter-regular"/>
              </a:rPr>
              <a:t> It is iterative in that its process continues until no more information is available to be exchanged between neighbors.</a:t>
            </a:r>
          </a:p>
          <a:p>
            <a:pPr marL="742950" lvl="1" indent="-285750" algn="just">
              <a:buFont typeface="Arial" panose="020B0604020202020204" pitchFamily="34" charset="0"/>
              <a:buChar char="•"/>
            </a:pPr>
            <a:r>
              <a:rPr lang="en-US" b="1" i="0" dirty="0">
                <a:solidFill>
                  <a:srgbClr val="000000"/>
                </a:solidFill>
                <a:effectLst/>
                <a:latin typeface="inter-bold"/>
              </a:rPr>
              <a:t>Asynchronous:</a:t>
            </a:r>
            <a:r>
              <a:rPr lang="en-US" b="0" i="0" dirty="0">
                <a:solidFill>
                  <a:srgbClr val="000000"/>
                </a:solidFill>
                <a:effectLst/>
                <a:latin typeface="inter-regular"/>
              </a:rPr>
              <a:t> It does not require that all of its nodes operate in the lock step with each other.</a:t>
            </a:r>
          </a:p>
          <a:p>
            <a:pPr algn="just">
              <a:buFont typeface="Arial" panose="020B0604020202020204" pitchFamily="34" charset="0"/>
              <a:buChar char="•"/>
            </a:pPr>
            <a:r>
              <a:rPr lang="en-US" b="0" i="0" dirty="0">
                <a:solidFill>
                  <a:srgbClr val="000000"/>
                </a:solidFill>
                <a:effectLst/>
                <a:latin typeface="inter-regular"/>
              </a:rPr>
              <a:t>The Distance vector algorithm is a dynamic algorithm.</a:t>
            </a:r>
          </a:p>
          <a:p>
            <a:pPr algn="just">
              <a:buFont typeface="Arial" panose="020B0604020202020204" pitchFamily="34" charset="0"/>
              <a:buChar char="•"/>
            </a:pPr>
            <a:r>
              <a:rPr lang="en-US" b="0" i="0" dirty="0">
                <a:solidFill>
                  <a:srgbClr val="000000"/>
                </a:solidFill>
                <a:effectLst/>
                <a:latin typeface="inter-regular"/>
              </a:rPr>
              <a:t>It is mainly used in ARPANET, and RIP.</a:t>
            </a:r>
          </a:p>
          <a:p>
            <a:pPr algn="just">
              <a:buFont typeface="Arial" panose="020B0604020202020204" pitchFamily="34" charset="0"/>
              <a:buChar char="•"/>
            </a:pPr>
            <a:r>
              <a:rPr lang="en-US" b="0" i="0" dirty="0">
                <a:solidFill>
                  <a:srgbClr val="000000"/>
                </a:solidFill>
                <a:effectLst/>
                <a:latin typeface="inter-regular"/>
              </a:rPr>
              <a:t>Each router maintains a distance table known as </a:t>
            </a:r>
            <a:r>
              <a:rPr lang="en-US" b="1" i="0" dirty="0">
                <a:solidFill>
                  <a:srgbClr val="000000"/>
                </a:solidFill>
                <a:effectLst/>
                <a:latin typeface="inter-bold"/>
              </a:rPr>
              <a:t>Vector</a:t>
            </a:r>
            <a:r>
              <a:rPr lang="en-US" b="0" i="0" dirty="0">
                <a:solidFill>
                  <a:srgbClr val="000000"/>
                </a:solidFill>
                <a:effectLst/>
                <a:latin typeface="inter-regular"/>
              </a:rPr>
              <a:t>.</a:t>
            </a:r>
          </a:p>
          <a:p>
            <a:pPr algn="just"/>
            <a:r>
              <a:rPr lang="en-US" b="0" i="0" dirty="0">
                <a:solidFill>
                  <a:srgbClr val="610B38"/>
                </a:solidFill>
                <a:effectLst/>
                <a:latin typeface="erdana"/>
              </a:rPr>
              <a:t>Three Keys to understand the working of Distance Vector Routing Algorithm:</a:t>
            </a:r>
          </a:p>
          <a:p>
            <a:pPr algn="just">
              <a:buFont typeface="Arial" panose="020B0604020202020204" pitchFamily="34" charset="0"/>
              <a:buChar char="•"/>
            </a:pPr>
            <a:r>
              <a:rPr lang="en-US" b="1" i="0" dirty="0">
                <a:solidFill>
                  <a:srgbClr val="000000"/>
                </a:solidFill>
                <a:effectLst/>
                <a:latin typeface="inter-bold"/>
              </a:rPr>
              <a:t>Knowledge about the whole network:</a:t>
            </a:r>
            <a:r>
              <a:rPr lang="en-US" b="0" i="0" dirty="0">
                <a:solidFill>
                  <a:srgbClr val="000000"/>
                </a:solidFill>
                <a:effectLst/>
                <a:latin typeface="inter-regular"/>
              </a:rPr>
              <a:t> Each router shares its knowledge through the entire network. The Router sends its collected knowledge about the network to its neighbors.</a:t>
            </a:r>
          </a:p>
          <a:p>
            <a:pPr algn="just">
              <a:buFont typeface="Arial" panose="020B0604020202020204" pitchFamily="34" charset="0"/>
              <a:buChar char="•"/>
            </a:pPr>
            <a:r>
              <a:rPr lang="en-US" b="1" i="0" dirty="0">
                <a:solidFill>
                  <a:srgbClr val="000000"/>
                </a:solidFill>
                <a:effectLst/>
                <a:latin typeface="inter-bold"/>
              </a:rPr>
              <a:t>Routing only to neighbors:</a:t>
            </a:r>
            <a:r>
              <a:rPr lang="en-US" b="0" i="0" dirty="0">
                <a:solidFill>
                  <a:srgbClr val="000000"/>
                </a:solidFill>
                <a:effectLst/>
                <a:latin typeface="inter-regular"/>
              </a:rPr>
              <a:t> The router sends its knowledge about the network to only those routers which have direct links. The router sends whatever it has about the network through the ports. The information is received by the router and uses the information to update its own routing table.</a:t>
            </a:r>
          </a:p>
          <a:p>
            <a:pPr algn="just">
              <a:buFont typeface="Arial" panose="020B0604020202020204" pitchFamily="34" charset="0"/>
              <a:buChar char="•"/>
            </a:pPr>
            <a:r>
              <a:rPr lang="en-US" b="1" i="0" dirty="0">
                <a:solidFill>
                  <a:srgbClr val="000000"/>
                </a:solidFill>
                <a:effectLst/>
                <a:latin typeface="inter-bold"/>
              </a:rPr>
              <a:t>Information sharing at regular intervals:</a:t>
            </a:r>
            <a:r>
              <a:rPr lang="en-US" b="0" i="0" dirty="0">
                <a:solidFill>
                  <a:srgbClr val="000000"/>
                </a:solidFill>
                <a:effectLst/>
                <a:latin typeface="inter-regular"/>
              </a:rPr>
              <a:t> Within 30 seconds, the router sends the information to the neighboring routers.</a:t>
            </a:r>
          </a:p>
          <a:p>
            <a:endParaRPr lang="en-IN" dirty="0"/>
          </a:p>
        </p:txBody>
      </p:sp>
    </p:spTree>
    <p:extLst>
      <p:ext uri="{BB962C8B-B14F-4D97-AF65-F5344CB8AC3E}">
        <p14:creationId xmlns:p14="http://schemas.microsoft.com/office/powerpoint/2010/main" val="1483238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E3B1-890A-40E5-B3E4-7372EFCAAC5D}"/>
              </a:ext>
            </a:extLst>
          </p:cNvPr>
          <p:cNvSpPr>
            <a:spLocks noGrp="1"/>
          </p:cNvSpPr>
          <p:nvPr>
            <p:ph type="title"/>
          </p:nvPr>
        </p:nvSpPr>
        <p:spPr>
          <a:xfrm>
            <a:off x="838200" y="365126"/>
            <a:ext cx="10515600" cy="513764"/>
          </a:xfrm>
        </p:spPr>
        <p:txBody>
          <a:bodyPr>
            <a:normAutofit fontScale="90000"/>
          </a:bodyPr>
          <a:lstStyle/>
          <a:p>
            <a:r>
              <a:rPr lang="en-IN" b="0" i="0" dirty="0">
                <a:solidFill>
                  <a:srgbClr val="610B38"/>
                </a:solidFill>
                <a:effectLst/>
                <a:latin typeface="erdana"/>
              </a:rPr>
              <a:t>Link State Routing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A14AD68-C9C6-4061-B62D-0ADBA44A32A1}"/>
              </a:ext>
            </a:extLst>
          </p:cNvPr>
          <p:cNvSpPr>
            <a:spLocks noGrp="1"/>
          </p:cNvSpPr>
          <p:nvPr>
            <p:ph idx="1"/>
          </p:nvPr>
        </p:nvSpPr>
        <p:spPr>
          <a:xfrm>
            <a:off x="838200" y="878890"/>
            <a:ext cx="10515600" cy="5979110"/>
          </a:xfrm>
        </p:spPr>
        <p:txBody>
          <a:bodyPr>
            <a:normAutofit fontScale="62500" lnSpcReduction="20000"/>
          </a:bodyPr>
          <a:lstStyle/>
          <a:p>
            <a:pPr algn="just"/>
            <a:r>
              <a:rPr lang="en-US" b="0" i="0" dirty="0">
                <a:solidFill>
                  <a:srgbClr val="333333"/>
                </a:solidFill>
                <a:effectLst/>
                <a:latin typeface="inter-regular"/>
              </a:rPr>
              <a:t>Link state routing is a technique in which each router shares the knowledge of its neighborhood with every other router in the internetwork.</a:t>
            </a:r>
          </a:p>
          <a:p>
            <a:pPr algn="just"/>
            <a:r>
              <a:rPr lang="en-US" b="1" i="0" dirty="0">
                <a:solidFill>
                  <a:srgbClr val="333333"/>
                </a:solidFill>
                <a:effectLst/>
                <a:latin typeface="inter-bold"/>
              </a:rPr>
              <a:t>The three keys to understand the Link State Routing algorithm:</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Knowledge about the neighborhood:</a:t>
            </a:r>
            <a:r>
              <a:rPr lang="en-US" b="0" i="0" dirty="0">
                <a:solidFill>
                  <a:srgbClr val="000000"/>
                </a:solidFill>
                <a:effectLst/>
                <a:latin typeface="inter-regular"/>
              </a:rPr>
              <a:t> Instead of sending its routing table, a router sends the information about its neighborhood only. A router broadcast its identities and cost of the directly attached links to other routers.</a:t>
            </a:r>
          </a:p>
          <a:p>
            <a:pPr algn="just">
              <a:buFont typeface="Arial" panose="020B0604020202020204" pitchFamily="34" charset="0"/>
              <a:buChar char="•"/>
            </a:pPr>
            <a:r>
              <a:rPr lang="en-US" b="1" i="0" dirty="0">
                <a:solidFill>
                  <a:srgbClr val="000000"/>
                </a:solidFill>
                <a:effectLst/>
                <a:latin typeface="inter-bold"/>
              </a:rPr>
              <a:t>Flooding:</a:t>
            </a:r>
            <a:r>
              <a:rPr lang="en-US" b="0" i="0" dirty="0">
                <a:solidFill>
                  <a:srgbClr val="000000"/>
                </a:solidFill>
                <a:effectLst/>
                <a:latin typeface="inter-regular"/>
              </a:rPr>
              <a:t> Each router sends the information to every other router on the internetwork except its neighbors. This process is known as Flooding. Every router that receives the packet sends the copies to all its neighbors. Finally, each and every router receives a copy of the same information.</a:t>
            </a:r>
          </a:p>
          <a:p>
            <a:pPr algn="just">
              <a:buFont typeface="Arial" panose="020B0604020202020204" pitchFamily="34" charset="0"/>
              <a:buChar char="•"/>
            </a:pPr>
            <a:r>
              <a:rPr lang="en-US" b="1" i="0" dirty="0">
                <a:solidFill>
                  <a:srgbClr val="000000"/>
                </a:solidFill>
                <a:effectLst/>
                <a:latin typeface="inter-bold"/>
              </a:rPr>
              <a:t>Information sharing:</a:t>
            </a:r>
            <a:r>
              <a:rPr lang="en-US" b="0" i="0" dirty="0">
                <a:solidFill>
                  <a:srgbClr val="000000"/>
                </a:solidFill>
                <a:effectLst/>
                <a:latin typeface="inter-regular"/>
              </a:rPr>
              <a:t> A router sends the information to every other router only when the change occurs in the information.</a:t>
            </a:r>
          </a:p>
          <a:p>
            <a:pPr algn="just"/>
            <a:r>
              <a:rPr lang="en-US" b="0" i="0" dirty="0">
                <a:solidFill>
                  <a:srgbClr val="610B38"/>
                </a:solidFill>
                <a:effectLst/>
                <a:latin typeface="erdana"/>
              </a:rPr>
              <a:t>Link State Routing has two phases:</a:t>
            </a:r>
          </a:p>
          <a:p>
            <a:pPr algn="just"/>
            <a:r>
              <a:rPr lang="en-US" b="0" i="0" dirty="0">
                <a:solidFill>
                  <a:srgbClr val="610B4B"/>
                </a:solidFill>
                <a:effectLst/>
                <a:latin typeface="erdana"/>
              </a:rPr>
              <a:t>Reliable Flooding</a:t>
            </a:r>
          </a:p>
          <a:p>
            <a:pPr algn="just">
              <a:buFont typeface="Arial" panose="020B0604020202020204" pitchFamily="34" charset="0"/>
              <a:buChar char="•"/>
            </a:pPr>
            <a:r>
              <a:rPr lang="en-US" b="1" i="0" dirty="0">
                <a:solidFill>
                  <a:srgbClr val="000000"/>
                </a:solidFill>
                <a:effectLst/>
                <a:latin typeface="inter-bold"/>
              </a:rPr>
              <a:t>Initial state:</a:t>
            </a:r>
            <a:r>
              <a:rPr lang="en-US" b="0" i="0" dirty="0">
                <a:solidFill>
                  <a:srgbClr val="000000"/>
                </a:solidFill>
                <a:effectLst/>
                <a:latin typeface="inter-regular"/>
              </a:rPr>
              <a:t> Each node knows the cost of its neighbors.</a:t>
            </a:r>
          </a:p>
          <a:p>
            <a:pPr algn="just">
              <a:buFont typeface="Arial" panose="020B0604020202020204" pitchFamily="34" charset="0"/>
              <a:buChar char="•"/>
            </a:pPr>
            <a:r>
              <a:rPr lang="en-US" b="1" i="0" dirty="0">
                <a:solidFill>
                  <a:srgbClr val="000000"/>
                </a:solidFill>
                <a:effectLst/>
                <a:latin typeface="inter-bold"/>
              </a:rPr>
              <a:t>Final state:</a:t>
            </a:r>
            <a:r>
              <a:rPr lang="en-US" b="0" i="0" dirty="0">
                <a:solidFill>
                  <a:srgbClr val="000000"/>
                </a:solidFill>
                <a:effectLst/>
                <a:latin typeface="inter-regular"/>
              </a:rPr>
              <a:t> Each node knows the entire graph.</a:t>
            </a:r>
          </a:p>
          <a:p>
            <a:pPr algn="just"/>
            <a:r>
              <a:rPr lang="en-US" b="0" i="0" dirty="0">
                <a:solidFill>
                  <a:srgbClr val="610B4B"/>
                </a:solidFill>
                <a:effectLst/>
                <a:latin typeface="erdana"/>
              </a:rPr>
              <a:t>Route Calculation</a:t>
            </a:r>
          </a:p>
          <a:p>
            <a:pPr algn="just"/>
            <a:r>
              <a:rPr lang="en-US" b="0" i="0" dirty="0">
                <a:solidFill>
                  <a:srgbClr val="333333"/>
                </a:solidFill>
                <a:effectLst/>
                <a:latin typeface="inter-regular"/>
              </a:rPr>
              <a:t>Each node uses Dijkstra's algorithm on the graph to calculate the optimal routes to all nodes.</a:t>
            </a:r>
          </a:p>
          <a:p>
            <a:pPr algn="just">
              <a:buFont typeface="Arial" panose="020B0604020202020204" pitchFamily="34" charset="0"/>
              <a:buChar char="•"/>
            </a:pPr>
            <a:r>
              <a:rPr lang="en-US" b="0" i="0" dirty="0">
                <a:solidFill>
                  <a:srgbClr val="000000"/>
                </a:solidFill>
                <a:effectLst/>
                <a:latin typeface="inter-regular"/>
              </a:rPr>
              <a:t>The Link state routing algorithm is also known as Dijkstra's algorithm which is used to find the shortest path from one node to every other node in the network.</a:t>
            </a:r>
          </a:p>
          <a:p>
            <a:pPr algn="just">
              <a:buFont typeface="Arial" panose="020B0604020202020204" pitchFamily="34" charset="0"/>
              <a:buChar char="•"/>
            </a:pPr>
            <a:r>
              <a:rPr lang="en-US" b="0" i="0" dirty="0">
                <a:solidFill>
                  <a:srgbClr val="000000"/>
                </a:solidFill>
                <a:effectLst/>
                <a:latin typeface="inter-regular"/>
              </a:rPr>
              <a:t>The Dijkstra's algorithm is an iterative, and it has the property that after k</a:t>
            </a:r>
            <a:r>
              <a:rPr lang="en-US" b="0" i="0" baseline="30000" dirty="0">
                <a:solidFill>
                  <a:srgbClr val="000000"/>
                </a:solidFill>
                <a:effectLst/>
                <a:latin typeface="inter-regular"/>
              </a:rPr>
              <a:t>th</a:t>
            </a:r>
            <a:r>
              <a:rPr lang="en-US" b="0" i="0" dirty="0">
                <a:solidFill>
                  <a:srgbClr val="000000"/>
                </a:solidFill>
                <a:effectLst/>
                <a:latin typeface="inter-regular"/>
              </a:rPr>
              <a:t> iteration of the algorithm, the least cost paths are well known for k destination nodes.</a:t>
            </a:r>
          </a:p>
          <a:p>
            <a:endParaRPr lang="en-IN" dirty="0"/>
          </a:p>
        </p:txBody>
      </p:sp>
    </p:spTree>
    <p:extLst>
      <p:ext uri="{BB962C8B-B14F-4D97-AF65-F5344CB8AC3E}">
        <p14:creationId xmlns:p14="http://schemas.microsoft.com/office/powerpoint/2010/main" val="1659576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ADDB-43A1-48DD-BCFA-E72660BC9E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77CC98-33AA-4648-93B0-1BC69F4A72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375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D49-5BEA-49CA-A198-75F5F52CE0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A51884-2C53-40CA-BC5D-CAB8BD9CE454}"/>
              </a:ext>
            </a:extLst>
          </p:cNvPr>
          <p:cNvSpPr>
            <a:spLocks noGrp="1"/>
          </p:cNvSpPr>
          <p:nvPr>
            <p:ph idx="1"/>
          </p:nvPr>
        </p:nvSpPr>
        <p:spPr/>
        <p:txBody>
          <a:bodyPr/>
          <a:lstStyle/>
          <a:p>
            <a:r>
              <a:rPr lang="en-IN" dirty="0"/>
              <a:t>Cut-through</a:t>
            </a:r>
          </a:p>
          <a:p>
            <a:pPr lvl="1" algn="just"/>
            <a:r>
              <a:rPr lang="en-US" b="0" i="0" dirty="0">
                <a:solidFill>
                  <a:srgbClr val="000000"/>
                </a:solidFill>
                <a:effectLst/>
                <a:latin typeface="inter-regular"/>
              </a:rPr>
              <a:t>Cut-through switching is a technique in which the switch forwards the packets after the destination address has been identified without waiting for the entire frame to be received.</a:t>
            </a:r>
          </a:p>
          <a:p>
            <a:pPr lvl="1" algn="just"/>
            <a:r>
              <a:rPr lang="en-US" b="0" i="0" dirty="0">
                <a:solidFill>
                  <a:srgbClr val="000000"/>
                </a:solidFill>
                <a:effectLst/>
                <a:latin typeface="inter-regular"/>
              </a:rPr>
              <a:t>Once the frame is received, it checks the first six bytes of the frame following the preamble, the switch checks the destination in the switching table to determine the outgoing interface port, and forwards the frame to the destination.</a:t>
            </a:r>
          </a:p>
          <a:p>
            <a:pPr lvl="1"/>
            <a:endParaRPr lang="en-IN" dirty="0"/>
          </a:p>
          <a:p>
            <a:endParaRPr lang="en-IN" dirty="0"/>
          </a:p>
        </p:txBody>
      </p:sp>
    </p:spTree>
    <p:extLst>
      <p:ext uri="{BB962C8B-B14F-4D97-AF65-F5344CB8AC3E}">
        <p14:creationId xmlns:p14="http://schemas.microsoft.com/office/powerpoint/2010/main" val="374813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3737-9AE3-45C6-9DA8-345ACEAC14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B06E72-DDF0-43BD-A735-3608A45FB2B1}"/>
              </a:ext>
            </a:extLst>
          </p:cNvPr>
          <p:cNvSpPr>
            <a:spLocks noGrp="1"/>
          </p:cNvSpPr>
          <p:nvPr>
            <p:ph idx="1"/>
          </p:nvPr>
        </p:nvSpPr>
        <p:spPr/>
        <p:txBody>
          <a:bodyPr/>
          <a:lstStyle/>
          <a:p>
            <a:r>
              <a:rPr lang="en-IN" dirty="0"/>
              <a:t>Fragment-free</a:t>
            </a:r>
          </a:p>
          <a:p>
            <a:pPr lvl="1" algn="just"/>
            <a:r>
              <a:rPr lang="en-US" b="0" i="0" dirty="0">
                <a:solidFill>
                  <a:srgbClr val="000000"/>
                </a:solidFill>
                <a:effectLst/>
                <a:latin typeface="inter-regular"/>
              </a:rPr>
              <a:t>A Fragment-free switching is an advanced technique of the Cut-through Switching.</a:t>
            </a:r>
          </a:p>
          <a:p>
            <a:pPr lvl="1" algn="just"/>
            <a:r>
              <a:rPr lang="en-US" b="0" i="0" dirty="0">
                <a:solidFill>
                  <a:srgbClr val="000000"/>
                </a:solidFill>
                <a:effectLst/>
                <a:latin typeface="inter-regular"/>
              </a:rPr>
              <a:t>A Fragment-free switching is a technique that reads </a:t>
            </a:r>
            <a:r>
              <a:rPr lang="en-US" b="0" i="0" dirty="0" err="1">
                <a:solidFill>
                  <a:srgbClr val="000000"/>
                </a:solidFill>
                <a:effectLst/>
                <a:latin typeface="inter-regular"/>
              </a:rPr>
              <a:t>atleast</a:t>
            </a:r>
            <a:r>
              <a:rPr lang="en-US" b="0" i="0" dirty="0">
                <a:solidFill>
                  <a:srgbClr val="000000"/>
                </a:solidFill>
                <a:effectLst/>
                <a:latin typeface="inter-regular"/>
              </a:rPr>
              <a:t> 64 bytes of a frame before forwarding to the next node to provide the error-free transmission.</a:t>
            </a:r>
          </a:p>
          <a:p>
            <a:pPr lvl="1" algn="just"/>
            <a:r>
              <a:rPr lang="en-US" b="0" i="0" dirty="0">
                <a:solidFill>
                  <a:srgbClr val="000000"/>
                </a:solidFill>
                <a:effectLst/>
                <a:latin typeface="inter-regular"/>
              </a:rPr>
              <a:t>It combines the speed of Cut-through Switching with the error checking functionality.</a:t>
            </a:r>
          </a:p>
          <a:p>
            <a:pPr lvl="1"/>
            <a:endParaRPr lang="en-IN" dirty="0"/>
          </a:p>
          <a:p>
            <a:endParaRPr lang="en-IN" dirty="0"/>
          </a:p>
        </p:txBody>
      </p:sp>
    </p:spTree>
    <p:extLst>
      <p:ext uri="{BB962C8B-B14F-4D97-AF65-F5344CB8AC3E}">
        <p14:creationId xmlns:p14="http://schemas.microsoft.com/office/powerpoint/2010/main" val="395929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F7D0-D8D7-4A4A-BB21-5900710DE33E}"/>
              </a:ext>
            </a:extLst>
          </p:cNvPr>
          <p:cNvSpPr>
            <a:spLocks noGrp="1"/>
          </p:cNvSpPr>
          <p:nvPr>
            <p:ph type="title"/>
          </p:nvPr>
        </p:nvSpPr>
        <p:spPr/>
        <p:txBody>
          <a:bodyPr/>
          <a:lstStyle/>
          <a:p>
            <a:pPr algn="ctr"/>
            <a:r>
              <a:rPr lang="en-IN" b="0" i="0" dirty="0">
                <a:solidFill>
                  <a:srgbClr val="610B38"/>
                </a:solidFill>
                <a:effectLst/>
                <a:latin typeface="erdana"/>
              </a:rPr>
              <a:t>Switching techniques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385B6BB-A42D-4EAD-ABCB-5C2B53749A2D}"/>
              </a:ext>
            </a:extLst>
          </p:cNvPr>
          <p:cNvSpPr>
            <a:spLocks noGrp="1"/>
          </p:cNvSpPr>
          <p:nvPr>
            <p:ph idx="1"/>
          </p:nvPr>
        </p:nvSpPr>
        <p:spPr/>
        <p:txBody>
          <a:bodyPr>
            <a:normAutofit fontScale="92500" lnSpcReduction="20000"/>
          </a:bodyPr>
          <a:lstStyle/>
          <a:p>
            <a:pPr algn="just"/>
            <a:r>
              <a:rPr lang="en-US" b="0" i="0" dirty="0">
                <a:solidFill>
                  <a:srgbClr val="610B38"/>
                </a:solidFill>
                <a:effectLst/>
                <a:latin typeface="erdana"/>
              </a:rPr>
              <a:t>Circuit Switching</a:t>
            </a:r>
          </a:p>
          <a:p>
            <a:pPr lvl="1" algn="just"/>
            <a:r>
              <a:rPr lang="en-US" b="0" i="0" dirty="0">
                <a:solidFill>
                  <a:srgbClr val="000000"/>
                </a:solidFill>
                <a:effectLst/>
                <a:latin typeface="inter-regular"/>
              </a:rPr>
              <a:t>Circuit switching is a switching technique that establishes a dedicated path between sender and receiver.</a:t>
            </a:r>
          </a:p>
          <a:p>
            <a:pPr lvl="1" algn="just"/>
            <a:r>
              <a:rPr lang="en-US" b="0" i="0" dirty="0">
                <a:solidFill>
                  <a:srgbClr val="000000"/>
                </a:solidFill>
                <a:effectLst/>
                <a:latin typeface="inter-regular"/>
              </a:rPr>
              <a:t>In the Circuit Switching Technique, once the connection is established then the dedicated path will remain to exist until the connection is terminated.</a:t>
            </a:r>
          </a:p>
          <a:p>
            <a:pPr algn="just"/>
            <a:r>
              <a:rPr lang="en-US" b="0" i="0" dirty="0">
                <a:solidFill>
                  <a:srgbClr val="610B38"/>
                </a:solidFill>
                <a:effectLst/>
                <a:latin typeface="erdana"/>
              </a:rPr>
              <a:t>Message Switching</a:t>
            </a:r>
          </a:p>
          <a:p>
            <a:pPr lvl="1" algn="just"/>
            <a:r>
              <a:rPr lang="en-US" b="0" i="0" dirty="0">
                <a:solidFill>
                  <a:srgbClr val="000000"/>
                </a:solidFill>
                <a:effectLst/>
                <a:latin typeface="inter-regular"/>
              </a:rPr>
              <a:t>Message Switching is a switching technique in which a message is transferred as a complete unit and routed through intermediate nodes at which it is stored and forwarded.</a:t>
            </a:r>
          </a:p>
          <a:p>
            <a:pPr lvl="1" algn="just"/>
            <a:r>
              <a:rPr lang="en-US" b="0" i="0" dirty="0">
                <a:solidFill>
                  <a:srgbClr val="000000"/>
                </a:solidFill>
                <a:effectLst/>
                <a:latin typeface="inter-regular"/>
              </a:rPr>
              <a:t>In Message Switching technique, there is no establishment of a dedicated path between the sender and receiver.</a:t>
            </a:r>
          </a:p>
          <a:p>
            <a:pPr lvl="1" algn="just"/>
            <a:r>
              <a:rPr lang="en-US" b="0" i="0" dirty="0">
                <a:solidFill>
                  <a:srgbClr val="000000"/>
                </a:solidFill>
                <a:effectLst/>
                <a:latin typeface="inter-regular"/>
              </a:rPr>
              <a:t>The destination address is appended to the message. Message Switching provides a dynamic routing as the message is routed through the intermediate nodes based on the information available in the message.</a:t>
            </a:r>
          </a:p>
          <a:p>
            <a:endParaRPr lang="en-IN" dirty="0"/>
          </a:p>
        </p:txBody>
      </p:sp>
    </p:spTree>
    <p:extLst>
      <p:ext uri="{BB962C8B-B14F-4D97-AF65-F5344CB8AC3E}">
        <p14:creationId xmlns:p14="http://schemas.microsoft.com/office/powerpoint/2010/main" val="194601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1DC7A-3375-4E15-AE1A-969F483F7823}"/>
              </a:ext>
            </a:extLst>
          </p:cNvPr>
          <p:cNvSpPr>
            <a:spLocks noGrp="1"/>
          </p:cNvSpPr>
          <p:nvPr>
            <p:ph idx="1"/>
          </p:nvPr>
        </p:nvSpPr>
        <p:spPr>
          <a:xfrm>
            <a:off x="838200" y="719091"/>
            <a:ext cx="10515600" cy="5457872"/>
          </a:xfrm>
        </p:spPr>
        <p:txBody>
          <a:bodyPr>
            <a:normAutofit/>
          </a:bodyPr>
          <a:lstStyle/>
          <a:p>
            <a:pPr algn="just"/>
            <a:r>
              <a:rPr lang="en-US" b="0" i="0" dirty="0">
                <a:solidFill>
                  <a:srgbClr val="610B38"/>
                </a:solidFill>
                <a:effectLst/>
                <a:latin typeface="erdana"/>
              </a:rPr>
              <a:t>Packet Switching</a:t>
            </a:r>
          </a:p>
          <a:p>
            <a:pPr lvl="1" algn="just"/>
            <a:r>
              <a:rPr lang="en-US" b="0" i="0" dirty="0">
                <a:solidFill>
                  <a:srgbClr val="000000"/>
                </a:solidFill>
                <a:effectLst/>
                <a:latin typeface="inter-regular"/>
              </a:rPr>
              <a:t>The packet switching is a switching technique in which the message is sent in one go, but it is divided into smaller pieces, and they are sent individually.</a:t>
            </a:r>
          </a:p>
          <a:p>
            <a:pPr lvl="1" algn="just"/>
            <a:r>
              <a:rPr lang="en-US" b="0" i="0" dirty="0">
                <a:solidFill>
                  <a:srgbClr val="000000"/>
                </a:solidFill>
                <a:effectLst/>
                <a:latin typeface="inter-regular"/>
              </a:rPr>
              <a:t>The message splits into smaller pieces known as packets and packets are given a unique number to identify their order at the receiving end.</a:t>
            </a:r>
          </a:p>
          <a:p>
            <a:pPr lvl="1" algn="just"/>
            <a:r>
              <a:rPr lang="en-US" b="0" i="0" dirty="0">
                <a:solidFill>
                  <a:srgbClr val="000000"/>
                </a:solidFill>
                <a:effectLst/>
                <a:latin typeface="inter-regular"/>
              </a:rPr>
              <a:t>Every packet contains some information in its headers such as source address, destination address and sequence number.</a:t>
            </a:r>
          </a:p>
          <a:p>
            <a:pPr lvl="1" algn="just"/>
            <a:r>
              <a:rPr lang="en-US" b="0" i="0" dirty="0">
                <a:solidFill>
                  <a:srgbClr val="000000"/>
                </a:solidFill>
                <a:effectLst/>
                <a:latin typeface="inter-regular"/>
              </a:rPr>
              <a:t>Packets will travel across the network, taking the shortest path as possible.</a:t>
            </a:r>
          </a:p>
          <a:p>
            <a:pPr lvl="1" algn="just"/>
            <a:r>
              <a:rPr lang="en-US" b="0" i="0" dirty="0">
                <a:solidFill>
                  <a:srgbClr val="000000"/>
                </a:solidFill>
                <a:effectLst/>
                <a:latin typeface="inter-regular"/>
              </a:rPr>
              <a:t>All the packets are reassembled at the receiving end in correct order.</a:t>
            </a:r>
          </a:p>
          <a:p>
            <a:pPr lvl="1" algn="just"/>
            <a:r>
              <a:rPr lang="en-US" b="0" i="0" dirty="0">
                <a:solidFill>
                  <a:srgbClr val="000000"/>
                </a:solidFill>
                <a:effectLst/>
                <a:latin typeface="inter-regular"/>
              </a:rPr>
              <a:t>If any packet is missing or corrupted, then the message will be sent to resend the message.</a:t>
            </a:r>
          </a:p>
          <a:p>
            <a:pPr lvl="1" algn="just"/>
            <a:r>
              <a:rPr lang="en-US" b="0" i="0" dirty="0">
                <a:solidFill>
                  <a:srgbClr val="000000"/>
                </a:solidFill>
                <a:effectLst/>
                <a:latin typeface="inter-regular"/>
              </a:rPr>
              <a:t>If the correct order of the packets is reached, then the acknowledgment message will be sent.</a:t>
            </a:r>
          </a:p>
          <a:p>
            <a:endParaRPr lang="en-IN" dirty="0"/>
          </a:p>
        </p:txBody>
      </p:sp>
    </p:spTree>
    <p:extLst>
      <p:ext uri="{BB962C8B-B14F-4D97-AF65-F5344CB8AC3E}">
        <p14:creationId xmlns:p14="http://schemas.microsoft.com/office/powerpoint/2010/main" val="409694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3DDC9-D4EE-4C7E-AE39-76B15D0B28A2}"/>
              </a:ext>
            </a:extLst>
          </p:cNvPr>
          <p:cNvSpPr>
            <a:spLocks noGrp="1"/>
          </p:cNvSpPr>
          <p:nvPr>
            <p:ph idx="1"/>
          </p:nvPr>
        </p:nvSpPr>
        <p:spPr>
          <a:xfrm>
            <a:off x="838200" y="585926"/>
            <a:ext cx="10515600" cy="5591037"/>
          </a:xfrm>
        </p:spPr>
        <p:txBody>
          <a:bodyPr>
            <a:normAutofit/>
          </a:bodyPr>
          <a:lstStyle/>
          <a:p>
            <a:pPr algn="just"/>
            <a:r>
              <a:rPr lang="en-US" b="0" i="0" dirty="0">
                <a:solidFill>
                  <a:srgbClr val="610B38"/>
                </a:solidFill>
                <a:effectLst/>
                <a:latin typeface="erdana"/>
              </a:rPr>
              <a:t>Network Layer</a:t>
            </a:r>
          </a:p>
          <a:p>
            <a:pPr algn="just">
              <a:buFont typeface="Arial" panose="020B0604020202020204" pitchFamily="34" charset="0"/>
              <a:buChar char="•"/>
            </a:pPr>
            <a:r>
              <a:rPr lang="en-US" b="0" i="0" dirty="0">
                <a:solidFill>
                  <a:srgbClr val="000000"/>
                </a:solidFill>
                <a:effectLst/>
                <a:latin typeface="inter-regular"/>
              </a:rPr>
              <a:t>The Network Layer is the third layer of the OSI model.</a:t>
            </a:r>
          </a:p>
          <a:p>
            <a:pPr algn="just">
              <a:buFont typeface="Arial" panose="020B0604020202020204" pitchFamily="34" charset="0"/>
              <a:buChar char="•"/>
            </a:pPr>
            <a:r>
              <a:rPr lang="en-US" b="0" i="0" dirty="0">
                <a:solidFill>
                  <a:srgbClr val="000000"/>
                </a:solidFill>
                <a:effectLst/>
                <a:latin typeface="inter-regular"/>
              </a:rPr>
              <a:t>It handles the service requests from the transport layer and further forwards the service request to the data link layer.</a:t>
            </a:r>
          </a:p>
          <a:p>
            <a:pPr algn="just">
              <a:buFont typeface="Arial" panose="020B0604020202020204" pitchFamily="34" charset="0"/>
              <a:buChar char="•"/>
            </a:pPr>
            <a:r>
              <a:rPr lang="en-US" b="0" i="0" dirty="0">
                <a:solidFill>
                  <a:srgbClr val="000000"/>
                </a:solidFill>
                <a:effectLst/>
                <a:latin typeface="inter-regular"/>
              </a:rPr>
              <a:t>The network layer translates the logical addresses into physical addresses</a:t>
            </a:r>
          </a:p>
          <a:p>
            <a:pPr algn="just">
              <a:buFont typeface="Arial" panose="020B0604020202020204" pitchFamily="34" charset="0"/>
              <a:buChar char="•"/>
            </a:pPr>
            <a:r>
              <a:rPr lang="en-US" b="0" i="0" dirty="0">
                <a:solidFill>
                  <a:srgbClr val="000000"/>
                </a:solidFill>
                <a:effectLst/>
                <a:latin typeface="inter-regular"/>
              </a:rPr>
              <a:t>It determines the route from the source to the destination and also manages the traffic problems such as switching, routing and controls the congestion of data packets.</a:t>
            </a:r>
          </a:p>
          <a:p>
            <a:pPr algn="just">
              <a:buFont typeface="Arial" panose="020B0604020202020204" pitchFamily="34" charset="0"/>
              <a:buChar char="•"/>
            </a:pPr>
            <a:r>
              <a:rPr lang="en-US" b="0" i="0" dirty="0">
                <a:solidFill>
                  <a:srgbClr val="000000"/>
                </a:solidFill>
                <a:effectLst/>
                <a:latin typeface="inter-regular"/>
              </a:rPr>
              <a:t>The main role of the network layer is to move the packets from sending host to the receiving host.</a:t>
            </a:r>
          </a:p>
          <a:p>
            <a:endParaRPr lang="en-IN" dirty="0"/>
          </a:p>
        </p:txBody>
      </p:sp>
    </p:spTree>
    <p:extLst>
      <p:ext uri="{BB962C8B-B14F-4D97-AF65-F5344CB8AC3E}">
        <p14:creationId xmlns:p14="http://schemas.microsoft.com/office/powerpoint/2010/main" val="425800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24FA-0F56-42EA-85BC-85683EE90DF8}"/>
              </a:ext>
            </a:extLst>
          </p:cNvPr>
          <p:cNvSpPr>
            <a:spLocks noGrp="1"/>
          </p:cNvSpPr>
          <p:nvPr>
            <p:ph type="title"/>
          </p:nvPr>
        </p:nvSpPr>
        <p:spPr/>
        <p:txBody>
          <a:bodyPr/>
          <a:lstStyle/>
          <a:p>
            <a:endParaRPr lang="en-IN"/>
          </a:p>
        </p:txBody>
      </p:sp>
      <p:pic>
        <p:nvPicPr>
          <p:cNvPr id="2050" name="Picture 2" descr="Network Addressing">
            <a:extLst>
              <a:ext uri="{FF2B5EF4-FFF2-40B4-BE49-F238E27FC236}">
                <a16:creationId xmlns:a16="http://schemas.microsoft.com/office/drawing/2014/main" id="{1A141C40-83A8-4C97-8E8A-7DB24E4E9A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283" y="1926454"/>
            <a:ext cx="7838983" cy="449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99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4361</Words>
  <Application>Microsoft Office PowerPoint</Application>
  <PresentationFormat>Widescreen</PresentationFormat>
  <Paragraphs>222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erdana</vt:lpstr>
      <vt:lpstr>inter-bold</vt:lpstr>
      <vt:lpstr>inter-regular</vt:lpstr>
      <vt:lpstr>Office Theme</vt:lpstr>
      <vt:lpstr> Computer Networks</vt:lpstr>
      <vt:lpstr>Switching </vt:lpstr>
      <vt:lpstr>Switching Modes</vt:lpstr>
      <vt:lpstr>PowerPoint Presentation</vt:lpstr>
      <vt:lpstr>PowerPoint Presentation</vt:lpstr>
      <vt:lpstr>Switching techniques </vt:lpstr>
      <vt:lpstr>PowerPoint Presentation</vt:lpstr>
      <vt:lpstr>PowerPoint Presentation</vt:lpstr>
      <vt:lpstr>PowerPoint Presentation</vt:lpstr>
      <vt:lpstr>Class A</vt:lpstr>
      <vt:lpstr>Class B </vt:lpstr>
      <vt:lpstr>PowerPoint Presentation</vt:lpstr>
      <vt:lpstr>PowerPoint Presentation</vt:lpstr>
      <vt:lpstr>PowerPoint Presentation</vt:lpstr>
      <vt:lpstr>Routing </vt:lpstr>
      <vt:lpstr>Routing Metrics and Costs </vt:lpstr>
      <vt:lpstr>PowerPoint Presentation</vt:lpstr>
      <vt:lpstr>PowerPoint Presentation</vt:lpstr>
      <vt:lpstr>Types of Routing </vt:lpstr>
      <vt:lpstr>Static Routing </vt:lpstr>
      <vt:lpstr>Default Routing </vt:lpstr>
      <vt:lpstr>Dynamic Routing</vt:lpstr>
      <vt:lpstr>PowerPoint Presentation</vt:lpstr>
      <vt:lpstr>ARP</vt:lpstr>
      <vt:lpstr>PowerPoint Presentation</vt:lpstr>
      <vt:lpstr>RARP </vt:lpstr>
      <vt:lpstr>ICMP</vt:lpstr>
      <vt:lpstr>PowerPoint Presentation</vt:lpstr>
      <vt:lpstr>PowerPoint Presentation</vt:lpstr>
      <vt:lpstr>IGMP </vt:lpstr>
      <vt:lpstr>Routing algorithm </vt:lpstr>
      <vt:lpstr>Adaptive Routing algorithm </vt:lpstr>
      <vt:lpstr>Non-Adaptive Routing algorithm </vt:lpstr>
      <vt:lpstr>Distance Vector Routing Algorithm  </vt:lpstr>
      <vt:lpstr>Link State Routing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stobak dutta</dc:creator>
  <cp:lastModifiedBy>stobak dutta</cp:lastModifiedBy>
  <cp:revision>27</cp:revision>
  <dcterms:created xsi:type="dcterms:W3CDTF">2021-07-22T01:22:58Z</dcterms:created>
  <dcterms:modified xsi:type="dcterms:W3CDTF">2023-03-15T08:27:14Z</dcterms:modified>
</cp:coreProperties>
</file>