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4"/>
  </p:notesMasterIdLst>
  <p:sldIdLst>
    <p:sldId id="278" r:id="rId2"/>
    <p:sldId id="256" r:id="rId3"/>
    <p:sldId id="270" r:id="rId4"/>
    <p:sldId id="271" r:id="rId5"/>
    <p:sldId id="257" r:id="rId6"/>
    <p:sldId id="258" r:id="rId7"/>
    <p:sldId id="259" r:id="rId8"/>
    <p:sldId id="260" r:id="rId9"/>
    <p:sldId id="273" r:id="rId10"/>
    <p:sldId id="274" r:id="rId11"/>
    <p:sldId id="261" r:id="rId12"/>
    <p:sldId id="262" r:id="rId13"/>
    <p:sldId id="263" r:id="rId14"/>
    <p:sldId id="264" r:id="rId15"/>
    <p:sldId id="265" r:id="rId16"/>
    <p:sldId id="266" r:id="rId17"/>
    <p:sldId id="267" r:id="rId18"/>
    <p:sldId id="268" r:id="rId19"/>
    <p:sldId id="269" r:id="rId20"/>
    <p:sldId id="275" r:id="rId21"/>
    <p:sldId id="277" r:id="rId22"/>
    <p:sldId id="27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FC82CA-1BC9-45A8-BA2E-F4EE7AD2F948}" type="datetimeFigureOut">
              <a:rPr lang="en-IN" smtClean="0"/>
              <a:t>24-02-2023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951359-C59F-4BC3-B1A1-B21D79D22573}" type="slidenum">
              <a:rPr lang="en-IN" smtClean="0"/>
              <a:t>‹#›</a:t>
            </a:fld>
            <a:endParaRPr lang="en-IN"/>
          </a:p>
        </p:txBody>
      </p:sp>
    </p:spTree>
    <p:extLst>
      <p:ext uri="{BB962C8B-B14F-4D97-AF65-F5344CB8AC3E}">
        <p14:creationId xmlns:p14="http://schemas.microsoft.com/office/powerpoint/2010/main" val="2438111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CD64006-2DA7-4FD2-A6E3-1CDD7A37AA1D}" type="datetime1">
              <a:rPr lang="en-IN" smtClean="0"/>
              <a:t>24-02-2023</a:t>
            </a:fld>
            <a:endParaRPr lang="en-IN"/>
          </a:p>
        </p:txBody>
      </p:sp>
      <p:sp>
        <p:nvSpPr>
          <p:cNvPr id="5" name="Footer Placeholder 4"/>
          <p:cNvSpPr>
            <a:spLocks noGrp="1"/>
          </p:cNvSpPr>
          <p:nvPr>
            <p:ph type="ftr" sz="quarter" idx="11"/>
          </p:nvPr>
        </p:nvSpPr>
        <p:spPr/>
        <p:txBody>
          <a:bodyPr/>
          <a:lstStyle/>
          <a:p>
            <a:r>
              <a:rPr lang="en-IN" smtClean="0"/>
              <a:t>P.S.Sen</a:t>
            </a:r>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1011D4E1-98AF-4900-B23A-4CF15D1A5E09}" type="slidenum">
              <a:rPr lang="en-IN" smtClean="0"/>
              <a:t>‹#›</a:t>
            </a:fld>
            <a:endParaRPr lang="en-IN"/>
          </a:p>
        </p:txBody>
      </p:sp>
    </p:spTree>
    <p:extLst>
      <p:ext uri="{BB962C8B-B14F-4D97-AF65-F5344CB8AC3E}">
        <p14:creationId xmlns:p14="http://schemas.microsoft.com/office/powerpoint/2010/main" val="118570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B1EBE72-332E-43FD-910B-B34ADC44B4C8}" type="datetime1">
              <a:rPr lang="en-IN" smtClean="0"/>
              <a:t>24-02-2023</a:t>
            </a:fld>
            <a:endParaRPr lang="en-IN"/>
          </a:p>
        </p:txBody>
      </p:sp>
      <p:sp>
        <p:nvSpPr>
          <p:cNvPr id="5" name="Footer Placeholder 4"/>
          <p:cNvSpPr>
            <a:spLocks noGrp="1"/>
          </p:cNvSpPr>
          <p:nvPr>
            <p:ph type="ftr" sz="quarter" idx="11"/>
          </p:nvPr>
        </p:nvSpPr>
        <p:spPr/>
        <p:txBody>
          <a:bodyPr/>
          <a:lstStyle/>
          <a:p>
            <a:r>
              <a:rPr lang="en-IN" smtClean="0"/>
              <a:t>P.S.Sen</a:t>
            </a:r>
            <a:endParaRPr lang="en-IN"/>
          </a:p>
        </p:txBody>
      </p:sp>
      <p:sp>
        <p:nvSpPr>
          <p:cNvPr id="6" name="Slide Number Placeholder 5"/>
          <p:cNvSpPr>
            <a:spLocks noGrp="1"/>
          </p:cNvSpPr>
          <p:nvPr>
            <p:ph type="sldNum" sz="quarter" idx="12"/>
          </p:nvPr>
        </p:nvSpPr>
        <p:spPr/>
        <p:txBody>
          <a:bodyPr/>
          <a:lstStyle/>
          <a:p>
            <a:fld id="{1011D4E1-98AF-4900-B23A-4CF15D1A5E09}" type="slidenum">
              <a:rPr lang="en-IN" smtClean="0"/>
              <a:t>‹#›</a:t>
            </a:fld>
            <a:endParaRPr lang="en-IN"/>
          </a:p>
        </p:txBody>
      </p:sp>
    </p:spTree>
    <p:extLst>
      <p:ext uri="{BB962C8B-B14F-4D97-AF65-F5344CB8AC3E}">
        <p14:creationId xmlns:p14="http://schemas.microsoft.com/office/powerpoint/2010/main" val="1660379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5A4336-5B21-473B-AC51-9ACCEA05FED0}" type="datetime1">
              <a:rPr lang="en-IN" smtClean="0"/>
              <a:t>24-02-2023</a:t>
            </a:fld>
            <a:endParaRPr lang="en-IN"/>
          </a:p>
        </p:txBody>
      </p:sp>
      <p:sp>
        <p:nvSpPr>
          <p:cNvPr id="5" name="Footer Placeholder 4"/>
          <p:cNvSpPr>
            <a:spLocks noGrp="1"/>
          </p:cNvSpPr>
          <p:nvPr>
            <p:ph type="ftr" sz="quarter" idx="11"/>
          </p:nvPr>
        </p:nvSpPr>
        <p:spPr/>
        <p:txBody>
          <a:bodyPr/>
          <a:lstStyle/>
          <a:p>
            <a:r>
              <a:rPr lang="en-IN" smtClean="0"/>
              <a:t>P.S.Sen</a:t>
            </a:r>
            <a:endParaRPr lang="en-IN"/>
          </a:p>
        </p:txBody>
      </p:sp>
      <p:sp>
        <p:nvSpPr>
          <p:cNvPr id="6" name="Slide Number Placeholder 5"/>
          <p:cNvSpPr>
            <a:spLocks noGrp="1"/>
          </p:cNvSpPr>
          <p:nvPr>
            <p:ph type="sldNum" sz="quarter" idx="12"/>
          </p:nvPr>
        </p:nvSpPr>
        <p:spPr/>
        <p:txBody>
          <a:bodyPr/>
          <a:lstStyle/>
          <a:p>
            <a:fld id="{1011D4E1-98AF-4900-B23A-4CF15D1A5E09}" type="slidenum">
              <a:rPr lang="en-IN" smtClean="0"/>
              <a:t>‹#›</a:t>
            </a:fld>
            <a:endParaRPr lang="en-IN"/>
          </a:p>
        </p:txBody>
      </p:sp>
    </p:spTree>
    <p:extLst>
      <p:ext uri="{BB962C8B-B14F-4D97-AF65-F5344CB8AC3E}">
        <p14:creationId xmlns:p14="http://schemas.microsoft.com/office/powerpoint/2010/main" val="325211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A38376-21A3-416E-9DD3-AC0B76B9B5B3}" type="datetime1">
              <a:rPr lang="en-IN" smtClean="0"/>
              <a:t>24-02-2023</a:t>
            </a:fld>
            <a:endParaRPr lang="en-IN"/>
          </a:p>
        </p:txBody>
      </p:sp>
      <p:sp>
        <p:nvSpPr>
          <p:cNvPr id="5" name="Footer Placeholder 4"/>
          <p:cNvSpPr>
            <a:spLocks noGrp="1"/>
          </p:cNvSpPr>
          <p:nvPr>
            <p:ph type="ftr" sz="quarter" idx="11"/>
          </p:nvPr>
        </p:nvSpPr>
        <p:spPr/>
        <p:txBody>
          <a:bodyPr/>
          <a:lstStyle/>
          <a:p>
            <a:r>
              <a:rPr lang="en-IN" smtClean="0"/>
              <a:t>P.S.Sen</a:t>
            </a:r>
            <a:endParaRPr lang="en-IN"/>
          </a:p>
        </p:txBody>
      </p:sp>
      <p:sp>
        <p:nvSpPr>
          <p:cNvPr id="6" name="Slide Number Placeholder 5"/>
          <p:cNvSpPr>
            <a:spLocks noGrp="1"/>
          </p:cNvSpPr>
          <p:nvPr>
            <p:ph type="sldNum" sz="quarter" idx="12"/>
          </p:nvPr>
        </p:nvSpPr>
        <p:spPr/>
        <p:txBody>
          <a:bodyPr/>
          <a:lstStyle/>
          <a:p>
            <a:fld id="{1011D4E1-98AF-4900-B23A-4CF15D1A5E09}" type="slidenum">
              <a:rPr lang="en-IN" smtClean="0"/>
              <a:t>‹#›</a:t>
            </a:fld>
            <a:endParaRPr lang="en-IN"/>
          </a:p>
        </p:txBody>
      </p:sp>
    </p:spTree>
    <p:extLst>
      <p:ext uri="{BB962C8B-B14F-4D97-AF65-F5344CB8AC3E}">
        <p14:creationId xmlns:p14="http://schemas.microsoft.com/office/powerpoint/2010/main" val="2062360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A45C0293-E946-4E85-A549-A50ADC7CB220}" type="datetime1">
              <a:rPr lang="en-IN" smtClean="0"/>
              <a:t>24-02-2023</a:t>
            </a:fld>
            <a:endParaRPr lang="en-IN"/>
          </a:p>
        </p:txBody>
      </p:sp>
      <p:sp>
        <p:nvSpPr>
          <p:cNvPr id="5" name="Footer Placeholder 4"/>
          <p:cNvSpPr>
            <a:spLocks noGrp="1"/>
          </p:cNvSpPr>
          <p:nvPr>
            <p:ph type="ftr" sz="quarter" idx="11"/>
          </p:nvPr>
        </p:nvSpPr>
        <p:spPr>
          <a:xfrm>
            <a:off x="2182708" y="6272784"/>
            <a:ext cx="6327648" cy="365125"/>
          </a:xfrm>
        </p:spPr>
        <p:txBody>
          <a:bodyPr/>
          <a:lstStyle/>
          <a:p>
            <a:r>
              <a:rPr lang="en-IN" smtClean="0"/>
              <a:t>P.S.Sen</a:t>
            </a:r>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1011D4E1-98AF-4900-B23A-4CF15D1A5E09}" type="slidenum">
              <a:rPr lang="en-IN" smtClean="0"/>
              <a:t>‹#›</a:t>
            </a:fld>
            <a:endParaRPr lang="en-IN"/>
          </a:p>
        </p:txBody>
      </p:sp>
    </p:spTree>
    <p:extLst>
      <p:ext uri="{BB962C8B-B14F-4D97-AF65-F5344CB8AC3E}">
        <p14:creationId xmlns:p14="http://schemas.microsoft.com/office/powerpoint/2010/main" val="1586669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5265EAF-EBB5-4BCB-827F-D7662E5CFE79}" type="datetime1">
              <a:rPr lang="en-IN" smtClean="0"/>
              <a:t>24-02-2023</a:t>
            </a:fld>
            <a:endParaRPr lang="en-IN"/>
          </a:p>
        </p:txBody>
      </p:sp>
      <p:sp>
        <p:nvSpPr>
          <p:cNvPr id="6" name="Footer Placeholder 5"/>
          <p:cNvSpPr>
            <a:spLocks noGrp="1"/>
          </p:cNvSpPr>
          <p:nvPr>
            <p:ph type="ftr" sz="quarter" idx="11"/>
          </p:nvPr>
        </p:nvSpPr>
        <p:spPr/>
        <p:txBody>
          <a:bodyPr/>
          <a:lstStyle/>
          <a:p>
            <a:r>
              <a:rPr lang="en-IN" smtClean="0"/>
              <a:t>P.S.Sen</a:t>
            </a:r>
            <a:endParaRPr lang="en-IN"/>
          </a:p>
        </p:txBody>
      </p:sp>
      <p:sp>
        <p:nvSpPr>
          <p:cNvPr id="7" name="Slide Number Placeholder 6"/>
          <p:cNvSpPr>
            <a:spLocks noGrp="1"/>
          </p:cNvSpPr>
          <p:nvPr>
            <p:ph type="sldNum" sz="quarter" idx="12"/>
          </p:nvPr>
        </p:nvSpPr>
        <p:spPr/>
        <p:txBody>
          <a:bodyPr/>
          <a:lstStyle/>
          <a:p>
            <a:fld id="{1011D4E1-98AF-4900-B23A-4CF15D1A5E09}" type="slidenum">
              <a:rPr lang="en-IN" smtClean="0"/>
              <a:t>‹#›</a:t>
            </a:fld>
            <a:endParaRPr lang="en-IN"/>
          </a:p>
        </p:txBody>
      </p:sp>
    </p:spTree>
    <p:extLst>
      <p:ext uri="{BB962C8B-B14F-4D97-AF65-F5344CB8AC3E}">
        <p14:creationId xmlns:p14="http://schemas.microsoft.com/office/powerpoint/2010/main" val="2336830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01DA80-B27B-48BA-BF81-F15DB3E828CF}" type="datetime1">
              <a:rPr lang="en-IN" smtClean="0"/>
              <a:t>24-02-2023</a:t>
            </a:fld>
            <a:endParaRPr lang="en-IN"/>
          </a:p>
        </p:txBody>
      </p:sp>
      <p:sp>
        <p:nvSpPr>
          <p:cNvPr id="8" name="Footer Placeholder 7"/>
          <p:cNvSpPr>
            <a:spLocks noGrp="1"/>
          </p:cNvSpPr>
          <p:nvPr>
            <p:ph type="ftr" sz="quarter" idx="11"/>
          </p:nvPr>
        </p:nvSpPr>
        <p:spPr/>
        <p:txBody>
          <a:bodyPr/>
          <a:lstStyle/>
          <a:p>
            <a:r>
              <a:rPr lang="en-IN" smtClean="0"/>
              <a:t>P.S.Sen</a:t>
            </a:r>
            <a:endParaRPr lang="en-IN"/>
          </a:p>
        </p:txBody>
      </p:sp>
      <p:sp>
        <p:nvSpPr>
          <p:cNvPr id="9" name="Slide Number Placeholder 8"/>
          <p:cNvSpPr>
            <a:spLocks noGrp="1"/>
          </p:cNvSpPr>
          <p:nvPr>
            <p:ph type="sldNum" sz="quarter" idx="12"/>
          </p:nvPr>
        </p:nvSpPr>
        <p:spPr/>
        <p:txBody>
          <a:bodyPr/>
          <a:lstStyle/>
          <a:p>
            <a:fld id="{1011D4E1-98AF-4900-B23A-4CF15D1A5E09}" type="slidenum">
              <a:rPr lang="en-IN" smtClean="0"/>
              <a:t>‹#›</a:t>
            </a:fld>
            <a:endParaRPr lang="en-IN"/>
          </a:p>
        </p:txBody>
      </p:sp>
    </p:spTree>
    <p:extLst>
      <p:ext uri="{BB962C8B-B14F-4D97-AF65-F5344CB8AC3E}">
        <p14:creationId xmlns:p14="http://schemas.microsoft.com/office/powerpoint/2010/main" val="1021938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9314179-C9CE-4E73-A69E-0A6B8992FA12}" type="datetime1">
              <a:rPr lang="en-IN" smtClean="0"/>
              <a:t>24-02-2023</a:t>
            </a:fld>
            <a:endParaRPr lang="en-IN"/>
          </a:p>
        </p:txBody>
      </p:sp>
      <p:sp>
        <p:nvSpPr>
          <p:cNvPr id="4" name="Footer Placeholder 3"/>
          <p:cNvSpPr>
            <a:spLocks noGrp="1"/>
          </p:cNvSpPr>
          <p:nvPr>
            <p:ph type="ftr" sz="quarter" idx="11"/>
          </p:nvPr>
        </p:nvSpPr>
        <p:spPr/>
        <p:txBody>
          <a:bodyPr/>
          <a:lstStyle/>
          <a:p>
            <a:r>
              <a:rPr lang="en-IN" smtClean="0"/>
              <a:t>P.S.Sen</a:t>
            </a:r>
            <a:endParaRPr lang="en-IN"/>
          </a:p>
        </p:txBody>
      </p:sp>
      <p:sp>
        <p:nvSpPr>
          <p:cNvPr id="5" name="Slide Number Placeholder 4"/>
          <p:cNvSpPr>
            <a:spLocks noGrp="1"/>
          </p:cNvSpPr>
          <p:nvPr>
            <p:ph type="sldNum" sz="quarter" idx="12"/>
          </p:nvPr>
        </p:nvSpPr>
        <p:spPr/>
        <p:txBody>
          <a:bodyPr/>
          <a:lstStyle/>
          <a:p>
            <a:fld id="{1011D4E1-98AF-4900-B23A-4CF15D1A5E09}" type="slidenum">
              <a:rPr lang="en-IN" smtClean="0"/>
              <a:t>‹#›</a:t>
            </a:fld>
            <a:endParaRPr lang="en-IN"/>
          </a:p>
        </p:txBody>
      </p:sp>
    </p:spTree>
    <p:extLst>
      <p:ext uri="{BB962C8B-B14F-4D97-AF65-F5344CB8AC3E}">
        <p14:creationId xmlns:p14="http://schemas.microsoft.com/office/powerpoint/2010/main" val="2586638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6C8F27-751F-4CBD-9ADE-993002E088D4}" type="datetime1">
              <a:rPr lang="en-IN" smtClean="0"/>
              <a:t>24-02-2023</a:t>
            </a:fld>
            <a:endParaRPr lang="en-IN"/>
          </a:p>
        </p:txBody>
      </p:sp>
      <p:sp>
        <p:nvSpPr>
          <p:cNvPr id="3" name="Footer Placeholder 2"/>
          <p:cNvSpPr>
            <a:spLocks noGrp="1"/>
          </p:cNvSpPr>
          <p:nvPr>
            <p:ph type="ftr" sz="quarter" idx="11"/>
          </p:nvPr>
        </p:nvSpPr>
        <p:spPr/>
        <p:txBody>
          <a:bodyPr/>
          <a:lstStyle/>
          <a:p>
            <a:r>
              <a:rPr lang="en-IN" smtClean="0"/>
              <a:t>P.S.Sen</a:t>
            </a:r>
            <a:endParaRPr lang="en-IN"/>
          </a:p>
        </p:txBody>
      </p:sp>
      <p:sp>
        <p:nvSpPr>
          <p:cNvPr id="4" name="Slide Number Placeholder 3"/>
          <p:cNvSpPr>
            <a:spLocks noGrp="1"/>
          </p:cNvSpPr>
          <p:nvPr>
            <p:ph type="sldNum" sz="quarter" idx="12"/>
          </p:nvPr>
        </p:nvSpPr>
        <p:spPr/>
        <p:txBody>
          <a:bodyPr/>
          <a:lstStyle/>
          <a:p>
            <a:fld id="{1011D4E1-98AF-4900-B23A-4CF15D1A5E09}" type="slidenum">
              <a:rPr lang="en-IN" smtClean="0"/>
              <a:t>‹#›</a:t>
            </a:fld>
            <a:endParaRPr lang="en-IN"/>
          </a:p>
        </p:txBody>
      </p:sp>
    </p:spTree>
    <p:extLst>
      <p:ext uri="{BB962C8B-B14F-4D97-AF65-F5344CB8AC3E}">
        <p14:creationId xmlns:p14="http://schemas.microsoft.com/office/powerpoint/2010/main" val="1358228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7748127-F50A-45A3-B95D-2ADFB4033CC7}" type="datetime1">
              <a:rPr lang="en-IN" smtClean="0"/>
              <a:t>24-02-2023</a:t>
            </a:fld>
            <a:endParaRPr lang="en-IN"/>
          </a:p>
        </p:txBody>
      </p:sp>
      <p:sp>
        <p:nvSpPr>
          <p:cNvPr id="6" name="Footer Placeholder 5"/>
          <p:cNvSpPr>
            <a:spLocks noGrp="1"/>
          </p:cNvSpPr>
          <p:nvPr>
            <p:ph type="ftr" sz="quarter" idx="11"/>
          </p:nvPr>
        </p:nvSpPr>
        <p:spPr/>
        <p:txBody>
          <a:bodyPr/>
          <a:lstStyle/>
          <a:p>
            <a:r>
              <a:rPr lang="en-IN" smtClean="0"/>
              <a:t>P.S.Sen</a:t>
            </a:r>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011D4E1-98AF-4900-B23A-4CF15D1A5E09}" type="slidenum">
              <a:rPr lang="en-IN" smtClean="0"/>
              <a:t>‹#›</a:t>
            </a:fld>
            <a:endParaRPr lang="en-IN"/>
          </a:p>
        </p:txBody>
      </p:sp>
    </p:spTree>
    <p:extLst>
      <p:ext uri="{BB962C8B-B14F-4D97-AF65-F5344CB8AC3E}">
        <p14:creationId xmlns:p14="http://schemas.microsoft.com/office/powerpoint/2010/main" val="3445746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11FABF5-2468-4F8C-B97A-366D73B2F6FA}" type="datetime1">
              <a:rPr lang="en-IN" smtClean="0"/>
              <a:t>24-02-2023</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011D4E1-98AF-4900-B23A-4CF15D1A5E09}" type="slidenum">
              <a:rPr lang="en-IN" smtClean="0"/>
              <a:t>‹#›</a:t>
            </a:fld>
            <a:endParaRPr lang="en-IN"/>
          </a:p>
        </p:txBody>
      </p:sp>
    </p:spTree>
    <p:extLst>
      <p:ext uri="{BB962C8B-B14F-4D97-AF65-F5344CB8AC3E}">
        <p14:creationId xmlns:p14="http://schemas.microsoft.com/office/powerpoint/2010/main" val="4290150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6C0D3017-B939-4973-AF4C-EB9FC1E4F83C}" type="datetime1">
              <a:rPr lang="en-IN" smtClean="0"/>
              <a:t>24-02-2023</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IN" smtClean="0"/>
              <a:t>P.S.Sen</a:t>
            </a:r>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1011D4E1-98AF-4900-B23A-4CF15D1A5E09}" type="slidenum">
              <a:rPr lang="en-IN" smtClean="0"/>
              <a:t>‹#›</a:t>
            </a:fld>
            <a:endParaRPr lang="en-IN"/>
          </a:p>
        </p:txBody>
      </p:sp>
    </p:spTree>
    <p:extLst>
      <p:ext uri="{BB962C8B-B14F-4D97-AF65-F5344CB8AC3E}">
        <p14:creationId xmlns:p14="http://schemas.microsoft.com/office/powerpoint/2010/main" val="326465127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thecodeboss.dev/2015/11/programming-concepts-static-vs-dynamic-type-check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ctrTitle"/>
          </p:nvPr>
        </p:nvSpPr>
        <p:spPr>
          <a:xfrm>
            <a:off x="2925764" y="304800"/>
            <a:ext cx="7742237" cy="762000"/>
          </a:xfrm>
        </p:spPr>
        <p:txBody>
          <a:bodyPr/>
          <a:lstStyle/>
          <a:p>
            <a:pPr>
              <a:defRPr/>
            </a:pPr>
            <a:r>
              <a:rPr lang="en-US" altLang="en-US" sz="2200" b="1">
                <a:solidFill>
                  <a:srgbClr val="FF0000"/>
                </a:solidFill>
                <a:latin typeface="Cambria" pitchFamily="18" charset="0"/>
              </a:rPr>
              <a:t>UNIVERSITY OF ENGINEERING &amp; MANAGEMENT, KOLKATA</a:t>
            </a:r>
          </a:p>
        </p:txBody>
      </p:sp>
      <p:sp>
        <p:nvSpPr>
          <p:cNvPr id="8195" name="Subtitle 2"/>
          <p:cNvSpPr>
            <a:spLocks noGrp="1"/>
          </p:cNvSpPr>
          <p:nvPr>
            <p:ph type="subTitle" idx="1"/>
          </p:nvPr>
        </p:nvSpPr>
        <p:spPr>
          <a:xfrm>
            <a:off x="2325689" y="4389439"/>
            <a:ext cx="5919787" cy="1069975"/>
          </a:xfrm>
        </p:spPr>
        <p:txBody>
          <a:bodyPr/>
          <a:lstStyle/>
          <a:p>
            <a:r>
              <a:rPr lang="en-US" altLang="en-US" smtClean="0"/>
              <a:t>Click to edit Master subtitle style</a:t>
            </a:r>
          </a:p>
        </p:txBody>
      </p:sp>
      <p:pic>
        <p:nvPicPr>
          <p:cNvPr id="8197"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773238"/>
            <a:ext cx="9144000" cy="509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8" name="Picture 6" descr="C:\Users\UEM\Desktop\UEM_New_Logo_05-04-2018.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2601" y="173039"/>
            <a:ext cx="1173163" cy="108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9" name="TextBox 1"/>
          <p:cNvSpPr txBox="1">
            <a:spLocks noChangeArrowheads="1"/>
          </p:cNvSpPr>
          <p:nvPr/>
        </p:nvSpPr>
        <p:spPr bwMode="auto">
          <a:xfrm>
            <a:off x="2928938" y="849314"/>
            <a:ext cx="7086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a:solidFill>
                  <a:srgbClr val="0000FF"/>
                </a:solidFill>
                <a:latin typeface="Cambria" panose="02040503050406030204" pitchFamily="18" charset="0"/>
              </a:rPr>
              <a:t>Course Name Compiler Design</a:t>
            </a:r>
          </a:p>
          <a:p>
            <a:r>
              <a:rPr lang="en-US" altLang="en-US" b="1">
                <a:solidFill>
                  <a:srgbClr val="0000FF"/>
                </a:solidFill>
                <a:latin typeface="Cambria" panose="02040503050406030204" pitchFamily="18" charset="0"/>
              </a:rPr>
              <a:t>Course Code :  PCC-CS601</a:t>
            </a:r>
          </a:p>
          <a:p>
            <a:r>
              <a:rPr lang="en-US" altLang="en-US" b="1">
                <a:solidFill>
                  <a:srgbClr val="0000FF"/>
                </a:solidFill>
                <a:latin typeface="Cambria" panose="02040503050406030204" pitchFamily="18" charset="0"/>
              </a:rPr>
              <a:t>Prepared by : P. S. Sen</a:t>
            </a:r>
          </a:p>
        </p:txBody>
      </p:sp>
    </p:spTree>
    <p:extLst>
      <p:ext uri="{BB962C8B-B14F-4D97-AF65-F5344CB8AC3E}">
        <p14:creationId xmlns:p14="http://schemas.microsoft.com/office/powerpoint/2010/main" val="20743199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261872" y="758952"/>
            <a:ext cx="9418320" cy="2966911"/>
          </a:xfrm>
        </p:spPr>
        <p:txBody>
          <a:bodyPr>
            <a:noAutofit/>
          </a:bodyPr>
          <a:lstStyle/>
          <a:p>
            <a:pPr marL="342900" indent="-342900" algn="just">
              <a:buFont typeface="Wingdings" panose="05000000000000000000" pitchFamily="2" charset="2"/>
              <a:buChar char="§"/>
            </a:pPr>
            <a:r>
              <a:rPr lang="en-IN" sz="2400" dirty="0"/>
              <a:t>W</a:t>
            </a:r>
            <a:r>
              <a:rPr lang="en-IN" sz="2400" dirty="0" smtClean="0"/>
              <a:t>ide </a:t>
            </a:r>
            <a:r>
              <a:rPr lang="en-IN" sz="2400" dirty="0"/>
              <a:t>range of </a:t>
            </a:r>
            <a:r>
              <a:rPr lang="en-IN" sz="2400" dirty="0" smtClean="0"/>
              <a:t>intermediate </a:t>
            </a:r>
            <a:r>
              <a:rPr lang="en-US" sz="2400" dirty="0" smtClean="0"/>
              <a:t>representations</a:t>
            </a:r>
            <a:r>
              <a:rPr lang="en-US" sz="2400" dirty="0"/>
              <a:t>, including syntax trees and three-address </a:t>
            </a:r>
            <a:r>
              <a:rPr lang="en-US" sz="2400" dirty="0" smtClean="0"/>
              <a:t>code</a:t>
            </a:r>
            <a:r>
              <a:rPr lang="en-US" sz="2400" dirty="0"/>
              <a:t/>
            </a:r>
            <a:br>
              <a:rPr lang="en-US" sz="2400" dirty="0"/>
            </a:br>
            <a:r>
              <a:rPr lang="en-US" sz="2400" dirty="0" smtClean="0"/>
              <a:t/>
            </a:r>
            <a:br>
              <a:rPr lang="en-US" sz="2400" dirty="0" smtClean="0"/>
            </a:br>
            <a:r>
              <a:rPr lang="en-US" sz="2400" dirty="0" smtClean="0"/>
              <a:t>The </a:t>
            </a:r>
            <a:r>
              <a:rPr lang="en-US" sz="2400" dirty="0"/>
              <a:t>term "three-address code" comes </a:t>
            </a:r>
            <a:r>
              <a:rPr lang="en-US" sz="2400" dirty="0" smtClean="0"/>
              <a:t>from instructions </a:t>
            </a:r>
            <a:r>
              <a:rPr lang="en-US" sz="2400" dirty="0"/>
              <a:t>of the general form </a:t>
            </a:r>
            <a:r>
              <a:rPr lang="en-US" sz="2400" i="1" dirty="0"/>
              <a:t>x = y op z </a:t>
            </a:r>
            <a:r>
              <a:rPr lang="en-US" sz="2400" dirty="0"/>
              <a:t>with three addresses: two for the</a:t>
            </a:r>
            <a:br>
              <a:rPr lang="en-US" sz="2400" dirty="0"/>
            </a:br>
            <a:r>
              <a:rPr lang="en-US" sz="2400" dirty="0"/>
              <a:t>operands </a:t>
            </a:r>
            <a:r>
              <a:rPr lang="en-US" sz="2400" i="1" dirty="0"/>
              <a:t>y </a:t>
            </a:r>
            <a:r>
              <a:rPr lang="en-US" sz="2400" dirty="0"/>
              <a:t>and </a:t>
            </a:r>
            <a:r>
              <a:rPr lang="en-US" sz="2400" i="1" dirty="0"/>
              <a:t>z </a:t>
            </a:r>
            <a:r>
              <a:rPr lang="en-US" sz="2400" dirty="0"/>
              <a:t>and one for the result </a:t>
            </a:r>
            <a:r>
              <a:rPr lang="en-US" sz="2400" i="1" dirty="0"/>
              <a:t>x</a:t>
            </a:r>
            <a:r>
              <a:rPr lang="en-US" sz="2400" i="1" dirty="0" smtClean="0"/>
              <a:t>.</a:t>
            </a:r>
            <a:br>
              <a:rPr lang="en-US" sz="2400" i="1" dirty="0" smtClean="0"/>
            </a:br>
            <a:r>
              <a:rPr lang="en-US" sz="2400" i="1" dirty="0" smtClean="0"/>
              <a:t/>
            </a:r>
            <a:br>
              <a:rPr lang="en-US" sz="2400" i="1" dirty="0" smtClean="0"/>
            </a:br>
            <a:r>
              <a:rPr lang="en-US" sz="2400" dirty="0" smtClean="0"/>
              <a:t>sequence </a:t>
            </a:r>
            <a:r>
              <a:rPr lang="en-US" sz="2400" dirty="0"/>
              <a:t>of </a:t>
            </a:r>
            <a:r>
              <a:rPr lang="en-US" sz="2400" dirty="0" smtClean="0"/>
              <a:t>intermediate </a:t>
            </a:r>
            <a:r>
              <a:rPr lang="en-IN" sz="2400" dirty="0" smtClean="0"/>
              <a:t>representations</a:t>
            </a:r>
            <a:endParaRPr lang="en-IN" sz="2400" dirty="0"/>
          </a:p>
        </p:txBody>
      </p:sp>
      <p:sp>
        <p:nvSpPr>
          <p:cNvPr id="7" name="Text Placeholder 6"/>
          <p:cNvSpPr>
            <a:spLocks noGrp="1"/>
          </p:cNvSpPr>
          <p:nvPr>
            <p:ph type="body" idx="1"/>
          </p:nvPr>
        </p:nvSpPr>
        <p:spPr/>
        <p:txBody>
          <a:bodyPr/>
          <a:lstStyle/>
          <a:p>
            <a:endParaRPr lang="en-IN"/>
          </a:p>
        </p:txBody>
      </p:sp>
      <p:sp>
        <p:nvSpPr>
          <p:cNvPr id="2" name="Footer Placeholder 1"/>
          <p:cNvSpPr>
            <a:spLocks noGrp="1"/>
          </p:cNvSpPr>
          <p:nvPr>
            <p:ph type="ftr" sz="quarter" idx="11"/>
          </p:nvPr>
        </p:nvSpPr>
        <p:spPr/>
        <p:txBody>
          <a:bodyPr/>
          <a:lstStyle/>
          <a:p>
            <a:r>
              <a:rPr lang="en-IN" smtClean="0"/>
              <a:t>P.S.Sen</a:t>
            </a:r>
            <a:endParaRPr lang="en-IN"/>
          </a:p>
        </p:txBody>
      </p:sp>
      <p:sp>
        <p:nvSpPr>
          <p:cNvPr id="4" name="Slide Number Placeholder 3"/>
          <p:cNvSpPr>
            <a:spLocks noGrp="1"/>
          </p:cNvSpPr>
          <p:nvPr>
            <p:ph type="sldNum" sz="quarter" idx="12"/>
          </p:nvPr>
        </p:nvSpPr>
        <p:spPr/>
        <p:txBody>
          <a:bodyPr>
            <a:normAutofit/>
          </a:bodyPr>
          <a:lstStyle/>
          <a:p>
            <a:fld id="{1011D4E1-98AF-4900-B23A-4CF15D1A5E09}" type="slidenum">
              <a:rPr lang="en-IN" smtClean="0"/>
              <a:t>10</a:t>
            </a:fld>
            <a:endParaRPr lang="en-IN"/>
          </a:p>
        </p:txBody>
      </p:sp>
      <p:pic>
        <p:nvPicPr>
          <p:cNvPr id="5" name="Content Placeholder 4"/>
          <p:cNvPicPr>
            <a:picLocks noGrp="1" noChangeAspect="1"/>
          </p:cNvPicPr>
          <p:nvPr>
            <p:ph idx="4294967295"/>
          </p:nvPr>
        </p:nvPicPr>
        <p:blipFill>
          <a:blip r:embed="rId2"/>
          <a:stretch>
            <a:fillRect/>
          </a:stretch>
        </p:blipFill>
        <p:spPr>
          <a:xfrm>
            <a:off x="0" y="3725863"/>
            <a:ext cx="8172450" cy="2743200"/>
          </a:xfrm>
          <a:prstGeom prst="rect">
            <a:avLst/>
          </a:prstGeom>
        </p:spPr>
      </p:pic>
    </p:spTree>
    <p:extLst>
      <p:ext uri="{BB962C8B-B14F-4D97-AF65-F5344CB8AC3E}">
        <p14:creationId xmlns:p14="http://schemas.microsoft.com/office/powerpoint/2010/main" val="6878028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Static Type Checking, Advantages</a:t>
            </a:r>
            <a:endParaRPr lang="en-IN" dirty="0"/>
          </a:p>
        </p:txBody>
      </p:sp>
      <p:sp>
        <p:nvSpPr>
          <p:cNvPr id="3" name="Content Placeholder 2"/>
          <p:cNvSpPr>
            <a:spLocks noGrp="1"/>
          </p:cNvSpPr>
          <p:nvPr>
            <p:ph idx="1"/>
          </p:nvPr>
        </p:nvSpPr>
        <p:spPr>
          <a:xfrm>
            <a:off x="438912" y="1938337"/>
            <a:ext cx="10515600" cy="4530725"/>
          </a:xfrm>
        </p:spPr>
        <p:txBody>
          <a:bodyPr>
            <a:normAutofit lnSpcReduction="10000"/>
          </a:bodyPr>
          <a:lstStyle/>
          <a:p>
            <a:pPr algn="just">
              <a:lnSpc>
                <a:spcPct val="100000"/>
              </a:lnSpc>
              <a:spcBef>
                <a:spcPts val="0"/>
              </a:spcBef>
              <a:spcAft>
                <a:spcPts val="0"/>
              </a:spcAft>
            </a:pPr>
            <a:r>
              <a:rPr lang="en-US" sz="2200" dirty="0" smtClean="0"/>
              <a:t>A </a:t>
            </a:r>
            <a:r>
              <a:rPr lang="en-US" sz="2200" dirty="0"/>
              <a:t>language is statically-typed if the type of a variable is known at </a:t>
            </a:r>
            <a:r>
              <a:rPr lang="en-US" sz="2200" b="1" dirty="0"/>
              <a:t>compile time</a:t>
            </a:r>
            <a:r>
              <a:rPr lang="en-US" sz="2200" dirty="0"/>
              <a:t> instead of at </a:t>
            </a:r>
            <a:r>
              <a:rPr lang="en-US" sz="2200" dirty="0" smtClean="0"/>
              <a:t>runtime</a:t>
            </a:r>
          </a:p>
          <a:p>
            <a:pPr algn="just">
              <a:lnSpc>
                <a:spcPct val="100000"/>
              </a:lnSpc>
              <a:spcBef>
                <a:spcPts val="0"/>
              </a:spcBef>
              <a:spcAft>
                <a:spcPts val="0"/>
              </a:spcAft>
            </a:pPr>
            <a:r>
              <a:rPr lang="en-US" sz="2200" dirty="0" smtClean="0"/>
              <a:t> Examples Ada</a:t>
            </a:r>
            <a:r>
              <a:rPr lang="en-US" sz="2200" dirty="0"/>
              <a:t>, C, C++, C#, JADE, Java, Fortran, Haskell, ML, Pascal, and </a:t>
            </a:r>
            <a:r>
              <a:rPr lang="en-US" sz="2200" dirty="0" smtClean="0"/>
              <a:t>Scala</a:t>
            </a:r>
            <a:endParaRPr lang="en-US" sz="2200" dirty="0"/>
          </a:p>
          <a:p>
            <a:pPr algn="just">
              <a:lnSpc>
                <a:spcPct val="100000"/>
              </a:lnSpc>
              <a:spcBef>
                <a:spcPts val="0"/>
              </a:spcBef>
              <a:spcAft>
                <a:spcPts val="0"/>
              </a:spcAft>
            </a:pPr>
            <a:r>
              <a:rPr lang="en-US" sz="2200" dirty="0"/>
              <a:t>The </a:t>
            </a:r>
            <a:r>
              <a:rPr lang="en-US" sz="2200" dirty="0" smtClean="0"/>
              <a:t>Benefit </a:t>
            </a:r>
            <a:r>
              <a:rPr lang="en-US" sz="2200" dirty="0"/>
              <a:t>of static type checking </a:t>
            </a:r>
            <a:r>
              <a:rPr lang="en-US" sz="2200" dirty="0" smtClean="0"/>
              <a:t>- </a:t>
            </a:r>
            <a:r>
              <a:rPr lang="en-US" sz="2200" dirty="0"/>
              <a:t>allows many type errors to be </a:t>
            </a:r>
            <a:r>
              <a:rPr lang="en-US" sz="2200" b="1" dirty="0"/>
              <a:t>caught early in the development </a:t>
            </a:r>
            <a:r>
              <a:rPr lang="en-US" sz="2200" b="1" dirty="0" smtClean="0"/>
              <a:t>cycle</a:t>
            </a:r>
          </a:p>
          <a:p>
            <a:pPr algn="just">
              <a:lnSpc>
                <a:spcPct val="100000"/>
              </a:lnSpc>
              <a:spcBef>
                <a:spcPts val="0"/>
              </a:spcBef>
              <a:spcAft>
                <a:spcPts val="0"/>
              </a:spcAft>
            </a:pPr>
            <a:r>
              <a:rPr lang="en-US" sz="2200" dirty="0" smtClean="0"/>
              <a:t> </a:t>
            </a:r>
            <a:r>
              <a:rPr lang="en-US" sz="2200" dirty="0"/>
              <a:t>Static typing usually results in compiled code that executes more quickly because when the compiler knows the exact data types that are in use, it can produce </a:t>
            </a:r>
            <a:r>
              <a:rPr lang="en-US" sz="2200" b="1" dirty="0"/>
              <a:t>optimized machine code (i.e. faster and/or using less memory</a:t>
            </a:r>
            <a:r>
              <a:rPr lang="en-US" sz="2200" b="1" dirty="0" smtClean="0"/>
              <a:t>)</a:t>
            </a:r>
          </a:p>
          <a:p>
            <a:pPr algn="just">
              <a:lnSpc>
                <a:spcPct val="100000"/>
              </a:lnSpc>
              <a:spcBef>
                <a:spcPts val="0"/>
              </a:spcBef>
              <a:spcAft>
                <a:spcPts val="0"/>
              </a:spcAft>
            </a:pPr>
            <a:r>
              <a:rPr lang="en-US" sz="2200" dirty="0" smtClean="0"/>
              <a:t>Static </a:t>
            </a:r>
            <a:r>
              <a:rPr lang="en-US" sz="2200" dirty="0"/>
              <a:t>type checkers </a:t>
            </a:r>
            <a:r>
              <a:rPr lang="en-US" sz="2200" b="1" dirty="0"/>
              <a:t>evaluate only the type information </a:t>
            </a:r>
            <a:r>
              <a:rPr lang="en-US" sz="2200" dirty="0"/>
              <a:t>that can be determined at compile </a:t>
            </a:r>
            <a:r>
              <a:rPr lang="en-US" sz="2200" dirty="0" smtClean="0"/>
              <a:t>time</a:t>
            </a:r>
          </a:p>
          <a:p>
            <a:pPr algn="just">
              <a:lnSpc>
                <a:spcPct val="100000"/>
              </a:lnSpc>
              <a:spcBef>
                <a:spcPts val="0"/>
              </a:spcBef>
              <a:spcAft>
                <a:spcPts val="0"/>
              </a:spcAft>
            </a:pPr>
            <a:r>
              <a:rPr lang="en-US" sz="2200" dirty="0" smtClean="0"/>
              <a:t>Able </a:t>
            </a:r>
            <a:r>
              <a:rPr lang="en-US" sz="2200" dirty="0"/>
              <a:t>to verify that the </a:t>
            </a:r>
            <a:r>
              <a:rPr lang="en-US" sz="2200" b="1" dirty="0"/>
              <a:t>checked conditions hold for all possible executions of the </a:t>
            </a:r>
            <a:r>
              <a:rPr lang="en-US" sz="2200" b="1" dirty="0" smtClean="0"/>
              <a:t>program</a:t>
            </a:r>
          </a:p>
          <a:p>
            <a:pPr algn="just">
              <a:lnSpc>
                <a:spcPct val="100000"/>
              </a:lnSpc>
              <a:spcBef>
                <a:spcPts val="0"/>
              </a:spcBef>
              <a:spcAft>
                <a:spcPts val="0"/>
              </a:spcAft>
            </a:pPr>
            <a:r>
              <a:rPr lang="en-US" sz="2200" dirty="0" smtClean="0"/>
              <a:t>This </a:t>
            </a:r>
            <a:r>
              <a:rPr lang="en-US" sz="2200" b="1" dirty="0"/>
              <a:t>eliminates the need to repeat type checks every time the program is </a:t>
            </a:r>
            <a:r>
              <a:rPr lang="en-US" sz="2200" b="1" dirty="0" smtClean="0"/>
              <a:t>executed</a:t>
            </a:r>
            <a:endParaRPr lang="en-US" sz="2200" b="1" dirty="0"/>
          </a:p>
          <a:p>
            <a:endParaRPr lang="en-IN" dirty="0"/>
          </a:p>
        </p:txBody>
      </p:sp>
      <p:sp>
        <p:nvSpPr>
          <p:cNvPr id="5" name="Footer Placeholder 4"/>
          <p:cNvSpPr>
            <a:spLocks noGrp="1"/>
          </p:cNvSpPr>
          <p:nvPr>
            <p:ph type="ftr" sz="quarter" idx="11"/>
          </p:nvPr>
        </p:nvSpPr>
        <p:spPr/>
        <p:txBody>
          <a:bodyPr/>
          <a:lstStyle/>
          <a:p>
            <a:r>
              <a:rPr lang="en-IN" smtClean="0"/>
              <a:t>P.S.Sen</a:t>
            </a:r>
            <a:endParaRPr lang="en-IN"/>
          </a:p>
        </p:txBody>
      </p:sp>
      <p:sp>
        <p:nvSpPr>
          <p:cNvPr id="4" name="Slide Number Placeholder 3"/>
          <p:cNvSpPr>
            <a:spLocks noGrp="1"/>
          </p:cNvSpPr>
          <p:nvPr>
            <p:ph type="sldNum" sz="quarter" idx="12"/>
          </p:nvPr>
        </p:nvSpPr>
        <p:spPr/>
        <p:txBody>
          <a:bodyPr>
            <a:normAutofit/>
          </a:bodyPr>
          <a:lstStyle/>
          <a:p>
            <a:fld id="{1011D4E1-98AF-4900-B23A-4CF15D1A5E09}" type="slidenum">
              <a:rPr lang="en-IN" smtClean="0"/>
              <a:t>11</a:t>
            </a:fld>
            <a:endParaRPr lang="en-IN"/>
          </a:p>
        </p:txBody>
      </p:sp>
    </p:spTree>
    <p:extLst>
      <p:ext uri="{BB962C8B-B14F-4D97-AF65-F5344CB8AC3E}">
        <p14:creationId xmlns:p14="http://schemas.microsoft.com/office/powerpoint/2010/main" val="3872633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Disadvantages</a:t>
            </a:r>
            <a:endParaRPr lang="en-IN" dirty="0"/>
          </a:p>
        </p:txBody>
      </p:sp>
      <p:sp>
        <p:nvSpPr>
          <p:cNvPr id="3" name="Content Placeholder 2"/>
          <p:cNvSpPr>
            <a:spLocks noGrp="1"/>
          </p:cNvSpPr>
          <p:nvPr>
            <p:ph idx="1"/>
          </p:nvPr>
        </p:nvSpPr>
        <p:spPr/>
        <p:txBody>
          <a:bodyPr>
            <a:normAutofit/>
          </a:bodyPr>
          <a:lstStyle/>
          <a:p>
            <a:pPr algn="just">
              <a:lnSpc>
                <a:spcPct val="100000"/>
              </a:lnSpc>
              <a:spcBef>
                <a:spcPts val="0"/>
              </a:spcBef>
              <a:spcAft>
                <a:spcPts val="0"/>
              </a:spcAft>
            </a:pPr>
            <a:r>
              <a:rPr lang="en-US" sz="2400" dirty="0"/>
              <a:t>A static type-checker will quickly detect type errors in </a:t>
            </a:r>
            <a:r>
              <a:rPr lang="en-US" sz="2400" b="1" dirty="0"/>
              <a:t>rarely used code paths</a:t>
            </a:r>
            <a:r>
              <a:rPr lang="en-US" sz="2400" dirty="0"/>
              <a:t>. Without static type checking, even code coverage tests with </a:t>
            </a:r>
            <a:r>
              <a:rPr lang="en-US" sz="2400" b="1" dirty="0"/>
              <a:t>100% coverage may be unable to find such type </a:t>
            </a:r>
            <a:r>
              <a:rPr lang="en-US" sz="2400" b="1" dirty="0" smtClean="0"/>
              <a:t>errors</a:t>
            </a:r>
          </a:p>
          <a:p>
            <a:pPr algn="just">
              <a:lnSpc>
                <a:spcPct val="100000"/>
              </a:lnSpc>
              <a:spcBef>
                <a:spcPts val="0"/>
              </a:spcBef>
              <a:spcAft>
                <a:spcPts val="0"/>
              </a:spcAft>
            </a:pPr>
            <a:r>
              <a:rPr lang="en-US" sz="2400" dirty="0" smtClean="0"/>
              <a:t>Static </a:t>
            </a:r>
            <a:r>
              <a:rPr lang="en-US" sz="2400" dirty="0"/>
              <a:t>type-checkers make it nearly impossible to manually raise a type error in your code because even </a:t>
            </a:r>
            <a:r>
              <a:rPr lang="en-US" sz="2400" b="1" dirty="0"/>
              <a:t>if that code block hardly gets called – the type-checker would almost always find a situation to raise that type error and thus would prevent you from executing your </a:t>
            </a:r>
            <a:r>
              <a:rPr lang="en-US" sz="2400" b="1" dirty="0" smtClean="0"/>
              <a:t>program</a:t>
            </a:r>
            <a:endParaRPr lang="en-IN" sz="2400" dirty="0"/>
          </a:p>
        </p:txBody>
      </p:sp>
      <p:sp>
        <p:nvSpPr>
          <p:cNvPr id="5" name="Footer Placeholder 4"/>
          <p:cNvSpPr>
            <a:spLocks noGrp="1"/>
          </p:cNvSpPr>
          <p:nvPr>
            <p:ph type="ftr" sz="quarter" idx="11"/>
          </p:nvPr>
        </p:nvSpPr>
        <p:spPr/>
        <p:txBody>
          <a:bodyPr/>
          <a:lstStyle/>
          <a:p>
            <a:r>
              <a:rPr lang="en-IN" smtClean="0"/>
              <a:t>P.S.Sen</a:t>
            </a:r>
            <a:endParaRPr lang="en-IN"/>
          </a:p>
        </p:txBody>
      </p:sp>
      <p:sp>
        <p:nvSpPr>
          <p:cNvPr id="4" name="Slide Number Placeholder 3"/>
          <p:cNvSpPr>
            <a:spLocks noGrp="1"/>
          </p:cNvSpPr>
          <p:nvPr>
            <p:ph type="sldNum" sz="quarter" idx="12"/>
          </p:nvPr>
        </p:nvSpPr>
        <p:spPr/>
        <p:txBody>
          <a:bodyPr>
            <a:normAutofit/>
          </a:bodyPr>
          <a:lstStyle/>
          <a:p>
            <a:fld id="{1011D4E1-98AF-4900-B23A-4CF15D1A5E09}" type="slidenum">
              <a:rPr lang="en-IN" smtClean="0"/>
              <a:t>12</a:t>
            </a:fld>
            <a:endParaRPr lang="en-IN"/>
          </a:p>
        </p:txBody>
      </p:sp>
    </p:spTree>
    <p:extLst>
      <p:ext uri="{BB962C8B-B14F-4D97-AF65-F5344CB8AC3E}">
        <p14:creationId xmlns:p14="http://schemas.microsoft.com/office/powerpoint/2010/main" val="3723196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Dynamic Type Checking</a:t>
            </a:r>
            <a:endParaRPr lang="en-IN" dirty="0"/>
          </a:p>
        </p:txBody>
      </p:sp>
      <p:sp>
        <p:nvSpPr>
          <p:cNvPr id="3" name="Content Placeholder 2"/>
          <p:cNvSpPr>
            <a:spLocks noGrp="1"/>
          </p:cNvSpPr>
          <p:nvPr>
            <p:ph idx="1"/>
          </p:nvPr>
        </p:nvSpPr>
        <p:spPr>
          <a:xfrm>
            <a:off x="1261872" y="1828800"/>
            <a:ext cx="8595360" cy="4722125"/>
          </a:xfrm>
        </p:spPr>
        <p:txBody>
          <a:bodyPr>
            <a:normAutofit lnSpcReduction="10000"/>
          </a:bodyPr>
          <a:lstStyle/>
          <a:p>
            <a:pPr algn="just"/>
            <a:r>
              <a:rPr lang="en-US" dirty="0" smtClean="0"/>
              <a:t>Dynamic </a:t>
            </a:r>
            <a:r>
              <a:rPr lang="en-US" dirty="0"/>
              <a:t>type checking is the process of verifying the type safety of a program at </a:t>
            </a:r>
            <a:r>
              <a:rPr lang="en-US" b="1" dirty="0" smtClean="0"/>
              <a:t>runtime</a:t>
            </a:r>
            <a:r>
              <a:rPr lang="en-US" dirty="0" smtClean="0"/>
              <a:t> </a:t>
            </a:r>
          </a:p>
          <a:p>
            <a:pPr algn="just"/>
            <a:r>
              <a:rPr lang="en-US" dirty="0" smtClean="0"/>
              <a:t>Examples Groovy</a:t>
            </a:r>
            <a:r>
              <a:rPr lang="en-US" dirty="0"/>
              <a:t>, JavaScript, Lisp, </a:t>
            </a:r>
            <a:r>
              <a:rPr lang="en-US" dirty="0" err="1"/>
              <a:t>Lua</a:t>
            </a:r>
            <a:r>
              <a:rPr lang="en-US" dirty="0"/>
              <a:t>, Objective-C, PHP, Prolog, Python, Ruby, Smalltalk and </a:t>
            </a:r>
            <a:r>
              <a:rPr lang="en-US" dirty="0" err="1" smtClean="0"/>
              <a:t>Tcl</a:t>
            </a:r>
            <a:endParaRPr lang="en-US" dirty="0"/>
          </a:p>
          <a:p>
            <a:pPr algn="just"/>
            <a:r>
              <a:rPr lang="en-US" dirty="0"/>
              <a:t>Most type-safe languages include some form of dynamic type checking, </a:t>
            </a:r>
            <a:r>
              <a:rPr lang="en-US" dirty="0" smtClean="0"/>
              <a:t>as </a:t>
            </a:r>
            <a:r>
              <a:rPr lang="en-US" b="1" dirty="0" smtClean="0"/>
              <a:t>many </a:t>
            </a:r>
            <a:r>
              <a:rPr lang="en-US" b="1" dirty="0"/>
              <a:t>useful features or properties are difficult or impossible to verify </a:t>
            </a:r>
            <a:r>
              <a:rPr lang="en-US" b="1" dirty="0" smtClean="0"/>
              <a:t>statically </a:t>
            </a:r>
          </a:p>
          <a:p>
            <a:pPr algn="just"/>
            <a:r>
              <a:rPr lang="en-US" dirty="0" smtClean="0"/>
              <a:t>For </a:t>
            </a:r>
            <a:r>
              <a:rPr lang="en-US" dirty="0"/>
              <a:t>example, </a:t>
            </a:r>
            <a:r>
              <a:rPr lang="en-US" dirty="0" smtClean="0"/>
              <a:t>a </a:t>
            </a:r>
            <a:r>
              <a:rPr lang="en-US" dirty="0"/>
              <a:t>program defines two types, A and B, where B is a subtype of A. If the program tries to convert a value of type A to type B, which is known as </a:t>
            </a:r>
            <a:r>
              <a:rPr lang="en-US" b="1" dirty="0"/>
              <a:t>downcasting</a:t>
            </a:r>
            <a:r>
              <a:rPr lang="en-US" dirty="0"/>
              <a:t>, then the operation is legal only if the value being converted is actually a value of type B. Therefore, a dynamic check is needed to verify that the operation is safe. Other language features that dynamic-typing enable include </a:t>
            </a:r>
            <a:r>
              <a:rPr lang="en-US" b="1" dirty="0"/>
              <a:t>dynamic dispatch</a:t>
            </a:r>
            <a:r>
              <a:rPr lang="en-US" dirty="0"/>
              <a:t>, </a:t>
            </a:r>
            <a:r>
              <a:rPr lang="en-US" b="1" dirty="0"/>
              <a:t>late binding</a:t>
            </a:r>
            <a:r>
              <a:rPr lang="en-US" dirty="0"/>
              <a:t>, and </a:t>
            </a:r>
            <a:r>
              <a:rPr lang="en-US" b="1" dirty="0" smtClean="0"/>
              <a:t>reflection</a:t>
            </a:r>
          </a:p>
          <a:p>
            <a:pPr algn="just"/>
            <a:r>
              <a:rPr lang="en-US" dirty="0" smtClean="0"/>
              <a:t>Type </a:t>
            </a:r>
            <a:r>
              <a:rPr lang="en-US" dirty="0"/>
              <a:t>“.” (dot) before any object, it gives you all the members of the object. This is possible because of </a:t>
            </a:r>
            <a:r>
              <a:rPr lang="en-US" dirty="0" smtClean="0"/>
              <a:t>Reflection</a:t>
            </a:r>
            <a:endParaRPr lang="en-US" dirty="0"/>
          </a:p>
          <a:p>
            <a:endParaRPr lang="en-IN" dirty="0"/>
          </a:p>
        </p:txBody>
      </p:sp>
      <p:sp>
        <p:nvSpPr>
          <p:cNvPr id="5" name="Footer Placeholder 4"/>
          <p:cNvSpPr>
            <a:spLocks noGrp="1"/>
          </p:cNvSpPr>
          <p:nvPr>
            <p:ph type="ftr" sz="quarter" idx="11"/>
          </p:nvPr>
        </p:nvSpPr>
        <p:spPr/>
        <p:txBody>
          <a:bodyPr/>
          <a:lstStyle/>
          <a:p>
            <a:r>
              <a:rPr lang="en-IN" smtClean="0"/>
              <a:t>P.S.Sen</a:t>
            </a:r>
            <a:endParaRPr lang="en-IN"/>
          </a:p>
        </p:txBody>
      </p:sp>
      <p:sp>
        <p:nvSpPr>
          <p:cNvPr id="4" name="Slide Number Placeholder 3"/>
          <p:cNvSpPr>
            <a:spLocks noGrp="1"/>
          </p:cNvSpPr>
          <p:nvPr>
            <p:ph type="sldNum" sz="quarter" idx="12"/>
          </p:nvPr>
        </p:nvSpPr>
        <p:spPr/>
        <p:txBody>
          <a:bodyPr>
            <a:normAutofit/>
          </a:bodyPr>
          <a:lstStyle/>
          <a:p>
            <a:fld id="{1011D4E1-98AF-4900-B23A-4CF15D1A5E09}" type="slidenum">
              <a:rPr lang="en-IN" smtClean="0"/>
              <a:t>13</a:t>
            </a:fld>
            <a:endParaRPr lang="en-IN"/>
          </a:p>
        </p:txBody>
      </p:sp>
    </p:spTree>
    <p:extLst>
      <p:ext uri="{BB962C8B-B14F-4D97-AF65-F5344CB8AC3E}">
        <p14:creationId xmlns:p14="http://schemas.microsoft.com/office/powerpoint/2010/main" val="7410675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Advantages</a:t>
            </a:r>
            <a:endParaRPr lang="en-IN" dirty="0"/>
          </a:p>
        </p:txBody>
      </p:sp>
      <p:sp>
        <p:nvSpPr>
          <p:cNvPr id="3" name="Content Placeholder 2"/>
          <p:cNvSpPr>
            <a:spLocks noGrp="1"/>
          </p:cNvSpPr>
          <p:nvPr>
            <p:ph idx="1"/>
          </p:nvPr>
        </p:nvSpPr>
        <p:spPr/>
        <p:txBody>
          <a:bodyPr>
            <a:noAutofit/>
          </a:bodyPr>
          <a:lstStyle/>
          <a:p>
            <a:pPr algn="just">
              <a:lnSpc>
                <a:spcPct val="100000"/>
              </a:lnSpc>
              <a:spcBef>
                <a:spcPts val="0"/>
              </a:spcBef>
              <a:spcAft>
                <a:spcPts val="0"/>
              </a:spcAft>
            </a:pPr>
            <a:r>
              <a:rPr lang="en-US" sz="2200" dirty="0" smtClean="0"/>
              <a:t>Dynamic </a:t>
            </a:r>
            <a:r>
              <a:rPr lang="en-US" sz="2200" dirty="0"/>
              <a:t>type checking </a:t>
            </a:r>
            <a:r>
              <a:rPr lang="en-US" sz="2200" b="1" dirty="0"/>
              <a:t>may cause a program to fail at runtime due to type </a:t>
            </a:r>
            <a:r>
              <a:rPr lang="en-US" sz="2200" b="1" dirty="0" smtClean="0"/>
              <a:t>errors</a:t>
            </a:r>
          </a:p>
          <a:p>
            <a:pPr algn="just">
              <a:lnSpc>
                <a:spcPct val="100000"/>
              </a:lnSpc>
              <a:spcBef>
                <a:spcPts val="0"/>
              </a:spcBef>
              <a:spcAft>
                <a:spcPts val="0"/>
              </a:spcAft>
            </a:pPr>
            <a:r>
              <a:rPr lang="en-US" sz="2200" b="1" dirty="0" smtClean="0"/>
              <a:t>Different treatment of different languages </a:t>
            </a:r>
          </a:p>
          <a:p>
            <a:pPr algn="just">
              <a:lnSpc>
                <a:spcPct val="100000"/>
              </a:lnSpc>
              <a:spcBef>
                <a:spcPts val="0"/>
              </a:spcBef>
              <a:spcAft>
                <a:spcPts val="0"/>
              </a:spcAft>
            </a:pPr>
            <a:r>
              <a:rPr lang="en-US" sz="2200" dirty="0"/>
              <a:t>T</a:t>
            </a:r>
            <a:r>
              <a:rPr lang="en-US" sz="2200" dirty="0" smtClean="0"/>
              <a:t>ype </a:t>
            </a:r>
            <a:r>
              <a:rPr lang="en-US" sz="2200" dirty="0"/>
              <a:t>errors are more difficult to determine in dynamic type checking, it is a common practice to supplement development in these languages with </a:t>
            </a:r>
            <a:r>
              <a:rPr lang="en-US" sz="2200" b="1" dirty="0"/>
              <a:t>unit </a:t>
            </a:r>
            <a:r>
              <a:rPr lang="en-US" sz="2200" b="1" dirty="0" smtClean="0"/>
              <a:t>testing</a:t>
            </a:r>
            <a:endParaRPr lang="en-US" sz="2200" dirty="0"/>
          </a:p>
          <a:p>
            <a:pPr algn="just">
              <a:lnSpc>
                <a:spcPct val="100000"/>
              </a:lnSpc>
              <a:spcBef>
                <a:spcPts val="0"/>
              </a:spcBef>
              <a:spcAft>
                <a:spcPts val="0"/>
              </a:spcAft>
            </a:pPr>
            <a:r>
              <a:rPr lang="en-US" sz="2200" dirty="0" smtClean="0"/>
              <a:t>Dynamic </a:t>
            </a:r>
            <a:r>
              <a:rPr lang="en-US" sz="2200" dirty="0"/>
              <a:t>type checking typically results in </a:t>
            </a:r>
            <a:r>
              <a:rPr lang="en-US" sz="2200" b="1" dirty="0"/>
              <a:t>less optimized code </a:t>
            </a:r>
            <a:r>
              <a:rPr lang="en-US" sz="2200" dirty="0"/>
              <a:t>than does static type checking; it also includes the possibility of runtime type errors and forces runtime checks to occur for every execution of the program (instead of just at compile-time</a:t>
            </a:r>
            <a:r>
              <a:rPr lang="en-US" sz="2200" dirty="0" smtClean="0"/>
              <a:t>)</a:t>
            </a:r>
          </a:p>
          <a:p>
            <a:pPr algn="just">
              <a:lnSpc>
                <a:spcPct val="100000"/>
              </a:lnSpc>
              <a:spcBef>
                <a:spcPts val="0"/>
              </a:spcBef>
              <a:spcAft>
                <a:spcPts val="0"/>
              </a:spcAft>
            </a:pPr>
            <a:r>
              <a:rPr lang="en-US" sz="2200" dirty="0" smtClean="0"/>
              <a:t>It opens </a:t>
            </a:r>
            <a:r>
              <a:rPr lang="en-US" sz="2200" dirty="0"/>
              <a:t>up the doors for more powerful language features and </a:t>
            </a:r>
            <a:r>
              <a:rPr lang="en-US" sz="2200" dirty="0" smtClean="0"/>
              <a:t>ensures development </a:t>
            </a:r>
            <a:r>
              <a:rPr lang="en-US" sz="2200" dirty="0"/>
              <a:t>practices significantly </a:t>
            </a:r>
            <a:r>
              <a:rPr lang="en-US" sz="2200" dirty="0" smtClean="0"/>
              <a:t>easier</a:t>
            </a:r>
            <a:endParaRPr lang="en-IN" sz="2200" dirty="0"/>
          </a:p>
        </p:txBody>
      </p:sp>
      <p:sp>
        <p:nvSpPr>
          <p:cNvPr id="5" name="Footer Placeholder 4"/>
          <p:cNvSpPr>
            <a:spLocks noGrp="1"/>
          </p:cNvSpPr>
          <p:nvPr>
            <p:ph type="ftr" sz="quarter" idx="11"/>
          </p:nvPr>
        </p:nvSpPr>
        <p:spPr/>
        <p:txBody>
          <a:bodyPr/>
          <a:lstStyle/>
          <a:p>
            <a:r>
              <a:rPr lang="en-IN" smtClean="0"/>
              <a:t>P.S.Sen</a:t>
            </a:r>
            <a:endParaRPr lang="en-IN"/>
          </a:p>
        </p:txBody>
      </p:sp>
      <p:sp>
        <p:nvSpPr>
          <p:cNvPr id="4" name="Slide Number Placeholder 3"/>
          <p:cNvSpPr>
            <a:spLocks noGrp="1"/>
          </p:cNvSpPr>
          <p:nvPr>
            <p:ph type="sldNum" sz="quarter" idx="12"/>
          </p:nvPr>
        </p:nvSpPr>
        <p:spPr/>
        <p:txBody>
          <a:bodyPr>
            <a:normAutofit/>
          </a:bodyPr>
          <a:lstStyle/>
          <a:p>
            <a:fld id="{1011D4E1-98AF-4900-B23A-4CF15D1A5E09}" type="slidenum">
              <a:rPr lang="en-IN" smtClean="0"/>
              <a:t>14</a:t>
            </a:fld>
            <a:endParaRPr lang="en-IN"/>
          </a:p>
        </p:txBody>
      </p:sp>
    </p:spTree>
    <p:extLst>
      <p:ext uri="{BB962C8B-B14F-4D97-AF65-F5344CB8AC3E}">
        <p14:creationId xmlns:p14="http://schemas.microsoft.com/office/powerpoint/2010/main" val="17124300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Myth -Static/Dynamic Type Checking == Strong/Weak Type Systems</a:t>
            </a:r>
            <a:endParaRPr lang="en-IN" sz="3200" dirty="0"/>
          </a:p>
        </p:txBody>
      </p:sp>
      <p:sp>
        <p:nvSpPr>
          <p:cNvPr id="3" name="Content Placeholder 2"/>
          <p:cNvSpPr>
            <a:spLocks noGrp="1"/>
          </p:cNvSpPr>
          <p:nvPr>
            <p:ph idx="1"/>
          </p:nvPr>
        </p:nvSpPr>
        <p:spPr>
          <a:xfrm>
            <a:off x="1261872" y="2540000"/>
            <a:ext cx="8595360" cy="3640137"/>
          </a:xfrm>
        </p:spPr>
        <p:txBody>
          <a:bodyPr/>
          <a:lstStyle/>
          <a:p>
            <a:pPr algn="just"/>
            <a:r>
              <a:rPr lang="en-US" sz="2400" dirty="0" smtClean="0"/>
              <a:t>A </a:t>
            </a:r>
            <a:r>
              <a:rPr lang="en-US" sz="2400" dirty="0"/>
              <a:t>common misconception is to assume that all statically-typed languages are also strongly-typed languages, and that dynamically-typed languages are also weakly-typed languages. This isn’t </a:t>
            </a:r>
            <a:r>
              <a:rPr lang="en-US" sz="2400" dirty="0" smtClean="0"/>
              <a:t>true</a:t>
            </a:r>
            <a:endParaRPr lang="en-US" sz="2400" dirty="0"/>
          </a:p>
          <a:p>
            <a:endParaRPr lang="en-IN" dirty="0"/>
          </a:p>
        </p:txBody>
      </p:sp>
      <p:sp>
        <p:nvSpPr>
          <p:cNvPr id="5" name="Footer Placeholder 4"/>
          <p:cNvSpPr>
            <a:spLocks noGrp="1"/>
          </p:cNvSpPr>
          <p:nvPr>
            <p:ph type="ftr" sz="quarter" idx="11"/>
          </p:nvPr>
        </p:nvSpPr>
        <p:spPr/>
        <p:txBody>
          <a:bodyPr/>
          <a:lstStyle/>
          <a:p>
            <a:r>
              <a:rPr lang="en-IN" smtClean="0"/>
              <a:t>P.S.Sen</a:t>
            </a:r>
            <a:endParaRPr lang="en-IN"/>
          </a:p>
        </p:txBody>
      </p:sp>
      <p:sp>
        <p:nvSpPr>
          <p:cNvPr id="4" name="Slide Number Placeholder 3"/>
          <p:cNvSpPr>
            <a:spLocks noGrp="1"/>
          </p:cNvSpPr>
          <p:nvPr>
            <p:ph type="sldNum" sz="quarter" idx="12"/>
          </p:nvPr>
        </p:nvSpPr>
        <p:spPr/>
        <p:txBody>
          <a:bodyPr>
            <a:normAutofit/>
          </a:bodyPr>
          <a:lstStyle/>
          <a:p>
            <a:fld id="{1011D4E1-98AF-4900-B23A-4CF15D1A5E09}" type="slidenum">
              <a:rPr lang="en-IN" smtClean="0"/>
              <a:t>15</a:t>
            </a:fld>
            <a:endParaRPr lang="en-IN"/>
          </a:p>
        </p:txBody>
      </p:sp>
    </p:spTree>
    <p:extLst>
      <p:ext uri="{BB962C8B-B14F-4D97-AF65-F5344CB8AC3E}">
        <p14:creationId xmlns:p14="http://schemas.microsoft.com/office/powerpoint/2010/main" val="14234143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Strongly typed language</a:t>
            </a:r>
            <a:endParaRPr lang="en-IN" dirty="0"/>
          </a:p>
        </p:txBody>
      </p:sp>
      <p:sp>
        <p:nvSpPr>
          <p:cNvPr id="3" name="Content Placeholder 2"/>
          <p:cNvSpPr>
            <a:spLocks noGrp="1"/>
          </p:cNvSpPr>
          <p:nvPr>
            <p:ph idx="1"/>
          </p:nvPr>
        </p:nvSpPr>
        <p:spPr>
          <a:xfrm>
            <a:off x="838200" y="1825625"/>
            <a:ext cx="10515600" cy="4752596"/>
          </a:xfrm>
        </p:spPr>
        <p:txBody>
          <a:bodyPr>
            <a:noAutofit/>
          </a:bodyPr>
          <a:lstStyle/>
          <a:p>
            <a:pPr algn="just">
              <a:lnSpc>
                <a:spcPct val="100000"/>
              </a:lnSpc>
              <a:spcBef>
                <a:spcPts val="0"/>
              </a:spcBef>
              <a:spcAft>
                <a:spcPts val="0"/>
              </a:spcAft>
            </a:pPr>
            <a:r>
              <a:rPr lang="en-US" sz="2200" dirty="0"/>
              <a:t>A </a:t>
            </a:r>
            <a:r>
              <a:rPr lang="en-US" sz="2200" b="1" dirty="0"/>
              <a:t>strongly-typed language</a:t>
            </a:r>
            <a:r>
              <a:rPr lang="en-US" sz="2200" dirty="0"/>
              <a:t> is one in which variables are bound to specific data types, and will result in type errors if types to not match up as expected in the expression – regardless of when type checking occurs. A simple way to think of strongly-typed languages is to consider them to have high degrees of type </a:t>
            </a:r>
            <a:r>
              <a:rPr lang="en-US" sz="2200" dirty="0" smtClean="0"/>
              <a:t>safety</a:t>
            </a:r>
          </a:p>
          <a:p>
            <a:pPr algn="just">
              <a:lnSpc>
                <a:spcPct val="100000"/>
              </a:lnSpc>
              <a:spcBef>
                <a:spcPts val="0"/>
              </a:spcBef>
              <a:spcAft>
                <a:spcPts val="0"/>
              </a:spcAft>
            </a:pPr>
            <a:r>
              <a:rPr lang="en-US" sz="2200" dirty="0" smtClean="0"/>
              <a:t>Statically-typed </a:t>
            </a:r>
            <a:r>
              <a:rPr lang="en-US" sz="2200" dirty="0"/>
              <a:t>languages such as Java and C# </a:t>
            </a:r>
            <a:r>
              <a:rPr lang="en-US" sz="2200" dirty="0" smtClean="0"/>
              <a:t>ae </a:t>
            </a:r>
            <a:r>
              <a:rPr lang="en-US" sz="2200" dirty="0"/>
              <a:t>strongly-typed </a:t>
            </a:r>
            <a:r>
              <a:rPr lang="en-US" sz="2200" dirty="0" smtClean="0"/>
              <a:t>because </a:t>
            </a:r>
            <a:r>
              <a:rPr lang="en-US" sz="2200" dirty="0"/>
              <a:t>data types are explicitly defined when initializing a variable </a:t>
            </a:r>
            <a:endParaRPr lang="en-US" sz="2200" dirty="0" smtClean="0"/>
          </a:p>
          <a:p>
            <a:pPr algn="just">
              <a:lnSpc>
                <a:spcPct val="100000"/>
              </a:lnSpc>
              <a:spcBef>
                <a:spcPts val="0"/>
              </a:spcBef>
              <a:spcAft>
                <a:spcPts val="0"/>
              </a:spcAft>
            </a:pPr>
            <a:r>
              <a:rPr lang="en-US" sz="2200" dirty="0"/>
              <a:t>// Java</a:t>
            </a:r>
          </a:p>
          <a:p>
            <a:pPr algn="just">
              <a:lnSpc>
                <a:spcPct val="100000"/>
              </a:lnSpc>
              <a:spcBef>
                <a:spcPts val="0"/>
              </a:spcBef>
              <a:spcAft>
                <a:spcPts val="0"/>
              </a:spcAft>
            </a:pPr>
            <a:r>
              <a:rPr lang="en-US" sz="2200" dirty="0"/>
              <a:t>String foo = new String("hello world");</a:t>
            </a:r>
          </a:p>
          <a:p>
            <a:pPr algn="just">
              <a:lnSpc>
                <a:spcPct val="100000"/>
              </a:lnSpc>
              <a:spcBef>
                <a:spcPts val="0"/>
              </a:spcBef>
              <a:spcAft>
                <a:spcPts val="0"/>
              </a:spcAft>
            </a:pPr>
            <a:r>
              <a:rPr lang="en-US" sz="2200" dirty="0" smtClean="0"/>
              <a:t>ruby</a:t>
            </a:r>
            <a:r>
              <a:rPr lang="en-US" sz="2200" dirty="0"/>
              <a:t>, python, and </a:t>
            </a:r>
            <a:r>
              <a:rPr lang="en-US" sz="2200" dirty="0" err="1"/>
              <a:t>javascript</a:t>
            </a:r>
            <a:r>
              <a:rPr lang="en-US" sz="2200" dirty="0"/>
              <a:t> (all of which are dynamically-typed) are also strongly-typed languages and the developer makes no verbose statement of data type when declaring a variable. Below is the same java example above, but written in </a:t>
            </a:r>
            <a:r>
              <a:rPr lang="en-US" sz="2200" dirty="0" smtClean="0"/>
              <a:t>ruby</a:t>
            </a:r>
          </a:p>
          <a:p>
            <a:pPr algn="just">
              <a:lnSpc>
                <a:spcPct val="100000"/>
              </a:lnSpc>
              <a:spcBef>
                <a:spcPts val="0"/>
              </a:spcBef>
              <a:spcAft>
                <a:spcPts val="0"/>
              </a:spcAft>
            </a:pPr>
            <a:r>
              <a:rPr lang="en-IN" sz="2200" dirty="0"/>
              <a:t># Ruby</a:t>
            </a:r>
          </a:p>
          <a:p>
            <a:pPr algn="just">
              <a:lnSpc>
                <a:spcPct val="100000"/>
              </a:lnSpc>
              <a:spcBef>
                <a:spcPts val="0"/>
              </a:spcBef>
              <a:spcAft>
                <a:spcPts val="0"/>
              </a:spcAft>
            </a:pPr>
            <a:r>
              <a:rPr lang="en-IN" sz="2200" dirty="0"/>
              <a:t>foo = "hello world</a:t>
            </a:r>
            <a:r>
              <a:rPr lang="en-IN" sz="2200" dirty="0" smtClean="0"/>
              <a:t>"</a:t>
            </a:r>
            <a:endParaRPr lang="en-IN" sz="2200" dirty="0"/>
          </a:p>
        </p:txBody>
      </p:sp>
      <p:sp>
        <p:nvSpPr>
          <p:cNvPr id="5" name="Footer Placeholder 4"/>
          <p:cNvSpPr>
            <a:spLocks noGrp="1"/>
          </p:cNvSpPr>
          <p:nvPr>
            <p:ph type="ftr" sz="quarter" idx="11"/>
          </p:nvPr>
        </p:nvSpPr>
        <p:spPr/>
        <p:txBody>
          <a:bodyPr/>
          <a:lstStyle/>
          <a:p>
            <a:r>
              <a:rPr lang="en-IN" smtClean="0"/>
              <a:t>P.S.Sen</a:t>
            </a:r>
            <a:endParaRPr lang="en-IN"/>
          </a:p>
        </p:txBody>
      </p:sp>
      <p:sp>
        <p:nvSpPr>
          <p:cNvPr id="4" name="Slide Number Placeholder 3"/>
          <p:cNvSpPr>
            <a:spLocks noGrp="1"/>
          </p:cNvSpPr>
          <p:nvPr>
            <p:ph type="sldNum" sz="quarter" idx="12"/>
          </p:nvPr>
        </p:nvSpPr>
        <p:spPr/>
        <p:txBody>
          <a:bodyPr>
            <a:normAutofit/>
          </a:bodyPr>
          <a:lstStyle/>
          <a:p>
            <a:fld id="{1011D4E1-98AF-4900-B23A-4CF15D1A5E09}" type="slidenum">
              <a:rPr lang="en-IN" smtClean="0"/>
              <a:t>16</a:t>
            </a:fld>
            <a:endParaRPr lang="en-IN"/>
          </a:p>
        </p:txBody>
      </p:sp>
    </p:spTree>
    <p:extLst>
      <p:ext uri="{BB962C8B-B14F-4D97-AF65-F5344CB8AC3E}">
        <p14:creationId xmlns:p14="http://schemas.microsoft.com/office/powerpoint/2010/main" val="9628634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US" dirty="0" smtClean="0"/>
              <a:t>Languages </a:t>
            </a:r>
            <a:r>
              <a:rPr lang="en-US" dirty="0"/>
              <a:t>such as ruby, python, and </a:t>
            </a:r>
            <a:r>
              <a:rPr lang="en-US" dirty="0" err="1"/>
              <a:t>javascript</a:t>
            </a:r>
            <a:r>
              <a:rPr lang="en-US" dirty="0"/>
              <a:t> which do not require manually defining a type when declaring a variable make use of </a:t>
            </a:r>
            <a:r>
              <a:rPr lang="en-US" b="1" dirty="0"/>
              <a:t>type inference</a:t>
            </a:r>
            <a:r>
              <a:rPr lang="en-US" dirty="0"/>
              <a:t> – the ability to programmatically infer the type of a variable based on its </a:t>
            </a:r>
            <a:r>
              <a:rPr lang="en-US" dirty="0" smtClean="0"/>
              <a:t>value</a:t>
            </a:r>
          </a:p>
          <a:p>
            <a:pPr algn="just"/>
            <a:r>
              <a:rPr lang="en-US" dirty="0" smtClean="0"/>
              <a:t>Some </a:t>
            </a:r>
            <a:r>
              <a:rPr lang="en-US" dirty="0"/>
              <a:t>programmers automatically use the term weakly typed to refer to languages that make use of type inference, often without realizing that the type information is present but implicit. Type inference is a separate feature of a language that is unrelated to any of its type </a:t>
            </a:r>
            <a:r>
              <a:rPr lang="en-US" dirty="0" smtClean="0"/>
              <a:t>systems</a:t>
            </a:r>
            <a:endParaRPr lang="en-IN" dirty="0"/>
          </a:p>
        </p:txBody>
      </p:sp>
      <p:sp>
        <p:nvSpPr>
          <p:cNvPr id="5" name="Footer Placeholder 4"/>
          <p:cNvSpPr>
            <a:spLocks noGrp="1"/>
          </p:cNvSpPr>
          <p:nvPr>
            <p:ph type="ftr" sz="quarter" idx="11"/>
          </p:nvPr>
        </p:nvSpPr>
        <p:spPr/>
        <p:txBody>
          <a:bodyPr/>
          <a:lstStyle/>
          <a:p>
            <a:r>
              <a:rPr lang="en-IN" smtClean="0"/>
              <a:t>P.S.Sen</a:t>
            </a:r>
            <a:endParaRPr lang="en-IN"/>
          </a:p>
        </p:txBody>
      </p:sp>
      <p:sp>
        <p:nvSpPr>
          <p:cNvPr id="4" name="Slide Number Placeholder 3"/>
          <p:cNvSpPr>
            <a:spLocks noGrp="1"/>
          </p:cNvSpPr>
          <p:nvPr>
            <p:ph type="sldNum" sz="quarter" idx="12"/>
          </p:nvPr>
        </p:nvSpPr>
        <p:spPr/>
        <p:txBody>
          <a:bodyPr>
            <a:normAutofit/>
          </a:bodyPr>
          <a:lstStyle/>
          <a:p>
            <a:fld id="{1011D4E1-98AF-4900-B23A-4CF15D1A5E09}" type="slidenum">
              <a:rPr lang="en-IN" smtClean="0"/>
              <a:t>17</a:t>
            </a:fld>
            <a:endParaRPr lang="en-IN"/>
          </a:p>
        </p:txBody>
      </p:sp>
    </p:spTree>
    <p:extLst>
      <p:ext uri="{BB962C8B-B14F-4D97-AF65-F5344CB8AC3E}">
        <p14:creationId xmlns:p14="http://schemas.microsoft.com/office/powerpoint/2010/main" val="24737821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Weakly-typed language</a:t>
            </a:r>
            <a:endParaRPr lang="en-IN" dirty="0"/>
          </a:p>
        </p:txBody>
      </p:sp>
      <p:sp>
        <p:nvSpPr>
          <p:cNvPr id="3" name="Content Placeholder 2"/>
          <p:cNvSpPr>
            <a:spLocks noGrp="1"/>
          </p:cNvSpPr>
          <p:nvPr>
            <p:ph idx="1"/>
          </p:nvPr>
        </p:nvSpPr>
        <p:spPr>
          <a:xfrm>
            <a:off x="438912" y="1798353"/>
            <a:ext cx="10515600" cy="4670709"/>
          </a:xfrm>
        </p:spPr>
        <p:txBody>
          <a:bodyPr>
            <a:normAutofit/>
          </a:bodyPr>
          <a:lstStyle/>
          <a:p>
            <a:pPr algn="just">
              <a:lnSpc>
                <a:spcPct val="110000"/>
              </a:lnSpc>
              <a:spcBef>
                <a:spcPts val="0"/>
              </a:spcBef>
              <a:spcAft>
                <a:spcPts val="0"/>
              </a:spcAft>
            </a:pPr>
            <a:r>
              <a:rPr lang="en-US" sz="2200" b="1" dirty="0" smtClean="0"/>
              <a:t>Weakly-typed </a:t>
            </a:r>
            <a:r>
              <a:rPr lang="en-US" sz="2200" b="1" dirty="0"/>
              <a:t>language</a:t>
            </a:r>
            <a:r>
              <a:rPr lang="en-US" sz="2200" dirty="0"/>
              <a:t> on the other hand is a language in which variables are not bound to a specific data type; they still have a type, but type safety constraints are lower compared to strongly-typed languages. Take the following PHP code for example</a:t>
            </a:r>
            <a:r>
              <a:rPr lang="en-US" sz="2200" dirty="0" smtClean="0"/>
              <a:t>:</a:t>
            </a:r>
          </a:p>
          <a:p>
            <a:pPr algn="just">
              <a:lnSpc>
                <a:spcPct val="110000"/>
              </a:lnSpc>
              <a:spcBef>
                <a:spcPts val="0"/>
              </a:spcBef>
              <a:spcAft>
                <a:spcPts val="0"/>
              </a:spcAft>
            </a:pPr>
            <a:r>
              <a:rPr lang="en-US" sz="2200" dirty="0"/>
              <a:t>// PHP</a:t>
            </a:r>
          </a:p>
          <a:p>
            <a:pPr algn="just">
              <a:lnSpc>
                <a:spcPct val="110000"/>
              </a:lnSpc>
              <a:spcBef>
                <a:spcPts val="0"/>
              </a:spcBef>
              <a:spcAft>
                <a:spcPts val="0"/>
              </a:spcAft>
            </a:pPr>
            <a:r>
              <a:rPr lang="en-US" sz="2200" dirty="0"/>
              <a:t>$foo = "x";</a:t>
            </a:r>
          </a:p>
          <a:p>
            <a:pPr algn="just">
              <a:lnSpc>
                <a:spcPct val="110000"/>
              </a:lnSpc>
              <a:spcBef>
                <a:spcPts val="0"/>
              </a:spcBef>
              <a:spcAft>
                <a:spcPts val="0"/>
              </a:spcAft>
            </a:pPr>
            <a:r>
              <a:rPr lang="en-US" sz="2200" dirty="0"/>
              <a:t>$foo = $foo + 2; // not an error</a:t>
            </a:r>
          </a:p>
          <a:p>
            <a:pPr algn="just">
              <a:lnSpc>
                <a:spcPct val="110000"/>
              </a:lnSpc>
              <a:spcBef>
                <a:spcPts val="0"/>
              </a:spcBef>
              <a:spcAft>
                <a:spcPts val="0"/>
              </a:spcAft>
            </a:pPr>
            <a:r>
              <a:rPr lang="en-US" sz="2200" dirty="0"/>
              <a:t>echo $foo;       // 2</a:t>
            </a:r>
          </a:p>
          <a:p>
            <a:pPr algn="just">
              <a:lnSpc>
                <a:spcPct val="110000"/>
              </a:lnSpc>
              <a:spcBef>
                <a:spcPts val="0"/>
              </a:spcBef>
              <a:spcAft>
                <a:spcPts val="0"/>
              </a:spcAft>
            </a:pPr>
            <a:r>
              <a:rPr lang="en-US" sz="2200" dirty="0"/>
              <a:t>Because PHP is weakly-typed, this would not error. Just as the assumption that all strongly-typed languages are statically-typed, not all weakly-typed languages are dynamically-typed; PHP is a dynamically-typed language, but C – also a weakly-typed language – is indeed </a:t>
            </a:r>
            <a:r>
              <a:rPr lang="en-US" sz="2200" dirty="0" smtClean="0"/>
              <a:t>statically-typed</a:t>
            </a:r>
            <a:endParaRPr lang="en-US" sz="2200" dirty="0"/>
          </a:p>
          <a:p>
            <a:pPr marL="0" indent="0" algn="just">
              <a:buNone/>
            </a:pPr>
            <a:endParaRPr lang="en-IN" dirty="0"/>
          </a:p>
        </p:txBody>
      </p:sp>
      <p:sp>
        <p:nvSpPr>
          <p:cNvPr id="5" name="Footer Placeholder 4"/>
          <p:cNvSpPr>
            <a:spLocks noGrp="1"/>
          </p:cNvSpPr>
          <p:nvPr>
            <p:ph type="ftr" sz="quarter" idx="11"/>
          </p:nvPr>
        </p:nvSpPr>
        <p:spPr/>
        <p:txBody>
          <a:bodyPr/>
          <a:lstStyle/>
          <a:p>
            <a:r>
              <a:rPr lang="en-IN" smtClean="0"/>
              <a:t>P.S.Sen</a:t>
            </a:r>
            <a:endParaRPr lang="en-IN"/>
          </a:p>
        </p:txBody>
      </p:sp>
      <p:sp>
        <p:nvSpPr>
          <p:cNvPr id="4" name="Slide Number Placeholder 3"/>
          <p:cNvSpPr>
            <a:spLocks noGrp="1"/>
          </p:cNvSpPr>
          <p:nvPr>
            <p:ph type="sldNum" sz="quarter" idx="12"/>
          </p:nvPr>
        </p:nvSpPr>
        <p:spPr/>
        <p:txBody>
          <a:bodyPr>
            <a:normAutofit/>
          </a:bodyPr>
          <a:lstStyle/>
          <a:p>
            <a:fld id="{1011D4E1-98AF-4900-B23A-4CF15D1A5E09}" type="slidenum">
              <a:rPr lang="en-IN" smtClean="0"/>
              <a:t>18</a:t>
            </a:fld>
            <a:endParaRPr lang="en-IN"/>
          </a:p>
        </p:txBody>
      </p:sp>
    </p:spTree>
    <p:extLst>
      <p:ext uri="{BB962C8B-B14F-4D97-AF65-F5344CB8AC3E}">
        <p14:creationId xmlns:p14="http://schemas.microsoft.com/office/powerpoint/2010/main" val="36139835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Myth-Static/Dynamic Type Checking == Compiled/Interpreted Languages</a:t>
            </a:r>
            <a:endParaRPr lang="en-IN" dirty="0"/>
          </a:p>
        </p:txBody>
      </p:sp>
      <p:sp>
        <p:nvSpPr>
          <p:cNvPr id="3" name="Content Placeholder 2"/>
          <p:cNvSpPr>
            <a:spLocks noGrp="1"/>
          </p:cNvSpPr>
          <p:nvPr>
            <p:ph idx="1"/>
          </p:nvPr>
        </p:nvSpPr>
        <p:spPr/>
        <p:txBody>
          <a:bodyPr>
            <a:normAutofit/>
          </a:bodyPr>
          <a:lstStyle/>
          <a:p>
            <a:r>
              <a:rPr lang="en-US" sz="2400" dirty="0"/>
              <a:t>It is true that most statically-typed languages are usually compiled when executed, and most dynamically-typed languages are interpreted when </a:t>
            </a:r>
            <a:r>
              <a:rPr lang="en-US" sz="2400" dirty="0" smtClean="0"/>
              <a:t>executed</a:t>
            </a:r>
            <a:endParaRPr lang="en-IN" sz="2400" dirty="0"/>
          </a:p>
        </p:txBody>
      </p:sp>
      <p:sp>
        <p:nvSpPr>
          <p:cNvPr id="5" name="Footer Placeholder 4"/>
          <p:cNvSpPr>
            <a:spLocks noGrp="1"/>
          </p:cNvSpPr>
          <p:nvPr>
            <p:ph type="ftr" sz="quarter" idx="11"/>
          </p:nvPr>
        </p:nvSpPr>
        <p:spPr/>
        <p:txBody>
          <a:bodyPr/>
          <a:lstStyle/>
          <a:p>
            <a:r>
              <a:rPr lang="en-IN" smtClean="0"/>
              <a:t>P.S.Sen</a:t>
            </a:r>
            <a:endParaRPr lang="en-IN"/>
          </a:p>
        </p:txBody>
      </p:sp>
      <p:sp>
        <p:nvSpPr>
          <p:cNvPr id="4" name="Slide Number Placeholder 3"/>
          <p:cNvSpPr>
            <a:spLocks noGrp="1"/>
          </p:cNvSpPr>
          <p:nvPr>
            <p:ph type="sldNum" sz="quarter" idx="12"/>
          </p:nvPr>
        </p:nvSpPr>
        <p:spPr/>
        <p:txBody>
          <a:bodyPr>
            <a:normAutofit/>
          </a:bodyPr>
          <a:lstStyle/>
          <a:p>
            <a:fld id="{1011D4E1-98AF-4900-B23A-4CF15D1A5E09}" type="slidenum">
              <a:rPr lang="en-IN" smtClean="0"/>
              <a:t>19</a:t>
            </a:fld>
            <a:endParaRPr lang="en-IN"/>
          </a:p>
        </p:txBody>
      </p:sp>
    </p:spTree>
    <p:extLst>
      <p:ext uri="{BB962C8B-B14F-4D97-AF65-F5344CB8AC3E}">
        <p14:creationId xmlns:p14="http://schemas.microsoft.com/office/powerpoint/2010/main" val="32620449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Type Checking </a:t>
            </a:r>
            <a:r>
              <a:rPr lang="en-US" dirty="0" smtClean="0"/>
              <a:t>1</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3039559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685118"/>
          </a:xfrm>
        </p:spPr>
        <p:txBody>
          <a:bodyPr>
            <a:noAutofit/>
          </a:bodyPr>
          <a:lstStyle/>
          <a:p>
            <a:r>
              <a:rPr lang="en-US" sz="3200" b="1" dirty="0" smtClean="0"/>
              <a:t>Parse Tree, Syntax Tree, Abstract Syntax Tree</a:t>
            </a:r>
            <a:endParaRPr lang="en-IN" sz="3200" b="1" dirty="0"/>
          </a:p>
        </p:txBody>
      </p:sp>
      <p:pic>
        <p:nvPicPr>
          <p:cNvPr id="5" name="Content Placeholder 4"/>
          <p:cNvPicPr>
            <a:picLocks noGrp="1" noChangeAspect="1"/>
          </p:cNvPicPr>
          <p:nvPr>
            <p:ph idx="1"/>
          </p:nvPr>
        </p:nvPicPr>
        <p:blipFill>
          <a:blip r:embed="rId2"/>
          <a:stretch>
            <a:fillRect/>
          </a:stretch>
        </p:blipFill>
        <p:spPr>
          <a:xfrm>
            <a:off x="3603008" y="1050878"/>
            <a:ext cx="5404513" cy="5445456"/>
          </a:xfrm>
          <a:prstGeom prst="rect">
            <a:avLst/>
          </a:prstGeom>
        </p:spPr>
      </p:pic>
      <p:sp>
        <p:nvSpPr>
          <p:cNvPr id="3" name="Footer Placeholder 2"/>
          <p:cNvSpPr>
            <a:spLocks noGrp="1"/>
          </p:cNvSpPr>
          <p:nvPr>
            <p:ph type="ftr" sz="quarter" idx="11"/>
          </p:nvPr>
        </p:nvSpPr>
        <p:spPr/>
        <p:txBody>
          <a:bodyPr/>
          <a:lstStyle/>
          <a:p>
            <a:r>
              <a:rPr lang="en-IN" smtClean="0"/>
              <a:t>P.S.Sen</a:t>
            </a:r>
            <a:endParaRPr lang="en-IN"/>
          </a:p>
        </p:txBody>
      </p:sp>
      <p:sp>
        <p:nvSpPr>
          <p:cNvPr id="4" name="Slide Number Placeholder 3"/>
          <p:cNvSpPr>
            <a:spLocks noGrp="1"/>
          </p:cNvSpPr>
          <p:nvPr>
            <p:ph type="sldNum" sz="quarter" idx="12"/>
          </p:nvPr>
        </p:nvSpPr>
        <p:spPr/>
        <p:txBody>
          <a:bodyPr>
            <a:normAutofit/>
          </a:bodyPr>
          <a:lstStyle/>
          <a:p>
            <a:fld id="{1011D4E1-98AF-4900-B23A-4CF15D1A5E09}" type="slidenum">
              <a:rPr lang="en-IN" smtClean="0"/>
              <a:t>20</a:t>
            </a:fld>
            <a:endParaRPr lang="en-IN"/>
          </a:p>
        </p:txBody>
      </p:sp>
    </p:spTree>
    <p:extLst>
      <p:ext uri="{BB962C8B-B14F-4D97-AF65-F5344CB8AC3E}">
        <p14:creationId xmlns:p14="http://schemas.microsoft.com/office/powerpoint/2010/main" val="17237456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t>A Snap of different Data Type Management Approaches for </a:t>
            </a:r>
            <a:r>
              <a:rPr lang="en-US" sz="3200" b="1" dirty="0" smtClean="0"/>
              <a:t>objects</a:t>
            </a:r>
            <a:endParaRPr lang="en-IN" sz="3200" dirty="0"/>
          </a:p>
        </p:txBody>
      </p:sp>
      <p:pic>
        <p:nvPicPr>
          <p:cNvPr id="5" name="Content Placeholder 4"/>
          <p:cNvPicPr>
            <a:picLocks noGrp="1" noChangeAspect="1"/>
          </p:cNvPicPr>
          <p:nvPr>
            <p:ph idx="1"/>
          </p:nvPr>
        </p:nvPicPr>
        <p:blipFill>
          <a:blip r:embed="rId2"/>
          <a:stretch>
            <a:fillRect/>
          </a:stretch>
        </p:blipFill>
        <p:spPr>
          <a:xfrm>
            <a:off x="3431061" y="2120900"/>
            <a:ext cx="5336227" cy="4051300"/>
          </a:xfrm>
          <a:prstGeom prst="rect">
            <a:avLst/>
          </a:prstGeom>
        </p:spPr>
      </p:pic>
      <p:sp>
        <p:nvSpPr>
          <p:cNvPr id="3" name="Footer Placeholder 2"/>
          <p:cNvSpPr>
            <a:spLocks noGrp="1"/>
          </p:cNvSpPr>
          <p:nvPr>
            <p:ph type="ftr" sz="quarter" idx="11"/>
          </p:nvPr>
        </p:nvSpPr>
        <p:spPr/>
        <p:txBody>
          <a:bodyPr/>
          <a:lstStyle/>
          <a:p>
            <a:r>
              <a:rPr lang="en-IN" smtClean="0"/>
              <a:t>P.S.Sen</a:t>
            </a:r>
            <a:endParaRPr lang="en-IN"/>
          </a:p>
        </p:txBody>
      </p:sp>
      <p:sp>
        <p:nvSpPr>
          <p:cNvPr id="4" name="Slide Number Placeholder 3"/>
          <p:cNvSpPr>
            <a:spLocks noGrp="1"/>
          </p:cNvSpPr>
          <p:nvPr>
            <p:ph type="sldNum" sz="quarter" idx="12"/>
          </p:nvPr>
        </p:nvSpPr>
        <p:spPr/>
        <p:txBody>
          <a:bodyPr>
            <a:normAutofit/>
          </a:bodyPr>
          <a:lstStyle/>
          <a:p>
            <a:fld id="{1011D4E1-98AF-4900-B23A-4CF15D1A5E09}" type="slidenum">
              <a:rPr lang="en-IN" smtClean="0"/>
              <a:t>21</a:t>
            </a:fld>
            <a:endParaRPr lang="en-IN"/>
          </a:p>
        </p:txBody>
      </p:sp>
    </p:spTree>
    <p:extLst>
      <p:ext uri="{BB962C8B-B14F-4D97-AF65-F5344CB8AC3E}">
        <p14:creationId xmlns:p14="http://schemas.microsoft.com/office/powerpoint/2010/main" val="22013434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IN" dirty="0"/>
          </a:p>
        </p:txBody>
      </p:sp>
      <p:sp>
        <p:nvSpPr>
          <p:cNvPr id="3" name="Content Placeholder 2"/>
          <p:cNvSpPr>
            <a:spLocks noGrp="1"/>
          </p:cNvSpPr>
          <p:nvPr>
            <p:ph idx="1"/>
          </p:nvPr>
        </p:nvSpPr>
        <p:spPr/>
        <p:txBody>
          <a:bodyPr/>
          <a:lstStyle/>
          <a:p>
            <a:r>
              <a:rPr lang="en-US" dirty="0" err="1"/>
              <a:t>Aho</a:t>
            </a:r>
            <a:r>
              <a:rPr lang="en-US" dirty="0"/>
              <a:t>, </a:t>
            </a:r>
            <a:r>
              <a:rPr lang="en-US" dirty="0" err="1"/>
              <a:t>Sethi</a:t>
            </a:r>
            <a:r>
              <a:rPr lang="en-US" dirty="0"/>
              <a:t>, Ullman - “Compiler Principles, Techniques and Tools” - Pearson Education.</a:t>
            </a:r>
            <a:endParaRPr lang="en-IN" dirty="0"/>
          </a:p>
          <a:p>
            <a:r>
              <a:rPr lang="en-IN" dirty="0">
                <a:hlinkClick r:id="rId2"/>
              </a:rPr>
              <a:t>https://thecodeboss.dev/2015/11/programming-concepts-static-vs-dynamic-type-checking</a:t>
            </a:r>
            <a:r>
              <a:rPr lang="en-IN" dirty="0" smtClean="0">
                <a:hlinkClick r:id="rId2"/>
              </a:rPr>
              <a:t>/</a:t>
            </a:r>
            <a:endParaRPr lang="en-IN" dirty="0" smtClean="0"/>
          </a:p>
          <a:p>
            <a:r>
              <a:rPr lang="en-US" smtClean="0"/>
              <a:t>Page 239, Compliers </a:t>
            </a:r>
            <a:r>
              <a:rPr lang="en-US" dirty="0" smtClean="0"/>
              <a:t>Principles and Practices, Parag H. Dave, </a:t>
            </a:r>
            <a:r>
              <a:rPr lang="en-US" dirty="0" err="1" smtClean="0"/>
              <a:t>Himanshu</a:t>
            </a:r>
            <a:r>
              <a:rPr lang="en-US" dirty="0" smtClean="0"/>
              <a:t> B. Dave</a:t>
            </a:r>
          </a:p>
          <a:p>
            <a:r>
              <a:rPr lang="en-US" dirty="0"/>
              <a:t>https://ocw.mit.edu/courses/6-035-computer-language-engineering-spring-2010/275980aad79ddb35c3872f07019d3278_MIT6_035S10_lec06.pdf</a:t>
            </a:r>
            <a:endParaRPr lang="en-IN" dirty="0"/>
          </a:p>
        </p:txBody>
      </p:sp>
      <p:sp>
        <p:nvSpPr>
          <p:cNvPr id="5" name="Footer Placeholder 4"/>
          <p:cNvSpPr>
            <a:spLocks noGrp="1"/>
          </p:cNvSpPr>
          <p:nvPr>
            <p:ph type="ftr" sz="quarter" idx="11"/>
          </p:nvPr>
        </p:nvSpPr>
        <p:spPr/>
        <p:txBody>
          <a:bodyPr/>
          <a:lstStyle/>
          <a:p>
            <a:r>
              <a:rPr lang="en-IN" smtClean="0"/>
              <a:t>P.S.Sen</a:t>
            </a:r>
            <a:endParaRPr lang="en-IN"/>
          </a:p>
        </p:txBody>
      </p:sp>
      <p:sp>
        <p:nvSpPr>
          <p:cNvPr id="4" name="Slide Number Placeholder 3"/>
          <p:cNvSpPr>
            <a:spLocks noGrp="1"/>
          </p:cNvSpPr>
          <p:nvPr>
            <p:ph type="sldNum" sz="quarter" idx="12"/>
          </p:nvPr>
        </p:nvSpPr>
        <p:spPr/>
        <p:txBody>
          <a:bodyPr>
            <a:normAutofit/>
          </a:bodyPr>
          <a:lstStyle/>
          <a:p>
            <a:fld id="{1011D4E1-98AF-4900-B23A-4CF15D1A5E09}" type="slidenum">
              <a:rPr lang="en-IN" smtClean="0"/>
              <a:t>22</a:t>
            </a:fld>
            <a:endParaRPr lang="en-IN"/>
          </a:p>
        </p:txBody>
      </p:sp>
    </p:spTree>
    <p:extLst>
      <p:ext uri="{BB962C8B-B14F-4D97-AF65-F5344CB8AC3E}">
        <p14:creationId xmlns:p14="http://schemas.microsoft.com/office/powerpoint/2010/main" val="28721486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Syllabus</a:t>
            </a:r>
            <a:endParaRPr lang="en-IN" b="1" dirty="0"/>
          </a:p>
        </p:txBody>
      </p:sp>
      <p:sp>
        <p:nvSpPr>
          <p:cNvPr id="3" name="Content Placeholder 2"/>
          <p:cNvSpPr>
            <a:spLocks noGrp="1"/>
          </p:cNvSpPr>
          <p:nvPr>
            <p:ph idx="1"/>
          </p:nvPr>
        </p:nvSpPr>
        <p:spPr/>
        <p:txBody>
          <a:bodyPr>
            <a:normAutofit/>
          </a:bodyPr>
          <a:lstStyle/>
          <a:p>
            <a:r>
              <a:rPr lang="en-US" sz="2800" b="1" dirty="0"/>
              <a:t>Type checking [3L]</a:t>
            </a:r>
            <a:endParaRPr lang="en-IN" sz="2800" dirty="0"/>
          </a:p>
          <a:p>
            <a:r>
              <a:rPr lang="en-US" sz="2800" b="1" dirty="0"/>
              <a:t>Type systems, Specification of a simple type checker, Equivalence of type expressions, Type conversions</a:t>
            </a:r>
            <a:endParaRPr lang="en-IN" sz="2800" dirty="0"/>
          </a:p>
          <a:p>
            <a:endParaRPr lang="en-IN" sz="2800" dirty="0"/>
          </a:p>
        </p:txBody>
      </p:sp>
      <p:sp>
        <p:nvSpPr>
          <p:cNvPr id="5" name="Footer Placeholder 4"/>
          <p:cNvSpPr>
            <a:spLocks noGrp="1"/>
          </p:cNvSpPr>
          <p:nvPr>
            <p:ph type="ftr" sz="quarter" idx="11"/>
          </p:nvPr>
        </p:nvSpPr>
        <p:spPr/>
        <p:txBody>
          <a:bodyPr/>
          <a:lstStyle/>
          <a:p>
            <a:r>
              <a:rPr lang="en-IN" smtClean="0"/>
              <a:t>P.S.Sen</a:t>
            </a:r>
            <a:endParaRPr lang="en-IN"/>
          </a:p>
        </p:txBody>
      </p:sp>
      <p:sp>
        <p:nvSpPr>
          <p:cNvPr id="4" name="Slide Number Placeholder 3"/>
          <p:cNvSpPr>
            <a:spLocks noGrp="1"/>
          </p:cNvSpPr>
          <p:nvPr>
            <p:ph type="sldNum" sz="quarter" idx="12"/>
          </p:nvPr>
        </p:nvSpPr>
        <p:spPr/>
        <p:txBody>
          <a:bodyPr>
            <a:normAutofit/>
          </a:bodyPr>
          <a:lstStyle/>
          <a:p>
            <a:fld id="{1011D4E1-98AF-4900-B23A-4CF15D1A5E09}" type="slidenum">
              <a:rPr lang="en-IN" smtClean="0"/>
              <a:t>3</a:t>
            </a:fld>
            <a:endParaRPr lang="en-IN"/>
          </a:p>
        </p:txBody>
      </p:sp>
    </p:spTree>
    <p:extLst>
      <p:ext uri="{BB962C8B-B14F-4D97-AF65-F5344CB8AC3E}">
        <p14:creationId xmlns:p14="http://schemas.microsoft.com/office/powerpoint/2010/main" val="11303828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Front End of a Compiler</a:t>
            </a:r>
            <a:endParaRPr lang="en-IN" dirty="0"/>
          </a:p>
        </p:txBody>
      </p:sp>
      <p:pic>
        <p:nvPicPr>
          <p:cNvPr id="5" name="Content Placeholder 4"/>
          <p:cNvPicPr>
            <a:picLocks noGrp="1" noChangeAspect="1"/>
          </p:cNvPicPr>
          <p:nvPr>
            <p:ph idx="1"/>
          </p:nvPr>
        </p:nvPicPr>
        <p:blipFill>
          <a:blip r:embed="rId2"/>
          <a:stretch>
            <a:fillRect/>
          </a:stretch>
        </p:blipFill>
        <p:spPr>
          <a:xfrm>
            <a:off x="1436914" y="2220687"/>
            <a:ext cx="8258629" cy="3018970"/>
          </a:xfrm>
          <a:prstGeom prst="rect">
            <a:avLst/>
          </a:prstGeom>
        </p:spPr>
      </p:pic>
      <p:sp>
        <p:nvSpPr>
          <p:cNvPr id="3" name="Footer Placeholder 2"/>
          <p:cNvSpPr>
            <a:spLocks noGrp="1"/>
          </p:cNvSpPr>
          <p:nvPr>
            <p:ph type="ftr" sz="quarter" idx="11"/>
          </p:nvPr>
        </p:nvSpPr>
        <p:spPr/>
        <p:txBody>
          <a:bodyPr/>
          <a:lstStyle/>
          <a:p>
            <a:r>
              <a:rPr lang="en-IN" smtClean="0"/>
              <a:t>P.S.Sen</a:t>
            </a:r>
            <a:endParaRPr lang="en-IN"/>
          </a:p>
        </p:txBody>
      </p:sp>
      <p:sp>
        <p:nvSpPr>
          <p:cNvPr id="4" name="Slide Number Placeholder 3"/>
          <p:cNvSpPr>
            <a:spLocks noGrp="1"/>
          </p:cNvSpPr>
          <p:nvPr>
            <p:ph type="sldNum" sz="quarter" idx="12"/>
          </p:nvPr>
        </p:nvSpPr>
        <p:spPr/>
        <p:txBody>
          <a:bodyPr>
            <a:normAutofit/>
          </a:bodyPr>
          <a:lstStyle/>
          <a:p>
            <a:fld id="{1011D4E1-98AF-4900-B23A-4CF15D1A5E09}" type="slidenum">
              <a:rPr lang="en-IN" smtClean="0"/>
              <a:t>4</a:t>
            </a:fld>
            <a:endParaRPr lang="en-IN"/>
          </a:p>
        </p:txBody>
      </p:sp>
    </p:spTree>
    <p:extLst>
      <p:ext uri="{BB962C8B-B14F-4D97-AF65-F5344CB8AC3E}">
        <p14:creationId xmlns:p14="http://schemas.microsoft.com/office/powerpoint/2010/main" val="19471786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 System and Type</a:t>
            </a:r>
            <a:endParaRPr lang="en-IN" b="1" dirty="0"/>
          </a:p>
        </p:txBody>
      </p:sp>
      <p:sp>
        <p:nvSpPr>
          <p:cNvPr id="3" name="Content Placeholder 2"/>
          <p:cNvSpPr>
            <a:spLocks noGrp="1"/>
          </p:cNvSpPr>
          <p:nvPr>
            <p:ph idx="1"/>
          </p:nvPr>
        </p:nvSpPr>
        <p:spPr/>
        <p:txBody>
          <a:bodyPr>
            <a:normAutofit/>
          </a:bodyPr>
          <a:lstStyle/>
          <a:p>
            <a:pPr algn="just">
              <a:lnSpc>
                <a:spcPct val="100000"/>
              </a:lnSpc>
              <a:spcBef>
                <a:spcPts val="0"/>
              </a:spcBef>
              <a:spcAft>
                <a:spcPts val="0"/>
              </a:spcAft>
            </a:pPr>
            <a:r>
              <a:rPr lang="en-US" b="1" dirty="0"/>
              <a:t> </a:t>
            </a:r>
            <a:r>
              <a:rPr lang="en-US" sz="2400" dirty="0"/>
              <a:t>A type system -</a:t>
            </a:r>
            <a:r>
              <a:rPr lang="en-US" sz="2400" dirty="0" smtClean="0"/>
              <a:t> </a:t>
            </a:r>
            <a:r>
              <a:rPr lang="en-US" sz="2400" dirty="0"/>
              <a:t>a </a:t>
            </a:r>
            <a:r>
              <a:rPr lang="en-US" sz="2400" b="1" dirty="0"/>
              <a:t>collection of rules </a:t>
            </a:r>
            <a:r>
              <a:rPr lang="en-US" sz="2400" dirty="0"/>
              <a:t>that </a:t>
            </a:r>
            <a:r>
              <a:rPr lang="en-US" sz="2400" dirty="0" smtClean="0"/>
              <a:t>assigns </a:t>
            </a:r>
            <a:r>
              <a:rPr lang="en-US" sz="2400" dirty="0"/>
              <a:t>a property called </a:t>
            </a:r>
            <a:r>
              <a:rPr lang="en-US" sz="2400" u="sng" dirty="0"/>
              <a:t>type</a:t>
            </a:r>
            <a:r>
              <a:rPr lang="en-US" sz="2400" dirty="0"/>
              <a:t> </a:t>
            </a:r>
            <a:endParaRPr lang="en-US" sz="2400" dirty="0" smtClean="0"/>
          </a:p>
          <a:p>
            <a:pPr algn="just">
              <a:lnSpc>
                <a:spcPct val="100000"/>
              </a:lnSpc>
              <a:spcBef>
                <a:spcPts val="0"/>
              </a:spcBef>
              <a:spcAft>
                <a:spcPts val="0"/>
              </a:spcAft>
            </a:pPr>
            <a:r>
              <a:rPr lang="en-US" sz="2400" b="1" dirty="0" smtClean="0"/>
              <a:t>Variables</a:t>
            </a:r>
            <a:r>
              <a:rPr lang="en-US" sz="2400" b="1" dirty="0"/>
              <a:t>, expressions, functions or </a:t>
            </a:r>
            <a:r>
              <a:rPr lang="en-US" sz="2400" b="1" dirty="0" smtClean="0"/>
              <a:t>modules</a:t>
            </a:r>
          </a:p>
          <a:p>
            <a:pPr algn="just">
              <a:lnSpc>
                <a:spcPct val="100000"/>
              </a:lnSpc>
              <a:spcBef>
                <a:spcPts val="0"/>
              </a:spcBef>
              <a:spcAft>
                <a:spcPts val="0"/>
              </a:spcAft>
            </a:pPr>
            <a:r>
              <a:rPr lang="en-US" sz="2400" b="1" dirty="0" smtClean="0"/>
              <a:t>Verify</a:t>
            </a:r>
            <a:r>
              <a:rPr lang="en-US" sz="2400" dirty="0" smtClean="0"/>
              <a:t> - </a:t>
            </a:r>
            <a:r>
              <a:rPr lang="en-US" sz="2400" dirty="0"/>
              <a:t>data is </a:t>
            </a:r>
            <a:r>
              <a:rPr lang="en-US" sz="2400" dirty="0" smtClean="0"/>
              <a:t> represented</a:t>
            </a:r>
            <a:r>
              <a:rPr lang="en-US" sz="2400" dirty="0"/>
              <a:t> properly throughout a </a:t>
            </a:r>
            <a:r>
              <a:rPr lang="en-US" sz="2400" dirty="0" smtClean="0"/>
              <a:t>program</a:t>
            </a:r>
          </a:p>
          <a:p>
            <a:pPr>
              <a:lnSpc>
                <a:spcPct val="100000"/>
              </a:lnSpc>
              <a:spcBef>
                <a:spcPts val="0"/>
              </a:spcBef>
              <a:spcAft>
                <a:spcPts val="0"/>
              </a:spcAft>
            </a:pPr>
            <a:r>
              <a:rPr lang="en-US" sz="2400" dirty="0" smtClean="0"/>
              <a:t>A </a:t>
            </a:r>
            <a:r>
              <a:rPr lang="en-US" sz="2400" b="1" dirty="0" smtClean="0"/>
              <a:t>classification </a:t>
            </a:r>
            <a:endParaRPr lang="en-US" sz="2400" b="1" dirty="0"/>
          </a:p>
          <a:p>
            <a:pPr algn="just">
              <a:lnSpc>
                <a:spcPct val="100000"/>
              </a:lnSpc>
              <a:spcBef>
                <a:spcPts val="0"/>
              </a:spcBef>
              <a:spcAft>
                <a:spcPts val="0"/>
              </a:spcAft>
            </a:pPr>
            <a:r>
              <a:rPr lang="en-US" sz="2400" dirty="0" smtClean="0"/>
              <a:t>Describes </a:t>
            </a:r>
            <a:r>
              <a:rPr lang="en-US" sz="2400" dirty="0"/>
              <a:t>the </a:t>
            </a:r>
            <a:r>
              <a:rPr lang="en-US" sz="2400" b="1" dirty="0"/>
              <a:t>possible values </a:t>
            </a:r>
            <a:r>
              <a:rPr lang="en-US" sz="2400" dirty="0"/>
              <a:t>of a structure </a:t>
            </a:r>
            <a:r>
              <a:rPr lang="en-US" sz="2400" dirty="0" smtClean="0"/>
              <a:t>like variable</a:t>
            </a:r>
          </a:p>
          <a:p>
            <a:pPr algn="just">
              <a:lnSpc>
                <a:spcPct val="100000"/>
              </a:lnSpc>
              <a:spcBef>
                <a:spcPts val="0"/>
              </a:spcBef>
              <a:spcAft>
                <a:spcPts val="0"/>
              </a:spcAft>
            </a:pPr>
            <a:r>
              <a:rPr lang="en-US" sz="2400" dirty="0" smtClean="0"/>
              <a:t>Semantic </a:t>
            </a:r>
            <a:r>
              <a:rPr lang="en-US" sz="2400" dirty="0"/>
              <a:t>meaning </a:t>
            </a:r>
            <a:r>
              <a:rPr lang="en-US" sz="2400" dirty="0" smtClean="0"/>
              <a:t>of </a:t>
            </a:r>
            <a:r>
              <a:rPr lang="en-US" sz="2400" dirty="0"/>
              <a:t>how the values of that structure can </a:t>
            </a:r>
            <a:r>
              <a:rPr lang="en-US" sz="2400" b="1" dirty="0"/>
              <a:t>be stored in </a:t>
            </a:r>
            <a:r>
              <a:rPr lang="en-US" sz="2400" b="1" dirty="0" smtClean="0"/>
              <a:t>memory</a:t>
            </a:r>
          </a:p>
          <a:p>
            <a:pPr algn="just">
              <a:lnSpc>
                <a:spcPct val="100000"/>
              </a:lnSpc>
              <a:spcBef>
                <a:spcPts val="0"/>
              </a:spcBef>
              <a:spcAft>
                <a:spcPts val="0"/>
              </a:spcAft>
            </a:pPr>
            <a:r>
              <a:rPr lang="en-US" sz="2400" b="1" dirty="0" smtClean="0"/>
              <a:t>Examples -</a:t>
            </a:r>
            <a:r>
              <a:rPr lang="en-US" sz="2400" dirty="0" smtClean="0"/>
              <a:t>Integers</a:t>
            </a:r>
            <a:r>
              <a:rPr lang="en-US" sz="2400" dirty="0"/>
              <a:t>, Strings, Floats, and </a:t>
            </a:r>
            <a:r>
              <a:rPr lang="en-US" sz="2400" dirty="0" smtClean="0"/>
              <a:t>Booleans</a:t>
            </a:r>
          </a:p>
          <a:p>
            <a:pPr algn="just">
              <a:lnSpc>
                <a:spcPct val="100000"/>
              </a:lnSpc>
              <a:spcBef>
                <a:spcPts val="0"/>
              </a:spcBef>
              <a:spcAft>
                <a:spcPts val="0"/>
              </a:spcAft>
            </a:pPr>
            <a:r>
              <a:rPr lang="en-US" sz="2400" dirty="0"/>
              <a:t>End goal - reducing the number of bugs </a:t>
            </a:r>
          </a:p>
        </p:txBody>
      </p:sp>
      <p:sp>
        <p:nvSpPr>
          <p:cNvPr id="5" name="Footer Placeholder 4"/>
          <p:cNvSpPr>
            <a:spLocks noGrp="1"/>
          </p:cNvSpPr>
          <p:nvPr>
            <p:ph type="ftr" sz="quarter" idx="11"/>
          </p:nvPr>
        </p:nvSpPr>
        <p:spPr/>
        <p:txBody>
          <a:bodyPr/>
          <a:lstStyle/>
          <a:p>
            <a:r>
              <a:rPr lang="en-IN" smtClean="0"/>
              <a:t>P.S.Sen</a:t>
            </a:r>
            <a:endParaRPr lang="en-IN"/>
          </a:p>
        </p:txBody>
      </p:sp>
      <p:sp>
        <p:nvSpPr>
          <p:cNvPr id="4" name="Slide Number Placeholder 3"/>
          <p:cNvSpPr>
            <a:spLocks noGrp="1"/>
          </p:cNvSpPr>
          <p:nvPr>
            <p:ph type="sldNum" sz="quarter" idx="12"/>
          </p:nvPr>
        </p:nvSpPr>
        <p:spPr/>
        <p:txBody>
          <a:bodyPr>
            <a:normAutofit/>
          </a:bodyPr>
          <a:lstStyle/>
          <a:p>
            <a:fld id="{1011D4E1-98AF-4900-B23A-4CF15D1A5E09}" type="slidenum">
              <a:rPr lang="en-IN" smtClean="0"/>
              <a:t>5</a:t>
            </a:fld>
            <a:endParaRPr lang="en-IN"/>
          </a:p>
        </p:txBody>
      </p:sp>
    </p:spTree>
    <p:extLst>
      <p:ext uri="{BB962C8B-B14F-4D97-AF65-F5344CB8AC3E}">
        <p14:creationId xmlns:p14="http://schemas.microsoft.com/office/powerpoint/2010/main" val="542670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can be broken down into categories:</a:t>
            </a:r>
            <a:endParaRPr lang="en-IN" b="1" dirty="0"/>
          </a:p>
        </p:txBody>
      </p:sp>
      <p:sp>
        <p:nvSpPr>
          <p:cNvPr id="3" name="Content Placeholder 2"/>
          <p:cNvSpPr>
            <a:spLocks noGrp="1"/>
          </p:cNvSpPr>
          <p:nvPr>
            <p:ph idx="1"/>
          </p:nvPr>
        </p:nvSpPr>
        <p:spPr/>
        <p:txBody>
          <a:bodyPr>
            <a:normAutofit fontScale="92500" lnSpcReduction="10000"/>
          </a:bodyPr>
          <a:lstStyle/>
          <a:p>
            <a:pPr algn="just">
              <a:lnSpc>
                <a:spcPct val="100000"/>
              </a:lnSpc>
              <a:spcBef>
                <a:spcPts val="0"/>
              </a:spcBef>
              <a:spcAft>
                <a:spcPts val="0"/>
              </a:spcAft>
            </a:pPr>
            <a:r>
              <a:rPr lang="en-US" sz="2400" b="1" dirty="0"/>
              <a:t>Primitive types </a:t>
            </a:r>
            <a:r>
              <a:rPr lang="en-US" sz="2400" b="1" dirty="0" smtClean="0"/>
              <a:t>–</a:t>
            </a:r>
            <a:r>
              <a:rPr lang="en-US" sz="2400" dirty="0" smtClean="0"/>
              <a:t>based </a:t>
            </a:r>
            <a:r>
              <a:rPr lang="en-US" sz="2400" dirty="0"/>
              <a:t>on </a:t>
            </a:r>
            <a:r>
              <a:rPr lang="en-US" sz="2400" dirty="0" smtClean="0"/>
              <a:t>language </a:t>
            </a:r>
          </a:p>
          <a:p>
            <a:pPr algn="just">
              <a:lnSpc>
                <a:spcPct val="100000"/>
              </a:lnSpc>
              <a:spcBef>
                <a:spcPts val="0"/>
              </a:spcBef>
              <a:spcAft>
                <a:spcPts val="0"/>
              </a:spcAft>
            </a:pPr>
            <a:endParaRPr lang="en-US" sz="2400" dirty="0" smtClean="0"/>
          </a:p>
          <a:p>
            <a:pPr algn="just">
              <a:lnSpc>
                <a:spcPct val="100000"/>
              </a:lnSpc>
              <a:spcBef>
                <a:spcPts val="0"/>
              </a:spcBef>
              <a:spcAft>
                <a:spcPts val="0"/>
              </a:spcAft>
            </a:pPr>
            <a:r>
              <a:rPr lang="en-US" sz="2400" b="1" dirty="0" smtClean="0"/>
              <a:t>Integers</a:t>
            </a:r>
            <a:r>
              <a:rPr lang="en-US" sz="2400" b="1" dirty="0"/>
              <a:t>, </a:t>
            </a:r>
            <a:r>
              <a:rPr lang="en-US" sz="2400" b="1" dirty="0" err="1"/>
              <a:t>booleans</a:t>
            </a:r>
            <a:r>
              <a:rPr lang="en-US" sz="2400" b="1" dirty="0"/>
              <a:t>, floats, and </a:t>
            </a:r>
            <a:r>
              <a:rPr lang="en-US" sz="2400" b="1" dirty="0" smtClean="0"/>
              <a:t>characters</a:t>
            </a:r>
          </a:p>
          <a:p>
            <a:pPr algn="just">
              <a:lnSpc>
                <a:spcPct val="100000"/>
              </a:lnSpc>
              <a:spcBef>
                <a:spcPts val="0"/>
              </a:spcBef>
              <a:spcAft>
                <a:spcPts val="0"/>
              </a:spcAft>
            </a:pPr>
            <a:endParaRPr lang="en-US" sz="2400" b="1" dirty="0"/>
          </a:p>
          <a:p>
            <a:pPr algn="just">
              <a:lnSpc>
                <a:spcPct val="100000"/>
              </a:lnSpc>
              <a:spcBef>
                <a:spcPts val="0"/>
              </a:spcBef>
              <a:spcAft>
                <a:spcPts val="0"/>
              </a:spcAft>
            </a:pPr>
            <a:r>
              <a:rPr lang="en-US" sz="2400" b="1" dirty="0"/>
              <a:t>Composite types </a:t>
            </a:r>
            <a:r>
              <a:rPr lang="en-US" sz="2400" b="1" dirty="0" smtClean="0"/>
              <a:t>composed </a:t>
            </a:r>
            <a:r>
              <a:rPr lang="en-US" sz="2400" b="1" dirty="0"/>
              <a:t>of more than one primitive type, </a:t>
            </a:r>
            <a:r>
              <a:rPr lang="en-US" sz="2400" dirty="0"/>
              <a:t>e.g. an array or record (not a hash, however). All composite types are considered </a:t>
            </a:r>
            <a:r>
              <a:rPr lang="en-US" sz="2400" u="sng" dirty="0"/>
              <a:t>data </a:t>
            </a:r>
            <a:r>
              <a:rPr lang="en-US" sz="2400" u="sng" dirty="0" smtClean="0"/>
              <a:t>structures</a:t>
            </a:r>
            <a:endParaRPr lang="en-US" sz="2400" dirty="0"/>
          </a:p>
          <a:p>
            <a:pPr algn="just">
              <a:lnSpc>
                <a:spcPct val="100000"/>
              </a:lnSpc>
              <a:spcBef>
                <a:spcPts val="0"/>
              </a:spcBef>
              <a:spcAft>
                <a:spcPts val="0"/>
              </a:spcAft>
            </a:pPr>
            <a:r>
              <a:rPr lang="en-US" sz="2400" b="1" dirty="0"/>
              <a:t>Abstract types – types that do not have a specific implementation </a:t>
            </a:r>
            <a:r>
              <a:rPr lang="en-US" sz="2400" dirty="0"/>
              <a:t>(and thus can be represented via multiple types), such as a hash, set, queue, and </a:t>
            </a:r>
            <a:r>
              <a:rPr lang="en-US" sz="2400" dirty="0" smtClean="0"/>
              <a:t>stack</a:t>
            </a:r>
            <a:endParaRPr lang="en-US" sz="2400" dirty="0"/>
          </a:p>
          <a:p>
            <a:pPr algn="just">
              <a:lnSpc>
                <a:spcPct val="100000"/>
              </a:lnSpc>
              <a:spcBef>
                <a:spcPts val="0"/>
              </a:spcBef>
              <a:spcAft>
                <a:spcPts val="0"/>
              </a:spcAft>
            </a:pPr>
            <a:r>
              <a:rPr lang="en-US" sz="2400" b="1" dirty="0"/>
              <a:t>Other types – such as pointers </a:t>
            </a:r>
            <a:r>
              <a:rPr lang="en-US" sz="2400" dirty="0"/>
              <a:t>(a type which holds as its value a reference to a different memory location)</a:t>
            </a:r>
            <a:r>
              <a:rPr lang="en-US" sz="2400" b="1" dirty="0"/>
              <a:t> and </a:t>
            </a:r>
            <a:r>
              <a:rPr lang="en-US" sz="2400" b="1" dirty="0" smtClean="0"/>
              <a:t>functions</a:t>
            </a:r>
            <a:endParaRPr lang="en-US" sz="2400" b="1" dirty="0"/>
          </a:p>
          <a:p>
            <a:endParaRPr lang="en-IN" dirty="0"/>
          </a:p>
        </p:txBody>
      </p:sp>
      <p:sp>
        <p:nvSpPr>
          <p:cNvPr id="5" name="Footer Placeholder 4"/>
          <p:cNvSpPr>
            <a:spLocks noGrp="1"/>
          </p:cNvSpPr>
          <p:nvPr>
            <p:ph type="ftr" sz="quarter" idx="11"/>
          </p:nvPr>
        </p:nvSpPr>
        <p:spPr/>
        <p:txBody>
          <a:bodyPr/>
          <a:lstStyle/>
          <a:p>
            <a:r>
              <a:rPr lang="en-IN" smtClean="0"/>
              <a:t>P.S.Sen</a:t>
            </a:r>
            <a:endParaRPr lang="en-IN"/>
          </a:p>
        </p:txBody>
      </p:sp>
      <p:sp>
        <p:nvSpPr>
          <p:cNvPr id="4" name="Slide Number Placeholder 3"/>
          <p:cNvSpPr>
            <a:spLocks noGrp="1"/>
          </p:cNvSpPr>
          <p:nvPr>
            <p:ph type="sldNum" sz="quarter" idx="12"/>
          </p:nvPr>
        </p:nvSpPr>
        <p:spPr/>
        <p:txBody>
          <a:bodyPr>
            <a:normAutofit/>
          </a:bodyPr>
          <a:lstStyle/>
          <a:p>
            <a:fld id="{1011D4E1-98AF-4900-B23A-4CF15D1A5E09}" type="slidenum">
              <a:rPr lang="en-IN" smtClean="0"/>
              <a:t>6</a:t>
            </a:fld>
            <a:endParaRPr lang="en-IN"/>
          </a:p>
        </p:txBody>
      </p:sp>
    </p:spTree>
    <p:extLst>
      <p:ext uri="{BB962C8B-B14F-4D97-AF65-F5344CB8AC3E}">
        <p14:creationId xmlns:p14="http://schemas.microsoft.com/office/powerpoint/2010/main" val="39233192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 Checking, Type-safe, Type-errors</a:t>
            </a:r>
            <a:endParaRPr lang="en-IN" b="1" dirty="0"/>
          </a:p>
        </p:txBody>
      </p:sp>
      <p:sp>
        <p:nvSpPr>
          <p:cNvPr id="3" name="Content Placeholder 2"/>
          <p:cNvSpPr>
            <a:spLocks noGrp="1"/>
          </p:cNvSpPr>
          <p:nvPr>
            <p:ph idx="1"/>
          </p:nvPr>
        </p:nvSpPr>
        <p:spPr>
          <a:xfrm>
            <a:off x="438912" y="1743762"/>
            <a:ext cx="10515600" cy="4725300"/>
          </a:xfrm>
        </p:spPr>
        <p:txBody>
          <a:bodyPr>
            <a:normAutofit fontScale="92500" lnSpcReduction="20000"/>
          </a:bodyPr>
          <a:lstStyle/>
          <a:p>
            <a:pPr algn="just">
              <a:lnSpc>
                <a:spcPct val="120000"/>
              </a:lnSpc>
              <a:spcBef>
                <a:spcPts val="0"/>
              </a:spcBef>
              <a:spcAft>
                <a:spcPts val="0"/>
              </a:spcAft>
            </a:pPr>
            <a:r>
              <a:rPr lang="en-US" dirty="0"/>
              <a:t> </a:t>
            </a:r>
            <a:r>
              <a:rPr lang="en-US" sz="2800" dirty="0"/>
              <a:t>A type merely </a:t>
            </a:r>
            <a:r>
              <a:rPr lang="en-US" sz="2800" b="1" dirty="0"/>
              <a:t>defines a set of rules and protocols </a:t>
            </a:r>
            <a:r>
              <a:rPr lang="en-US" sz="2800" dirty="0" smtClean="0"/>
              <a:t>as how a </a:t>
            </a:r>
            <a:r>
              <a:rPr lang="en-US" sz="2800" dirty="0"/>
              <a:t>piece of data is supposed to </a:t>
            </a:r>
            <a:r>
              <a:rPr lang="en-US" sz="2800" dirty="0" smtClean="0"/>
              <a:t>behave</a:t>
            </a:r>
          </a:p>
          <a:p>
            <a:pPr algn="just">
              <a:lnSpc>
                <a:spcPct val="120000"/>
              </a:lnSpc>
              <a:spcBef>
                <a:spcPts val="0"/>
              </a:spcBef>
              <a:spcAft>
                <a:spcPts val="0"/>
              </a:spcAft>
            </a:pPr>
            <a:r>
              <a:rPr lang="en-US" sz="2800" dirty="0"/>
              <a:t> Type </a:t>
            </a:r>
            <a:r>
              <a:rPr lang="en-US" sz="2800" dirty="0" smtClean="0"/>
              <a:t>checking-</a:t>
            </a:r>
            <a:r>
              <a:rPr lang="en-US" sz="2800" dirty="0"/>
              <a:t> </a:t>
            </a:r>
            <a:r>
              <a:rPr lang="en-US" sz="2800" b="1" dirty="0" smtClean="0"/>
              <a:t>the </a:t>
            </a:r>
            <a:r>
              <a:rPr lang="en-US" sz="2800" b="1" dirty="0"/>
              <a:t>process of verifying and enforcing the constraints of </a:t>
            </a:r>
            <a:r>
              <a:rPr lang="en-US" sz="2800" b="1" dirty="0" smtClean="0"/>
              <a:t>types </a:t>
            </a:r>
          </a:p>
          <a:p>
            <a:pPr algn="just">
              <a:lnSpc>
                <a:spcPct val="120000"/>
              </a:lnSpc>
              <a:spcBef>
                <a:spcPts val="0"/>
              </a:spcBef>
              <a:spcAft>
                <a:spcPts val="0"/>
              </a:spcAft>
            </a:pPr>
            <a:r>
              <a:rPr lang="en-US" sz="2800" dirty="0" smtClean="0"/>
              <a:t>Can </a:t>
            </a:r>
            <a:r>
              <a:rPr lang="en-US" sz="2800" dirty="0"/>
              <a:t>occur either at compile time (i.e. statically) or at runtime (i.e. dynamically</a:t>
            </a:r>
            <a:r>
              <a:rPr lang="en-US" sz="2800" dirty="0" smtClean="0"/>
              <a:t>)</a:t>
            </a:r>
          </a:p>
          <a:p>
            <a:pPr algn="just">
              <a:lnSpc>
                <a:spcPct val="120000"/>
              </a:lnSpc>
              <a:spcBef>
                <a:spcPts val="0"/>
              </a:spcBef>
              <a:spcAft>
                <a:spcPts val="0"/>
              </a:spcAft>
            </a:pPr>
            <a:r>
              <a:rPr lang="en-US" sz="2800" dirty="0" smtClean="0"/>
              <a:t> </a:t>
            </a:r>
            <a:r>
              <a:rPr lang="en-US" sz="2800" dirty="0"/>
              <a:t>Type checking is all about </a:t>
            </a:r>
            <a:r>
              <a:rPr lang="en-US" sz="2800" b="1" dirty="0"/>
              <a:t>ensuring that the program is </a:t>
            </a:r>
            <a:r>
              <a:rPr lang="en-US" sz="2800" b="1" dirty="0" smtClean="0"/>
              <a:t>type-safe</a:t>
            </a:r>
          </a:p>
          <a:p>
            <a:pPr algn="just">
              <a:lnSpc>
                <a:spcPct val="120000"/>
              </a:lnSpc>
              <a:spcBef>
                <a:spcPts val="0"/>
              </a:spcBef>
              <a:spcAft>
                <a:spcPts val="0"/>
              </a:spcAft>
            </a:pPr>
            <a:r>
              <a:rPr lang="en-US" sz="2800" dirty="0" smtClean="0"/>
              <a:t>Type-safe means that </a:t>
            </a:r>
            <a:r>
              <a:rPr lang="en-US" sz="2800" dirty="0"/>
              <a:t>the </a:t>
            </a:r>
            <a:r>
              <a:rPr lang="en-US" sz="2800" b="1" dirty="0"/>
              <a:t>possibility of type errors</a:t>
            </a:r>
            <a:r>
              <a:rPr lang="en-US" sz="2800" dirty="0"/>
              <a:t> is kept to a </a:t>
            </a:r>
            <a:r>
              <a:rPr lang="en-US" sz="2800" dirty="0" smtClean="0"/>
              <a:t>minimum</a:t>
            </a:r>
            <a:r>
              <a:rPr lang="en-US" sz="2800" dirty="0"/>
              <a:t> </a:t>
            </a:r>
            <a:endParaRPr lang="en-US" sz="2800" dirty="0" smtClean="0"/>
          </a:p>
          <a:p>
            <a:pPr algn="just">
              <a:lnSpc>
                <a:spcPct val="120000"/>
              </a:lnSpc>
              <a:spcBef>
                <a:spcPts val="0"/>
              </a:spcBef>
              <a:spcAft>
                <a:spcPts val="0"/>
              </a:spcAft>
            </a:pPr>
            <a:r>
              <a:rPr lang="en-US" sz="2800" b="1" dirty="0" smtClean="0"/>
              <a:t>x=“abc”+2</a:t>
            </a:r>
            <a:endParaRPr lang="en-IN" sz="2800" b="1" dirty="0"/>
          </a:p>
        </p:txBody>
      </p:sp>
      <p:sp>
        <p:nvSpPr>
          <p:cNvPr id="5" name="Footer Placeholder 4"/>
          <p:cNvSpPr>
            <a:spLocks noGrp="1"/>
          </p:cNvSpPr>
          <p:nvPr>
            <p:ph type="ftr" sz="quarter" idx="11"/>
          </p:nvPr>
        </p:nvSpPr>
        <p:spPr/>
        <p:txBody>
          <a:bodyPr/>
          <a:lstStyle/>
          <a:p>
            <a:r>
              <a:rPr lang="en-IN" smtClean="0"/>
              <a:t>P.S.Sen</a:t>
            </a:r>
            <a:endParaRPr lang="en-IN"/>
          </a:p>
        </p:txBody>
      </p:sp>
      <p:sp>
        <p:nvSpPr>
          <p:cNvPr id="4" name="Slide Number Placeholder 3"/>
          <p:cNvSpPr>
            <a:spLocks noGrp="1"/>
          </p:cNvSpPr>
          <p:nvPr>
            <p:ph type="sldNum" sz="quarter" idx="12"/>
          </p:nvPr>
        </p:nvSpPr>
        <p:spPr/>
        <p:txBody>
          <a:bodyPr>
            <a:normAutofit/>
          </a:bodyPr>
          <a:lstStyle/>
          <a:p>
            <a:fld id="{1011D4E1-98AF-4900-B23A-4CF15D1A5E09}" type="slidenum">
              <a:rPr lang="en-IN" smtClean="0"/>
              <a:t>7</a:t>
            </a:fld>
            <a:endParaRPr lang="en-IN"/>
          </a:p>
        </p:txBody>
      </p:sp>
    </p:spTree>
    <p:extLst>
      <p:ext uri="{BB962C8B-B14F-4D97-AF65-F5344CB8AC3E}">
        <p14:creationId xmlns:p14="http://schemas.microsoft.com/office/powerpoint/2010/main" val="9503885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lnSpc>
                <a:spcPct val="100000"/>
              </a:lnSpc>
              <a:spcBef>
                <a:spcPts val="0"/>
              </a:spcBef>
              <a:spcAft>
                <a:spcPts val="0"/>
              </a:spcAft>
            </a:pPr>
            <a:r>
              <a:rPr lang="en-US" sz="2400" b="1" dirty="0" smtClean="0"/>
              <a:t>Treatment of + operator </a:t>
            </a:r>
            <a:r>
              <a:rPr lang="en-US" sz="2400" dirty="0" smtClean="0"/>
              <a:t>in different languages </a:t>
            </a:r>
          </a:p>
          <a:p>
            <a:pPr algn="just">
              <a:lnSpc>
                <a:spcPct val="100000"/>
              </a:lnSpc>
              <a:spcBef>
                <a:spcPts val="0"/>
              </a:spcBef>
              <a:spcAft>
                <a:spcPts val="0"/>
              </a:spcAft>
            </a:pPr>
            <a:r>
              <a:rPr lang="en-US" sz="2400" b="1" dirty="0"/>
              <a:t> + </a:t>
            </a:r>
            <a:r>
              <a:rPr lang="en-US" sz="2400" b="1" dirty="0" smtClean="0"/>
              <a:t>operator </a:t>
            </a:r>
            <a:r>
              <a:rPr lang="en-US" sz="2400" dirty="0" smtClean="0"/>
              <a:t>-</a:t>
            </a:r>
            <a:r>
              <a:rPr lang="en-US" sz="2400" b="1" dirty="0" smtClean="0"/>
              <a:t>usually </a:t>
            </a:r>
            <a:r>
              <a:rPr lang="en-US" sz="2400" b="1" dirty="0"/>
              <a:t>not meant to handle multiple data </a:t>
            </a:r>
            <a:r>
              <a:rPr lang="en-US" sz="2400" b="1" dirty="0" smtClean="0"/>
              <a:t>types</a:t>
            </a:r>
            <a:endParaRPr lang="en-US" sz="2400" b="1" dirty="0"/>
          </a:p>
          <a:p>
            <a:pPr algn="just">
              <a:lnSpc>
                <a:spcPct val="100000"/>
              </a:lnSpc>
              <a:spcBef>
                <a:spcPts val="0"/>
              </a:spcBef>
              <a:spcAft>
                <a:spcPts val="0"/>
              </a:spcAft>
            </a:pPr>
            <a:r>
              <a:rPr lang="en-US" sz="2400" b="1" dirty="0" smtClean="0"/>
              <a:t>Not type-safe- </a:t>
            </a:r>
            <a:r>
              <a:rPr lang="en-US" sz="2400" dirty="0" smtClean="0"/>
              <a:t>Many </a:t>
            </a:r>
            <a:r>
              <a:rPr lang="en-US" sz="2400" dirty="0"/>
              <a:t>programming languages throw type errors which halt the runtime or compilation of the program, while other languages have </a:t>
            </a:r>
            <a:r>
              <a:rPr lang="en-US" sz="2400" b="1" dirty="0"/>
              <a:t>built-in safety features</a:t>
            </a:r>
            <a:r>
              <a:rPr lang="en-US" sz="2400" dirty="0"/>
              <a:t> to handle a type error and continue running </a:t>
            </a:r>
            <a:r>
              <a:rPr lang="en-US" sz="2400" dirty="0" smtClean="0"/>
              <a:t>(exhibit </a:t>
            </a:r>
            <a:r>
              <a:rPr lang="en-US" sz="2400" dirty="0"/>
              <a:t>poor type safety</a:t>
            </a:r>
            <a:r>
              <a:rPr lang="en-US" sz="2400" dirty="0" smtClean="0"/>
              <a:t>)</a:t>
            </a:r>
          </a:p>
          <a:p>
            <a:endParaRPr lang="en-IN" dirty="0"/>
          </a:p>
        </p:txBody>
      </p:sp>
      <p:sp>
        <p:nvSpPr>
          <p:cNvPr id="5" name="Footer Placeholder 4"/>
          <p:cNvSpPr>
            <a:spLocks noGrp="1"/>
          </p:cNvSpPr>
          <p:nvPr>
            <p:ph type="ftr" sz="quarter" idx="11"/>
          </p:nvPr>
        </p:nvSpPr>
        <p:spPr/>
        <p:txBody>
          <a:bodyPr/>
          <a:lstStyle/>
          <a:p>
            <a:r>
              <a:rPr lang="en-IN" smtClean="0"/>
              <a:t>P.S.Sen</a:t>
            </a:r>
            <a:endParaRPr lang="en-IN"/>
          </a:p>
        </p:txBody>
      </p:sp>
      <p:sp>
        <p:nvSpPr>
          <p:cNvPr id="4" name="Slide Number Placeholder 3"/>
          <p:cNvSpPr>
            <a:spLocks noGrp="1"/>
          </p:cNvSpPr>
          <p:nvPr>
            <p:ph type="sldNum" sz="quarter" idx="12"/>
          </p:nvPr>
        </p:nvSpPr>
        <p:spPr/>
        <p:txBody>
          <a:bodyPr>
            <a:normAutofit/>
          </a:bodyPr>
          <a:lstStyle/>
          <a:p>
            <a:fld id="{1011D4E1-98AF-4900-B23A-4CF15D1A5E09}" type="slidenum">
              <a:rPr lang="en-IN" smtClean="0"/>
              <a:t>8</a:t>
            </a:fld>
            <a:endParaRPr lang="en-IN"/>
          </a:p>
        </p:txBody>
      </p:sp>
    </p:spTree>
    <p:extLst>
      <p:ext uri="{BB962C8B-B14F-4D97-AF65-F5344CB8AC3E}">
        <p14:creationId xmlns:p14="http://schemas.microsoft.com/office/powerpoint/2010/main" val="19561768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Checking</a:t>
            </a:r>
            <a:endParaRPr lang="en-IN" dirty="0"/>
          </a:p>
        </p:txBody>
      </p:sp>
      <p:sp>
        <p:nvSpPr>
          <p:cNvPr id="3" name="Content Placeholder 2"/>
          <p:cNvSpPr>
            <a:spLocks noGrp="1"/>
          </p:cNvSpPr>
          <p:nvPr>
            <p:ph idx="1"/>
          </p:nvPr>
        </p:nvSpPr>
        <p:spPr/>
        <p:txBody>
          <a:bodyPr>
            <a:normAutofit/>
          </a:bodyPr>
          <a:lstStyle/>
          <a:p>
            <a:pPr algn="just"/>
            <a:r>
              <a:rPr lang="en-US" sz="2800" dirty="0" smtClean="0"/>
              <a:t>Operators </a:t>
            </a:r>
            <a:r>
              <a:rPr lang="en-US" sz="2800" dirty="0"/>
              <a:t>are </a:t>
            </a:r>
            <a:r>
              <a:rPr lang="en-US" sz="2800" dirty="0" smtClean="0"/>
              <a:t>applied to </a:t>
            </a:r>
            <a:r>
              <a:rPr lang="en-US" sz="2800" dirty="0"/>
              <a:t>compatible </a:t>
            </a:r>
            <a:r>
              <a:rPr lang="en-US" sz="2800" dirty="0" smtClean="0"/>
              <a:t>operands </a:t>
            </a:r>
          </a:p>
          <a:p>
            <a:pPr algn="just"/>
            <a:r>
              <a:rPr lang="en-US" sz="2800" dirty="0" smtClean="0"/>
              <a:t>Any </a:t>
            </a:r>
            <a:r>
              <a:rPr lang="en-US" sz="2800" dirty="0"/>
              <a:t>syntactic checks that </a:t>
            </a:r>
            <a:r>
              <a:rPr lang="en-US" sz="2800" dirty="0" smtClean="0"/>
              <a:t>remain </a:t>
            </a:r>
            <a:r>
              <a:rPr lang="en-US" sz="2800" dirty="0"/>
              <a:t>after </a:t>
            </a:r>
            <a:r>
              <a:rPr lang="en-US" sz="2800" dirty="0" smtClean="0"/>
              <a:t>parsing </a:t>
            </a:r>
          </a:p>
          <a:p>
            <a:pPr algn="just"/>
            <a:r>
              <a:rPr lang="en-US" sz="2800" dirty="0" smtClean="0"/>
              <a:t>Static </a:t>
            </a:r>
            <a:r>
              <a:rPr lang="en-US" sz="2800" dirty="0"/>
              <a:t>checking assures that a break-statement </a:t>
            </a:r>
            <a:r>
              <a:rPr lang="en-US" sz="2800" dirty="0" smtClean="0"/>
              <a:t>in C </a:t>
            </a:r>
            <a:r>
              <a:rPr lang="en-US" sz="2800" dirty="0"/>
              <a:t>is enclosed within a while-, for-, or switch-statement; an error is reported </a:t>
            </a:r>
            <a:r>
              <a:rPr lang="en-US" sz="2800" dirty="0" smtClean="0"/>
              <a:t>if such </a:t>
            </a:r>
            <a:r>
              <a:rPr lang="en-US" sz="2800" dirty="0"/>
              <a:t>an enclosing statement does not </a:t>
            </a:r>
            <a:r>
              <a:rPr lang="en-US" sz="2800" dirty="0" smtClean="0"/>
              <a:t>exist</a:t>
            </a:r>
            <a:endParaRPr lang="en-IN" sz="2800" dirty="0"/>
          </a:p>
        </p:txBody>
      </p:sp>
      <p:sp>
        <p:nvSpPr>
          <p:cNvPr id="5" name="Footer Placeholder 4"/>
          <p:cNvSpPr>
            <a:spLocks noGrp="1"/>
          </p:cNvSpPr>
          <p:nvPr>
            <p:ph type="ftr" sz="quarter" idx="11"/>
          </p:nvPr>
        </p:nvSpPr>
        <p:spPr/>
        <p:txBody>
          <a:bodyPr/>
          <a:lstStyle/>
          <a:p>
            <a:r>
              <a:rPr lang="en-IN" smtClean="0"/>
              <a:t>P.S.Sen</a:t>
            </a:r>
            <a:endParaRPr lang="en-IN"/>
          </a:p>
        </p:txBody>
      </p:sp>
      <p:sp>
        <p:nvSpPr>
          <p:cNvPr id="4" name="Slide Number Placeholder 3"/>
          <p:cNvSpPr>
            <a:spLocks noGrp="1"/>
          </p:cNvSpPr>
          <p:nvPr>
            <p:ph type="sldNum" sz="quarter" idx="12"/>
          </p:nvPr>
        </p:nvSpPr>
        <p:spPr/>
        <p:txBody>
          <a:bodyPr>
            <a:normAutofit/>
          </a:bodyPr>
          <a:lstStyle/>
          <a:p>
            <a:fld id="{1011D4E1-98AF-4900-B23A-4CF15D1A5E09}" type="slidenum">
              <a:rPr lang="en-IN" smtClean="0"/>
              <a:t>9</a:t>
            </a:fld>
            <a:endParaRPr lang="en-IN"/>
          </a:p>
        </p:txBody>
      </p:sp>
    </p:spTree>
    <p:extLst>
      <p:ext uri="{BB962C8B-B14F-4D97-AF65-F5344CB8AC3E}">
        <p14:creationId xmlns:p14="http://schemas.microsoft.com/office/powerpoint/2010/main" val="59870621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776</TotalTime>
  <Words>487</Words>
  <Application>Microsoft Office PowerPoint</Application>
  <PresentationFormat>Widescreen</PresentationFormat>
  <Paragraphs>133</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Calibri</vt:lpstr>
      <vt:lpstr>Cambria</vt:lpstr>
      <vt:lpstr>Rockwell</vt:lpstr>
      <vt:lpstr>Rockwell Condensed</vt:lpstr>
      <vt:lpstr>Wingdings</vt:lpstr>
      <vt:lpstr>Wood Type</vt:lpstr>
      <vt:lpstr>UNIVERSITY OF ENGINEERING &amp; MANAGEMENT, KOLKATA</vt:lpstr>
      <vt:lpstr>Type Checking 1</vt:lpstr>
      <vt:lpstr>Syllabus</vt:lpstr>
      <vt:lpstr>Front End of a Compiler</vt:lpstr>
      <vt:lpstr>Type System and Type</vt:lpstr>
      <vt:lpstr>Types can be broken down into categories:</vt:lpstr>
      <vt:lpstr>Type Checking, Type-safe, Type-errors</vt:lpstr>
      <vt:lpstr>PowerPoint Presentation</vt:lpstr>
      <vt:lpstr>Static Checking</vt:lpstr>
      <vt:lpstr>Wide range of intermediate representations, including syntax trees and three-address code  The term "three-address code" comes from instructions of the general form x = y op z with three addresses: two for the operands y and z and one for the result x.  sequence of intermediate representations</vt:lpstr>
      <vt:lpstr>Static Type Checking, Advantages</vt:lpstr>
      <vt:lpstr>Advantages, Disadvantages</vt:lpstr>
      <vt:lpstr>Dynamic Type Checking</vt:lpstr>
      <vt:lpstr>Disadvantages, Advantages</vt:lpstr>
      <vt:lpstr>Myth -Static/Dynamic Type Checking == Strong/Weak Type Systems</vt:lpstr>
      <vt:lpstr>Strongly typed language</vt:lpstr>
      <vt:lpstr>PowerPoint Presentation</vt:lpstr>
      <vt:lpstr>Weakly-typed language</vt:lpstr>
      <vt:lpstr>Myth-Static/Dynamic Type Checking == Compiled/Interpreted Languages</vt:lpstr>
      <vt:lpstr>Parse Tree, Syntax Tree, Abstract Syntax Tree</vt:lpstr>
      <vt:lpstr>A Snap of different Data Type Management Approaches for objects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47</cp:revision>
  <dcterms:created xsi:type="dcterms:W3CDTF">2023-01-11T04:13:45Z</dcterms:created>
  <dcterms:modified xsi:type="dcterms:W3CDTF">2023-02-24T06:30:21Z</dcterms:modified>
</cp:coreProperties>
</file>