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5"/>
  </p:notesMasterIdLst>
  <p:sldIdLst>
    <p:sldId id="298" r:id="rId2"/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5A89-DF05-4B51-BD4F-7508B275FAB3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5A03-54FC-4846-9BD8-0F0D3BF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4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AAA2-8973-495A-9EB9-506D6B4E9F7D}" type="datetime1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5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A6EE-D00D-40F4-AD6C-46DFAC546A05}" type="datetime1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6743-6880-4EE9-A7C5-5BD36B91F51F}" type="datetime1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0C4-39A7-4AA9-9978-FA01923549A8}" type="datetime1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659506C-CDB9-46DA-B4FD-8BD6C9B1269A}" type="datetime1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EF-CB27-4096-9A18-3DE05F507448}" type="datetime1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1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C427-036D-4B84-A4D6-B90F96933ABA}" type="datetime1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F307-AB2D-4239-AF68-AAD2E64635B9}" type="datetime1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7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826-1998-40A6-99C8-D94D2165813C}" type="datetime1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F71E-EAC0-4666-906D-0964315F08D6}" type="datetime1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AA79-BD93-4905-AC3F-DA3315E676B9}" type="datetime1">
              <a:rPr lang="en-IN" smtClean="0"/>
              <a:t>15-02-2023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FC32F0-4D3F-4FB1-9485-F3E5A0A52CAF}" type="datetime1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P. S. Sen</a:t>
            </a:r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6C6EF4-DDD0-43D7-BBFF-3F51699B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8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basic-blocks-and-flow-graphs/" TargetMode="External"/><Relationship Id="rId2" Type="http://schemas.openxmlformats.org/officeDocument/2006/relationships/hyperlink" Target="https://www.gatevidyalay.com/directed-acyclic-graph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tevidyalay.com/three-address-co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2925764" y="304800"/>
            <a:ext cx="7742237" cy="762000"/>
          </a:xfrm>
        </p:spPr>
        <p:txBody>
          <a:bodyPr/>
          <a:lstStyle/>
          <a:p>
            <a:pPr>
              <a:defRPr/>
            </a:pPr>
            <a:r>
              <a:rPr lang="en-US" altLang="en-US" sz="2200" b="1">
                <a:solidFill>
                  <a:srgbClr val="FF0000"/>
                </a:solidFill>
                <a:latin typeface="Cambria" pitchFamily="18" charset="0"/>
              </a:rPr>
              <a:t>UNIVERSITY OF ENGINEERING &amp; MANAGEMENT, KOLKATA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25689" y="4389439"/>
            <a:ext cx="5919787" cy="1069975"/>
          </a:xfrm>
        </p:spPr>
        <p:txBody>
          <a:bodyPr/>
          <a:lstStyle/>
          <a:p>
            <a:r>
              <a:rPr lang="en-US" altLang="en-US" smtClean="0"/>
              <a:t>Click to edit Master subtitle style</a:t>
            </a:r>
          </a:p>
        </p:txBody>
      </p:sp>
      <p:pic>
        <p:nvPicPr>
          <p:cNvPr id="819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3238"/>
            <a:ext cx="91440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73039"/>
            <a:ext cx="117316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2928938" y="849314"/>
            <a:ext cx="7086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FF"/>
                </a:solidFill>
                <a:latin typeface="Cambria" panose="02040503050406030204" pitchFamily="18" charset="0"/>
              </a:rPr>
              <a:t>Course Name Compiler Design</a:t>
            </a:r>
          </a:p>
          <a:p>
            <a:r>
              <a:rPr lang="en-US" altLang="en-US" b="1">
                <a:solidFill>
                  <a:srgbClr val="0000FF"/>
                </a:solidFill>
                <a:latin typeface="Cambria" panose="02040503050406030204" pitchFamily="18" charset="0"/>
              </a:rPr>
              <a:t>Course Code :  PCC-CS601</a:t>
            </a:r>
          </a:p>
          <a:p>
            <a:r>
              <a:rPr lang="en-US" altLang="en-US" b="1">
                <a:solidFill>
                  <a:srgbClr val="0000FF"/>
                </a:solidFill>
                <a:latin typeface="Cambria" panose="02040503050406030204" pitchFamily="18" charset="0"/>
              </a:rPr>
              <a:t>Prepared by : P. S. Sen</a:t>
            </a:r>
          </a:p>
        </p:txBody>
      </p:sp>
    </p:spTree>
    <p:extLst>
      <p:ext uri="{BB962C8B-B14F-4D97-AF65-F5344CB8AC3E}">
        <p14:creationId xmlns:p14="http://schemas.microsoft.com/office/powerpoint/2010/main" val="18157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x + </a:t>
            </a:r>
            <a:r>
              <a:rPr lang="en-US" sz="2400" b="1" dirty="0" err="1" smtClean="0"/>
              <a:t>i</a:t>
            </a:r>
            <a:endParaRPr lang="en-US" sz="24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2*3.14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/>
              <a:t>t1 = (float)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/>
              <a:t>t2 = t1 * </a:t>
            </a:r>
            <a:r>
              <a:rPr lang="en-IN" sz="2400" b="1" dirty="0" smtClean="0"/>
              <a:t>3.14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7" y="3821373"/>
            <a:ext cx="7424382" cy="235082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Widening/ Narrowing Conversions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Widening </a:t>
            </a:r>
            <a:r>
              <a:rPr lang="en-US" sz="2800" b="1" dirty="0"/>
              <a:t>conversions, which are intended </a:t>
            </a:r>
            <a:r>
              <a:rPr lang="en-US" sz="2800" b="1" dirty="0" smtClean="0"/>
              <a:t>to preserve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Narrowing </a:t>
            </a:r>
            <a:r>
              <a:rPr lang="en-US" sz="2800" b="1" dirty="0"/>
              <a:t>conversions, which can lose </a:t>
            </a:r>
            <a:r>
              <a:rPr lang="en-US" sz="2800" b="1" dirty="0" smtClean="0"/>
              <a:t>information</a:t>
            </a:r>
            <a:endParaRPr lang="en-I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Widening/ Narrowing Conversions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352" y="2120900"/>
            <a:ext cx="6367646" cy="4051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7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828800"/>
            <a:ext cx="9962865" cy="4351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The semantic action for checking E →</a:t>
            </a:r>
            <a:r>
              <a:rPr lang="en-US" sz="2400" b="1" dirty="0" smtClean="0"/>
              <a:t> </a:t>
            </a:r>
            <a:r>
              <a:rPr lang="en-US" sz="2400" b="1" dirty="0"/>
              <a:t>E1 + E2 uses two functions: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1. max(t1; t2) takes two types t1 and t2 and returns the maximum (or </a:t>
            </a:r>
            <a:r>
              <a:rPr lang="en-US" sz="2400" b="1" dirty="0" smtClean="0"/>
              <a:t>least upper </a:t>
            </a:r>
            <a:r>
              <a:rPr lang="en-US" sz="2400" b="1" dirty="0"/>
              <a:t>bound) of the two types in the widening hierarchy. It declares </a:t>
            </a:r>
            <a:r>
              <a:rPr lang="en-US" sz="2400" b="1" dirty="0" smtClean="0"/>
              <a:t>an error </a:t>
            </a:r>
            <a:r>
              <a:rPr lang="en-US" sz="2400" b="1" dirty="0"/>
              <a:t>if either t1 or t2 is not in the hierarchy; e.g., if either type is an </a:t>
            </a:r>
            <a:r>
              <a:rPr lang="en-US" sz="2400" b="1" dirty="0" smtClean="0"/>
              <a:t>array or </a:t>
            </a:r>
            <a:r>
              <a:rPr lang="en-US" sz="2400" b="1" dirty="0"/>
              <a:t>a pointer </a:t>
            </a:r>
            <a:r>
              <a:rPr lang="en-US" sz="2400" b="1" dirty="0" smtClean="0"/>
              <a:t>type</a:t>
            </a:r>
            <a:endParaRPr lang="en-US" sz="2400" b="1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2. widen(a; </a:t>
            </a:r>
            <a:r>
              <a:rPr lang="en-US" sz="2400" b="1" dirty="0" smtClean="0"/>
              <a:t>t, w</a:t>
            </a:r>
            <a:r>
              <a:rPr lang="en-US" sz="2400" b="1" dirty="0"/>
              <a:t>) generates type conversions if needed to widen the </a:t>
            </a:r>
            <a:r>
              <a:rPr lang="en-US" sz="2400" b="1" dirty="0" smtClean="0"/>
              <a:t>contents of </a:t>
            </a:r>
            <a:r>
              <a:rPr lang="en-US" sz="2400" b="1" dirty="0"/>
              <a:t>an address a of type t into a value of type w. It returns a itself if </a:t>
            </a:r>
            <a:r>
              <a:rPr lang="en-US" sz="2400" b="1" dirty="0" smtClean="0"/>
              <a:t>t and </a:t>
            </a:r>
            <a:r>
              <a:rPr lang="en-US" sz="2400" b="1" dirty="0"/>
              <a:t>w are the same type. Otherwise, it generates an instruction to do </a:t>
            </a:r>
            <a:r>
              <a:rPr lang="en-US" sz="2400" b="1" dirty="0" smtClean="0"/>
              <a:t>the conversion </a:t>
            </a:r>
            <a:r>
              <a:rPr lang="en-US" sz="2400" b="1" dirty="0"/>
              <a:t>and place the result in a </a:t>
            </a:r>
            <a:r>
              <a:rPr lang="en-US" sz="2400" b="1" dirty="0" smtClean="0"/>
              <a:t>temporary variable, </a:t>
            </a:r>
            <a:r>
              <a:rPr lang="en-US" sz="2400" b="1" dirty="0"/>
              <a:t>which is returned as </a:t>
            </a:r>
            <a:r>
              <a:rPr lang="en-US" sz="2400" b="1" dirty="0" smtClean="0"/>
              <a:t>the result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u="sng" dirty="0" smtClean="0"/>
              <a:t>Assignment </a:t>
            </a:r>
            <a:r>
              <a:rPr lang="en-IN" b="1" u="sng" dirty="0"/>
              <a:t>Statement-</a:t>
            </a:r>
            <a:endParaRPr lang="en-IN" b="1" dirty="0"/>
          </a:p>
          <a:p>
            <a:r>
              <a:rPr lang="nl-NL" b="1" dirty="0"/>
              <a:t>x = y op z and x = op y</a:t>
            </a:r>
            <a:endParaRPr lang="en-US" dirty="0" smtClean="0"/>
          </a:p>
          <a:p>
            <a:r>
              <a:rPr lang="en-IN" b="1" u="sng" dirty="0"/>
              <a:t>Copy Statement-</a:t>
            </a:r>
            <a:endParaRPr lang="en-IN" b="1" dirty="0"/>
          </a:p>
          <a:p>
            <a:r>
              <a:rPr lang="en-IN" b="1" dirty="0"/>
              <a:t>x = y</a:t>
            </a:r>
            <a:endParaRPr lang="en-IN" b="1" u="sng" dirty="0" smtClean="0"/>
          </a:p>
          <a:p>
            <a:r>
              <a:rPr lang="en-IN" b="1" u="sng" dirty="0" smtClean="0"/>
              <a:t>Conditional </a:t>
            </a:r>
            <a:r>
              <a:rPr lang="en-IN" b="1" u="sng" dirty="0"/>
              <a:t>Jump-</a:t>
            </a:r>
            <a:endParaRPr lang="en-IN" b="1" dirty="0"/>
          </a:p>
          <a:p>
            <a:r>
              <a:rPr lang="en-US" b="1" dirty="0" smtClean="0"/>
              <a:t>If </a:t>
            </a:r>
            <a:r>
              <a:rPr lang="en-US" b="1" dirty="0"/>
              <a:t>x </a:t>
            </a:r>
            <a:r>
              <a:rPr lang="en-US" b="1" dirty="0" err="1"/>
              <a:t>relop</a:t>
            </a:r>
            <a:r>
              <a:rPr lang="en-US" b="1" dirty="0"/>
              <a:t> y 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b="1" dirty="0" smtClean="0"/>
              <a:t>X</a:t>
            </a:r>
            <a:endParaRPr lang="en-IN" b="1" dirty="0"/>
          </a:p>
          <a:p>
            <a:r>
              <a:rPr lang="en-IN" b="1" u="sng" dirty="0"/>
              <a:t>Unconditional Jump-</a:t>
            </a:r>
            <a:endParaRPr lang="en-IN" b="1" dirty="0"/>
          </a:p>
          <a:p>
            <a:r>
              <a:rPr lang="en-IN" b="1" dirty="0" err="1"/>
              <a:t>goto</a:t>
            </a:r>
            <a:r>
              <a:rPr lang="en-IN" b="1" dirty="0"/>
              <a:t> </a:t>
            </a:r>
            <a:r>
              <a:rPr lang="en-IN" b="1" dirty="0" smtClean="0"/>
              <a:t>X</a:t>
            </a:r>
          </a:p>
          <a:p>
            <a:r>
              <a:rPr lang="en-IN" b="1" u="sng" dirty="0"/>
              <a:t>Procedure Call-</a:t>
            </a:r>
            <a:endParaRPr lang="en-IN" b="1" dirty="0"/>
          </a:p>
          <a:p>
            <a:r>
              <a:rPr lang="en-US" b="1" dirty="0" err="1"/>
              <a:t>param</a:t>
            </a:r>
            <a:r>
              <a:rPr lang="en-US" b="1" dirty="0"/>
              <a:t> x call p return 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368490"/>
            <a:ext cx="8595360" cy="581164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5100" b="1" dirty="0"/>
              <a:t>a = b + c + </a:t>
            </a:r>
            <a:r>
              <a:rPr lang="en-IN" sz="5100" b="1" dirty="0" smtClean="0"/>
              <a:t>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5100" b="1" dirty="0"/>
              <a:t>-(a x b) + (c + d) – (a + b + c + d</a:t>
            </a:r>
            <a:r>
              <a:rPr lang="pt-BR" sz="5100" b="1" dirty="0" smtClean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If A &lt; B then 1 else 0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 (1) If (A &lt; B) </a:t>
            </a:r>
            <a:r>
              <a:rPr lang="en-US" sz="5100" b="1" dirty="0" err="1"/>
              <a:t>goto</a:t>
            </a:r>
            <a:r>
              <a:rPr lang="en-US" sz="5100" b="1" dirty="0"/>
              <a:t> (4)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(2) T1 = 0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(3) </a:t>
            </a:r>
            <a:r>
              <a:rPr lang="en-US" sz="5100" b="1" dirty="0" err="1"/>
              <a:t>goto</a:t>
            </a:r>
            <a:r>
              <a:rPr lang="en-US" sz="5100" b="1" dirty="0"/>
              <a:t> (5)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(4) T1 = </a:t>
            </a:r>
            <a:r>
              <a:rPr lang="en-US" sz="5100" b="1" dirty="0" smtClean="0"/>
              <a:t>1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 smtClean="0"/>
              <a:t>(5)</a:t>
            </a:r>
            <a:endParaRPr lang="en-US" sz="5100" b="1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If A &lt; B and C &lt; D then t = 1 else t = 0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 (1) If (A &lt; B) </a:t>
            </a:r>
            <a:r>
              <a:rPr lang="en-US" sz="5100" b="1" dirty="0" err="1"/>
              <a:t>goto</a:t>
            </a:r>
            <a:r>
              <a:rPr lang="en-US" sz="5100" b="1" dirty="0"/>
              <a:t> (3)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(2) </a:t>
            </a:r>
            <a:r>
              <a:rPr lang="en-US" sz="5100" b="1" dirty="0" err="1"/>
              <a:t>goto</a:t>
            </a:r>
            <a:r>
              <a:rPr lang="en-US" sz="5100" b="1" dirty="0"/>
              <a:t> (4)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(3) If (C &lt; D) </a:t>
            </a:r>
            <a:r>
              <a:rPr lang="en-US" sz="5100" b="1" dirty="0" err="1"/>
              <a:t>goto</a:t>
            </a:r>
            <a:r>
              <a:rPr lang="en-US" sz="5100" b="1" dirty="0"/>
              <a:t> (6)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(4) t = 0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(5) </a:t>
            </a:r>
            <a:r>
              <a:rPr lang="en-US" sz="5100" b="1" dirty="0" err="1"/>
              <a:t>goto</a:t>
            </a:r>
            <a:r>
              <a:rPr lang="en-US" sz="5100" b="1" dirty="0"/>
              <a:t> (7)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/>
              <a:t>(6) t = </a:t>
            </a:r>
            <a:r>
              <a:rPr lang="en-US" sz="5100" b="1" dirty="0" smtClean="0"/>
              <a:t>1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100" b="1" dirty="0" smtClean="0"/>
              <a:t>(7)</a:t>
            </a:r>
            <a:endParaRPr lang="en-US" sz="5100" b="1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15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3712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The characteristics of basic blocks </a:t>
            </a:r>
            <a:r>
              <a:rPr lang="en-US" sz="2800" b="1" dirty="0" smtClean="0"/>
              <a:t>are-</a:t>
            </a:r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/>
              <a:t>They do not contain any kind of jump statements in </a:t>
            </a:r>
            <a:r>
              <a:rPr lang="en-US" sz="2800" b="1" dirty="0" smtClean="0"/>
              <a:t>them</a:t>
            </a:r>
            <a:endParaRPr lang="en-US" sz="2800" b="1" dirty="0"/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/>
              <a:t>There is no possibility of branching or getting halt in the </a:t>
            </a:r>
            <a:r>
              <a:rPr lang="en-US" sz="2800" b="1" dirty="0" smtClean="0"/>
              <a:t>middle</a:t>
            </a:r>
            <a:endParaRPr lang="en-US" sz="2800" b="1" dirty="0"/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/>
              <a:t>All the statements execute in the same order they </a:t>
            </a:r>
            <a:r>
              <a:rPr lang="en-US" sz="2800" b="1" dirty="0" smtClean="0"/>
              <a:t>appear</a:t>
            </a:r>
            <a:endParaRPr lang="en-US" sz="2800" b="1" dirty="0"/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/>
              <a:t>They do not lose </a:t>
            </a:r>
            <a:r>
              <a:rPr lang="en-US" sz="2800" b="1" dirty="0" smtClean="0"/>
              <a:t>the </a:t>
            </a:r>
            <a:r>
              <a:rPr lang="en-US" sz="2800" b="1" dirty="0"/>
              <a:t>flow control of the </a:t>
            </a:r>
            <a:r>
              <a:rPr lang="en-US" sz="2800" b="1" dirty="0" smtClean="0"/>
              <a:t>program</a:t>
            </a:r>
            <a:endParaRPr lang="en-US" sz="28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/>
              <a:t>a = b + c + d </a:t>
            </a:r>
            <a:endParaRPr lang="en-IN" sz="2800" b="1" dirty="0" smtClean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/>
              <a:t>Not A Basic Block-</a:t>
            </a:r>
            <a:endParaRPr lang="en-US" sz="2800" b="1" dirty="0"/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/>
              <a:t> </a:t>
            </a:r>
            <a:r>
              <a:rPr lang="en-US" sz="2800" b="1" dirty="0" smtClean="0"/>
              <a:t>Three </a:t>
            </a:r>
            <a:r>
              <a:rPr lang="en-US" sz="2800" b="1" dirty="0"/>
              <a:t>Address Code for the expression If A&lt;B then 1 else 0 </a:t>
            </a:r>
            <a:r>
              <a:rPr lang="en-US" sz="2800" b="1" dirty="0" smtClean="0"/>
              <a:t>is-</a:t>
            </a:r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/>
              <a:t>The </a:t>
            </a:r>
            <a:r>
              <a:rPr lang="en-US" sz="2800" b="1" dirty="0"/>
              <a:t>statements do not execute in a sequence one after the </a:t>
            </a:r>
            <a:r>
              <a:rPr lang="en-US" sz="2800" b="1" dirty="0" smtClean="0"/>
              <a:t>other</a:t>
            </a:r>
            <a:endParaRPr lang="en-US" sz="2800" b="1" dirty="0"/>
          </a:p>
          <a:p>
            <a:pPr marL="342900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/>
              <a:t>Thus, they do not form a basic </a:t>
            </a:r>
            <a:r>
              <a:rPr lang="en-US" sz="2800" b="1" dirty="0" smtClean="0"/>
              <a:t>block</a:t>
            </a:r>
            <a:endParaRPr lang="en-US" sz="2800" b="1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Any given code can be partitioned into basic blocks using the following </a:t>
            </a:r>
            <a:r>
              <a:rPr lang="en-US" sz="2400" dirty="0" smtClean="0"/>
              <a:t>rules-</a:t>
            </a:r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Following statements of the code are called as Leaders–</a:t>
            </a:r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First statement of the </a:t>
            </a:r>
            <a:r>
              <a:rPr lang="en-US" sz="2400" dirty="0" smtClean="0"/>
              <a:t>code</a:t>
            </a:r>
            <a:endParaRPr lang="en-US" sz="2400" dirty="0"/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Statement that is a target of the conditional or unconditional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dirty="0" smtClean="0"/>
              <a:t>statement</a:t>
            </a:r>
            <a:endParaRPr lang="en-US" sz="2400" dirty="0"/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Statement that appears immediately after a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dirty="0" smtClean="0"/>
              <a:t>statement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Basic Blocks</a:t>
            </a:r>
            <a:endParaRPr lang="en-US" sz="2400" b="1" dirty="0"/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All the statements that follow the leader (including the leader) till the next leader appears form one basic </a:t>
            </a:r>
            <a:r>
              <a:rPr lang="en-US" sz="2400" dirty="0" smtClean="0"/>
              <a:t>block</a:t>
            </a:r>
            <a:endParaRPr lang="en-US" sz="2400" dirty="0"/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The first statement of the code is called as the first </a:t>
            </a:r>
            <a:r>
              <a:rPr lang="en-US" sz="2400" dirty="0" smtClean="0"/>
              <a:t>leader</a:t>
            </a:r>
            <a:endParaRPr lang="en-US" sz="2400" dirty="0"/>
          </a:p>
          <a:p>
            <a:pPr marL="342900" indent="-3429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The block containing the first leader is called as Initial </a:t>
            </a:r>
            <a:r>
              <a:rPr lang="en-US" sz="2400" dirty="0" smtClean="0"/>
              <a:t>block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Acyclic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Each node of it contains a unique </a:t>
            </a:r>
            <a:r>
              <a:rPr lang="en-US" sz="2800" dirty="0" smtClean="0"/>
              <a:t>value</a:t>
            </a:r>
            <a:endParaRPr lang="en-US" sz="2800" dirty="0"/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It does not contain any cycles in it, hence called </a:t>
            </a:r>
            <a:r>
              <a:rPr lang="en-US" sz="2800" b="1" dirty="0" smtClean="0"/>
              <a:t>Acyclic</a:t>
            </a:r>
            <a:endParaRPr lang="en-US" sz="2800" dirty="0"/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 DAG is constructed for optimizing the basic </a:t>
            </a:r>
            <a:r>
              <a:rPr lang="en-US" sz="2800" dirty="0" smtClean="0"/>
              <a:t>block</a:t>
            </a:r>
            <a:endParaRPr lang="en-US" sz="2800" dirty="0"/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 DAG is usually constructed using </a:t>
            </a:r>
            <a:r>
              <a:rPr lang="en-US" sz="2800" b="1" dirty="0"/>
              <a:t>Three Address </a:t>
            </a:r>
            <a:r>
              <a:rPr lang="en-US" sz="2800" b="1" dirty="0" smtClean="0"/>
              <a:t>Code</a:t>
            </a:r>
            <a:endParaRPr lang="en-US" sz="2800" dirty="0"/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Transformations such as dead code elimination and common sub expression elimination are then </a:t>
            </a:r>
            <a:r>
              <a:rPr lang="en-US" sz="2800" dirty="0" smtClean="0"/>
              <a:t>applied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3069"/>
          </a:xfrm>
        </p:spPr>
        <p:txBody>
          <a:bodyPr>
            <a:normAutofit fontScale="92500"/>
          </a:bodyPr>
          <a:lstStyle/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DAGs are used for the following purposes-</a:t>
            </a:r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To determine the expressions which have been computed more than once (called common sub-expressions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To determine the names whose computation has been done outside the block but used inside the </a:t>
            </a:r>
            <a:r>
              <a:rPr lang="en-US" sz="2400" b="1" dirty="0" smtClean="0"/>
              <a:t>block</a:t>
            </a:r>
            <a:endParaRPr lang="en-US" sz="24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To determine the statements of the block whose computed value can be made available outside the </a:t>
            </a:r>
            <a:r>
              <a:rPr lang="en-US" sz="2400" b="1" dirty="0" smtClean="0"/>
              <a:t>block</a:t>
            </a:r>
            <a:endParaRPr lang="en-US" sz="24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To simplify the list of </a:t>
            </a:r>
            <a:r>
              <a:rPr lang="en-US" sz="2400" b="1" u="sng" dirty="0"/>
              <a:t>Quadruples</a:t>
            </a:r>
            <a:r>
              <a:rPr lang="en-US" sz="2400" b="1" dirty="0"/>
              <a:t> by not executing the assignment instructions x:=y unless they are necessary and eliminating the common </a:t>
            </a:r>
            <a:r>
              <a:rPr lang="en-US" sz="2400" b="1" dirty="0" smtClean="0"/>
              <a:t>sub-expressions</a:t>
            </a:r>
            <a:endParaRPr lang="en-US" sz="2400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Checking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Construction of DAG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306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Following rules are used for the construction of </a:t>
            </a:r>
            <a:r>
              <a:rPr lang="en-US" sz="2800" b="1" dirty="0" smtClean="0"/>
              <a:t>DAGs-</a:t>
            </a:r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Interior </a:t>
            </a:r>
            <a:r>
              <a:rPr lang="en-US" sz="2800" b="1" dirty="0"/>
              <a:t>nodes always represent the </a:t>
            </a:r>
            <a:r>
              <a:rPr lang="en-US" sz="2800" b="1" dirty="0" smtClean="0"/>
              <a:t>operators</a:t>
            </a:r>
            <a:endParaRPr lang="en-US" sz="28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Exterior nodes (leaf nodes) always represent the names, identifiers or </a:t>
            </a:r>
            <a:r>
              <a:rPr lang="en-US" sz="2800" b="1" dirty="0" smtClean="0"/>
              <a:t>constants</a:t>
            </a:r>
            <a:endParaRPr lang="en-US" sz="28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 smtClean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While </a:t>
            </a:r>
            <a:r>
              <a:rPr lang="en-US" sz="2800" b="1" dirty="0"/>
              <a:t>constructing a </a:t>
            </a:r>
            <a:r>
              <a:rPr lang="en-US" sz="2800" b="1" dirty="0" smtClean="0"/>
              <a:t>DAG</a:t>
            </a:r>
            <a:endParaRPr lang="en-US" sz="28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A check is made to find if there exists any node with the same </a:t>
            </a:r>
            <a:r>
              <a:rPr lang="en-US" sz="2800" b="1" dirty="0" smtClean="0"/>
              <a:t>value</a:t>
            </a:r>
            <a:endParaRPr lang="en-US" sz="28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A new node is created only when there does not exist any node with the same </a:t>
            </a:r>
            <a:r>
              <a:rPr lang="en-US" sz="2800" b="1" dirty="0" smtClean="0"/>
              <a:t>value</a:t>
            </a:r>
            <a:endParaRPr lang="en-US" sz="28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This action helps in detecting the common sub-expressions and avoiding the re-computation of the </a:t>
            </a:r>
            <a:r>
              <a:rPr lang="en-US" sz="2800" b="1" dirty="0" smtClean="0"/>
              <a:t>same</a:t>
            </a:r>
            <a:endParaRPr lang="en-US" sz="2800" b="1" dirty="0"/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The </a:t>
            </a:r>
            <a:r>
              <a:rPr lang="en-US" sz="2800" b="1" dirty="0"/>
              <a:t>assignment instructions of the form x:=y are not performed unless they are </a:t>
            </a:r>
            <a:r>
              <a:rPr lang="en-US" sz="2800" b="1" dirty="0" smtClean="0"/>
              <a:t>necessary</a:t>
            </a:r>
            <a:r>
              <a:rPr lang="en-US" sz="2800" b="1" dirty="0"/>
              <a:t> </a:t>
            </a:r>
          </a:p>
          <a:p>
            <a:pPr fontAlgn="base"/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82" y="2511188"/>
            <a:ext cx="8270543" cy="29941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3" y="2333768"/>
            <a:ext cx="8441686" cy="35074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, Ullman - “Compiler Principles, Techniques and Tools” - Pearson Education</a:t>
            </a:r>
            <a:r>
              <a:rPr lang="en-US" dirty="0" smtClean="0"/>
              <a:t>.</a:t>
            </a:r>
          </a:p>
          <a:p>
            <a:r>
              <a:rPr lang="en-IN" dirty="0"/>
              <a:t>https://lnct.ac.in/wp-content/uploads/2020/03/pm-lecture3.pdf</a:t>
            </a:r>
          </a:p>
          <a:p>
            <a:r>
              <a:rPr lang="en-IN" dirty="0">
                <a:hlinkClick r:id="rId2"/>
              </a:rPr>
              <a:t>https://www.gatevidyalay.com/directed-acyclic-graphs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https://www.gatevidyalay.com/basic-blocks-and-flow-graphs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</a:p>
          <a:p>
            <a:r>
              <a:rPr lang="en-IN" dirty="0">
                <a:hlinkClick r:id="rId4"/>
              </a:rPr>
              <a:t>https://www.gatevidyalay.com/three-address-code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>
                <a:solidFill>
                  <a:schemeClr val="bg1"/>
                </a:solidFill>
              </a:rPr>
              <a:t>https://medium.com/enjoy-algorithm/find-maximum-and-minimum-in-an-array-c2049c1411e0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Array(2, array(3, integer))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375" y="2927350"/>
            <a:ext cx="4419600" cy="2438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 basic type 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 </a:t>
            </a:r>
            <a:r>
              <a:rPr lang="en-US" sz="2400" dirty="0"/>
              <a:t>type </a:t>
            </a:r>
            <a:r>
              <a:rPr lang="en-US" sz="2400" dirty="0" smtClean="0"/>
              <a:t>name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Can </a:t>
            </a:r>
            <a:r>
              <a:rPr lang="en-US" sz="2400" dirty="0"/>
              <a:t>be formed by applying the </a:t>
            </a:r>
            <a:r>
              <a:rPr lang="en-US" sz="2400" b="1" dirty="0"/>
              <a:t>array type </a:t>
            </a:r>
            <a:r>
              <a:rPr lang="en-US" sz="2400" b="1" dirty="0" smtClean="0"/>
              <a:t>constructor to </a:t>
            </a:r>
            <a:r>
              <a:rPr lang="en-US" sz="2400" b="1" dirty="0"/>
              <a:t>a number and a type </a:t>
            </a:r>
            <a:r>
              <a:rPr lang="en-US" sz="2400" b="1" dirty="0" smtClean="0"/>
              <a:t>expression</a:t>
            </a:r>
            <a:endParaRPr 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 </a:t>
            </a:r>
            <a:r>
              <a:rPr lang="en-US" sz="2400" b="1" dirty="0"/>
              <a:t>record is a data structure with named </a:t>
            </a:r>
            <a:r>
              <a:rPr lang="en-US" sz="2400" b="1" dirty="0" smtClean="0"/>
              <a:t>fields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Can </a:t>
            </a:r>
            <a:r>
              <a:rPr lang="en-US" sz="2400" dirty="0"/>
              <a:t>be formed by using the type </a:t>
            </a:r>
            <a:r>
              <a:rPr lang="en-US" sz="2400" dirty="0" smtClean="0"/>
              <a:t>constructor → for function types</a:t>
            </a:r>
            <a:r>
              <a:rPr lang="en-US" sz="2400" dirty="0"/>
              <a:t> </a:t>
            </a:r>
            <a:r>
              <a:rPr lang="en-US" sz="2400" dirty="0" smtClean="0"/>
              <a:t>s</a:t>
            </a:r>
            <a:r>
              <a:rPr lang="en-US" sz="2400" dirty="0"/>
              <a:t> </a:t>
            </a:r>
            <a:r>
              <a:rPr lang="en-US" sz="2400" dirty="0" smtClean="0"/>
              <a:t>→t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</a:t>
            </a:r>
            <a:r>
              <a:rPr lang="en-US" b="1" dirty="0" smtClean="0"/>
              <a:t>Expression…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Cartesian </a:t>
            </a:r>
            <a:r>
              <a:rPr lang="en-US" sz="2400" b="1" dirty="0"/>
              <a:t>product s </a:t>
            </a:r>
            <a:r>
              <a:rPr lang="en-US" sz="2400" b="1" dirty="0" smtClean="0"/>
              <a:t>X </a:t>
            </a:r>
            <a:r>
              <a:rPr lang="en-US" sz="2400" b="1" dirty="0"/>
              <a:t>t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Type </a:t>
            </a:r>
            <a:r>
              <a:rPr lang="en-US" sz="2400" dirty="0"/>
              <a:t>expressions may contain variables whose values are type </a:t>
            </a:r>
            <a:r>
              <a:rPr lang="en-US" sz="2400" dirty="0" smtClean="0"/>
              <a:t>expressions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 convenient way to represent a type expression is to use </a:t>
            </a:r>
            <a:r>
              <a:rPr lang="en-US" sz="2400" b="1" dirty="0"/>
              <a:t>a </a:t>
            </a:r>
            <a:r>
              <a:rPr lang="en-US" sz="2400" b="1" dirty="0" smtClean="0"/>
              <a:t>graph</a:t>
            </a:r>
            <a:endParaRPr lang="en-US" sz="2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The value-number method </a:t>
            </a:r>
            <a:r>
              <a:rPr lang="en-US" sz="2400" dirty="0"/>
              <a:t>can be adapted to construct a </a:t>
            </a:r>
            <a:r>
              <a:rPr lang="en-US" sz="2400" b="1" dirty="0"/>
              <a:t>dag </a:t>
            </a:r>
            <a:r>
              <a:rPr lang="en-US" sz="2400" dirty="0"/>
              <a:t>for </a:t>
            </a:r>
            <a:r>
              <a:rPr lang="en-US" sz="2400" dirty="0" smtClean="0"/>
              <a:t>a type </a:t>
            </a:r>
            <a:r>
              <a:rPr lang="en-US" sz="2400" dirty="0"/>
              <a:t>expression, with </a:t>
            </a:r>
            <a:r>
              <a:rPr lang="en-US" sz="2400" b="1" dirty="0"/>
              <a:t>interior nodes for type constructors </a:t>
            </a:r>
            <a:r>
              <a:rPr lang="en-US" sz="2400" dirty="0"/>
              <a:t>and </a:t>
            </a:r>
            <a:r>
              <a:rPr lang="en-US" sz="2400" b="1" dirty="0"/>
              <a:t>leaves for </a:t>
            </a:r>
            <a:r>
              <a:rPr lang="en-US" sz="2400" b="1" dirty="0" smtClean="0"/>
              <a:t>basic types</a:t>
            </a:r>
            <a:r>
              <a:rPr lang="en-US" sz="2400" b="1" dirty="0"/>
              <a:t>, type names, and type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Equivalence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5" y="1828800"/>
            <a:ext cx="9092957" cy="474942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“if </a:t>
            </a:r>
            <a:r>
              <a:rPr lang="en-US" sz="2000" b="1" dirty="0"/>
              <a:t>two type expressions are equal then return a certain type else </a:t>
            </a:r>
            <a:r>
              <a:rPr lang="en-US" sz="2000" b="1" dirty="0" smtClean="0"/>
              <a:t>error"</a:t>
            </a:r>
            <a:endParaRPr lang="en-US" sz="20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When </a:t>
            </a:r>
            <a:r>
              <a:rPr lang="en-US" sz="2000" b="1" dirty="0"/>
              <a:t>type expressions are represented by graphs, two types are </a:t>
            </a:r>
            <a:r>
              <a:rPr lang="en-US" sz="2000" b="1" dirty="0" smtClean="0"/>
              <a:t>structurally equivalent </a:t>
            </a:r>
            <a:r>
              <a:rPr lang="en-US" sz="2000" b="1" dirty="0"/>
              <a:t>if and only if one of the following conditions is true: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</a:t>
            </a:r>
            <a:r>
              <a:rPr lang="en-US" sz="2000" b="1" dirty="0"/>
              <a:t>They are the same basic </a:t>
            </a:r>
            <a:r>
              <a:rPr lang="en-US" sz="2000" b="1" dirty="0" smtClean="0"/>
              <a:t>type</a:t>
            </a:r>
            <a:endParaRPr lang="en-US" sz="20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They </a:t>
            </a:r>
            <a:r>
              <a:rPr lang="en-US" sz="2000" b="1" dirty="0"/>
              <a:t>are formed by applying the same constructor to structurally </a:t>
            </a:r>
            <a:r>
              <a:rPr lang="en-US" sz="2000" b="1" dirty="0" smtClean="0"/>
              <a:t>equivalent types</a:t>
            </a:r>
            <a:endParaRPr lang="en-US" sz="20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One </a:t>
            </a:r>
            <a:r>
              <a:rPr lang="en-US" sz="2000" b="1" dirty="0"/>
              <a:t>is a type name that denotes the </a:t>
            </a:r>
            <a:r>
              <a:rPr lang="en-US" sz="2000" b="1" dirty="0" smtClean="0"/>
              <a:t>other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If </a:t>
            </a:r>
            <a:r>
              <a:rPr lang="en-US" sz="2000" b="1" dirty="0"/>
              <a:t>type names are treated as standing for themselves, then the </a:t>
            </a:r>
            <a:r>
              <a:rPr lang="en-US" sz="2000" b="1" dirty="0" smtClean="0"/>
              <a:t>first </a:t>
            </a:r>
            <a:r>
              <a:rPr lang="en-US" sz="2000" b="1" dirty="0"/>
              <a:t>two </a:t>
            </a:r>
            <a:r>
              <a:rPr lang="en-US" sz="2000" b="1" dirty="0" smtClean="0"/>
              <a:t>conditions </a:t>
            </a:r>
            <a:r>
              <a:rPr lang="en-US" sz="2000" b="1" dirty="0"/>
              <a:t>in the above </a:t>
            </a:r>
            <a:r>
              <a:rPr lang="en-US" sz="2000" b="1" dirty="0" smtClean="0"/>
              <a:t>definition </a:t>
            </a:r>
            <a:r>
              <a:rPr lang="en-US" sz="2000" b="1" dirty="0"/>
              <a:t>lead to name equivalence of type </a:t>
            </a:r>
            <a:r>
              <a:rPr lang="en-US" sz="2000" b="1" dirty="0" smtClean="0"/>
              <a:t>expressions</a:t>
            </a:r>
            <a:endParaRPr lang="en-US" sz="20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Name-equivalent expressions are assigned the same value </a:t>
            </a:r>
            <a:r>
              <a:rPr lang="en-US" sz="2000" b="1" dirty="0" smtClean="0"/>
              <a:t>number</a:t>
            </a:r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828800"/>
            <a:ext cx="9516038" cy="4351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A </a:t>
            </a:r>
            <a:r>
              <a:rPr lang="en-US" sz="2400" b="1" dirty="0"/>
              <a:t>compiler needs to assign a type expression to each </a:t>
            </a:r>
            <a:r>
              <a:rPr lang="en-US" sz="2400" b="1" dirty="0" smtClean="0"/>
              <a:t>component </a:t>
            </a:r>
            <a:r>
              <a:rPr lang="en-US" sz="2400" b="1" dirty="0"/>
              <a:t>of the source </a:t>
            </a:r>
            <a:r>
              <a:rPr lang="en-US" sz="2400" b="1" dirty="0" smtClean="0"/>
              <a:t>program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In </a:t>
            </a:r>
            <a:r>
              <a:rPr lang="en-US" sz="2400" b="1" dirty="0"/>
              <a:t>principle</a:t>
            </a:r>
            <a:r>
              <a:rPr lang="en-US" sz="2400" b="1" dirty="0" smtClean="0"/>
              <a:t>, any </a:t>
            </a:r>
            <a:r>
              <a:rPr lang="en-US" sz="2400" b="1" dirty="0"/>
              <a:t>check can be done dynamically, if the target code carries the type of an element along with the value of the </a:t>
            </a:r>
            <a:r>
              <a:rPr lang="en-US" sz="2400" b="1" dirty="0" smtClean="0"/>
              <a:t>element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An implementation </a:t>
            </a:r>
            <a:r>
              <a:rPr lang="en-US" sz="2400" b="1" dirty="0"/>
              <a:t>of a language is strongly typed if a compiler guarantees that </a:t>
            </a:r>
            <a:r>
              <a:rPr lang="en-US" sz="2400" b="1" dirty="0" smtClean="0"/>
              <a:t>the programs </a:t>
            </a:r>
            <a:r>
              <a:rPr lang="en-US" sz="2400" b="1" dirty="0"/>
              <a:t>it accepts will run without type </a:t>
            </a:r>
            <a:r>
              <a:rPr lang="en-US" sz="2400" b="1" dirty="0" smtClean="0"/>
              <a:t>errors</a:t>
            </a:r>
            <a:endParaRPr lang="en-US" sz="2400" b="1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Type </a:t>
            </a:r>
            <a:r>
              <a:rPr lang="en-US" sz="2400" b="1" dirty="0"/>
              <a:t>checking </a:t>
            </a:r>
            <a:r>
              <a:rPr lang="en-US" sz="2400" b="1" dirty="0" smtClean="0"/>
              <a:t>can be used to </a:t>
            </a:r>
            <a:r>
              <a:rPr lang="en-US" sz="2400" b="1" dirty="0"/>
              <a:t>improve the security of systems that allow software modules to be </a:t>
            </a:r>
            <a:r>
              <a:rPr lang="en-US" sz="2400" b="1" dirty="0" smtClean="0"/>
              <a:t>imported and executed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 smtClean="0"/>
              <a:t>Synthesis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 smtClean="0"/>
              <a:t>Inference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Type </a:t>
            </a:r>
            <a:r>
              <a:rPr lang="en-US" sz="2400" b="1" dirty="0" smtClean="0"/>
              <a:t>synthesis builds </a:t>
            </a:r>
            <a:r>
              <a:rPr lang="en-US" sz="2400" b="1" dirty="0"/>
              <a:t>up the type of an expression from the types of its subexpressions. </a:t>
            </a:r>
            <a:r>
              <a:rPr lang="en-US" sz="2400" b="1" dirty="0" smtClean="0"/>
              <a:t>It requires </a:t>
            </a:r>
            <a:r>
              <a:rPr lang="en-US" sz="2400" b="1" dirty="0"/>
              <a:t>names to be declared before they are used. The type of E1 + E2 </a:t>
            </a:r>
            <a:r>
              <a:rPr lang="en-US" sz="2400" b="1" dirty="0" smtClean="0"/>
              <a:t>is defined </a:t>
            </a:r>
            <a:r>
              <a:rPr lang="en-US" sz="2400" b="1" dirty="0"/>
              <a:t>in terms of the types of E1 and E2. A typical rule for type </a:t>
            </a:r>
            <a:r>
              <a:rPr lang="en-US" sz="2400" b="1" dirty="0" smtClean="0"/>
              <a:t>synthesis has </a:t>
            </a:r>
            <a:r>
              <a:rPr lang="en-US" sz="2400" b="1" dirty="0"/>
              <a:t>the form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if f has type s →</a:t>
            </a:r>
            <a:r>
              <a:rPr lang="en-US" sz="2400" b="1" dirty="0" smtClean="0"/>
              <a:t> </a:t>
            </a:r>
            <a:r>
              <a:rPr lang="en-US" sz="2400" b="1" dirty="0"/>
              <a:t>t and x has type s</a:t>
            </a:r>
            <a:r>
              <a:rPr lang="en-US" sz="2400" b="1" dirty="0" smtClean="0"/>
              <a:t>, then </a:t>
            </a:r>
            <a:r>
              <a:rPr lang="en-US" sz="2400" b="1" dirty="0"/>
              <a:t>expression f(x) has type </a:t>
            </a:r>
            <a:r>
              <a:rPr lang="en-US" sz="2400" b="1" dirty="0" smtClean="0"/>
              <a:t>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The rule </a:t>
            </a:r>
            <a:r>
              <a:rPr lang="en-US" sz="2400" b="1" dirty="0" smtClean="0"/>
              <a:t>can </a:t>
            </a:r>
            <a:r>
              <a:rPr lang="en-US" sz="2400" b="1" dirty="0"/>
              <a:t>be adapted for E1+E2 by viewing it as a </a:t>
            </a:r>
            <a:r>
              <a:rPr lang="en-US" sz="2400" b="1" dirty="0" smtClean="0"/>
              <a:t>function application </a:t>
            </a:r>
            <a:r>
              <a:rPr lang="en-US" sz="2400" b="1" dirty="0"/>
              <a:t>add(E1; E2)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Type inference determines the type of a language construct from the way </a:t>
            </a:r>
            <a:r>
              <a:rPr lang="en-US" sz="2400" b="1" dirty="0" smtClean="0"/>
              <a:t>it is used</a:t>
            </a:r>
          </a:p>
          <a:p>
            <a:pPr algn="just"/>
            <a:r>
              <a:rPr lang="en-US" sz="2400" b="1" dirty="0" smtClean="0"/>
              <a:t>Let </a:t>
            </a:r>
            <a:r>
              <a:rPr lang="en-US" sz="2400" b="1" dirty="0"/>
              <a:t>null be a </a:t>
            </a:r>
            <a:r>
              <a:rPr lang="en-US" sz="2400" b="1" dirty="0" smtClean="0"/>
              <a:t>function that </a:t>
            </a:r>
            <a:r>
              <a:rPr lang="en-US" sz="2400" b="1" dirty="0"/>
              <a:t>tests whether a list is empty. Then, from the usage </a:t>
            </a:r>
            <a:r>
              <a:rPr lang="en-US" sz="2400" b="1" dirty="0" smtClean="0"/>
              <a:t>null(x) it can be told that </a:t>
            </a:r>
            <a:r>
              <a:rPr lang="en-US" sz="2400" b="1" dirty="0"/>
              <a:t>x must be a </a:t>
            </a:r>
            <a:r>
              <a:rPr lang="en-US" sz="2400" b="1" dirty="0" smtClean="0"/>
              <a:t>list</a:t>
            </a:r>
          </a:p>
          <a:p>
            <a:pPr algn="just"/>
            <a:r>
              <a:rPr lang="en-US" sz="2400" b="1" dirty="0" smtClean="0"/>
              <a:t>x </a:t>
            </a:r>
            <a:r>
              <a:rPr lang="en-US" sz="2400" b="1" dirty="0"/>
              <a:t>must be a list of elements of some type that is presently </a:t>
            </a:r>
            <a:r>
              <a:rPr lang="en-US" sz="2400" b="1" dirty="0" smtClean="0"/>
              <a:t>unknown</a:t>
            </a:r>
          </a:p>
          <a:p>
            <a:pPr algn="just"/>
            <a:r>
              <a:rPr lang="en-US" sz="2400" b="1" dirty="0"/>
              <a:t>if f(x) is an expression</a:t>
            </a:r>
            <a:r>
              <a:rPr lang="en-US" sz="2400" b="1" dirty="0" smtClean="0"/>
              <a:t>, then </a:t>
            </a:r>
            <a:r>
              <a:rPr lang="en-US" sz="2400" b="1" dirty="0"/>
              <a:t>for some </a:t>
            </a:r>
            <a:r>
              <a:rPr lang="en-US" sz="2400" b="1" dirty="0" smtClean="0"/>
              <a:t> </a:t>
            </a:r>
            <a:r>
              <a:rPr lang="el-GR" sz="2400" b="1" dirty="0" smtClean="0"/>
              <a:t>α</a:t>
            </a:r>
            <a:r>
              <a:rPr lang="en-US" sz="2400" b="1" dirty="0" smtClean="0"/>
              <a:t> and </a:t>
            </a:r>
            <a:r>
              <a:rPr lang="el-GR" sz="2400" b="1" dirty="0"/>
              <a:t>β</a:t>
            </a:r>
            <a:r>
              <a:rPr lang="en-US" sz="2400" b="1" dirty="0" smtClean="0"/>
              <a:t>, </a:t>
            </a:r>
            <a:r>
              <a:rPr lang="en-US" sz="2400" b="1" dirty="0"/>
              <a:t>f has type </a:t>
            </a:r>
            <a:r>
              <a:rPr lang="el-GR" sz="2400" b="1" dirty="0"/>
              <a:t>α </a:t>
            </a:r>
            <a:r>
              <a:rPr lang="en-US" sz="2400" b="1" dirty="0" smtClean="0"/>
              <a:t>→ </a:t>
            </a:r>
            <a:r>
              <a:rPr lang="el-GR" sz="2400" b="1" dirty="0"/>
              <a:t>β </a:t>
            </a:r>
            <a:r>
              <a:rPr lang="en-US" sz="2400" b="1" dirty="0"/>
              <a:t> and x has type </a:t>
            </a:r>
            <a:r>
              <a:rPr lang="el-GR" sz="2400" b="1" dirty="0"/>
              <a:t>α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6C6EF4-DDD0-43D7-BBFF-3F51699BC427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 S. Sen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835</TotalTime>
  <Words>1215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Rockwell</vt:lpstr>
      <vt:lpstr>Rockwell Condensed</vt:lpstr>
      <vt:lpstr>Wingdings</vt:lpstr>
      <vt:lpstr>Wood Type</vt:lpstr>
      <vt:lpstr>UNIVERSITY OF ENGINEERING &amp; MANAGEMENT, KOLKATA</vt:lpstr>
      <vt:lpstr>Type Checking 2</vt:lpstr>
      <vt:lpstr>Array(2, array(3, integer))</vt:lpstr>
      <vt:lpstr>Type Expression</vt:lpstr>
      <vt:lpstr>Type Expression…</vt:lpstr>
      <vt:lpstr>Type Equivalence</vt:lpstr>
      <vt:lpstr>Type Checking</vt:lpstr>
      <vt:lpstr>Rules for Type Checking</vt:lpstr>
      <vt:lpstr>Type Inference</vt:lpstr>
      <vt:lpstr>Type Conversion</vt:lpstr>
      <vt:lpstr>Widening/ Narrowing Conversions</vt:lpstr>
      <vt:lpstr>Widening/ Narrowing Conversions</vt:lpstr>
      <vt:lpstr>Functions Used</vt:lpstr>
      <vt:lpstr>Three Address Code</vt:lpstr>
      <vt:lpstr>PowerPoint Presentation</vt:lpstr>
      <vt:lpstr>Basic Blocks</vt:lpstr>
      <vt:lpstr>PowerPoint Presentation</vt:lpstr>
      <vt:lpstr>Directed Acyclic Graph</vt:lpstr>
      <vt:lpstr>Application of DAGs</vt:lpstr>
      <vt:lpstr>Rules of Construction of DAG</vt:lpstr>
      <vt:lpstr>Example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40</cp:revision>
  <dcterms:created xsi:type="dcterms:W3CDTF">2023-01-18T07:22:46Z</dcterms:created>
  <dcterms:modified xsi:type="dcterms:W3CDTF">2023-02-15T08:39:52Z</dcterms:modified>
</cp:coreProperties>
</file>