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199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77074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295" y="1238291"/>
            <a:ext cx="3075508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22373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96096"/>
            <a:ext cx="2063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85" dirty="0">
                <a:solidFill>
                  <a:srgbClr val="22373A"/>
                </a:solidFill>
                <a:latin typeface="Times New Roman"/>
                <a:cs typeface="Times New Roman"/>
              </a:rPr>
              <a:t>Управление</a:t>
            </a:r>
            <a:r>
              <a:rPr sz="1400" b="1" spc="-1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400" b="1" spc="120" dirty="0">
                <a:solidFill>
                  <a:srgbClr val="22373A"/>
                </a:solidFill>
                <a:latin typeface="Times New Roman"/>
                <a:cs typeface="Times New Roman"/>
              </a:rPr>
              <a:t>версиями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474908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363" y="1717577"/>
            <a:ext cx="2136775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9850">
              <a:lnSpc>
                <a:spcPct val="135300"/>
              </a:lnSpc>
              <a:spcBef>
                <a:spcPts val="100"/>
              </a:spcBef>
            </a:pPr>
            <a:r>
              <a:rPr lang="ru-RU" sz="1000" dirty="0">
                <a:solidFill>
                  <a:srgbClr val="22373A"/>
                </a:solidFill>
                <a:latin typeface="Palatino Linotype"/>
                <a:cs typeface="Palatino Linotype"/>
              </a:rPr>
              <a:t>Глевкин Андрей </a:t>
            </a:r>
            <a:r>
              <a:rPr sz="10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НБИбд-01-21</a:t>
            </a:r>
            <a:r>
              <a:rPr sz="1050" spc="7" baseline="31746" dirty="0">
                <a:solidFill>
                  <a:srgbClr val="22373A"/>
                </a:solidFill>
                <a:latin typeface="Palatino Linotype"/>
                <a:cs typeface="Palatino Linotype"/>
              </a:rPr>
              <a:t>1 </a:t>
            </a:r>
            <a:r>
              <a:rPr sz="1050" spc="-240" baseline="31746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25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апр</a:t>
            </a:r>
            <a:r>
              <a:rPr sz="10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е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ля,</a:t>
            </a:r>
            <a:r>
              <a:rPr sz="10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2022,</a:t>
            </a:r>
            <a:r>
              <a:rPr sz="10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Москва,</a:t>
            </a:r>
            <a:r>
              <a:rPr sz="10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Р</a:t>
            </a:r>
            <a:r>
              <a:rPr sz="10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сия</a:t>
            </a:r>
            <a:endParaRPr sz="1000" dirty="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sz="900" spc="97" baseline="32407" dirty="0">
                <a:solidFill>
                  <a:srgbClr val="22373A"/>
                </a:solidFill>
                <a:latin typeface="Palatino Linotype"/>
                <a:cs typeface="Palatino Linotype"/>
              </a:rPr>
              <a:t>1</a:t>
            </a:r>
            <a:r>
              <a:rPr sz="8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Р</a:t>
            </a:r>
            <a:r>
              <a:rPr sz="8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8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8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сийский</a:t>
            </a: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Palatino Linotype"/>
                <a:cs typeface="Palatino Linotype"/>
              </a:rPr>
              <a:t>У</a:t>
            </a:r>
            <a:r>
              <a:rPr sz="8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ниверси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т</a:t>
            </a:r>
            <a:r>
              <a:rPr sz="8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ет</a:t>
            </a:r>
            <a:r>
              <a:rPr sz="8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Др</a:t>
            </a:r>
            <a:r>
              <a:rPr sz="8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ужбы</a:t>
            </a:r>
            <a:r>
              <a:rPr sz="8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Нар</a:t>
            </a:r>
            <a:r>
              <a:rPr sz="8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о</a:t>
            </a:r>
            <a:r>
              <a:rPr sz="8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дов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1/9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1948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50" dirty="0">
                <a:solidFill>
                  <a:srgbClr val="F9F9F9"/>
                </a:solidFill>
                <a:latin typeface="Times New Roman"/>
                <a:cs typeface="Times New Roman"/>
              </a:rPr>
              <a:t>Подготовка</a:t>
            </a:r>
            <a:r>
              <a:rPr sz="1200" b="1" spc="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85" dirty="0">
                <a:solidFill>
                  <a:srgbClr val="F9F9F9"/>
                </a:solidFill>
                <a:latin typeface="Times New Roman"/>
                <a:cs typeface="Times New Roman"/>
              </a:rPr>
              <a:t>репозитория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096385" cy="5080"/>
            </a:xfrm>
            <a:custGeom>
              <a:avLst/>
              <a:gdLst/>
              <a:ahLst/>
              <a:cxnLst/>
              <a:rect l="l" t="t" r="r" b="b"/>
              <a:pathLst>
                <a:path w="4096385" h="5079">
                  <a:moveTo>
                    <a:pt x="0" y="5060"/>
                  </a:moveTo>
                  <a:lnTo>
                    <a:pt x="0" y="0"/>
                  </a:lnTo>
                  <a:lnTo>
                    <a:pt x="4096037" y="0"/>
                  </a:lnTo>
                  <a:lnTo>
                    <a:pt x="4096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6" y="1375477"/>
            <a:ext cx="3887972" cy="3810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26895" y="1828093"/>
            <a:ext cx="1554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35" dirty="0">
                <a:solidFill>
                  <a:srgbClr val="22373A"/>
                </a:solidFill>
                <a:latin typeface="Times New Roman"/>
                <a:cs typeface="Times New Roman"/>
              </a:rPr>
              <a:t>Figure</a:t>
            </a:r>
            <a:r>
              <a:rPr sz="1000" b="1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b="1" spc="35" dirty="0">
                <a:solidFill>
                  <a:srgbClr val="22373A"/>
                </a:solidFill>
                <a:latin typeface="Times New Roman"/>
                <a:cs typeface="Times New Roman"/>
              </a:rPr>
              <a:t>6:</a:t>
            </a:r>
            <a:r>
              <a:rPr sz="1000" b="1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Первый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коммит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8/9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8168"/>
            <a:ext cx="2983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8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Выводы</a:t>
            </a:r>
            <a:r>
              <a:rPr sz="1400" b="1" spc="1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400" b="1" spc="14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по</a:t>
            </a:r>
            <a:r>
              <a:rPr sz="1400" b="1" spc="1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400" b="1" spc="12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проделанной</a:t>
            </a:r>
            <a:r>
              <a:rPr sz="1400" b="1" spc="1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400" b="1" spc="114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работе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8819"/>
            <a:ext cx="3048635" cy="5080"/>
            <a:chOff x="779995" y="177881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881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8819"/>
              <a:ext cx="2709545" cy="5080"/>
            </a:xfrm>
            <a:custGeom>
              <a:avLst/>
              <a:gdLst/>
              <a:ahLst/>
              <a:cxnLst/>
              <a:rect l="l" t="t" r="r" b="b"/>
              <a:pathLst>
                <a:path w="2709545" h="5080">
                  <a:moveTo>
                    <a:pt x="0" y="5060"/>
                  </a:moveTo>
                  <a:lnTo>
                    <a:pt x="0" y="0"/>
                  </a:lnTo>
                  <a:lnTo>
                    <a:pt x="2709356" y="0"/>
                  </a:lnTo>
                  <a:lnTo>
                    <a:pt x="27093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516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5" dirty="0">
                <a:solidFill>
                  <a:srgbClr val="F9F9F9"/>
                </a:solidFill>
                <a:latin typeface="Times New Roman"/>
                <a:cs typeface="Times New Roman"/>
              </a:rPr>
              <a:t>Выв</a:t>
            </a:r>
            <a:r>
              <a:rPr sz="1200" b="1" spc="5" dirty="0">
                <a:solidFill>
                  <a:srgbClr val="F9F9F9"/>
                </a:solidFill>
                <a:latin typeface="Times New Roman"/>
                <a:cs typeface="Times New Roman"/>
              </a:rPr>
              <a:t>о</a:t>
            </a:r>
            <a:r>
              <a:rPr sz="1200" b="1" spc="114" dirty="0">
                <a:solidFill>
                  <a:srgbClr val="F9F9F9"/>
                </a:solidFill>
                <a:latin typeface="Times New Roman"/>
                <a:cs typeface="Times New Roman"/>
              </a:rPr>
              <a:t>д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7980"/>
            <a:ext cx="36906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Мы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приобрели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практические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навыки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работы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сервисом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github.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9/9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8168"/>
            <a:ext cx="2072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8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Цели</a:t>
            </a:r>
            <a:r>
              <a:rPr sz="1400" b="1" spc="20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400" b="1" spc="150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и</a:t>
            </a:r>
            <a:r>
              <a:rPr sz="1400" b="1" spc="2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400" b="1" spc="120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задачи</a:t>
            </a:r>
            <a:r>
              <a:rPr sz="1400" b="1" spc="2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400" b="1" spc="105" dirty="0">
                <a:solidFill>
                  <a:srgbClr val="22373A"/>
                </a:solidFill>
                <a:latin typeface="Times New Roman"/>
                <a:cs typeface="Times New Roman"/>
                <a:hlinkClick r:id="rId2" action="ppaction://hlinksldjump"/>
              </a:rPr>
              <a:t>работы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8819"/>
            <a:ext cx="3048635" cy="5080"/>
            <a:chOff x="779995" y="177881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881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8819"/>
              <a:ext cx="339090" cy="5080"/>
            </a:xfrm>
            <a:custGeom>
              <a:avLst/>
              <a:gdLst/>
              <a:ahLst/>
              <a:cxnLst/>
              <a:rect l="l" t="t" r="r" b="b"/>
              <a:pathLst>
                <a:path w="339090" h="5080">
                  <a:moveTo>
                    <a:pt x="0" y="5060"/>
                  </a:moveTo>
                  <a:lnTo>
                    <a:pt x="0" y="0"/>
                  </a:lnTo>
                  <a:lnTo>
                    <a:pt x="338681" y="0"/>
                  </a:lnTo>
                  <a:lnTo>
                    <a:pt x="3386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21228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30" dirty="0">
                <a:solidFill>
                  <a:srgbClr val="F9F9F9"/>
                </a:solidFill>
                <a:latin typeface="Times New Roman"/>
                <a:cs typeface="Times New Roman"/>
              </a:rPr>
              <a:t>Цель</a:t>
            </a:r>
            <a:r>
              <a:rPr sz="1200" b="1" spc="-45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80" dirty="0">
                <a:solidFill>
                  <a:srgbClr val="F9F9F9"/>
                </a:solidFill>
                <a:latin typeface="Times New Roman"/>
                <a:cs typeface="Times New Roman"/>
              </a:rPr>
              <a:t>лабораторной</a:t>
            </a:r>
            <a:r>
              <a:rPr sz="1200" b="1" spc="-5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70" dirty="0">
                <a:solidFill>
                  <a:srgbClr val="F9F9F9"/>
                </a:solidFill>
                <a:latin typeface="Times New Roman"/>
                <a:cs typeface="Times New Roman"/>
              </a:rPr>
              <a:t>работы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024255" cy="5080"/>
            </a:xfrm>
            <a:custGeom>
              <a:avLst/>
              <a:gdLst/>
              <a:ahLst/>
              <a:cxnLst/>
              <a:rect l="l" t="t" r="r" b="b"/>
              <a:pathLst>
                <a:path w="1024255" h="5079">
                  <a:moveTo>
                    <a:pt x="0" y="5060"/>
                  </a:moveTo>
                  <a:lnTo>
                    <a:pt x="0" y="0"/>
                  </a:lnTo>
                  <a:lnTo>
                    <a:pt x="1024044" y="0"/>
                  </a:lnTo>
                  <a:lnTo>
                    <a:pt x="10240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39034"/>
            <a:ext cx="377761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Целью 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данной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работы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является изучение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идеологии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применения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средств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контроля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версий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освоение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умений </a:t>
            </a:r>
            <a:r>
              <a:rPr sz="1100" spc="-26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работать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git.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2/9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pc="95" dirty="0">
                <a:hlinkClick r:id="rId2" action="ppaction://hlinksldjump"/>
              </a:rPr>
              <a:t>Процесс </a:t>
            </a:r>
            <a:r>
              <a:rPr spc="114" dirty="0">
                <a:hlinkClick r:id="rId2" action="ppaction://hlinksldjump"/>
              </a:rPr>
              <a:t>выполнения </a:t>
            </a:r>
            <a:r>
              <a:rPr spc="-335" dirty="0"/>
              <a:t> </a:t>
            </a:r>
            <a:r>
              <a:rPr spc="114" dirty="0">
                <a:hlinkClick r:id="rId2" action="ppaction://hlinksldjump"/>
              </a:rPr>
              <a:t>лабораторной</a:t>
            </a:r>
            <a:r>
              <a:rPr spc="5" dirty="0">
                <a:hlinkClick r:id="rId2" action="ppaction://hlinksldjump"/>
              </a:rPr>
              <a:t> </a:t>
            </a:r>
            <a:r>
              <a:rPr spc="105" dirty="0">
                <a:hlinkClick r:id="rId2" action="ppaction://hlinksldjump"/>
              </a:rPr>
              <a:t>работы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9995" y="1904117"/>
            <a:ext cx="3048635" cy="5080"/>
            <a:chOff x="779995" y="1904117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04117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04117"/>
              <a:ext cx="677545" cy="5080"/>
            </a:xfrm>
            <a:custGeom>
              <a:avLst/>
              <a:gdLst/>
              <a:ahLst/>
              <a:cxnLst/>
              <a:rect l="l" t="t" r="r" b="b"/>
              <a:pathLst>
                <a:path w="677544" h="5080">
                  <a:moveTo>
                    <a:pt x="0" y="5060"/>
                  </a:moveTo>
                  <a:lnTo>
                    <a:pt x="0" y="0"/>
                  </a:lnTo>
                  <a:lnTo>
                    <a:pt x="677362" y="0"/>
                  </a:lnTo>
                  <a:lnTo>
                    <a:pt x="67736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2876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40" dirty="0">
                <a:solidFill>
                  <a:srgbClr val="F9F9F9"/>
                </a:solidFill>
                <a:latin typeface="Times New Roman"/>
                <a:cs typeface="Times New Roman"/>
              </a:rPr>
              <a:t>Глобальные</a:t>
            </a:r>
            <a:r>
              <a:rPr sz="1200" b="1" spc="25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75" dirty="0">
                <a:solidFill>
                  <a:srgbClr val="F9F9F9"/>
                </a:solidFill>
                <a:latin typeface="Times New Roman"/>
                <a:cs typeface="Times New Roman"/>
              </a:rPr>
              <a:t>параметры</a:t>
            </a:r>
            <a:r>
              <a:rPr sz="1200" b="1" spc="25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85" dirty="0">
                <a:solidFill>
                  <a:srgbClr val="F9F9F9"/>
                </a:solidFill>
                <a:latin typeface="Times New Roman"/>
                <a:cs typeface="Times New Roman"/>
              </a:rPr>
              <a:t>репозитория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68590" y="2684428"/>
            <a:ext cx="2071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35" dirty="0">
                <a:solidFill>
                  <a:srgbClr val="22373A"/>
                </a:solidFill>
                <a:latin typeface="Times New Roman"/>
                <a:cs typeface="Times New Roman"/>
              </a:rPr>
              <a:t>Figure</a:t>
            </a:r>
            <a:r>
              <a:rPr sz="1000" b="1" spc="-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b="1" spc="35" dirty="0">
                <a:solidFill>
                  <a:srgbClr val="22373A"/>
                </a:solidFill>
                <a:latin typeface="Times New Roman"/>
                <a:cs typeface="Times New Roman"/>
              </a:rPr>
              <a:t>1:</a:t>
            </a:r>
            <a:r>
              <a:rPr sz="1000" b="1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Параметры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репозитория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3/9</a:t>
            </a:r>
            <a:endParaRPr sz="800">
              <a:latin typeface="Palatino Linotype"/>
              <a:cs typeface="Palatino Linotype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D6C40F-5E5F-4B07-8B06-6DF17D36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815"/>
            <a:ext cx="4610100" cy="155112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2579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70" dirty="0">
                <a:solidFill>
                  <a:srgbClr val="F9F9F9"/>
                </a:solidFill>
                <a:latin typeface="Times New Roman"/>
                <a:cs typeface="Times New Roman"/>
              </a:rPr>
              <a:t>Добавляем</a:t>
            </a:r>
            <a:r>
              <a:rPr sz="1200" b="1" spc="5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F9F9F9"/>
                </a:solidFill>
                <a:latin typeface="Times New Roman"/>
                <a:cs typeface="Times New Roman"/>
              </a:rPr>
              <a:t>GPG</a:t>
            </a:r>
            <a:r>
              <a:rPr sz="1200" b="1" spc="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50" dirty="0">
                <a:solidFill>
                  <a:srgbClr val="F9F9F9"/>
                </a:solidFill>
                <a:latin typeface="Times New Roman"/>
                <a:cs typeface="Times New Roman"/>
              </a:rPr>
              <a:t>ключ</a:t>
            </a:r>
            <a:r>
              <a:rPr sz="1200" b="1" spc="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35" dirty="0">
                <a:solidFill>
                  <a:srgbClr val="F9F9F9"/>
                </a:solidFill>
                <a:latin typeface="Times New Roman"/>
                <a:cs typeface="Times New Roman"/>
              </a:rPr>
              <a:t>в</a:t>
            </a:r>
            <a:r>
              <a:rPr sz="1200" b="1" spc="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55" dirty="0">
                <a:solidFill>
                  <a:srgbClr val="F9F9F9"/>
                </a:solidFill>
                <a:latin typeface="Times New Roman"/>
                <a:cs typeface="Times New Roman"/>
              </a:rPr>
              <a:t>аккаунт/1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048510" cy="5080"/>
            </a:xfrm>
            <a:custGeom>
              <a:avLst/>
              <a:gdLst/>
              <a:ahLst/>
              <a:cxnLst/>
              <a:rect l="l" t="t" r="r" b="b"/>
              <a:pathLst>
                <a:path w="2048510" h="5079">
                  <a:moveTo>
                    <a:pt x="0" y="5060"/>
                  </a:moveTo>
                  <a:lnTo>
                    <a:pt x="0" y="0"/>
                  </a:lnTo>
                  <a:lnTo>
                    <a:pt x="2048019" y="0"/>
                  </a:lnTo>
                  <a:lnTo>
                    <a:pt x="2048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85" y="429309"/>
            <a:ext cx="3366821" cy="30266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4/9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2579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70" dirty="0">
                <a:solidFill>
                  <a:srgbClr val="F9F9F9"/>
                </a:solidFill>
                <a:latin typeface="Times New Roman"/>
                <a:cs typeface="Times New Roman"/>
              </a:rPr>
              <a:t>Добавляем</a:t>
            </a:r>
            <a:r>
              <a:rPr sz="1200" b="1" spc="5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F9F9F9"/>
                </a:solidFill>
                <a:latin typeface="Times New Roman"/>
                <a:cs typeface="Times New Roman"/>
              </a:rPr>
              <a:t>GPG</a:t>
            </a:r>
            <a:r>
              <a:rPr sz="1200" b="1" spc="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50" dirty="0">
                <a:solidFill>
                  <a:srgbClr val="F9F9F9"/>
                </a:solidFill>
                <a:latin typeface="Times New Roman"/>
                <a:cs typeface="Times New Roman"/>
              </a:rPr>
              <a:t>ключ</a:t>
            </a:r>
            <a:r>
              <a:rPr sz="1200" b="1" spc="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35" dirty="0">
                <a:solidFill>
                  <a:srgbClr val="F9F9F9"/>
                </a:solidFill>
                <a:latin typeface="Times New Roman"/>
                <a:cs typeface="Times New Roman"/>
              </a:rPr>
              <a:t>в</a:t>
            </a:r>
            <a:r>
              <a:rPr sz="1200" b="1" spc="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55" dirty="0">
                <a:solidFill>
                  <a:srgbClr val="F9F9F9"/>
                </a:solidFill>
                <a:latin typeface="Times New Roman"/>
                <a:cs typeface="Times New Roman"/>
              </a:rPr>
              <a:t>аккаунт/2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41" y="0"/>
                  </a:lnTo>
                  <a:lnTo>
                    <a:pt x="25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789" y="429272"/>
            <a:ext cx="3450428" cy="30267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5/9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1066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55" dirty="0">
                <a:solidFill>
                  <a:srgbClr val="F9F9F9"/>
                </a:solidFill>
                <a:latin typeface="Times New Roman"/>
                <a:cs typeface="Times New Roman"/>
              </a:rPr>
              <a:t>Настройка</a:t>
            </a:r>
            <a:r>
              <a:rPr sz="1200" b="1" spc="-35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1200" b="1" spc="85" dirty="0">
                <a:solidFill>
                  <a:srgbClr val="F9F9F9"/>
                </a:solidFill>
                <a:latin typeface="Times New Roman"/>
                <a:cs typeface="Times New Roman"/>
              </a:rPr>
              <a:t>gh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22" y="429305"/>
            <a:ext cx="3011336" cy="30266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6/9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93" y="12660"/>
            <a:ext cx="3550000" cy="30544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1656" y="3138670"/>
            <a:ext cx="2484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35" dirty="0">
                <a:solidFill>
                  <a:srgbClr val="22373A"/>
                </a:solidFill>
                <a:latin typeface="Times New Roman"/>
                <a:cs typeface="Times New Roman"/>
              </a:rPr>
              <a:t>Figure</a:t>
            </a:r>
            <a:r>
              <a:rPr sz="1000" b="1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b="1" spc="35" dirty="0">
                <a:solidFill>
                  <a:srgbClr val="22373A"/>
                </a:solidFill>
                <a:latin typeface="Times New Roman"/>
                <a:cs typeface="Times New Roman"/>
              </a:rPr>
              <a:t>5:</a:t>
            </a:r>
            <a:r>
              <a:rPr sz="1000" b="1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Palatino Linotype"/>
                <a:cs typeface="Palatino Linotype"/>
              </a:rPr>
              <a:t>Связь</a:t>
            </a:r>
            <a:r>
              <a:rPr sz="10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репозитория</a:t>
            </a:r>
            <a:r>
              <a:rPr sz="10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0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Palatino Linotype"/>
                <a:cs typeface="Palatino Linotype"/>
              </a:rPr>
              <a:t>аккаунтом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8701" y="3177094"/>
            <a:ext cx="168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7/9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Произвольный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Palatino Linotype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Процесс выполнения 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версиями</dc:title>
  <dc:creator>Бровкин Александр НБИбд-01-21</dc:creator>
  <cp:lastModifiedBy>Глевкин Андрей Владиславович</cp:lastModifiedBy>
  <cp:revision>1</cp:revision>
  <dcterms:created xsi:type="dcterms:W3CDTF">2022-06-26T17:56:37Z</dcterms:created>
  <dcterms:modified xsi:type="dcterms:W3CDTF">2022-06-26T18:53:33Z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2022-06-26T00:00:00Z</vt:filetime>
  </property>
</Properties>
</file>