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49C7E4-9EB2-4DE7-B562-56C4FE337EDF}">
  <a:tblStyle styleId="{AC49C7E4-9EB2-4DE7-B562-56C4FE337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b86c048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b86c048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b86c048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b86c048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b86c048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b86c048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(one hot encoding, numerical values)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c0a8dd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c0a8dd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(Opening hours, Price level, ..etc) AND users’ personal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(restrictions to include user’s ids)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c11d54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c11d54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#mlp without restId: 0.9971393554366641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with restId: 0.9991412771653729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b86c048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b86c048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gbc: 0.8849262570339861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svc: 0.9954410759680231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0.9963200335728487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#mlp 308 sgd: 0.9969430577708414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classifier: 0.9971393554366641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#mlp without restId: 0.9971393554366641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with restId: 0.9991412771653729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462, 308, 154: 0.99918911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406, 203: 0.9990643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:0.9991891861161399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308 :</a:t>
            </a:r>
            <a:r>
              <a:rPr lang="en"/>
              <a:t>0.999313</a:t>
            </a:r>
            <a:r>
              <a:rPr lang="en"/>
              <a:t>886983954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b86c04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eb86c04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(Opening hours, Price level, ..etc) AND users’ personal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(restrictions to include user’s ids)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b86c04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b86c04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Personal Information </a:t>
            </a:r>
            <a:r>
              <a:rPr lang="en"/>
              <a:t>(Age, Gender, Location, History, Payment Method, Delivery/Dine Out, ..etc)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Reviews (NLP, Sentiment Analysis for ratings validation, correlations between hidden aspects in reviews and numeric ratings, discover hidden aspects and to suggest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eb86c048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eb86c048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b86c04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eb86c04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b86c048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b86c048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b86c048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b86c048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user_uuid - an anonymous id unique to a given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restaurant_uuid - an anonymous id unique to a given Restaurant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discounted - 1 if user had discounts upon past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- Area where Restaurant is located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 - Tag of Food provided by the Restaurant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restaurant_features - Features of a given Restaurant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86c048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86c048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Useful Insights (for both the company and the restaurants)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b86c048c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b86c048c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Useful Insights (for both the company and the restaurants)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b86c048c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b86c048c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Useful Insights (for both the company and the restaurants)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b86c048c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b86c048c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Useful Insights (for both the company and the restaurants)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b86c048c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b86c048c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Useful Insights (for both the company and the restaurants)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b86c048c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b86c048c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Useful Insights (for both the company and the restaurants)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recommending-restaurants-collaborative-filtering-and-model-stacking-using-deep-learning-70cbac0f8e8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Ratings</a:t>
            </a:r>
            <a:br>
              <a:rPr lang="en"/>
            </a:br>
            <a:br>
              <a:rPr lang="en"/>
            </a:br>
            <a:r>
              <a:rPr b="0" lang="en" sz="3000"/>
              <a:t>KM Team</a:t>
            </a:r>
            <a:endParaRPr b="0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Analysis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Engineering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Models </a:t>
            </a:r>
            <a:r>
              <a:rPr b="1" lang="en" sz="1800"/>
              <a:t>(using scikit-learn library)</a:t>
            </a:r>
            <a:r>
              <a:rPr lang="en" sz="1800"/>
              <a:t> </a:t>
            </a:r>
            <a:endParaRPr sz="1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02" y="1403823"/>
            <a:ext cx="2244249" cy="12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uisines and features string lists to list data structure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Eliminating Special Characters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Filling null values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" y="1320450"/>
            <a:ext cx="9001098" cy="35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975" y="601550"/>
            <a:ext cx="4171924" cy="4379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Importance: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ExtraTreesClassifier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 Score: 0.997693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grpSp>
        <p:nvGrpSpPr>
          <p:cNvPr id="185" name="Google Shape;185;p26"/>
          <p:cNvGrpSpPr/>
          <p:nvPr/>
        </p:nvGrpSpPr>
        <p:grpSpPr>
          <a:xfrm>
            <a:off x="2593434" y="1504868"/>
            <a:ext cx="1827900" cy="2399700"/>
            <a:chOff x="2744034" y="1146343"/>
            <a:chExt cx="1827900" cy="2399700"/>
          </a:xfrm>
        </p:grpSpPr>
        <p:sp>
          <p:nvSpPr>
            <p:cNvPr id="186" name="Google Shape;186;p26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Including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b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Restaurant ID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(MLP)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0.999141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26"/>
          <p:cNvGrpSpPr/>
          <p:nvPr/>
        </p:nvGrpSpPr>
        <p:grpSpPr>
          <a:xfrm>
            <a:off x="4421484" y="2413194"/>
            <a:ext cx="1827900" cy="2399700"/>
            <a:chOff x="4572084" y="1597469"/>
            <a:chExt cx="1827900" cy="2399700"/>
          </a:xfrm>
        </p:grpSpPr>
        <p:sp>
          <p:nvSpPr>
            <p:cNvPr id="190" name="Google Shape;190;p26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4794425" y="20241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Excluding</a:t>
              </a:r>
              <a:b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Restaurant ID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(MLP)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0.997139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1932863" y="13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{AC49C7E4-9EB2-4DE7-B562-56C4FE337EDF}</a:tableStyleId>
              </a:tblPr>
              <a:tblGrid>
                <a:gridCol w="4130900"/>
                <a:gridCol w="1147375"/>
              </a:tblGrid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 Boosting Classifier (GBC)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0.884926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Support Vector Classification (SVC)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0.995441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r>
                        <a:rPr b="1" lang="en"/>
                        <a:t>-Nearest Neighbors (KNN)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0.996320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 Classifier (RF)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0.997139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Multi-Layer Perceptron (MLP)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0.999141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 (3 Layers)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0.999189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 (2 Layers)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0.999064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Pipeline (Feature Selection , RF)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0.999189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 (1 Layer = 308)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0.999313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Size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 Variations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Fluctuations in Food Quality at the Restaurant Handling (Outliers)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53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Users’ Personal Information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Users’ Reviews (NLP, Sentiment Analysis)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More Data (Taste, Waiting Time, Servers, ..etc)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Larger Dataset (Retrain &amp; Apply Content Based and Collaborative Filtering )</a:t>
            </a:r>
            <a:endParaRPr sz="1800"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450" y="454225"/>
            <a:ext cx="2261776" cy="441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663" y="136625"/>
            <a:ext cx="3319621" cy="50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Gao, Yifan, et al. “A Restaurant Recommendation System by Analyzing Ratings and Aspects in Reviews.” </a:t>
            </a:r>
            <a:r>
              <a:rPr i="1" lang="en" sz="1400"/>
              <a:t>Database Systems for Advanced Applications Lecture Notes in Computer Science</a:t>
            </a:r>
            <a:r>
              <a:rPr lang="en" sz="1400"/>
              <a:t>, 2015, pp. 526–530., doi:10.1007/978-3-319-18123-3_33.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Guo Yiwen, et al. “Predicting Restaurants’ Rating And Popularity Based On Yelp Dataset ” </a:t>
            </a:r>
            <a:r>
              <a:rPr i="1" lang="en" sz="1400"/>
              <a:t>Department of Economics</a:t>
            </a:r>
            <a:r>
              <a:rPr lang="en" sz="1400"/>
              <a:t>, Stanford University, 2017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Srivats, Anmol. “Recommending Restaurants: Collaborative Filtering and Model Stacking Using Deep Learning.” </a:t>
            </a:r>
            <a:r>
              <a:rPr i="1" lang="en" sz="1400"/>
              <a:t>Medium</a:t>
            </a:r>
            <a:r>
              <a:rPr lang="en" sz="1400"/>
              <a:t>. Towards Data Science, July 9, 2019.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https://towardsdatascience.com/recommending-restaurants-collaborative-filtering-and-model-stacking-using-deep-learning-70cbac0f8e89</a:t>
            </a:r>
            <a:r>
              <a:rPr lang="en" sz="1400"/>
              <a:t>. 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Definition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it is Important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Exploration &amp; Statistical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Business Statistical Insights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Work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Building a model to predict users’ ratings for restaurants given: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Restaurant 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Discounted (Boolean)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Restaurant Area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Restaurant Offered Cuisines (List)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Restaurant Features</a:t>
            </a:r>
            <a:r>
              <a:rPr lang="en" sz="1800"/>
              <a:t> (List)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50" y="2491400"/>
            <a:ext cx="3136950" cy="1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Important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Building a Recommendation System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Making Business Decisions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Providing Improvement Suggestions </a:t>
            </a:r>
            <a:br>
              <a:rPr lang="en" sz="1800"/>
            </a:br>
            <a:r>
              <a:rPr lang="en" sz="1800"/>
              <a:t>for Business Owners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7450" l="0" r="0" t="0"/>
          <a:stretch/>
        </p:blipFill>
        <p:spPr>
          <a:xfrm>
            <a:off x="5648325" y="914400"/>
            <a:ext cx="2704574" cy="38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Statistical Analysis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29450" y="2054125"/>
            <a:ext cx="65670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umber of unique restaurants = 493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unique users = 34235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Description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Combining Data Features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911042" y="2375328"/>
            <a:ext cx="2291700" cy="2217000"/>
          </a:xfrm>
          <a:prstGeom prst="ellipse">
            <a:avLst/>
          </a:prstGeom>
          <a:solidFill>
            <a:srgbClr val="CDE8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347924" y="2123481"/>
            <a:ext cx="1417647" cy="1371511"/>
            <a:chOff x="3611776" y="414352"/>
            <a:chExt cx="2166000" cy="2166000"/>
          </a:xfrm>
        </p:grpSpPr>
        <p:sp>
          <p:nvSpPr>
            <p:cNvPr id="115" name="Google Shape;115;p1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3967546" y="1332303"/>
              <a:ext cx="1496100" cy="7029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Cuisines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6970015" y="3148323"/>
            <a:ext cx="1417647" cy="1371511"/>
            <a:chOff x="4562258" y="2032864"/>
            <a:chExt cx="2166000" cy="2166000"/>
          </a:xfrm>
        </p:grpSpPr>
        <p:sp>
          <p:nvSpPr>
            <p:cNvPr id="118" name="Google Shape;118;p1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868881" y="3139509"/>
              <a:ext cx="16308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Restaurant Features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5753049" y="3148323"/>
            <a:ext cx="1417647" cy="1371511"/>
            <a:chOff x="2702876" y="2032864"/>
            <a:chExt cx="2166000" cy="2166000"/>
          </a:xfrm>
        </p:grpSpPr>
        <p:sp>
          <p:nvSpPr>
            <p:cNvPr id="121" name="Google Shape;121;p1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007681" y="3215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Area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6788792" y="3149362"/>
            <a:ext cx="565200" cy="52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651" y="2317228"/>
            <a:ext cx="488581" cy="4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576" y="3315005"/>
            <a:ext cx="565200" cy="52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135" y="3405622"/>
            <a:ext cx="871139" cy="52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</a:t>
            </a:r>
            <a:r>
              <a:rPr lang="en"/>
              <a:t>Statistical Analysis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413" y="1853850"/>
            <a:ext cx="4806772" cy="2984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Statistical Analysis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20450"/>
            <a:ext cx="40481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525" y="1320450"/>
            <a:ext cx="4152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Statistical Analysis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6650"/>
            <a:ext cx="41243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25" y="1320450"/>
            <a:ext cx="41624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Statistical Insights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1594" r="0" t="0"/>
          <a:stretch/>
        </p:blipFill>
        <p:spPr>
          <a:xfrm>
            <a:off x="4343400" y="1985413"/>
            <a:ext cx="4630826" cy="28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1956" r="2624" t="0"/>
          <a:stretch/>
        </p:blipFill>
        <p:spPr>
          <a:xfrm>
            <a:off x="116200" y="2015000"/>
            <a:ext cx="4136276" cy="2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