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8456-E1B6-4701-9150-C805A20C1AC8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7495-DEBF-431F-B59A-6B3F200A4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PSC 204a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E. Gonzales</a:t>
            </a:r>
          </a:p>
          <a:p>
            <a:r>
              <a:rPr lang="en-US" dirty="0" smtClean="0"/>
              <a:t>Melissa </a:t>
            </a:r>
            <a:r>
              <a:rPr lang="en-US" dirty="0" err="1" smtClean="0"/>
              <a:t>McTernan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and </a:t>
            </a:r>
            <a:r>
              <a:rPr lang="en-US" dirty="0" smtClean="0"/>
              <a:t>Melissa: </a:t>
            </a:r>
            <a:r>
              <a:rPr lang="en-US" dirty="0" smtClean="0"/>
              <a:t>A TA tag-team</a:t>
            </a:r>
          </a:p>
          <a:p>
            <a:endParaRPr lang="en-US" dirty="0"/>
          </a:p>
          <a:p>
            <a:r>
              <a:rPr lang="en-US" dirty="0" smtClean="0"/>
              <a:t>Joe will </a:t>
            </a:r>
            <a:r>
              <a:rPr lang="en-US" dirty="0" smtClean="0"/>
              <a:t>primarily be responsible </a:t>
            </a:r>
            <a:r>
              <a:rPr lang="en-US" dirty="0" smtClean="0"/>
              <a:t>for teaching the lab and holding office hours</a:t>
            </a:r>
          </a:p>
          <a:p>
            <a:endParaRPr lang="en-US" dirty="0"/>
          </a:p>
          <a:p>
            <a:r>
              <a:rPr lang="en-US" dirty="0" smtClean="0"/>
              <a:t>Melissa </a:t>
            </a:r>
            <a:r>
              <a:rPr lang="en-US" dirty="0" smtClean="0"/>
              <a:t>will </a:t>
            </a:r>
            <a:r>
              <a:rPr lang="en-US" dirty="0" smtClean="0"/>
              <a:t>primarily be responsible </a:t>
            </a:r>
            <a:r>
              <a:rPr lang="en-US" dirty="0" smtClean="0"/>
              <a:t>for managing homework and exam materials </a:t>
            </a:r>
            <a:r>
              <a:rPr lang="en-US" dirty="0" smtClean="0"/>
              <a:t>(i.e., </a:t>
            </a:r>
            <a:r>
              <a:rPr lang="en-US" dirty="0" smtClean="0"/>
              <a:t>grading)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 the computational application of methods discussed in lecture</a:t>
            </a:r>
          </a:p>
          <a:p>
            <a:endParaRPr lang="en-US" dirty="0" smtClean="0"/>
          </a:p>
          <a:p>
            <a:r>
              <a:rPr lang="en-US" dirty="0" smtClean="0"/>
              <a:t>To reinforce concepts discussed in lecture</a:t>
            </a:r>
          </a:p>
          <a:p>
            <a:endParaRPr lang="en-US" dirty="0"/>
          </a:p>
          <a:p>
            <a:r>
              <a:rPr lang="en-US" dirty="0" smtClean="0"/>
              <a:t>To help prepare you for computational aspects of homework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article I forwarded to you before the class, but to reiterate:</a:t>
            </a:r>
          </a:p>
          <a:p>
            <a:pPr lvl="1"/>
            <a:r>
              <a:rPr lang="en-US" dirty="0" smtClean="0"/>
              <a:t>It’s free!</a:t>
            </a:r>
          </a:p>
          <a:p>
            <a:pPr lvl="1"/>
            <a:r>
              <a:rPr lang="en-US" dirty="0" smtClean="0"/>
              <a:t>It’s powerful!</a:t>
            </a:r>
          </a:p>
          <a:p>
            <a:pPr lvl="1"/>
            <a:r>
              <a:rPr lang="en-US" dirty="0" smtClean="0"/>
              <a:t>It’s </a:t>
            </a:r>
            <a:r>
              <a:rPr lang="en-US" dirty="0" smtClean="0"/>
              <a:t>free!</a:t>
            </a:r>
          </a:p>
          <a:p>
            <a:pPr lvl="1"/>
            <a:r>
              <a:rPr lang="en-US" dirty="0" smtClean="0"/>
              <a:t>I know it reasonably well!</a:t>
            </a:r>
          </a:p>
          <a:p>
            <a:pPr lvl="1"/>
            <a:r>
              <a:rPr lang="en-US" dirty="0" smtClean="0"/>
              <a:t>It’s free!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…</a:t>
            </a:r>
          </a:p>
          <a:p>
            <a:r>
              <a:rPr lang="en-US" dirty="0" smtClean="0"/>
              <a:t>You may use any software you like</a:t>
            </a:r>
          </a:p>
          <a:p>
            <a:pPr lvl="1"/>
            <a:r>
              <a:rPr lang="en-US" dirty="0" smtClean="0"/>
              <a:t>SAS, SPSS, </a:t>
            </a:r>
            <a:r>
              <a:rPr lang="en-US" dirty="0" err="1" smtClean="0"/>
              <a:t>Matlab</a:t>
            </a:r>
            <a:r>
              <a:rPr lang="en-US" dirty="0" smtClean="0"/>
              <a:t>, Excel, etc.</a:t>
            </a:r>
            <a:endParaRPr lang="en-US" dirty="0"/>
          </a:p>
          <a:p>
            <a:r>
              <a:rPr lang="en-US" dirty="0" smtClean="0"/>
              <a:t>However, all course material and support will be oriented toward the use of R</a:t>
            </a:r>
          </a:p>
          <a:p>
            <a:pPr lvl="1"/>
            <a:r>
              <a:rPr lang="en-US" dirty="0" smtClean="0"/>
              <a:t>If you want to know how to do something in R, I can help</a:t>
            </a:r>
          </a:p>
          <a:p>
            <a:pPr lvl="1"/>
            <a:r>
              <a:rPr lang="en-US" dirty="0" smtClean="0"/>
              <a:t>If you want to know how to do something in another program then I’ll be eager to hear what you learn while seeking your answers online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is Optional?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lab is optional, you do not need it to pass the class or complete the homework assignments (see the previous slide about R)</a:t>
            </a:r>
          </a:p>
          <a:p>
            <a:r>
              <a:rPr lang="en-US" dirty="0" smtClean="0"/>
              <a:t>Yes, you can pass the class without attending any of the labs</a:t>
            </a:r>
          </a:p>
          <a:p>
            <a:pPr>
              <a:buNone/>
            </a:pPr>
            <a:r>
              <a:rPr lang="en-US" dirty="0" smtClean="0"/>
              <a:t>*  Note: many </a:t>
            </a:r>
            <a:r>
              <a:rPr lang="en-US" dirty="0" smtClean="0"/>
              <a:t>students find the course challenging even with the full utilization of lab--Make responsible decisions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Mentioned Homework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Yes, we should have weekly homework assignments</a:t>
            </a:r>
          </a:p>
          <a:p>
            <a:r>
              <a:rPr lang="en-US" dirty="0" smtClean="0"/>
              <a:t>Typically I collect homework at the beginning of lab and try to return them by the next lab meeting</a:t>
            </a:r>
          </a:p>
          <a:p>
            <a:pPr lvl="1"/>
            <a:r>
              <a:rPr lang="en-US" dirty="0" smtClean="0"/>
              <a:t>If we change the due date we’ll mention it on the assignment</a:t>
            </a:r>
          </a:p>
          <a:p>
            <a:pPr lvl="1"/>
            <a:r>
              <a:rPr lang="en-US" dirty="0" smtClean="0"/>
              <a:t>If you cannot attend lab please leave homework in </a:t>
            </a:r>
            <a:r>
              <a:rPr lang="en-US" dirty="0" smtClean="0"/>
              <a:t>Melissa’s mailbox </a:t>
            </a:r>
            <a:r>
              <a:rPr lang="en-US" dirty="0" smtClean="0"/>
              <a:t>(if you don’t have a key leave it with the business office, YH </a:t>
            </a:r>
            <a:r>
              <a:rPr lang="en-US" dirty="0" smtClean="0"/>
              <a:t>135)</a:t>
            </a:r>
            <a:endParaRPr lang="en-US" dirty="0" smtClean="0"/>
          </a:p>
          <a:p>
            <a:pPr lvl="1"/>
            <a:r>
              <a:rPr lang="en-US" dirty="0" smtClean="0"/>
              <a:t>Late homework will automatically lose 5% of total possible points for every day the assignment is 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Rarely will I have </a:t>
            </a:r>
            <a:r>
              <a:rPr lang="en-US" dirty="0" err="1" smtClean="0"/>
              <a:t>powerpoint</a:t>
            </a:r>
            <a:r>
              <a:rPr lang="en-US" dirty="0" smtClean="0"/>
              <a:t> presentations</a:t>
            </a:r>
          </a:p>
          <a:p>
            <a:r>
              <a:rPr lang="en-US" dirty="0" smtClean="0"/>
              <a:t>Most presentations will take place in R using prefabricated syntax and examples</a:t>
            </a:r>
          </a:p>
          <a:p>
            <a:r>
              <a:rPr lang="en-US" dirty="0" smtClean="0"/>
              <a:t>Following presentations, if we have time, you are free to stay and practice with syntax or begin working on homework--if it’s been assigned already</a:t>
            </a:r>
          </a:p>
          <a:p>
            <a:pPr lvl="1"/>
            <a:r>
              <a:rPr lang="en-US" dirty="0" smtClean="0"/>
              <a:t>The TAs will be available to answer questions and help with R difficulties until lab is over</a:t>
            </a:r>
          </a:p>
          <a:p>
            <a:pPr lvl="1"/>
            <a:r>
              <a:rPr lang="en-US" dirty="0" smtClean="0"/>
              <a:t>Feel free to leave at the end of syntax demonstrations if you prefer—lab participation/attendance is not a component of your grade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Questions/Concerns?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431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PSC 204a Lab</vt:lpstr>
      <vt:lpstr>Introductions</vt:lpstr>
      <vt:lpstr>Lab Goals</vt:lpstr>
      <vt:lpstr>Why R?</vt:lpstr>
      <vt:lpstr>Do I need R?</vt:lpstr>
      <vt:lpstr>Lab is Optional?</vt:lpstr>
      <vt:lpstr>You Mentioned Homework …</vt:lpstr>
      <vt:lpstr>Lab Format</vt:lpstr>
      <vt:lpstr>Questions/Concerns?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 204a Lab</dc:title>
  <dc:creator>JEG</dc:creator>
  <cp:lastModifiedBy>JEG</cp:lastModifiedBy>
  <cp:revision>4</cp:revision>
  <dcterms:created xsi:type="dcterms:W3CDTF">2014-10-06T07:44:42Z</dcterms:created>
  <dcterms:modified xsi:type="dcterms:W3CDTF">2015-09-25T13:25:57Z</dcterms:modified>
</cp:coreProperties>
</file>