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3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7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981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3003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64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066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295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6616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649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7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9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00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50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82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473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433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52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7D911D-DB6A-4694-B715-83A6C0689A9A}" type="datetimeFigureOut">
              <a:rPr lang="tr-TR" smtClean="0"/>
              <a:t>19.11.2022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5148DB-95EB-4DF0-8864-A419E72FE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048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B1A29-888B-02B3-2B8F-2348A3177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01562"/>
            <a:ext cx="8001000" cy="2612571"/>
          </a:xfrm>
        </p:spPr>
        <p:txBody>
          <a:bodyPr/>
          <a:lstStyle/>
          <a:p>
            <a:r>
              <a:rPr lang="tr-TR" b="1" dirty="0"/>
              <a:t>NLP CLASSIFICATION &amp; SENTIMENT ANALYSIS FOR  </a:t>
            </a:r>
            <a:r>
              <a:rPr lang="tr-TR" b="1" dirty="0" err="1"/>
              <a:t>Bacchanal</a:t>
            </a:r>
            <a:r>
              <a:rPr lang="tr-TR" b="1" dirty="0"/>
              <a:t> </a:t>
            </a:r>
            <a:r>
              <a:rPr lang="tr-TR" b="1" dirty="0" err="1"/>
              <a:t>Buffet</a:t>
            </a:r>
            <a:r>
              <a:rPr lang="tr-TR" b="1" dirty="0"/>
              <a:t>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4DA7E2-67B9-D91E-BAA3-1217F9E97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32833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/>
                </a:solidFill>
              </a:rPr>
              <a:t>Introduction</a:t>
            </a:r>
            <a:endParaRPr lang="tr-TR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/>
                </a:solidFill>
              </a:rPr>
              <a:t>Methodology</a:t>
            </a:r>
            <a:endParaRPr lang="tr-TR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/>
                </a:solidFill>
              </a:rPr>
              <a:t>Results</a:t>
            </a:r>
            <a:endParaRPr lang="tr-TR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/>
                </a:solidFill>
              </a:rPr>
              <a:t>Conclusions</a:t>
            </a:r>
            <a:endParaRPr lang="tr-TR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/>
                </a:solidFill>
              </a:rPr>
              <a:t>Future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Work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6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70347-40C3-906B-6271-6FA3461F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445A96D-A8D6-8EF7-EBAE-B7C1CE874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898"/>
            <a:ext cx="12217479" cy="6158204"/>
          </a:xfrm>
        </p:spPr>
      </p:pic>
    </p:spTree>
    <p:extLst>
      <p:ext uri="{BB962C8B-B14F-4D97-AF65-F5344CB8AC3E}">
        <p14:creationId xmlns:p14="http://schemas.microsoft.com/office/powerpoint/2010/main" val="113609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0F05D0B8-7CEB-CEF4-7A63-891EB503A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906036"/>
              </p:ext>
            </p:extLst>
          </p:nvPr>
        </p:nvGraphicFramePr>
        <p:xfrm>
          <a:off x="494522" y="671953"/>
          <a:ext cx="11140719" cy="44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5">
                  <a:extLst>
                    <a:ext uri="{9D8B030D-6E8A-4147-A177-3AD203B41FA5}">
                      <a16:colId xmlns:a16="http://schemas.microsoft.com/office/drawing/2014/main" val="3856936316"/>
                    </a:ext>
                  </a:extLst>
                </a:gridCol>
                <a:gridCol w="5589004">
                  <a:extLst>
                    <a:ext uri="{9D8B030D-6E8A-4147-A177-3AD203B41FA5}">
                      <a16:colId xmlns:a16="http://schemas.microsoft.com/office/drawing/2014/main" val="1300146344"/>
                    </a:ext>
                  </a:extLst>
                </a:gridCol>
              </a:tblGrid>
              <a:tr h="492341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WorldCloud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Pozitive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WorldCloud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Negative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57879"/>
                  </a:ext>
                </a:extLst>
              </a:tr>
              <a:tr h="3920891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611373"/>
                  </a:ext>
                </a:extLst>
              </a:tr>
            </a:tbl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AF27A685-E158-51B8-B98F-69F24DE0C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9" y="1367118"/>
            <a:ext cx="5358849" cy="352063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33E138B-5C91-DD7C-4A30-738F56AE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95" y="1367118"/>
            <a:ext cx="5424884" cy="35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0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A6CEEA19-2A51-50EC-E7C5-2F06EC338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588753"/>
              </p:ext>
            </p:extLst>
          </p:nvPr>
        </p:nvGraphicFramePr>
        <p:xfrm>
          <a:off x="684213" y="685798"/>
          <a:ext cx="10792440" cy="579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2440">
                  <a:extLst>
                    <a:ext uri="{9D8B030D-6E8A-4147-A177-3AD203B41FA5}">
                      <a16:colId xmlns:a16="http://schemas.microsoft.com/office/drawing/2014/main" val="3559581451"/>
                    </a:ext>
                  </a:extLst>
                </a:gridCol>
              </a:tblGrid>
              <a:tr h="130462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Twitter Data </a:t>
                      </a:r>
                      <a:r>
                        <a:rPr lang="tr-TR" dirty="0" err="1"/>
                        <a:t>WorldCloud</a:t>
                      </a:r>
                      <a:r>
                        <a:rPr lang="tr-T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61718"/>
                  </a:ext>
                </a:extLst>
              </a:tr>
              <a:tr h="4494357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331915"/>
                  </a:ext>
                </a:extLst>
              </a:tr>
            </a:tbl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3DD3FBB5-5428-0B73-184F-02835E582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69" y="2013752"/>
            <a:ext cx="7035062" cy="437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4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C4BB1E0-3095-C2F0-C4DC-77C9B257F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" y="1878388"/>
            <a:ext cx="2976112" cy="2168164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A4C9EA0-765E-B51E-D45A-5949609DE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35" y="454978"/>
            <a:ext cx="6228968" cy="227889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14D61AB-182C-2D96-52AE-AEE6AACAE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" y="4226768"/>
            <a:ext cx="7643522" cy="256054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052471D-3D82-3AB5-5D4D-770C63CDE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53" y="2962470"/>
            <a:ext cx="5006774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B3FEFA2E-CD7C-B742-8174-5EF445519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839981"/>
              </p:ext>
            </p:extLst>
          </p:nvPr>
        </p:nvGraphicFramePr>
        <p:xfrm>
          <a:off x="1031016" y="685799"/>
          <a:ext cx="10129967" cy="5556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179">
                  <a:extLst>
                    <a:ext uri="{9D8B030D-6E8A-4147-A177-3AD203B41FA5}">
                      <a16:colId xmlns:a16="http://schemas.microsoft.com/office/drawing/2014/main" val="904066112"/>
                    </a:ext>
                  </a:extLst>
                </a:gridCol>
                <a:gridCol w="7796788">
                  <a:extLst>
                    <a:ext uri="{9D8B030D-6E8A-4147-A177-3AD203B41FA5}">
                      <a16:colId xmlns:a16="http://schemas.microsoft.com/office/drawing/2014/main" val="3611532339"/>
                    </a:ext>
                  </a:extLst>
                </a:gridCol>
              </a:tblGrid>
              <a:tr h="801612"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/>
                        <a:t>INTRODUCTION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79251"/>
                  </a:ext>
                </a:extLst>
              </a:tr>
              <a:tr h="801612">
                <a:tc>
                  <a:txBody>
                    <a:bodyPr/>
                    <a:lstStyle/>
                    <a:p>
                      <a:r>
                        <a:rPr lang="tr-TR" dirty="0"/>
                        <a:t>Business </a:t>
                      </a:r>
                      <a:r>
                        <a:rPr lang="tr-TR" dirty="0" err="1"/>
                        <a:t>Need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Improving services and customers satisfy for Bacchanal Buffet.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34778"/>
                  </a:ext>
                </a:extLst>
              </a:tr>
              <a:tr h="1383605">
                <a:tc>
                  <a:txBody>
                    <a:bodyPr/>
                    <a:lstStyle/>
                    <a:p>
                      <a:r>
                        <a:rPr lang="tr-T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Yelp</a:t>
                      </a:r>
                      <a:r>
                        <a:rPr lang="tr-TR" dirty="0"/>
                        <a:t> </a:t>
                      </a:r>
                      <a:r>
                        <a:rPr lang="en-US" dirty="0"/>
                        <a:t>and Twitter data, </a:t>
                      </a:r>
                      <a:r>
                        <a:rPr lang="en-US" dirty="0" err="1"/>
                        <a:t>Analyse</a:t>
                      </a:r>
                      <a:r>
                        <a:rPr lang="en-US" dirty="0"/>
                        <a:t> Reviews,</a:t>
                      </a:r>
                      <a:r>
                        <a:rPr lang="tr-TR" dirty="0"/>
                        <a:t> </a:t>
                      </a:r>
                      <a:r>
                        <a:rPr lang="en-US" dirty="0"/>
                        <a:t>Customer’s Sentiment and provide suggestions.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38731"/>
                  </a:ext>
                </a:extLst>
              </a:tr>
              <a:tr h="2569552">
                <a:tc>
                  <a:txBody>
                    <a:bodyPr/>
                    <a:lstStyle/>
                    <a:p>
                      <a:r>
                        <a:rPr lang="tr-TR" dirty="0" err="1"/>
                        <a:t>Objectives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NLP Supervised Classification on Yelp Dataset</a:t>
                      </a:r>
                      <a:endParaRPr lang="tr-T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dirty="0" err="1"/>
                        <a:t>Sentiment</a:t>
                      </a:r>
                      <a:r>
                        <a:rPr lang="tr-TR" dirty="0"/>
                        <a:t> Analysis on </a:t>
                      </a:r>
                      <a:r>
                        <a:rPr lang="tr-TR" dirty="0" err="1"/>
                        <a:t>Yelp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Dataset</a:t>
                      </a:r>
                      <a:endParaRPr lang="tr-T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Scraping Twitter Dataset and Building Sentiment Analysis</a:t>
                      </a:r>
                      <a:endParaRPr lang="tr-T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tr-TR" dirty="0" err="1"/>
                        <a:t>Compare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Results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0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1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AD75D8E-7540-DA73-1AB5-C9E438C0D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8" y="0"/>
            <a:ext cx="10300996" cy="6867332"/>
          </a:xfrm>
        </p:spPr>
      </p:pic>
    </p:spTree>
    <p:extLst>
      <p:ext uri="{BB962C8B-B14F-4D97-AF65-F5344CB8AC3E}">
        <p14:creationId xmlns:p14="http://schemas.microsoft.com/office/powerpoint/2010/main" val="376289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FE67E89F-52ED-D8E9-9788-98CFA313E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189645"/>
              </p:ext>
            </p:extLst>
          </p:nvPr>
        </p:nvGraphicFramePr>
        <p:xfrm>
          <a:off x="684213" y="685799"/>
          <a:ext cx="4792856" cy="195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856">
                  <a:extLst>
                    <a:ext uri="{9D8B030D-6E8A-4147-A177-3AD203B41FA5}">
                      <a16:colId xmlns:a16="http://schemas.microsoft.com/office/drawing/2014/main" val="1161460682"/>
                    </a:ext>
                  </a:extLst>
                </a:gridCol>
              </a:tblGrid>
              <a:tr h="424544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951878"/>
                  </a:ext>
                </a:extLst>
              </a:tr>
              <a:tr h="763555">
                <a:tc>
                  <a:txBody>
                    <a:bodyPr/>
                    <a:lstStyle/>
                    <a:p>
                      <a:r>
                        <a:rPr lang="tr-TR" dirty="0"/>
                        <a:t>                      10417 </a:t>
                      </a:r>
                      <a:r>
                        <a:rPr lang="tr-TR" dirty="0" err="1"/>
                        <a:t>rows</a:t>
                      </a:r>
                      <a:r>
                        <a:rPr lang="tr-TR" dirty="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63437"/>
                  </a:ext>
                </a:extLst>
              </a:tr>
              <a:tr h="763555">
                <a:tc>
                  <a:txBody>
                    <a:bodyPr/>
                    <a:lstStyle/>
                    <a:p>
                      <a:r>
                        <a:rPr lang="tr-TR" dirty="0"/>
                        <a:t>                      Web </a:t>
                      </a:r>
                      <a:r>
                        <a:rPr lang="tr-TR" dirty="0" err="1"/>
                        <a:t>Scraping</a:t>
                      </a:r>
                      <a:r>
                        <a:rPr lang="tr-TR" dirty="0"/>
                        <a:t> Twitter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15118"/>
                  </a:ext>
                </a:extLst>
              </a:tr>
            </a:tbl>
          </a:graphicData>
        </a:graphic>
      </p:graphicFrame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E2A17B47-E108-EBB7-88DB-6499FE41B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66312"/>
              </p:ext>
            </p:extLst>
          </p:nvPr>
        </p:nvGraphicFramePr>
        <p:xfrm>
          <a:off x="6095999" y="719666"/>
          <a:ext cx="5411787" cy="406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1787">
                  <a:extLst>
                    <a:ext uri="{9D8B030D-6E8A-4147-A177-3AD203B41FA5}">
                      <a16:colId xmlns:a16="http://schemas.microsoft.com/office/drawing/2014/main" val="2735843642"/>
                    </a:ext>
                  </a:extLst>
                </a:gridCol>
              </a:tblGrid>
              <a:tr h="677823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07108"/>
                  </a:ext>
                </a:extLst>
              </a:tr>
              <a:tr h="67782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37551"/>
                  </a:ext>
                </a:extLst>
              </a:tr>
              <a:tr h="677823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09159"/>
                  </a:ext>
                </a:extLst>
              </a:tr>
              <a:tr h="677823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12770"/>
                  </a:ext>
                </a:extLst>
              </a:tr>
              <a:tr h="677823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27275"/>
                  </a:ext>
                </a:extLst>
              </a:tr>
              <a:tr h="67782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176714"/>
                  </a:ext>
                </a:extLst>
              </a:tr>
            </a:tbl>
          </a:graphicData>
        </a:graphic>
      </p:graphicFrame>
      <p:pic>
        <p:nvPicPr>
          <p:cNvPr id="8" name="Resim 7">
            <a:extLst>
              <a:ext uri="{FF2B5EF4-FFF2-40B4-BE49-F238E27FC236}">
                <a16:creationId xmlns:a16="http://schemas.microsoft.com/office/drawing/2014/main" id="{5EC63407-0741-505E-08D1-0F991AD08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236648"/>
            <a:ext cx="1387184" cy="56194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9E642AD-C33D-E68A-6769-2AC2A6CB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2" y="1798595"/>
            <a:ext cx="949367" cy="949367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80AE956-4A87-0AB3-D863-806584C68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17621"/>
            <a:ext cx="5402215" cy="32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9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068472C-04B4-518B-1707-A07A0E9DE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552" y="1269653"/>
            <a:ext cx="2072570" cy="195943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tr-TR" dirty="0" err="1"/>
              <a:t>Exploratory</a:t>
            </a:r>
            <a:r>
              <a:rPr lang="tr-TR" dirty="0"/>
              <a:t> Data Analysis</a:t>
            </a:r>
          </a:p>
        </p:txBody>
      </p:sp>
      <p:sp>
        <p:nvSpPr>
          <p:cNvPr id="6" name="İçerik Yer Tutucusu 4">
            <a:extLst>
              <a:ext uri="{FF2B5EF4-FFF2-40B4-BE49-F238E27FC236}">
                <a16:creationId xmlns:a16="http://schemas.microsoft.com/office/drawing/2014/main" id="{52B615E9-5F0F-4997-B4B6-1092E9F87C5D}"/>
              </a:ext>
            </a:extLst>
          </p:cNvPr>
          <p:cNvSpPr txBox="1">
            <a:spLocks/>
          </p:cNvSpPr>
          <p:nvPr/>
        </p:nvSpPr>
        <p:spPr>
          <a:xfrm>
            <a:off x="4991845" y="1269653"/>
            <a:ext cx="1996423" cy="195943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Processing</a:t>
            </a:r>
            <a:endParaRPr lang="tr-TR" dirty="0"/>
          </a:p>
        </p:txBody>
      </p:sp>
      <p:sp>
        <p:nvSpPr>
          <p:cNvPr id="7" name="İçerik Yer Tutucusu 4">
            <a:extLst>
              <a:ext uri="{FF2B5EF4-FFF2-40B4-BE49-F238E27FC236}">
                <a16:creationId xmlns:a16="http://schemas.microsoft.com/office/drawing/2014/main" id="{FC8B7E05-C021-67C0-4B24-FEDE2C9FED1E}"/>
              </a:ext>
            </a:extLst>
          </p:cNvPr>
          <p:cNvSpPr txBox="1">
            <a:spLocks/>
          </p:cNvSpPr>
          <p:nvPr/>
        </p:nvSpPr>
        <p:spPr>
          <a:xfrm>
            <a:off x="7471991" y="1269653"/>
            <a:ext cx="1996423" cy="195943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/>
              <a:t>Modelling</a:t>
            </a:r>
            <a:endParaRPr lang="tr-TR" dirty="0"/>
          </a:p>
        </p:txBody>
      </p:sp>
      <p:sp>
        <p:nvSpPr>
          <p:cNvPr id="8" name="İçerik Yer Tutucusu 4">
            <a:extLst>
              <a:ext uri="{FF2B5EF4-FFF2-40B4-BE49-F238E27FC236}">
                <a16:creationId xmlns:a16="http://schemas.microsoft.com/office/drawing/2014/main" id="{3E742978-E349-46A7-B19C-DB88C9E4C0C0}"/>
              </a:ext>
            </a:extLst>
          </p:cNvPr>
          <p:cNvSpPr txBox="1">
            <a:spLocks/>
          </p:cNvSpPr>
          <p:nvPr/>
        </p:nvSpPr>
        <p:spPr>
          <a:xfrm>
            <a:off x="9853973" y="1269653"/>
            <a:ext cx="1996423" cy="195943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/>
              <a:t>Evaluation</a:t>
            </a:r>
          </a:p>
        </p:txBody>
      </p:sp>
      <p:sp>
        <p:nvSpPr>
          <p:cNvPr id="9" name="İçerik Yer Tutucusu 4">
            <a:extLst>
              <a:ext uri="{FF2B5EF4-FFF2-40B4-BE49-F238E27FC236}">
                <a16:creationId xmlns:a16="http://schemas.microsoft.com/office/drawing/2014/main" id="{B0C1A81D-2BDF-8903-AD84-3C3522B54514}"/>
              </a:ext>
            </a:extLst>
          </p:cNvPr>
          <p:cNvSpPr txBox="1">
            <a:spLocks/>
          </p:cNvSpPr>
          <p:nvPr/>
        </p:nvSpPr>
        <p:spPr>
          <a:xfrm>
            <a:off x="356696" y="1269653"/>
            <a:ext cx="1595133" cy="195943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/>
              <a:t>Data </a:t>
            </a:r>
            <a:r>
              <a:rPr lang="tr-TR" dirty="0" err="1"/>
              <a:t>Acquire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732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855F61E-5CCB-4288-23E6-B1F3324B9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60" y="0"/>
            <a:ext cx="8449280" cy="6858000"/>
          </a:xfrm>
        </p:spPr>
      </p:pic>
    </p:spTree>
    <p:extLst>
      <p:ext uri="{BB962C8B-B14F-4D97-AF65-F5344CB8AC3E}">
        <p14:creationId xmlns:p14="http://schemas.microsoft.com/office/powerpoint/2010/main" val="422014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A06434-E041-B679-67ED-C23611CC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49104A5-D90C-9830-E356-244979DC0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890"/>
            <a:ext cx="12260424" cy="6102220"/>
          </a:xfrm>
        </p:spPr>
      </p:pic>
    </p:spTree>
    <p:extLst>
      <p:ext uri="{BB962C8B-B14F-4D97-AF65-F5344CB8AC3E}">
        <p14:creationId xmlns:p14="http://schemas.microsoft.com/office/powerpoint/2010/main" val="390046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8F059C-7526-4268-95B4-EE3FBD5F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A130AEF-56BB-CEA3-F5BD-06823E9E4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890"/>
            <a:ext cx="12216691" cy="6102220"/>
          </a:xfrm>
        </p:spPr>
      </p:pic>
    </p:spTree>
    <p:extLst>
      <p:ext uri="{BB962C8B-B14F-4D97-AF65-F5344CB8AC3E}">
        <p14:creationId xmlns:p14="http://schemas.microsoft.com/office/powerpoint/2010/main" val="104995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26EB8F-46BF-A518-0174-9D57E2E6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15B2286-B169-FAF1-2F7E-B1CDCF60F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606"/>
            <a:ext cx="12198516" cy="6442788"/>
          </a:xfrm>
        </p:spPr>
      </p:pic>
    </p:spTree>
    <p:extLst>
      <p:ext uri="{BB962C8B-B14F-4D97-AF65-F5344CB8AC3E}">
        <p14:creationId xmlns:p14="http://schemas.microsoft.com/office/powerpoint/2010/main" val="1421305396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92</TotalTime>
  <Words>94</Words>
  <Application>Microsoft Office PowerPoint</Application>
  <PresentationFormat>Geniş ekran</PresentationFormat>
  <Paragraphs>28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Century Gothic</vt:lpstr>
      <vt:lpstr>Wingdings</vt:lpstr>
      <vt:lpstr>Wingdings 3</vt:lpstr>
      <vt:lpstr>Dilim</vt:lpstr>
      <vt:lpstr>NLP CLASSIFICATION &amp; SENTIMENT ANALYSIS FOR  Bacchanal Buffet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CLASSIFICATION &amp; SENTIMENT ANALYSIS FOR  Bacchanal Buffet </dc:title>
  <dc:creator>ibrahim karataş</dc:creator>
  <cp:lastModifiedBy>ibrahim karataş</cp:lastModifiedBy>
  <cp:revision>1</cp:revision>
  <dcterms:created xsi:type="dcterms:W3CDTF">2022-11-19T16:14:05Z</dcterms:created>
  <dcterms:modified xsi:type="dcterms:W3CDTF">2022-11-19T17:46:13Z</dcterms:modified>
</cp:coreProperties>
</file>