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53FC73-F0DE-4451-AC72-EF76F7356563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3E1ACE-89E0-4139-B0BA-DFF5F3B4C482}" type="datetimeFigureOut">
              <a:rPr lang="tr-TR" smtClean="0"/>
              <a:t>3.3.2016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5496" y="1268760"/>
            <a:ext cx="7543800" cy="1141983"/>
          </a:xfrm>
        </p:spPr>
        <p:txBody>
          <a:bodyPr/>
          <a:lstStyle/>
          <a:p>
            <a:r>
              <a:rPr lang="tr-TR" sz="6000" dirty="0" smtClean="0"/>
              <a:t>SPSS ile İSTATİSTİK</a:t>
            </a:r>
            <a:endParaRPr lang="tr-TR" sz="6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1600" y="3645024"/>
            <a:ext cx="6400800" cy="2100808"/>
          </a:xfrm>
        </p:spPr>
        <p:txBody>
          <a:bodyPr>
            <a:noAutofit/>
          </a:bodyPr>
          <a:lstStyle/>
          <a:p>
            <a:pPr algn="ctr"/>
            <a:r>
              <a:rPr lang="tr-TR" sz="2200" b="1" u="sng" dirty="0" smtClean="0"/>
              <a:t>1.Hafta</a:t>
            </a:r>
          </a:p>
          <a:p>
            <a:pPr algn="ctr"/>
            <a:r>
              <a:rPr lang="tr-TR" sz="2200" dirty="0" smtClean="0"/>
              <a:t>Haftalık Çizelge</a:t>
            </a:r>
          </a:p>
          <a:p>
            <a:pPr algn="ctr"/>
            <a:r>
              <a:rPr lang="tr-TR" sz="2200" dirty="0" smtClean="0"/>
              <a:t>Temel Kavramlar</a:t>
            </a:r>
          </a:p>
          <a:p>
            <a:pPr algn="ctr"/>
            <a:r>
              <a:rPr lang="tr-TR" sz="2200" dirty="0" smtClean="0"/>
              <a:t>SPSS’ e giriş</a:t>
            </a:r>
          </a:p>
          <a:p>
            <a:pPr algn="ctr"/>
            <a:endParaRPr lang="tr-TR" sz="2200" dirty="0"/>
          </a:p>
        </p:txBody>
      </p:sp>
      <p:pic>
        <p:nvPicPr>
          <p:cNvPr id="2050" name="Picture 2" descr="C:\Users\OSMAN EROL\Desktop\aiI9G7qv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2365">
            <a:off x="6265464" y="-134121"/>
            <a:ext cx="2961456" cy="2961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8. </a:t>
            </a:r>
            <a:r>
              <a:rPr lang="tr-TR" b="1" dirty="0"/>
              <a:t>Hafta- </a:t>
            </a:r>
            <a:r>
              <a:rPr lang="tr-TR" b="1" dirty="0" smtClean="0"/>
              <a:t>22 </a:t>
            </a:r>
            <a:r>
              <a:rPr lang="tr-TR" b="1" dirty="0"/>
              <a:t>Nisan</a:t>
            </a:r>
          </a:p>
          <a:p>
            <a:r>
              <a:rPr lang="tr-TR" dirty="0" smtClean="0"/>
              <a:t>Korelasyon</a:t>
            </a:r>
          </a:p>
          <a:p>
            <a:pPr marL="342900" lvl="1">
              <a:buClr>
                <a:schemeClr val="accent1"/>
              </a:buClr>
            </a:pPr>
            <a:r>
              <a:rPr lang="tr-TR" dirty="0"/>
              <a:t>Örnek Uygulamalar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274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9. </a:t>
            </a:r>
            <a:r>
              <a:rPr lang="tr-TR" b="1" dirty="0"/>
              <a:t>Hafta- </a:t>
            </a:r>
            <a:r>
              <a:rPr lang="tr-TR" b="1" dirty="0" smtClean="0"/>
              <a:t>29 </a:t>
            </a:r>
            <a:r>
              <a:rPr lang="tr-TR" b="1" dirty="0"/>
              <a:t>Nisan</a:t>
            </a:r>
          </a:p>
          <a:p>
            <a:r>
              <a:rPr lang="tr-TR" dirty="0" err="1" smtClean="0"/>
              <a:t>Non</a:t>
            </a:r>
            <a:r>
              <a:rPr lang="tr-TR" dirty="0" smtClean="0"/>
              <a:t> Parametrik Testler 1 </a:t>
            </a:r>
          </a:p>
          <a:p>
            <a:pPr lvl="1"/>
            <a:r>
              <a:rPr lang="tr-TR" dirty="0" smtClean="0"/>
              <a:t>Ki Kare</a:t>
            </a:r>
          </a:p>
          <a:p>
            <a:pPr lvl="1"/>
            <a:r>
              <a:rPr lang="tr-TR" dirty="0" smtClean="0"/>
              <a:t>Mann U</a:t>
            </a:r>
          </a:p>
          <a:p>
            <a:pPr lvl="1"/>
            <a:r>
              <a:rPr lang="tr-TR" dirty="0" err="1" smtClean="0"/>
              <a:t>Wilcoxen</a:t>
            </a:r>
            <a:endParaRPr lang="tr-TR" dirty="0" smtClean="0"/>
          </a:p>
          <a:p>
            <a:pPr marL="342900" lvl="1">
              <a:buClr>
                <a:schemeClr val="accent1"/>
              </a:buClr>
            </a:pPr>
            <a:r>
              <a:rPr lang="tr-TR" dirty="0"/>
              <a:t>Örnek Uygulamalar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767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10. </a:t>
            </a:r>
            <a:r>
              <a:rPr lang="tr-TR" b="1" dirty="0"/>
              <a:t>Hafta- </a:t>
            </a:r>
            <a:r>
              <a:rPr lang="tr-TR" b="1" dirty="0" smtClean="0"/>
              <a:t>6 Mayıs</a:t>
            </a:r>
            <a:endParaRPr lang="tr-TR" b="1" dirty="0"/>
          </a:p>
          <a:p>
            <a:r>
              <a:rPr lang="tr-TR" dirty="0" err="1"/>
              <a:t>Non</a:t>
            </a:r>
            <a:r>
              <a:rPr lang="tr-TR" dirty="0"/>
              <a:t> Parametrik Testler 1 </a:t>
            </a:r>
          </a:p>
          <a:p>
            <a:pPr lvl="1"/>
            <a:r>
              <a:rPr lang="tr-TR" dirty="0" err="1" smtClean="0"/>
              <a:t>Kruskall</a:t>
            </a:r>
            <a:r>
              <a:rPr lang="tr-TR" dirty="0" smtClean="0"/>
              <a:t> Wallis H Testi</a:t>
            </a:r>
          </a:p>
          <a:p>
            <a:pPr lvl="1"/>
            <a:r>
              <a:rPr lang="tr-TR" dirty="0" err="1" smtClean="0"/>
              <a:t>Friedman</a:t>
            </a:r>
            <a:r>
              <a:rPr lang="tr-TR" dirty="0" smtClean="0"/>
              <a:t> Testi</a:t>
            </a:r>
          </a:p>
          <a:p>
            <a:pPr marL="342900" lvl="1">
              <a:buClr>
                <a:schemeClr val="accent1"/>
              </a:buClr>
            </a:pPr>
            <a:r>
              <a:rPr lang="tr-TR" dirty="0"/>
              <a:t>Örnek Uygulamalar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24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11. </a:t>
            </a:r>
            <a:r>
              <a:rPr lang="tr-TR" b="1" dirty="0"/>
              <a:t>Hafta- </a:t>
            </a:r>
            <a:r>
              <a:rPr lang="tr-TR" b="1" dirty="0" smtClean="0"/>
              <a:t>13 </a:t>
            </a:r>
            <a:r>
              <a:rPr lang="tr-TR" b="1" dirty="0"/>
              <a:t>Mayıs</a:t>
            </a:r>
          </a:p>
          <a:p>
            <a:r>
              <a:rPr lang="tr-TR" dirty="0" smtClean="0"/>
              <a:t>Regresyon</a:t>
            </a:r>
          </a:p>
          <a:p>
            <a:pPr marL="342900" lvl="1">
              <a:buClr>
                <a:schemeClr val="accent1"/>
              </a:buClr>
            </a:pPr>
            <a:r>
              <a:rPr lang="tr-TR" dirty="0"/>
              <a:t>Örnek Uygulamalar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39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12. </a:t>
            </a:r>
            <a:r>
              <a:rPr lang="tr-TR" b="1" dirty="0"/>
              <a:t>Hafta- </a:t>
            </a:r>
            <a:r>
              <a:rPr lang="tr-TR" b="1" dirty="0" smtClean="0"/>
              <a:t>20 </a:t>
            </a:r>
            <a:r>
              <a:rPr lang="tr-TR" b="1" dirty="0"/>
              <a:t>Mayıs</a:t>
            </a:r>
          </a:p>
          <a:p>
            <a:r>
              <a:rPr lang="tr-TR" dirty="0" smtClean="0"/>
              <a:t>Genel Tekrar</a:t>
            </a:r>
            <a:endParaRPr lang="tr-TR" dirty="0"/>
          </a:p>
          <a:p>
            <a:pPr marL="342900" lvl="1">
              <a:buClr>
                <a:schemeClr val="accent1"/>
              </a:buClr>
            </a:pPr>
            <a:r>
              <a:rPr lang="tr-TR" dirty="0"/>
              <a:t>Örnek Uygulamalar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83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20688"/>
            <a:ext cx="7620000" cy="4800600"/>
          </a:xfrm>
        </p:spPr>
        <p:txBody>
          <a:bodyPr>
            <a:noAutofit/>
          </a:bodyPr>
          <a:lstStyle/>
          <a:p>
            <a:r>
              <a:rPr lang="tr-TR" sz="2400" b="1" dirty="0" smtClean="0"/>
              <a:t>Değişkenler</a:t>
            </a:r>
          </a:p>
          <a:p>
            <a:pPr lvl="1"/>
            <a:r>
              <a:rPr lang="tr-TR" dirty="0" smtClean="0"/>
              <a:t>İstatistiksel anlamda ölçülebilir büyüklük</a:t>
            </a:r>
          </a:p>
          <a:p>
            <a:pPr lvl="1"/>
            <a:endParaRPr lang="tr-TR" sz="1000" dirty="0"/>
          </a:p>
          <a:p>
            <a:r>
              <a:rPr lang="tr-TR" u="sng" dirty="0" smtClean="0"/>
              <a:t>Aldıkları değerlere göre değişkenler:</a:t>
            </a:r>
          </a:p>
          <a:p>
            <a:r>
              <a:rPr lang="tr-TR" b="1" dirty="0" smtClean="0"/>
              <a:t>1. Süreksiz Değişken</a:t>
            </a:r>
            <a:r>
              <a:rPr lang="tr-TR" dirty="0" smtClean="0">
                <a:sym typeface="Wingdings" pitchFamily="2" charset="2"/>
              </a:rPr>
              <a:t> Sınırlı sayıda değer alır (1-2 gibi)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Kategoriktir (1-2-3 gibi tam sayı değer alır)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İşlem yapılmaz (Sadece gruplama amaçlıdır)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Cinsiyet </a:t>
            </a:r>
          </a:p>
          <a:p>
            <a:pPr lvl="3"/>
            <a:r>
              <a:rPr lang="tr-TR" dirty="0" smtClean="0">
                <a:sym typeface="Wingdings" pitchFamily="2" charset="2"/>
              </a:rPr>
              <a:t>Kadın  1</a:t>
            </a:r>
          </a:p>
          <a:p>
            <a:pPr lvl="3"/>
            <a:r>
              <a:rPr lang="tr-TR" dirty="0" smtClean="0">
                <a:sym typeface="Wingdings" pitchFamily="2" charset="2"/>
              </a:rPr>
              <a:t>Erkek  2 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Sınıf düzeyi</a:t>
            </a:r>
          </a:p>
          <a:p>
            <a:pPr lvl="3"/>
            <a:r>
              <a:rPr lang="tr-TR" dirty="0" smtClean="0">
                <a:sym typeface="Wingdings" pitchFamily="2" charset="2"/>
              </a:rPr>
              <a:t>1. sınıf 1</a:t>
            </a:r>
          </a:p>
          <a:p>
            <a:pPr lvl="3"/>
            <a:r>
              <a:rPr lang="tr-TR" dirty="0" smtClean="0">
                <a:sym typeface="Wingdings" pitchFamily="2" charset="2"/>
              </a:rPr>
              <a:t>2. sınıf  2</a:t>
            </a:r>
          </a:p>
          <a:p>
            <a:pPr lvl="3"/>
            <a:r>
              <a:rPr lang="tr-TR" dirty="0" smtClean="0">
                <a:sym typeface="Wingdings" pitchFamily="2" charset="2"/>
              </a:rPr>
              <a:t>3. sınıf  3</a:t>
            </a:r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5" name="Metin kutusu 4"/>
          <p:cNvSpPr txBox="1"/>
          <p:nvPr/>
        </p:nvSpPr>
        <p:spPr>
          <a:xfrm>
            <a:off x="3563888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98" y="3718100"/>
            <a:ext cx="30480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91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u="sng" dirty="0"/>
              <a:t>Aldıkları değerlere göre değişkenler</a:t>
            </a:r>
            <a:r>
              <a:rPr lang="tr-TR" u="sng" dirty="0" smtClean="0"/>
              <a:t>:</a:t>
            </a:r>
            <a:endParaRPr lang="tr-TR" b="1" dirty="0" smtClean="0"/>
          </a:p>
          <a:p>
            <a:r>
              <a:rPr lang="tr-TR" b="1" dirty="0" smtClean="0"/>
              <a:t>2. Sürekli Değişken </a:t>
            </a:r>
            <a:r>
              <a:rPr lang="tr-TR" dirty="0" smtClean="0">
                <a:sym typeface="Wingdings" pitchFamily="2" charset="2"/>
              </a:rPr>
              <a:t>  Birçok değer alır.</a:t>
            </a:r>
          </a:p>
          <a:p>
            <a:pPr lvl="1"/>
            <a:r>
              <a:rPr lang="tr-TR" dirty="0" smtClean="0"/>
              <a:t>Sonsuz değer olabilir (</a:t>
            </a:r>
            <a:r>
              <a:rPr lang="tr-TR" dirty="0" err="1" smtClean="0"/>
              <a:t>Ondalıklı</a:t>
            </a:r>
            <a:r>
              <a:rPr lang="tr-TR" dirty="0" smtClean="0"/>
              <a:t> da olabilir)</a:t>
            </a:r>
          </a:p>
          <a:p>
            <a:pPr lvl="1"/>
            <a:r>
              <a:rPr lang="tr-TR" dirty="0">
                <a:sym typeface="Wingdings" pitchFamily="2" charset="2"/>
              </a:rPr>
              <a:t>İşlem </a:t>
            </a:r>
            <a:r>
              <a:rPr lang="tr-TR" dirty="0" smtClean="0">
                <a:sym typeface="Wingdings" pitchFamily="2" charset="2"/>
              </a:rPr>
              <a:t>yapılabilir (</a:t>
            </a:r>
            <a:r>
              <a:rPr lang="tr-TR" dirty="0" smtClean="0"/>
              <a:t>Ortalama, toplam </a:t>
            </a:r>
            <a:r>
              <a:rPr lang="tr-TR" dirty="0" err="1" smtClean="0"/>
              <a:t>vb</a:t>
            </a:r>
            <a:r>
              <a:rPr lang="tr-TR" dirty="0" smtClean="0"/>
              <a:t>…)</a:t>
            </a:r>
          </a:p>
          <a:p>
            <a:pPr lvl="2"/>
            <a:r>
              <a:rPr lang="tr-TR" dirty="0" smtClean="0"/>
              <a:t>Yaş</a:t>
            </a:r>
          </a:p>
          <a:p>
            <a:pPr lvl="2"/>
            <a:r>
              <a:rPr lang="tr-TR" dirty="0" smtClean="0"/>
              <a:t>Başarı puanı (</a:t>
            </a:r>
            <a:r>
              <a:rPr lang="tr-TR" dirty="0" err="1" smtClean="0"/>
              <a:t>Örn</a:t>
            </a:r>
            <a:r>
              <a:rPr lang="tr-TR" dirty="0" smtClean="0"/>
              <a:t>; 0-100 arası değer alabilir)</a:t>
            </a:r>
          </a:p>
          <a:p>
            <a:pPr lvl="1"/>
            <a:r>
              <a:rPr lang="tr-TR" dirty="0" smtClean="0"/>
              <a:t>Herhangi bir ölçekten elde edilmiş toplam/ ortalama puan</a:t>
            </a:r>
          </a:p>
          <a:p>
            <a:pPr lvl="2"/>
            <a:r>
              <a:rPr lang="tr-TR" dirty="0"/>
              <a:t>Tutum puanı </a:t>
            </a:r>
            <a:endParaRPr lang="tr-TR" dirty="0" smtClean="0"/>
          </a:p>
          <a:p>
            <a:pPr lvl="2"/>
            <a:r>
              <a:rPr lang="tr-TR" dirty="0" smtClean="0"/>
              <a:t>Motivasyon puanı</a:t>
            </a:r>
            <a:endParaRPr lang="tr-TR" dirty="0"/>
          </a:p>
          <a:p>
            <a:pPr lvl="1"/>
            <a:endParaRPr lang="tr-TR" dirty="0" smtClean="0"/>
          </a:p>
          <a:p>
            <a:pPr lvl="2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885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u="sng" dirty="0" smtClean="0"/>
              <a:t>Karşılaştırmaya göre değişkenler</a:t>
            </a:r>
          </a:p>
          <a:p>
            <a:r>
              <a:rPr lang="tr-TR" b="1" dirty="0" smtClean="0"/>
              <a:t>1. Bağımsız değişken </a:t>
            </a:r>
            <a:r>
              <a:rPr lang="tr-TR" dirty="0" smtClean="0">
                <a:sym typeface="Wingdings" pitchFamily="2" charset="2"/>
              </a:rPr>
              <a:t> Etkileyen değişken</a:t>
            </a:r>
          </a:p>
          <a:p>
            <a:r>
              <a:rPr lang="tr-TR" b="1" dirty="0" smtClean="0">
                <a:sym typeface="Wingdings" pitchFamily="2" charset="2"/>
              </a:rPr>
              <a:t>2. Bağımlı değişken </a:t>
            </a:r>
            <a:r>
              <a:rPr lang="tr-TR" dirty="0" smtClean="0">
                <a:sym typeface="Wingdings" pitchFamily="2" charset="2"/>
              </a:rPr>
              <a:t> Etkilenen değişken</a:t>
            </a:r>
          </a:p>
          <a:p>
            <a:r>
              <a:rPr lang="tr-TR" b="1" dirty="0" smtClean="0">
                <a:sym typeface="Wingdings" pitchFamily="2" charset="2"/>
              </a:rPr>
              <a:t>Örnek</a:t>
            </a:r>
            <a:r>
              <a:rPr lang="tr-TR" dirty="0" smtClean="0">
                <a:sym typeface="Wingdings" pitchFamily="2" charset="2"/>
              </a:rPr>
              <a:t>;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Fen bilgisi öğretmen adaylarının </a:t>
            </a:r>
            <a:r>
              <a:rPr lang="tr-TR" b="1" dirty="0">
                <a:solidFill>
                  <a:srgbClr val="FF0000"/>
                </a:solidFill>
                <a:sym typeface="Wingdings" pitchFamily="2" charset="2"/>
              </a:rPr>
              <a:t>matematik başarı puanlarını </a:t>
            </a:r>
            <a:r>
              <a:rPr lang="tr-TR" b="1" dirty="0" smtClean="0">
                <a:solidFill>
                  <a:srgbClr val="0000CC"/>
                </a:solidFill>
                <a:sym typeface="Wingdings" pitchFamily="2" charset="2"/>
              </a:rPr>
              <a:t>cinsiyetler</a:t>
            </a:r>
            <a:r>
              <a:rPr lang="tr-TR" b="1" dirty="0" smtClean="0">
                <a:solidFill>
                  <a:srgbClr val="00B0F0"/>
                </a:solidFill>
                <a:sym typeface="Wingdings" pitchFamily="2" charset="2"/>
              </a:rPr>
              <a:t>i</a:t>
            </a:r>
            <a:r>
              <a:rPr lang="tr-TR" dirty="0" smtClean="0">
                <a:sym typeface="Wingdings" pitchFamily="2" charset="2"/>
              </a:rPr>
              <a:t>ne göre değişmekte midir?</a:t>
            </a:r>
          </a:p>
          <a:p>
            <a:pPr lvl="2"/>
            <a:r>
              <a:rPr lang="tr-TR" b="1" dirty="0" smtClean="0">
                <a:solidFill>
                  <a:srgbClr val="0000CC"/>
                </a:solidFill>
                <a:sym typeface="Wingdings" pitchFamily="2" charset="2"/>
              </a:rPr>
              <a:t>Cinsiyet </a:t>
            </a:r>
          </a:p>
          <a:p>
            <a:pPr lvl="3"/>
            <a:r>
              <a:rPr lang="tr-TR" b="1" dirty="0" smtClean="0">
                <a:solidFill>
                  <a:srgbClr val="0000CC"/>
                </a:solidFill>
                <a:sym typeface="Wingdings" pitchFamily="2" charset="2"/>
              </a:rPr>
              <a:t>Süreksiz ( Kadın (1)/Erkek (2) )</a:t>
            </a:r>
          </a:p>
          <a:p>
            <a:pPr lvl="3"/>
            <a:r>
              <a:rPr lang="tr-TR" b="1" dirty="0" smtClean="0">
                <a:solidFill>
                  <a:srgbClr val="0000CC"/>
                </a:solidFill>
                <a:sym typeface="Wingdings" pitchFamily="2" charset="2"/>
              </a:rPr>
              <a:t>Bağımsız (Etkileyen) </a:t>
            </a:r>
          </a:p>
          <a:p>
            <a:pPr lvl="2"/>
            <a:endParaRPr lang="tr-TR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2"/>
            <a:r>
              <a:rPr lang="tr-TR" b="1" dirty="0" smtClean="0">
                <a:solidFill>
                  <a:srgbClr val="FF0000"/>
                </a:solidFill>
                <a:sym typeface="Wingdings" pitchFamily="2" charset="2"/>
              </a:rPr>
              <a:t>matematik </a:t>
            </a:r>
            <a:r>
              <a:rPr lang="tr-TR" b="1" dirty="0">
                <a:solidFill>
                  <a:srgbClr val="FF0000"/>
                </a:solidFill>
                <a:sym typeface="Wingdings" pitchFamily="2" charset="2"/>
              </a:rPr>
              <a:t>başarı </a:t>
            </a:r>
            <a:r>
              <a:rPr lang="tr-TR" b="1" dirty="0" smtClean="0">
                <a:solidFill>
                  <a:srgbClr val="FF0000"/>
                </a:solidFill>
                <a:sym typeface="Wingdings" pitchFamily="2" charset="2"/>
              </a:rPr>
              <a:t>puanları</a:t>
            </a:r>
          </a:p>
          <a:p>
            <a:pPr lvl="3"/>
            <a:r>
              <a:rPr lang="tr-TR" b="1" dirty="0" smtClean="0">
                <a:solidFill>
                  <a:srgbClr val="FF0000"/>
                </a:solidFill>
                <a:sym typeface="Wingdings" pitchFamily="2" charset="2"/>
              </a:rPr>
              <a:t>Sürekli  (0- 100 arası puan verilmiş)</a:t>
            </a:r>
          </a:p>
          <a:p>
            <a:pPr lvl="3"/>
            <a:r>
              <a:rPr lang="tr-TR" b="1" dirty="0" smtClean="0">
                <a:solidFill>
                  <a:srgbClr val="FF0000"/>
                </a:solidFill>
                <a:sym typeface="Wingdings" pitchFamily="2" charset="2"/>
              </a:rPr>
              <a:t>Bağımlı (Etkilenen)</a:t>
            </a:r>
          </a:p>
          <a:p>
            <a:pPr lvl="3"/>
            <a:endParaRPr lang="tr-TR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2"/>
            <a:endParaRPr lang="tr-TR" dirty="0" smtClean="0">
              <a:sym typeface="Wingdings" pitchFamily="2" charset="2"/>
            </a:endParaRPr>
          </a:p>
          <a:p>
            <a:pPr lvl="2"/>
            <a:endParaRPr lang="tr-TR" dirty="0" smtClean="0">
              <a:sym typeface="Wingdings" pitchFamily="2" charset="2"/>
            </a:endParaRPr>
          </a:p>
          <a:p>
            <a:endParaRPr lang="tr-T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911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Soru?</a:t>
            </a:r>
          </a:p>
          <a:p>
            <a:pPr lvl="1"/>
            <a:r>
              <a:rPr lang="tr-TR" dirty="0" smtClean="0"/>
              <a:t>Öğretmen adaylarının öğretmenlik mesleğine ilişkin tutum puanları sınıf düzeylerine göre değişmekte midir… sorusuna ilişkin;</a:t>
            </a:r>
          </a:p>
          <a:p>
            <a:pPr lvl="2"/>
            <a:r>
              <a:rPr lang="tr-TR" dirty="0"/>
              <a:t>Değişkenler  hangileri? </a:t>
            </a:r>
            <a:endParaRPr lang="tr-TR" dirty="0" smtClean="0"/>
          </a:p>
          <a:p>
            <a:pPr lvl="3"/>
            <a:r>
              <a:rPr lang="tr-TR" dirty="0"/>
              <a:t>Sürekli/Süreksiz </a:t>
            </a:r>
            <a:r>
              <a:rPr lang="tr-TR" dirty="0" smtClean="0"/>
              <a:t>?</a:t>
            </a:r>
            <a:endParaRPr lang="tr-TR" dirty="0"/>
          </a:p>
          <a:p>
            <a:pPr lvl="3"/>
            <a:r>
              <a:rPr lang="tr-TR" dirty="0" smtClean="0"/>
              <a:t>Bağımsız değişken hangisi ? Neden?</a:t>
            </a:r>
          </a:p>
          <a:p>
            <a:pPr lvl="3"/>
            <a:r>
              <a:rPr lang="tr-TR" dirty="0" smtClean="0"/>
              <a:t>Bağımlı değişken hangisi ? Neden?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689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Betimsel</a:t>
            </a:r>
            <a:r>
              <a:rPr lang="tr-TR" b="1" dirty="0" smtClean="0"/>
              <a:t> İstatistik</a:t>
            </a:r>
          </a:p>
          <a:p>
            <a:pPr lvl="1"/>
            <a:r>
              <a:rPr lang="tr-TR" dirty="0" smtClean="0"/>
              <a:t>Verilerin özetlenmesi</a:t>
            </a:r>
          </a:p>
          <a:p>
            <a:pPr lvl="1"/>
            <a:r>
              <a:rPr lang="tr-TR" dirty="0" smtClean="0"/>
              <a:t>Sınıflanması</a:t>
            </a:r>
          </a:p>
          <a:p>
            <a:pPr lvl="1"/>
            <a:r>
              <a:rPr lang="tr-TR" dirty="0" smtClean="0"/>
              <a:t>Katılımcıların cinsiyete göre dağılımı</a:t>
            </a:r>
          </a:p>
          <a:p>
            <a:pPr lvl="2"/>
            <a:r>
              <a:rPr lang="tr-TR" dirty="0" smtClean="0"/>
              <a:t>Kadınlar</a:t>
            </a:r>
            <a:r>
              <a:rPr lang="tr-TR" dirty="0" smtClean="0">
                <a:sym typeface="Wingdings" pitchFamily="2" charset="2"/>
              </a:rPr>
              <a:t> 60 kişi  %50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Erkekler  60 kişi  %50 gibi</a:t>
            </a:r>
          </a:p>
          <a:p>
            <a:pPr lvl="1"/>
            <a:r>
              <a:rPr lang="tr-TR" dirty="0"/>
              <a:t>Katılımcıların </a:t>
            </a:r>
            <a:r>
              <a:rPr lang="tr-TR" dirty="0" smtClean="0"/>
              <a:t>sınıf düzeylerine </a:t>
            </a:r>
            <a:r>
              <a:rPr lang="tr-TR" dirty="0"/>
              <a:t>göre </a:t>
            </a:r>
            <a:r>
              <a:rPr lang="tr-TR" dirty="0" smtClean="0"/>
              <a:t>dağılımı</a:t>
            </a:r>
          </a:p>
          <a:p>
            <a:pPr lvl="2"/>
            <a:r>
              <a:rPr lang="tr-TR" dirty="0" smtClean="0"/>
              <a:t>1. sınıflar </a:t>
            </a:r>
            <a:r>
              <a:rPr lang="tr-TR" dirty="0" smtClean="0">
                <a:sym typeface="Wingdings" pitchFamily="2" charset="2"/>
              </a:rPr>
              <a:t> 20 kişi  %28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2. sınıflar  30 kişi  %44 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3. sınıflar  20 kişi   %28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Katılımcıların matematik başarı puan ortalaması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62,5 puan </a:t>
            </a:r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861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Haftalık Çizelge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1. Hafta – 4 Mart</a:t>
            </a:r>
          </a:p>
          <a:p>
            <a:pPr lvl="1"/>
            <a:r>
              <a:rPr lang="tr-TR" dirty="0" smtClean="0"/>
              <a:t>Haftalık Çizelge</a:t>
            </a:r>
          </a:p>
          <a:p>
            <a:pPr lvl="1"/>
            <a:r>
              <a:rPr lang="tr-TR" dirty="0" smtClean="0"/>
              <a:t>Temel Kavramlar</a:t>
            </a:r>
          </a:p>
          <a:p>
            <a:pPr lvl="1"/>
            <a:r>
              <a:rPr lang="tr-TR" dirty="0" smtClean="0"/>
              <a:t>SPSS’ e giriş</a:t>
            </a:r>
          </a:p>
          <a:p>
            <a:pPr lvl="2"/>
            <a:r>
              <a:rPr lang="tr-TR" dirty="0" smtClean="0"/>
              <a:t>Veri Girişi</a:t>
            </a:r>
          </a:p>
          <a:p>
            <a:pPr lvl="2"/>
            <a:r>
              <a:rPr lang="tr-TR" dirty="0" err="1" smtClean="0"/>
              <a:t>Betimsel</a:t>
            </a:r>
            <a:r>
              <a:rPr lang="tr-TR" dirty="0" smtClean="0"/>
              <a:t> İstatistikler</a:t>
            </a:r>
          </a:p>
          <a:p>
            <a:pPr lvl="2"/>
            <a:r>
              <a:rPr lang="tr-TR" dirty="0" smtClean="0"/>
              <a:t>Ortalama/Frekans/Yüzde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46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Çıkarımsal</a:t>
            </a:r>
            <a:r>
              <a:rPr lang="tr-TR" b="1" dirty="0" smtClean="0"/>
              <a:t> İstatistikler</a:t>
            </a:r>
          </a:p>
          <a:p>
            <a:pPr lvl="1"/>
            <a:r>
              <a:rPr lang="tr-TR" dirty="0" smtClean="0"/>
              <a:t>Hipotez testleri </a:t>
            </a:r>
          </a:p>
          <a:p>
            <a:pPr lvl="1"/>
            <a:r>
              <a:rPr lang="tr-TR" dirty="0" smtClean="0"/>
              <a:t>Gruptan elde edilen puan ile evrende çıkarımda bulunma</a:t>
            </a:r>
          </a:p>
          <a:p>
            <a:pPr lvl="1"/>
            <a:r>
              <a:rPr lang="tr-TR" dirty="0" smtClean="0"/>
              <a:t>Farklılık yada ilişki var mı?/ yok mu? Test edilir</a:t>
            </a:r>
          </a:p>
          <a:p>
            <a:pPr lvl="1"/>
            <a:r>
              <a:rPr lang="tr-TR" dirty="0" smtClean="0"/>
              <a:t>……. matematik başarı puanları cinsiyete göre farklılık göstermekte midir? </a:t>
            </a:r>
          </a:p>
          <a:p>
            <a:pPr lvl="1"/>
            <a:r>
              <a:rPr lang="tr-TR" dirty="0"/>
              <a:t>matematik başarı puanları </a:t>
            </a:r>
            <a:r>
              <a:rPr lang="tr-TR" dirty="0" smtClean="0"/>
              <a:t>ile derse ilişkin motivasyon puanları arasında ilişki var mıdır?</a:t>
            </a:r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098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Anlamlılık Düzeyi </a:t>
            </a:r>
          </a:p>
          <a:p>
            <a:pPr lvl="1"/>
            <a:r>
              <a:rPr lang="tr-TR" dirty="0" smtClean="0"/>
              <a:t>p ile gösterilir</a:t>
            </a:r>
          </a:p>
          <a:p>
            <a:pPr lvl="1"/>
            <a:r>
              <a:rPr lang="tr-TR" dirty="0" smtClean="0"/>
              <a:t>Test değerinin istatistiksel açıdan anlamlı olup olmadığını belirler.</a:t>
            </a:r>
          </a:p>
          <a:p>
            <a:pPr lvl="1"/>
            <a:r>
              <a:rPr lang="tr-TR" dirty="0" smtClean="0"/>
              <a:t>p&lt; 0.05 </a:t>
            </a:r>
            <a:r>
              <a:rPr lang="tr-TR" dirty="0" smtClean="0">
                <a:sym typeface="Wingdings" pitchFamily="2" charset="2"/>
              </a:rPr>
              <a:t> genellikle sosyal bilimlerde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Peki Ne demek? 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Yapılan ölçümlerin %95 benzer %5 farklı olduğunu gösterir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Eğer 100 </a:t>
            </a:r>
            <a:r>
              <a:rPr lang="tr-TR" dirty="0">
                <a:sym typeface="Wingdings" pitchFamily="2" charset="2"/>
              </a:rPr>
              <a:t>analizin en az 95’ i  </a:t>
            </a:r>
            <a:r>
              <a:rPr lang="tr-TR" dirty="0" smtClean="0">
                <a:sym typeface="Wingdings" pitchFamily="2" charset="2"/>
              </a:rPr>
              <a:t>benzer sonucu veriyorsa anlamlıdır.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Yani p&lt;0.05 ise  </a:t>
            </a:r>
            <a:r>
              <a:rPr lang="tr-TR" dirty="0">
                <a:sym typeface="Wingdings" pitchFamily="2" charset="2"/>
              </a:rPr>
              <a:t>yapılan ölçümler </a:t>
            </a:r>
            <a:r>
              <a:rPr lang="tr-TR" dirty="0" smtClean="0">
                <a:sym typeface="Wingdings" pitchFamily="2" charset="2"/>
              </a:rPr>
              <a:t>anlamlıdır</a:t>
            </a:r>
          </a:p>
          <a:p>
            <a:pPr lvl="2"/>
            <a:endParaRPr lang="tr-TR" dirty="0" smtClean="0">
              <a:sym typeface="Wingdings" pitchFamily="2" charset="2"/>
            </a:endParaRPr>
          </a:p>
          <a:p>
            <a:pPr lvl="1"/>
            <a:r>
              <a:rPr lang="tr-TR" dirty="0"/>
              <a:t>p&lt; </a:t>
            </a:r>
            <a:r>
              <a:rPr lang="tr-TR" dirty="0" smtClean="0"/>
              <a:t>0.001 </a:t>
            </a:r>
            <a:r>
              <a:rPr lang="tr-TR" dirty="0">
                <a:sym typeface="Wingdings" pitchFamily="2" charset="2"/>
              </a:rPr>
              <a:t> </a:t>
            </a:r>
            <a:r>
              <a:rPr lang="tr-TR" dirty="0" smtClean="0">
                <a:sym typeface="Wingdings" pitchFamily="2" charset="2"/>
              </a:rPr>
              <a:t>genellikle sağlık/ fen bilimlerde</a:t>
            </a:r>
            <a:endParaRPr lang="tr-TR" dirty="0">
              <a:sym typeface="Wingdings" pitchFamily="2" charset="2"/>
            </a:endParaRPr>
          </a:p>
          <a:p>
            <a:pPr lvl="1"/>
            <a:endParaRPr lang="tr-TR" dirty="0" smtClean="0">
              <a:sym typeface="Wingdings" pitchFamily="2" charset="2"/>
            </a:endParaRPr>
          </a:p>
          <a:p>
            <a:pPr lvl="2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504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2962672" cy="276490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tr-TR" b="1" dirty="0" smtClean="0"/>
              <a:t>Parametrik Testler</a:t>
            </a:r>
          </a:p>
          <a:p>
            <a:pPr lvl="1"/>
            <a:r>
              <a:rPr lang="tr-TR" dirty="0" smtClean="0"/>
              <a:t>t Testleri</a:t>
            </a:r>
          </a:p>
          <a:p>
            <a:pPr lvl="1"/>
            <a:r>
              <a:rPr lang="tr-TR" dirty="0" err="1" smtClean="0"/>
              <a:t>Varyans</a:t>
            </a:r>
            <a:r>
              <a:rPr lang="tr-TR" dirty="0" smtClean="0"/>
              <a:t> Analizleri</a:t>
            </a:r>
          </a:p>
          <a:p>
            <a:pPr lvl="1"/>
            <a:r>
              <a:rPr lang="tr-TR" dirty="0" smtClean="0"/>
              <a:t>Çok Değişkenli Analizler</a:t>
            </a:r>
          </a:p>
          <a:p>
            <a:pPr lvl="1"/>
            <a:r>
              <a:rPr lang="tr-TR" dirty="0" smtClean="0"/>
              <a:t>Korelasyon</a:t>
            </a:r>
          </a:p>
          <a:p>
            <a:pPr lvl="1"/>
            <a:r>
              <a:rPr lang="tr-TR" dirty="0" smtClean="0"/>
              <a:t>Regresyon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3572272" y="1340768"/>
            <a:ext cx="3520008" cy="2808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/>
              <a:t>Non</a:t>
            </a:r>
            <a:r>
              <a:rPr lang="tr-TR" b="1" dirty="0" smtClean="0"/>
              <a:t> - Parametrik Testler</a:t>
            </a:r>
          </a:p>
          <a:p>
            <a:pPr lvl="1"/>
            <a:r>
              <a:rPr lang="tr-TR" dirty="0" smtClean="0"/>
              <a:t>Ki Kare</a:t>
            </a:r>
          </a:p>
          <a:p>
            <a:pPr lvl="1"/>
            <a:r>
              <a:rPr lang="tr-TR" dirty="0" smtClean="0"/>
              <a:t>Mann U</a:t>
            </a:r>
          </a:p>
          <a:p>
            <a:pPr lvl="1"/>
            <a:r>
              <a:rPr lang="tr-TR" dirty="0" err="1" smtClean="0"/>
              <a:t>Wilcoxen</a:t>
            </a:r>
            <a:endParaRPr lang="tr-TR" dirty="0" smtClean="0"/>
          </a:p>
          <a:p>
            <a:pPr lvl="1"/>
            <a:r>
              <a:rPr lang="tr-TR" dirty="0" err="1" smtClean="0"/>
              <a:t>Kruskall</a:t>
            </a:r>
            <a:r>
              <a:rPr lang="tr-TR" dirty="0" smtClean="0"/>
              <a:t> Wallis H</a:t>
            </a:r>
          </a:p>
          <a:p>
            <a:pPr lvl="1"/>
            <a:r>
              <a:rPr lang="tr-TR" dirty="0" err="1" smtClean="0"/>
              <a:t>Friedman</a:t>
            </a:r>
            <a:r>
              <a:rPr lang="tr-TR" dirty="0" smtClean="0"/>
              <a:t> </a:t>
            </a:r>
          </a:p>
          <a:p>
            <a:endParaRPr lang="tr-TR" b="1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57200" y="4677072"/>
            <a:ext cx="7620000" cy="18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Normal Dağılım</a:t>
            </a:r>
          </a:p>
          <a:p>
            <a:r>
              <a:rPr lang="tr-TR" dirty="0" err="1" smtClean="0"/>
              <a:t>Varyansların</a:t>
            </a:r>
            <a:r>
              <a:rPr lang="tr-TR" dirty="0" smtClean="0"/>
              <a:t> homojenliği gibi ön koşullar parametrik testler için geçerlidir.</a:t>
            </a:r>
            <a:endParaRPr lang="tr-TR" dirty="0"/>
          </a:p>
          <a:p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54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2. Hafta- 11 Mart</a:t>
            </a:r>
          </a:p>
          <a:p>
            <a:pPr lvl="1"/>
            <a:r>
              <a:rPr lang="tr-TR" dirty="0" smtClean="0"/>
              <a:t>Parametrik/</a:t>
            </a:r>
            <a:r>
              <a:rPr lang="tr-TR" dirty="0" err="1" smtClean="0"/>
              <a:t>Nonparametrik</a:t>
            </a:r>
            <a:r>
              <a:rPr lang="tr-TR" dirty="0" smtClean="0"/>
              <a:t> Testler</a:t>
            </a:r>
          </a:p>
          <a:p>
            <a:pPr lvl="1"/>
            <a:r>
              <a:rPr lang="tr-TR" dirty="0" smtClean="0"/>
              <a:t>Normal Dağılım İnceleme</a:t>
            </a:r>
          </a:p>
          <a:p>
            <a:pPr lvl="1"/>
            <a:r>
              <a:rPr lang="tr-TR" dirty="0" err="1" smtClean="0"/>
              <a:t>Cronbach</a:t>
            </a:r>
            <a:r>
              <a:rPr lang="tr-TR" dirty="0" smtClean="0"/>
              <a:t> Alpha hesaplama</a:t>
            </a:r>
          </a:p>
          <a:p>
            <a:pPr lvl="1"/>
            <a:r>
              <a:rPr lang="tr-TR" dirty="0" smtClean="0"/>
              <a:t>T testleri 1</a:t>
            </a:r>
          </a:p>
          <a:p>
            <a:pPr lvl="2"/>
            <a:r>
              <a:rPr lang="tr-TR" dirty="0" smtClean="0"/>
              <a:t>Tek Örneklem t Testi</a:t>
            </a:r>
          </a:p>
          <a:p>
            <a:pPr lvl="1"/>
            <a:r>
              <a:rPr lang="tr-TR" dirty="0" smtClean="0"/>
              <a:t>Örnek Uygulamalar</a:t>
            </a:r>
          </a:p>
          <a:p>
            <a:pPr lvl="2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23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3. Hafta- 18 Mart</a:t>
            </a:r>
            <a:endParaRPr lang="tr-TR" b="1" dirty="0"/>
          </a:p>
          <a:p>
            <a:pPr lvl="1"/>
            <a:r>
              <a:rPr lang="tr-TR" dirty="0" smtClean="0"/>
              <a:t>T </a:t>
            </a:r>
            <a:r>
              <a:rPr lang="tr-TR" dirty="0"/>
              <a:t>testleri </a:t>
            </a:r>
            <a:r>
              <a:rPr lang="tr-TR" dirty="0" smtClean="0"/>
              <a:t>2</a:t>
            </a:r>
            <a:endParaRPr lang="tr-TR" dirty="0"/>
          </a:p>
          <a:p>
            <a:pPr lvl="2"/>
            <a:r>
              <a:rPr lang="tr-TR" dirty="0" smtClean="0"/>
              <a:t>Bağımsız </a:t>
            </a:r>
            <a:r>
              <a:rPr lang="tr-TR" dirty="0"/>
              <a:t>Örneklem t Testi</a:t>
            </a:r>
          </a:p>
          <a:p>
            <a:pPr lvl="2"/>
            <a:r>
              <a:rPr lang="tr-TR" dirty="0"/>
              <a:t>Bağımlı Örneklem (Tekrarlanan) t </a:t>
            </a:r>
            <a:r>
              <a:rPr lang="tr-TR" dirty="0" smtClean="0"/>
              <a:t>Testi</a:t>
            </a:r>
          </a:p>
          <a:p>
            <a:pPr lvl="1"/>
            <a:r>
              <a:rPr lang="tr-TR" dirty="0" smtClean="0"/>
              <a:t>Örnek Uygulamalar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89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4. Hafta- 25 Mart</a:t>
            </a:r>
            <a:endParaRPr lang="tr-TR" b="1" dirty="0"/>
          </a:p>
          <a:p>
            <a:pPr lvl="1"/>
            <a:r>
              <a:rPr lang="tr-TR" dirty="0" err="1" smtClean="0"/>
              <a:t>Varyans</a:t>
            </a:r>
            <a:r>
              <a:rPr lang="tr-TR" dirty="0" smtClean="0"/>
              <a:t> Analizi (ANOVA)</a:t>
            </a:r>
          </a:p>
          <a:p>
            <a:pPr lvl="2"/>
            <a:r>
              <a:rPr lang="tr-TR" dirty="0" smtClean="0"/>
              <a:t>Tek Faktörlü Bağımsız ANOVA</a:t>
            </a:r>
          </a:p>
          <a:p>
            <a:pPr lvl="2"/>
            <a:r>
              <a:rPr lang="tr-TR" dirty="0" smtClean="0"/>
              <a:t>İki Faktörlü Bağımsız ANOVA</a:t>
            </a:r>
          </a:p>
          <a:p>
            <a:pPr lvl="1"/>
            <a:r>
              <a:rPr lang="tr-TR" dirty="0" smtClean="0"/>
              <a:t>Örnek Uygulamalar</a:t>
            </a:r>
          </a:p>
        </p:txBody>
      </p:sp>
    </p:spTree>
    <p:extLst>
      <p:ext uri="{BB962C8B-B14F-4D97-AF65-F5344CB8AC3E}">
        <p14:creationId xmlns:p14="http://schemas.microsoft.com/office/powerpoint/2010/main" val="168090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5. Hafta- 1 Nisan</a:t>
            </a:r>
            <a:endParaRPr lang="tr-TR" b="1" dirty="0"/>
          </a:p>
          <a:p>
            <a:pPr lvl="1"/>
            <a:r>
              <a:rPr lang="tr-TR" dirty="0" err="1"/>
              <a:t>Varyans</a:t>
            </a:r>
            <a:r>
              <a:rPr lang="tr-TR" dirty="0"/>
              <a:t> Analizi (ANOVA)</a:t>
            </a:r>
          </a:p>
          <a:p>
            <a:pPr lvl="2"/>
            <a:r>
              <a:rPr lang="tr-TR" dirty="0"/>
              <a:t>Tek Faktörlü </a:t>
            </a:r>
            <a:r>
              <a:rPr lang="tr-TR" dirty="0" smtClean="0"/>
              <a:t>Yinelenen ANOVA</a:t>
            </a:r>
            <a:endParaRPr lang="tr-TR" dirty="0"/>
          </a:p>
          <a:p>
            <a:pPr lvl="2"/>
            <a:r>
              <a:rPr lang="tr-TR" dirty="0"/>
              <a:t>İki Faktörlü </a:t>
            </a:r>
            <a:r>
              <a:rPr lang="tr-TR" dirty="0" smtClean="0"/>
              <a:t>Yinelenen ANOVA</a:t>
            </a:r>
            <a:endParaRPr lang="tr-TR" dirty="0"/>
          </a:p>
          <a:p>
            <a:pPr lvl="1"/>
            <a:r>
              <a:rPr lang="tr-TR" dirty="0"/>
              <a:t>Örnek Uygulamalar</a:t>
            </a:r>
          </a:p>
        </p:txBody>
      </p:sp>
    </p:spTree>
    <p:extLst>
      <p:ext uri="{BB962C8B-B14F-4D97-AF65-F5344CB8AC3E}">
        <p14:creationId xmlns:p14="http://schemas.microsoft.com/office/powerpoint/2010/main" val="146016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6. Hafta - </a:t>
            </a:r>
            <a:r>
              <a:rPr lang="tr-TR" b="1" dirty="0" err="1" smtClean="0"/>
              <a:t>Arasınav</a:t>
            </a:r>
            <a:endParaRPr lang="tr-TR" b="1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862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7. Hafta- 15 Nisan</a:t>
            </a:r>
          </a:p>
          <a:p>
            <a:r>
              <a:rPr lang="tr-TR" dirty="0" err="1" smtClean="0"/>
              <a:t>Kovaryans</a:t>
            </a:r>
            <a:r>
              <a:rPr lang="tr-TR" dirty="0" smtClean="0"/>
              <a:t> Analizi (ANCOVA)</a:t>
            </a:r>
          </a:p>
          <a:p>
            <a:pPr marL="411480" lvl="1" indent="0">
              <a:buNone/>
            </a:pPr>
            <a:r>
              <a:rPr lang="tr-TR" dirty="0" smtClean="0"/>
              <a:t>Örnek Uygulamalar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630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7. Hafta- 15 Nisan</a:t>
            </a:r>
          </a:p>
          <a:p>
            <a:r>
              <a:rPr lang="tr-TR" dirty="0" err="1"/>
              <a:t>Kovaryans</a:t>
            </a:r>
            <a:r>
              <a:rPr lang="tr-TR" dirty="0"/>
              <a:t> Analizi (</a:t>
            </a:r>
            <a:r>
              <a:rPr lang="tr-TR" dirty="0" smtClean="0"/>
              <a:t>ANCOVA)</a:t>
            </a:r>
          </a:p>
          <a:p>
            <a:r>
              <a:rPr lang="tr-TR" dirty="0" smtClean="0"/>
              <a:t>Örnek </a:t>
            </a:r>
            <a:r>
              <a:rPr lang="tr-TR" dirty="0"/>
              <a:t>Uygulamalar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7181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233</TotalTime>
  <Words>640</Words>
  <Application>Microsoft Office PowerPoint</Application>
  <PresentationFormat>Ekran Gösterisi (4:3)</PresentationFormat>
  <Paragraphs>159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Bitişiklik</vt:lpstr>
      <vt:lpstr>SPSS ile İSTATİSTİK</vt:lpstr>
      <vt:lpstr>Haftalık Çizelge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Testler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ile İSTATİSTİK</dc:title>
  <dc:creator>OSMAN EROL</dc:creator>
  <cp:lastModifiedBy>OSMAN EROL</cp:lastModifiedBy>
  <cp:revision>79</cp:revision>
  <dcterms:created xsi:type="dcterms:W3CDTF">2016-03-03T19:27:33Z</dcterms:created>
  <dcterms:modified xsi:type="dcterms:W3CDTF">2016-03-03T23:20:49Z</dcterms:modified>
</cp:coreProperties>
</file>