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custDataLst>
    <p:tags r:id="rId14"/>
  </p:custData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18.3.2016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18.3.2016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18.3.2016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18.3.2016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18.3.2016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18.3.2016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18.3.2016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18.3.2016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18.3.2016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18.3.2016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18.3.2016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3E1ACE-89E0-4139-B0BA-DFF5F3B4C482}" type="datetimeFigureOut">
              <a:rPr lang="tr-TR" smtClean="0"/>
              <a:pPr/>
              <a:t>18.3.2016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Belgesi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5496" y="1268760"/>
            <a:ext cx="7543800" cy="1141983"/>
          </a:xfrm>
        </p:spPr>
        <p:txBody>
          <a:bodyPr/>
          <a:lstStyle/>
          <a:p>
            <a:r>
              <a:rPr lang="tr-TR" sz="6000" dirty="0" smtClean="0"/>
              <a:t>SPSS ile İSTATİSTİK</a:t>
            </a:r>
            <a:endParaRPr lang="tr-TR" sz="6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71600" y="3645024"/>
            <a:ext cx="6400800" cy="2100808"/>
          </a:xfrm>
        </p:spPr>
        <p:txBody>
          <a:bodyPr>
            <a:noAutofit/>
          </a:bodyPr>
          <a:lstStyle/>
          <a:p>
            <a:pPr algn="ctr"/>
            <a:r>
              <a:rPr lang="tr-TR" sz="2200" b="1" u="sng" dirty="0" smtClean="0"/>
              <a:t>2.Hafta</a:t>
            </a:r>
          </a:p>
          <a:p>
            <a:pPr algn="ctr"/>
            <a:r>
              <a:rPr lang="tr-TR" sz="2200" dirty="0" smtClean="0"/>
              <a:t>Dağılım</a:t>
            </a:r>
          </a:p>
          <a:p>
            <a:pPr algn="ctr"/>
            <a:r>
              <a:rPr lang="tr-TR" sz="2200" dirty="0" smtClean="0"/>
              <a:t>İç tutarlılık</a:t>
            </a:r>
          </a:p>
          <a:p>
            <a:pPr algn="ctr"/>
            <a:r>
              <a:rPr lang="tr-TR" sz="2200" dirty="0" smtClean="0"/>
              <a:t>Tek Örneklem t Testi</a:t>
            </a:r>
          </a:p>
          <a:p>
            <a:pPr algn="ctr"/>
            <a:endParaRPr lang="tr-TR" sz="2200" dirty="0"/>
          </a:p>
        </p:txBody>
      </p:sp>
      <p:pic>
        <p:nvPicPr>
          <p:cNvPr id="2050" name="Picture 2" descr="C:\Users\OSMAN EROL\Desktop\aiI9G7qv_40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2365">
            <a:off x="6265464" y="-134121"/>
            <a:ext cx="2961456" cy="2961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 Örneklem t Testi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grubun ortalamasının önceden bilinen yada belirlenen bir kriter değer ile karşılaştırılması için kullanılır.</a:t>
            </a:r>
          </a:p>
          <a:p>
            <a:endParaRPr lang="tr-TR" dirty="0" smtClean="0"/>
          </a:p>
          <a:p>
            <a:pPr lvl="1"/>
            <a:r>
              <a:rPr lang="tr-TR" dirty="0" smtClean="0"/>
              <a:t>Örnek; X okulunun YGS puan ortalaması  (258,251) Türkiye YGS ortalamasına (256,125)  göre anlamlı derecede yüksek midir?</a:t>
            </a:r>
          </a:p>
          <a:p>
            <a:pPr lvl="2"/>
            <a:r>
              <a:rPr lang="tr-TR" dirty="0" smtClean="0"/>
              <a:t>Kriter değer </a:t>
            </a:r>
            <a:r>
              <a:rPr lang="tr-TR" dirty="0" smtClean="0">
                <a:sym typeface="Wingdings" pitchFamily="2" charset="2"/>
              </a:rPr>
              <a:t> 256,125 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Ortalama  258,251</a:t>
            </a:r>
          </a:p>
          <a:p>
            <a:pPr lvl="2"/>
            <a:endParaRPr lang="tr-T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277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Katılımcıların motivasyon ortalama puanları  orta değer  (24) kriterine göre anlamlı derecede yüksek midir/ düşük müdür?</a:t>
            </a:r>
          </a:p>
          <a:p>
            <a:pPr lvl="1"/>
            <a:r>
              <a:rPr lang="tr-TR" dirty="0" smtClean="0"/>
              <a:t> </a:t>
            </a:r>
            <a:r>
              <a:rPr lang="tr-TR" dirty="0" err="1" smtClean="0"/>
              <a:t>Analyze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 </a:t>
            </a:r>
            <a:r>
              <a:rPr lang="tr-TR" dirty="0" err="1" smtClean="0">
                <a:sym typeface="Wingdings" pitchFamily="2" charset="2"/>
              </a:rPr>
              <a:t>Compare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Means</a:t>
            </a:r>
            <a:r>
              <a:rPr lang="tr-TR" dirty="0" smtClean="0">
                <a:sym typeface="Wingdings" pitchFamily="2" charset="2"/>
              </a:rPr>
              <a:t>  </a:t>
            </a:r>
            <a:r>
              <a:rPr lang="tr-TR" dirty="0" err="1" smtClean="0">
                <a:sym typeface="Wingdings" pitchFamily="2" charset="2"/>
              </a:rPr>
              <a:t>One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Sample</a:t>
            </a:r>
            <a:r>
              <a:rPr lang="tr-TR" dirty="0" smtClean="0">
                <a:sym typeface="Wingdings" pitchFamily="2" charset="2"/>
              </a:rPr>
              <a:t> t Test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Test </a:t>
            </a:r>
            <a:r>
              <a:rPr lang="tr-TR" dirty="0" err="1" smtClean="0">
                <a:sym typeface="Wingdings" pitchFamily="2" charset="2"/>
              </a:rPr>
              <a:t>Variable</a:t>
            </a:r>
            <a:r>
              <a:rPr lang="tr-TR" dirty="0" smtClean="0">
                <a:sym typeface="Wingdings" pitchFamily="2" charset="2"/>
              </a:rPr>
              <a:t>  </a:t>
            </a:r>
            <a:r>
              <a:rPr lang="tr-TR" dirty="0" err="1" smtClean="0">
                <a:sym typeface="Wingdings" pitchFamily="2" charset="2"/>
              </a:rPr>
              <a:t>yarat_top</a:t>
            </a:r>
            <a:r>
              <a:rPr lang="tr-TR" dirty="0" smtClean="0">
                <a:sym typeface="Wingdings" pitchFamily="2" charset="2"/>
              </a:rPr>
              <a:t>  değişkeni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Test Value 24 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7488832" cy="157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8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Yorumu</a:t>
            </a:r>
          </a:p>
          <a:p>
            <a:pPr lvl="1"/>
            <a:r>
              <a:rPr lang="tr-TR" dirty="0" smtClean="0"/>
              <a:t>Tabloya göre katılımcıların yaratıcılık ortalama puanları kriter değer olan orta puandan </a:t>
            </a:r>
            <a:r>
              <a:rPr lang="tr-TR" dirty="0" smtClean="0"/>
              <a:t>(24) anlamlı </a:t>
            </a:r>
            <a:r>
              <a:rPr lang="tr-TR" dirty="0" smtClean="0"/>
              <a:t>olarak yüksektir (</a:t>
            </a:r>
            <a:r>
              <a:rPr lang="tr-TR" smtClean="0"/>
              <a:t>t</a:t>
            </a:r>
            <a:r>
              <a:rPr lang="tr-TR" baseline="-25000" smtClean="0"/>
              <a:t>(177</a:t>
            </a:r>
            <a:r>
              <a:rPr lang="tr-TR" baseline="-25000" smtClean="0"/>
              <a:t>)</a:t>
            </a:r>
            <a:r>
              <a:rPr lang="tr-TR" smtClean="0"/>
              <a:t>=</a:t>
            </a:r>
            <a:r>
              <a:rPr lang="tr-TR" dirty="0" smtClean="0"/>
              <a:t>8.865, p&lt;.05)</a:t>
            </a:r>
          </a:p>
        </p:txBody>
      </p:sp>
    </p:spTree>
    <p:extLst>
      <p:ext uri="{BB962C8B-B14F-4D97-AF65-F5344CB8AC3E}">
        <p14:creationId xmlns:p14="http://schemas.microsoft.com/office/powerpoint/2010/main" val="41399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Normal Dağılım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220688"/>
            <a:ext cx="7620000" cy="4800600"/>
          </a:xfrm>
        </p:spPr>
        <p:txBody>
          <a:bodyPr>
            <a:noAutofit/>
          </a:bodyPr>
          <a:lstStyle/>
          <a:p>
            <a:pPr marL="442595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dirty="0" err="1"/>
              <a:t>İstatistik</a:t>
            </a:r>
            <a:r>
              <a:rPr lang="en-GB" dirty="0"/>
              <a:t> </a:t>
            </a:r>
            <a:r>
              <a:rPr lang="en-GB" dirty="0" err="1" smtClean="0"/>
              <a:t>analiz</a:t>
            </a:r>
            <a:r>
              <a:rPr lang="tr-TR" dirty="0" smtClean="0"/>
              <a:t>de  </a:t>
            </a:r>
            <a:r>
              <a:rPr lang="en-GB" dirty="0" err="1" smtClean="0"/>
              <a:t>dağılımın</a:t>
            </a:r>
            <a:r>
              <a:rPr lang="en-GB" dirty="0" smtClean="0"/>
              <a:t> </a:t>
            </a:r>
            <a:r>
              <a:rPr lang="en-GB" dirty="0" err="1"/>
              <a:t>özelliği</a:t>
            </a:r>
            <a:r>
              <a:rPr lang="en-GB" dirty="0"/>
              <a:t> </a:t>
            </a:r>
            <a:r>
              <a:rPr lang="en-GB" dirty="0" err="1"/>
              <a:t>çok</a:t>
            </a:r>
            <a:r>
              <a:rPr lang="en-GB" dirty="0"/>
              <a:t> </a:t>
            </a:r>
            <a:r>
              <a:rPr lang="en-GB" dirty="0" err="1"/>
              <a:t>önemlidir</a:t>
            </a:r>
            <a:r>
              <a:rPr lang="en-GB" dirty="0"/>
              <a:t>. </a:t>
            </a:r>
          </a:p>
          <a:p>
            <a:pPr marL="442595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dirty="0" err="1" smtClean="0"/>
              <a:t>Parametrik</a:t>
            </a:r>
            <a:r>
              <a:rPr lang="en-GB" dirty="0" smtClean="0"/>
              <a:t> </a:t>
            </a:r>
            <a:r>
              <a:rPr lang="en-GB" dirty="0" err="1"/>
              <a:t>testlerin</a:t>
            </a:r>
            <a:r>
              <a:rPr lang="en-GB" dirty="0"/>
              <a:t> </a:t>
            </a:r>
            <a:r>
              <a:rPr lang="en-GB" dirty="0" err="1"/>
              <a:t>uygulanabilmesi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, </a:t>
            </a:r>
            <a:r>
              <a:rPr lang="en-GB" dirty="0" err="1"/>
              <a:t>dağılımın</a:t>
            </a:r>
            <a:r>
              <a:rPr lang="en-GB" dirty="0"/>
              <a:t> normal </a:t>
            </a:r>
            <a:r>
              <a:rPr lang="en-GB" dirty="0" err="1"/>
              <a:t>ya</a:t>
            </a:r>
            <a:r>
              <a:rPr lang="en-GB" dirty="0"/>
              <a:t> da </a:t>
            </a:r>
            <a:r>
              <a:rPr lang="en-GB" dirty="0" err="1"/>
              <a:t>normale</a:t>
            </a:r>
            <a:r>
              <a:rPr lang="en-GB" dirty="0"/>
              <a:t> </a:t>
            </a:r>
            <a:r>
              <a:rPr lang="en-GB" dirty="0" err="1"/>
              <a:t>yakın</a:t>
            </a:r>
            <a:r>
              <a:rPr lang="en-GB" dirty="0"/>
              <a:t> </a:t>
            </a:r>
            <a:r>
              <a:rPr lang="en-GB" dirty="0" err="1"/>
              <a:t>olması</a:t>
            </a:r>
            <a:r>
              <a:rPr lang="en-GB" dirty="0"/>
              <a:t> </a:t>
            </a:r>
            <a:r>
              <a:rPr lang="en-GB" dirty="0" err="1"/>
              <a:t>gerekir</a:t>
            </a:r>
            <a:r>
              <a:rPr lang="en-GB" dirty="0" smtClean="0"/>
              <a:t>.</a:t>
            </a:r>
            <a:endParaRPr lang="tr-TR" dirty="0" smtClean="0"/>
          </a:p>
          <a:p>
            <a:pPr marL="339725" indent="-339725" algn="just" defTabSz="4492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Normal </a:t>
            </a:r>
            <a:r>
              <a:rPr lang="en-GB" dirty="0" err="1"/>
              <a:t>dağılımdan</a:t>
            </a:r>
            <a:r>
              <a:rPr lang="en-GB" dirty="0"/>
              <a:t> </a:t>
            </a:r>
            <a:r>
              <a:rPr lang="en-GB" dirty="0" err="1"/>
              <a:t>gelmeyen</a:t>
            </a:r>
            <a:r>
              <a:rPr lang="en-GB" dirty="0"/>
              <a:t> </a:t>
            </a:r>
            <a:r>
              <a:rPr lang="en-GB" dirty="0" err="1"/>
              <a:t>ölçümler</a:t>
            </a:r>
            <a:r>
              <a:rPr lang="en-GB" dirty="0"/>
              <a:t> </a:t>
            </a:r>
            <a:r>
              <a:rPr lang="en-GB" dirty="0" err="1"/>
              <a:t>kullanıldığında</a:t>
            </a:r>
            <a:r>
              <a:rPr lang="en-GB" dirty="0"/>
              <a:t>, </a:t>
            </a:r>
            <a:r>
              <a:rPr lang="en-GB" dirty="0" err="1"/>
              <a:t>gerçekte</a:t>
            </a:r>
            <a:r>
              <a:rPr lang="en-GB" dirty="0"/>
              <a:t> </a:t>
            </a:r>
            <a:r>
              <a:rPr lang="en-GB" dirty="0" err="1"/>
              <a:t>olduğundan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küçük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p </a:t>
            </a:r>
            <a:r>
              <a:rPr lang="en-GB" dirty="0" err="1"/>
              <a:t>değeri</a:t>
            </a:r>
            <a:r>
              <a:rPr lang="en-GB" dirty="0"/>
              <a:t> </a:t>
            </a:r>
            <a:r>
              <a:rPr lang="en-GB" dirty="0" err="1"/>
              <a:t>ya</a:t>
            </a:r>
            <a:r>
              <a:rPr lang="en-GB" dirty="0"/>
              <a:t> da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güven</a:t>
            </a:r>
            <a:r>
              <a:rPr lang="en-GB" dirty="0"/>
              <a:t> </a:t>
            </a:r>
            <a:r>
              <a:rPr lang="en-GB" dirty="0" err="1"/>
              <a:t>aralığı</a:t>
            </a:r>
            <a:r>
              <a:rPr lang="en-GB" dirty="0"/>
              <a:t> </a:t>
            </a:r>
            <a:r>
              <a:rPr lang="en-GB" dirty="0" err="1"/>
              <a:t>hesaplanır</a:t>
            </a:r>
            <a:r>
              <a:rPr lang="en-GB" dirty="0"/>
              <a:t>. </a:t>
            </a:r>
          </a:p>
          <a:p>
            <a:pPr marL="339725" indent="-339725" algn="just" defTabSz="4492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Bu </a:t>
            </a:r>
            <a:r>
              <a:rPr lang="en-GB" dirty="0" err="1"/>
              <a:t>durumda</a:t>
            </a:r>
            <a:r>
              <a:rPr lang="en-GB" dirty="0"/>
              <a:t>, </a:t>
            </a:r>
            <a:r>
              <a:rPr lang="en-GB" dirty="0" err="1"/>
              <a:t>doğru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hipotezi</a:t>
            </a:r>
            <a:r>
              <a:rPr lang="en-GB" dirty="0"/>
              <a:t> </a:t>
            </a:r>
            <a:r>
              <a:rPr lang="en-GB" dirty="0" err="1"/>
              <a:t>reddetme</a:t>
            </a:r>
            <a:r>
              <a:rPr lang="en-GB" dirty="0"/>
              <a:t> </a:t>
            </a:r>
            <a:r>
              <a:rPr lang="en-GB" dirty="0" err="1"/>
              <a:t>olasılığı</a:t>
            </a:r>
            <a:r>
              <a:rPr lang="en-GB" dirty="0"/>
              <a:t> </a:t>
            </a:r>
            <a:r>
              <a:rPr lang="en-GB" dirty="0" err="1"/>
              <a:t>artar</a:t>
            </a:r>
            <a:r>
              <a:rPr lang="en-GB" dirty="0"/>
              <a:t>. </a:t>
            </a:r>
            <a:endParaRPr lang="tr-TR" dirty="0" smtClean="0"/>
          </a:p>
          <a:p>
            <a:pPr marL="339725" indent="-339725" algn="just" defTabSz="4492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Yani</a:t>
            </a:r>
            <a:r>
              <a:rPr lang="en-GB" dirty="0"/>
              <a:t>, </a:t>
            </a:r>
            <a:r>
              <a:rPr lang="en-GB" dirty="0" err="1"/>
              <a:t>iki</a:t>
            </a:r>
            <a:r>
              <a:rPr lang="en-GB" dirty="0"/>
              <a:t> </a:t>
            </a:r>
            <a:r>
              <a:rPr lang="en-GB" dirty="0" err="1"/>
              <a:t>grup</a:t>
            </a:r>
            <a:r>
              <a:rPr lang="en-GB" dirty="0"/>
              <a:t> </a:t>
            </a:r>
            <a:r>
              <a:rPr lang="en-GB" dirty="0" err="1"/>
              <a:t>arasında</a:t>
            </a:r>
            <a:r>
              <a:rPr lang="en-GB" dirty="0"/>
              <a:t> </a:t>
            </a:r>
            <a:r>
              <a:rPr lang="en-GB" dirty="0" err="1"/>
              <a:t>fark</a:t>
            </a:r>
            <a:r>
              <a:rPr lang="en-GB" dirty="0"/>
              <a:t> </a:t>
            </a:r>
            <a:r>
              <a:rPr lang="en-GB" dirty="0" err="1"/>
              <a:t>olmadığı</a:t>
            </a:r>
            <a:r>
              <a:rPr lang="en-GB" dirty="0"/>
              <a:t> </a:t>
            </a:r>
            <a:r>
              <a:rPr lang="en-GB" dirty="0" err="1"/>
              <a:t>halde</a:t>
            </a:r>
            <a:r>
              <a:rPr lang="en-GB" dirty="0"/>
              <a:t> </a:t>
            </a:r>
            <a:r>
              <a:rPr lang="en-GB" dirty="0" err="1"/>
              <a:t>fark</a:t>
            </a:r>
            <a:r>
              <a:rPr lang="en-GB" dirty="0"/>
              <a:t> </a:t>
            </a:r>
            <a:r>
              <a:rPr lang="en-GB" dirty="0" err="1"/>
              <a:t>varmış</a:t>
            </a:r>
            <a:r>
              <a:rPr lang="en-GB" dirty="0"/>
              <a:t> </a:t>
            </a:r>
            <a:r>
              <a:rPr lang="en-GB" dirty="0" err="1"/>
              <a:t>gibi</a:t>
            </a:r>
            <a:r>
              <a:rPr lang="en-GB" dirty="0"/>
              <a:t> </a:t>
            </a:r>
            <a:r>
              <a:rPr lang="en-GB" dirty="0" err="1"/>
              <a:t>sonuç</a:t>
            </a:r>
            <a:r>
              <a:rPr lang="en-GB" dirty="0"/>
              <a:t> </a:t>
            </a:r>
            <a:r>
              <a:rPr lang="en-GB" dirty="0" err="1"/>
              <a:t>elde</a:t>
            </a:r>
            <a:r>
              <a:rPr lang="en-GB" dirty="0"/>
              <a:t> </a:t>
            </a:r>
            <a:r>
              <a:rPr lang="en-GB" dirty="0" err="1" smtClean="0"/>
              <a:t>edilebilir</a:t>
            </a:r>
            <a:r>
              <a:rPr lang="tr-TR" dirty="0" smtClean="0"/>
              <a:t>. (I. Tip hata)</a:t>
            </a:r>
          </a:p>
          <a:p>
            <a:pPr marL="442595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dirty="0"/>
          </a:p>
          <a:p>
            <a:endParaRPr lang="tr-TR" dirty="0" smtClean="0"/>
          </a:p>
        </p:txBody>
      </p:sp>
      <p:sp>
        <p:nvSpPr>
          <p:cNvPr id="5" name="Metin kutusu 4"/>
          <p:cNvSpPr txBox="1"/>
          <p:nvPr/>
        </p:nvSpPr>
        <p:spPr>
          <a:xfrm>
            <a:off x="3563888" y="4005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191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005064"/>
            <a:ext cx="7620000" cy="2395736"/>
          </a:xfrm>
        </p:spPr>
        <p:txBody>
          <a:bodyPr/>
          <a:lstStyle/>
          <a:p>
            <a:r>
              <a:rPr lang="tr-TR" dirty="0" smtClean="0"/>
              <a:t>Simetrik dağılım</a:t>
            </a:r>
          </a:p>
          <a:p>
            <a:r>
              <a:rPr lang="tr-TR" dirty="0" err="1" smtClean="0"/>
              <a:t>mod</a:t>
            </a:r>
            <a:r>
              <a:rPr lang="tr-TR" dirty="0" smtClean="0"/>
              <a:t>=medyan= ortalama</a:t>
            </a:r>
          </a:p>
          <a:p>
            <a:pPr lvl="1"/>
            <a:r>
              <a:rPr lang="tr-TR" dirty="0" err="1" smtClean="0"/>
              <a:t>Mod</a:t>
            </a:r>
            <a:r>
              <a:rPr lang="tr-TR" dirty="0" smtClean="0"/>
              <a:t>: En sık yinelenen değer (tepe değer)</a:t>
            </a:r>
          </a:p>
          <a:p>
            <a:pPr lvl="2"/>
            <a:r>
              <a:rPr lang="tr-TR" dirty="0" smtClean="0"/>
              <a:t>65,</a:t>
            </a:r>
            <a:r>
              <a:rPr lang="tr-TR" b="1" dirty="0" smtClean="0">
                <a:solidFill>
                  <a:srgbClr val="FF0000"/>
                </a:solidFill>
              </a:rPr>
              <a:t>20</a:t>
            </a:r>
            <a:r>
              <a:rPr lang="tr-TR" dirty="0" smtClean="0"/>
              <a:t>,55,</a:t>
            </a:r>
            <a:r>
              <a:rPr lang="tr-TR" b="1" dirty="0" smtClean="0">
                <a:solidFill>
                  <a:srgbClr val="FF0000"/>
                </a:solidFill>
              </a:rPr>
              <a:t>20</a:t>
            </a:r>
            <a:r>
              <a:rPr lang="tr-TR" dirty="0" smtClean="0"/>
              <a:t>,93,32,61,23,47,</a:t>
            </a:r>
            <a:r>
              <a:rPr lang="tr-TR" b="1" dirty="0" smtClean="0">
                <a:solidFill>
                  <a:srgbClr val="FF0000"/>
                </a:solidFill>
              </a:rPr>
              <a:t>20</a:t>
            </a:r>
            <a:r>
              <a:rPr lang="tr-TR" dirty="0" smtClean="0"/>
              <a:t>,94,41,73,52,</a:t>
            </a:r>
            <a:r>
              <a:rPr lang="tr-TR" b="1" dirty="0" smtClean="0">
                <a:solidFill>
                  <a:srgbClr val="FF0000"/>
                </a:solidFill>
              </a:rPr>
              <a:t>20</a:t>
            </a:r>
          </a:p>
          <a:p>
            <a:pPr lvl="1"/>
            <a:r>
              <a:rPr lang="tr-TR" dirty="0"/>
              <a:t>Medyan: Ölçümün tam orta </a:t>
            </a:r>
            <a:r>
              <a:rPr lang="tr-TR" dirty="0" smtClean="0"/>
              <a:t>noktası</a:t>
            </a:r>
          </a:p>
          <a:p>
            <a:pPr lvl="1"/>
            <a:endParaRPr lang="tr-TR" dirty="0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36976"/>
              </p:ext>
            </p:extLst>
          </p:nvPr>
        </p:nvGraphicFramePr>
        <p:xfrm>
          <a:off x="683568" y="3498"/>
          <a:ext cx="7196922" cy="3849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" r:id="rId3" imgW="3447720" imgH="2123640" progId="Word.Document.8">
                  <p:embed/>
                </p:oleObj>
              </mc:Choice>
              <mc:Fallback>
                <p:oleObj name="Document" r:id="rId3" imgW="3447720" imgH="21236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498"/>
                        <a:ext cx="7196922" cy="3849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31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Normal Dağılım Belirleme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-251460">
              <a:buClr>
                <a:schemeClr val="accent1"/>
              </a:buClr>
            </a:pPr>
            <a:r>
              <a:rPr lang="tr-TR" dirty="0" smtClean="0"/>
              <a:t>Basıklık (</a:t>
            </a:r>
            <a:r>
              <a:rPr lang="tr-TR" dirty="0" err="1" smtClean="0"/>
              <a:t>Kurtosis</a:t>
            </a:r>
            <a:r>
              <a:rPr lang="tr-TR" dirty="0" smtClean="0"/>
              <a:t>) ve çarpıklık (</a:t>
            </a:r>
            <a:r>
              <a:rPr lang="tr-TR" dirty="0" err="1" smtClean="0"/>
              <a:t>Skewness</a:t>
            </a:r>
            <a:r>
              <a:rPr lang="tr-TR" dirty="0" smtClean="0"/>
              <a:t>) incelenmesi</a:t>
            </a:r>
          </a:p>
          <a:p>
            <a:pPr lvl="1"/>
            <a:r>
              <a:rPr lang="tr-TR" dirty="0" smtClean="0"/>
              <a:t>Çarpıklık</a:t>
            </a:r>
            <a:r>
              <a:rPr lang="tr-TR" dirty="0"/>
              <a:t>, bir dağılıma ilişkin ölçme sonuçlarının nasıl dağıldığı hakkında bilgi </a:t>
            </a:r>
            <a:r>
              <a:rPr lang="tr-TR" dirty="0" smtClean="0"/>
              <a:t>verir.  </a:t>
            </a:r>
            <a:endParaRPr lang="tr-TR" dirty="0"/>
          </a:p>
          <a:p>
            <a:pPr lvl="1"/>
            <a:r>
              <a:rPr lang="tr-TR" dirty="0" smtClean="0"/>
              <a:t>+1 ile -1 değer arası normal dağılım için yeterlidir.</a:t>
            </a:r>
          </a:p>
          <a:p>
            <a:pPr lvl="1"/>
            <a:r>
              <a:rPr lang="tr-TR" dirty="0" smtClean="0"/>
              <a:t>Basıklık, Basıklık </a:t>
            </a:r>
            <a:r>
              <a:rPr lang="tr-TR" dirty="0"/>
              <a:t>bir sınıftaki değişim miktarının </a:t>
            </a:r>
            <a:r>
              <a:rPr lang="tr-TR" dirty="0" smtClean="0"/>
              <a:t>göstergesidir</a:t>
            </a:r>
          </a:p>
          <a:p>
            <a:pPr lvl="1"/>
            <a:r>
              <a:rPr lang="tr-TR" dirty="0"/>
              <a:t>+1 ile -1 değer arası normal dağılım için yeterlidir</a:t>
            </a:r>
            <a:r>
              <a:rPr lang="tr-TR" dirty="0" smtClean="0"/>
              <a:t>.</a:t>
            </a:r>
          </a:p>
          <a:p>
            <a:pPr lvl="2"/>
            <a:r>
              <a:rPr lang="tr-TR" dirty="0" smtClean="0"/>
              <a:t>Bazı kaynaklarda +2 ile -1 arası </a:t>
            </a:r>
            <a:endParaRPr lang="tr-TR" dirty="0"/>
          </a:p>
          <a:p>
            <a:pPr lvl="2"/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2083" t="30666" r="7917" b="13333"/>
          <a:stretch>
            <a:fillRect/>
          </a:stretch>
        </p:blipFill>
        <p:spPr bwMode="auto">
          <a:xfrm>
            <a:off x="3995936" y="4149080"/>
            <a:ext cx="4021487" cy="267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http://4.bp.blogspot.com/_OespeVMoVbA/TMa_GevcW-I/AAAAAAAAABM/Y9FjMYvfZOQ/s1600/norma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35171"/>
            <a:ext cx="2376264" cy="189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1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Histogram</a:t>
            </a:r>
            <a:r>
              <a:rPr lang="tr-TR" dirty="0" smtClean="0"/>
              <a:t>, Q-Q </a:t>
            </a:r>
            <a:r>
              <a:rPr lang="tr-TR" dirty="0" err="1" smtClean="0"/>
              <a:t>plot</a:t>
            </a:r>
            <a:r>
              <a:rPr lang="tr-TR" dirty="0"/>
              <a:t> </a:t>
            </a:r>
            <a:r>
              <a:rPr lang="tr-TR" dirty="0" smtClean="0"/>
              <a:t>ve P-P </a:t>
            </a:r>
            <a:r>
              <a:rPr lang="tr-TR" dirty="0" err="1" smtClean="0"/>
              <a:t>plot</a:t>
            </a:r>
            <a:r>
              <a:rPr lang="tr-TR" dirty="0" smtClean="0"/>
              <a:t> incelenmesi</a:t>
            </a:r>
          </a:p>
          <a:p>
            <a:pPr lvl="1"/>
            <a:r>
              <a:rPr lang="tr-TR" dirty="0" err="1" smtClean="0"/>
              <a:t>Histogram</a:t>
            </a:r>
            <a:r>
              <a:rPr lang="tr-TR" dirty="0" smtClean="0"/>
              <a:t> grafiği incelenerek normal dağılım eğrisi incelenir</a:t>
            </a:r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5"/>
            <a:ext cx="3528392" cy="282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4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Q-Q </a:t>
            </a:r>
            <a:r>
              <a:rPr lang="tr-TR" dirty="0" err="1" smtClean="0"/>
              <a:t>plot</a:t>
            </a:r>
            <a:r>
              <a:rPr lang="tr-TR" dirty="0" smtClean="0"/>
              <a:t> ve P-P </a:t>
            </a:r>
            <a:r>
              <a:rPr lang="tr-TR" dirty="0" err="1" smtClean="0"/>
              <a:t>plot</a:t>
            </a:r>
            <a:r>
              <a:rPr lang="tr-TR" dirty="0" smtClean="0"/>
              <a:t> incelenir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3609110" cy="289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562641"/>
            <a:ext cx="3318946" cy="26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76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</a:t>
            </a:r>
            <a:r>
              <a:rPr lang="en-GB" sz="2400" dirty="0" err="1" smtClean="0"/>
              <a:t>hapiro-Wilks</a:t>
            </a:r>
            <a:r>
              <a:rPr lang="en-GB" sz="2400" dirty="0" smtClean="0"/>
              <a:t> </a:t>
            </a:r>
            <a:r>
              <a:rPr lang="en-GB" sz="2400" dirty="0"/>
              <a:t>(</a:t>
            </a:r>
            <a:r>
              <a:rPr lang="en-GB" sz="2400" dirty="0" smtClean="0"/>
              <a:t>n&lt;</a:t>
            </a:r>
            <a:r>
              <a:rPr lang="tr-TR" sz="2400" dirty="0" smtClean="0"/>
              <a:t>5</a:t>
            </a:r>
            <a:r>
              <a:rPr lang="en-GB" sz="2400" dirty="0" smtClean="0"/>
              <a:t>0</a:t>
            </a:r>
            <a:r>
              <a:rPr lang="en-GB" sz="2400" dirty="0"/>
              <a:t>) </a:t>
            </a:r>
            <a:r>
              <a:rPr lang="en-GB" sz="2400" dirty="0" err="1"/>
              <a:t>ve</a:t>
            </a:r>
            <a:r>
              <a:rPr lang="en-GB" sz="2400" dirty="0"/>
              <a:t> </a:t>
            </a:r>
            <a:r>
              <a:rPr lang="tr-TR" sz="2400" dirty="0" err="1" smtClean="0"/>
              <a:t>Kolmagorw</a:t>
            </a:r>
            <a:r>
              <a:rPr lang="tr-TR" sz="2400" dirty="0" smtClean="0"/>
              <a:t> </a:t>
            </a:r>
            <a:r>
              <a:rPr lang="tr-TR" sz="2400" dirty="0" err="1" smtClean="0"/>
              <a:t>simirnov</a:t>
            </a:r>
            <a:r>
              <a:rPr lang="tr-TR" sz="2400" dirty="0" smtClean="0"/>
              <a:t>  (n&gt;50) anlamlılık değeri incelenir</a:t>
            </a:r>
          </a:p>
          <a:p>
            <a:pPr lvl="1"/>
            <a:r>
              <a:rPr lang="en-GB" dirty="0"/>
              <a:t>p </a:t>
            </a:r>
            <a:r>
              <a:rPr lang="en-GB" dirty="0" err="1"/>
              <a:t>değeri</a:t>
            </a:r>
            <a:r>
              <a:rPr lang="en-GB" dirty="0"/>
              <a:t> &lt;0.05 </a:t>
            </a:r>
            <a:r>
              <a:rPr lang="en-GB" dirty="0" err="1"/>
              <a:t>ise</a:t>
            </a:r>
            <a:r>
              <a:rPr lang="en-GB" dirty="0"/>
              <a:t> </a:t>
            </a:r>
            <a:r>
              <a:rPr lang="en-GB" dirty="0" err="1"/>
              <a:t>dağılımın</a:t>
            </a:r>
            <a:r>
              <a:rPr lang="en-GB" dirty="0"/>
              <a:t> normal </a:t>
            </a:r>
            <a:r>
              <a:rPr lang="en-GB" dirty="0" err="1"/>
              <a:t>olmadığı</a:t>
            </a:r>
            <a:r>
              <a:rPr lang="en-GB" dirty="0"/>
              <a:t> </a:t>
            </a:r>
            <a:r>
              <a:rPr lang="en-GB" dirty="0" err="1"/>
              <a:t>sonucuna</a:t>
            </a:r>
            <a:r>
              <a:rPr lang="en-GB" dirty="0"/>
              <a:t> </a:t>
            </a:r>
            <a:r>
              <a:rPr lang="en-GB" dirty="0" err="1" smtClean="0"/>
              <a:t>varılır</a:t>
            </a:r>
            <a:r>
              <a:rPr lang="tr-TR" dirty="0" smtClean="0"/>
              <a:t>.</a:t>
            </a:r>
          </a:p>
          <a:p>
            <a:pPr lvl="1"/>
            <a:endParaRPr lang="tr-TR" dirty="0"/>
          </a:p>
          <a:p>
            <a:r>
              <a:rPr lang="tr-TR" dirty="0" smtClean="0"/>
              <a:t>Tüm bu kriterler incelendiğinde normal dağılım olmaması durumunda </a:t>
            </a:r>
            <a:r>
              <a:rPr lang="tr-TR" dirty="0" err="1" smtClean="0"/>
              <a:t>non</a:t>
            </a:r>
            <a:r>
              <a:rPr lang="tr-TR" dirty="0" smtClean="0"/>
              <a:t>-parametrik testler </a:t>
            </a:r>
            <a:r>
              <a:rPr lang="tr-TR" dirty="0" err="1" smtClean="0"/>
              <a:t>kullanlır</a:t>
            </a:r>
            <a:endParaRPr lang="tr-TR" dirty="0" smtClean="0"/>
          </a:p>
          <a:p>
            <a:r>
              <a:rPr lang="tr-TR" dirty="0" smtClean="0"/>
              <a:t>Veri seti </a:t>
            </a:r>
            <a:r>
              <a:rPr lang="tr-TR" dirty="0" err="1" smtClean="0"/>
              <a:t>dönüşterme</a:t>
            </a:r>
            <a:r>
              <a:rPr lang="tr-TR" dirty="0" smtClean="0"/>
              <a:t> işlemleriyle normal dağılıma yaklaştırılabilir </a:t>
            </a:r>
          </a:p>
          <a:p>
            <a:pPr lvl="1"/>
            <a:r>
              <a:rPr lang="tr-TR" dirty="0" err="1" smtClean="0"/>
              <a:t>Log</a:t>
            </a:r>
            <a:r>
              <a:rPr lang="tr-TR" dirty="0" smtClean="0"/>
              <a:t> alma</a:t>
            </a:r>
          </a:p>
          <a:p>
            <a:pPr lvl="1"/>
            <a:r>
              <a:rPr lang="tr-TR" dirty="0" err="1" smtClean="0"/>
              <a:t>Karakök</a:t>
            </a:r>
            <a:r>
              <a:rPr lang="tr-TR" dirty="0" smtClean="0"/>
              <a:t> alma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056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 Tutarlılık (Güvenilirlik)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ölçme aracındaki tüm maddelerin aynı amaca hizmet edip etmediğini belirlemek, maddelerin bir bütün oluşturup oluşturmadığını görmek </a:t>
            </a:r>
          </a:p>
          <a:p>
            <a:r>
              <a:rPr lang="tr-TR" b="1" dirty="0" smtClean="0"/>
              <a:t>KR20 : </a:t>
            </a:r>
            <a:r>
              <a:rPr lang="tr-TR" dirty="0" smtClean="0"/>
              <a:t>1/0 değerini alan testlerde kullanılır</a:t>
            </a:r>
          </a:p>
          <a:p>
            <a:pPr lvl="1"/>
            <a:r>
              <a:rPr lang="tr-TR" dirty="0" smtClean="0"/>
              <a:t>Doğru yanlış </a:t>
            </a:r>
          </a:p>
          <a:p>
            <a:pPr lvl="1"/>
            <a:r>
              <a:rPr lang="tr-TR" dirty="0" smtClean="0"/>
              <a:t>Çoktan seçmeli testler</a:t>
            </a:r>
          </a:p>
          <a:p>
            <a:r>
              <a:rPr lang="tr-TR" b="1" dirty="0" err="1" smtClean="0"/>
              <a:t>Cronbach’s</a:t>
            </a:r>
            <a:r>
              <a:rPr lang="tr-TR" b="1" dirty="0" smtClean="0"/>
              <a:t> Alpha (</a:t>
            </a:r>
            <a:r>
              <a:rPr lang="el-GR" b="1" dirty="0" smtClean="0"/>
              <a:t>α</a:t>
            </a:r>
            <a:r>
              <a:rPr lang="tr-TR" b="1" dirty="0" smtClean="0"/>
              <a:t>) :  </a:t>
            </a:r>
            <a:r>
              <a:rPr lang="tr-TR" dirty="0" err="1" smtClean="0"/>
              <a:t>Likert</a:t>
            </a:r>
            <a:r>
              <a:rPr lang="tr-TR" dirty="0" smtClean="0"/>
              <a:t> tipi ölçeklerde kullanılır </a:t>
            </a:r>
          </a:p>
          <a:p>
            <a:pPr lvl="1"/>
            <a:r>
              <a:rPr lang="tr-TR" dirty="0"/>
              <a:t>0</a:t>
            </a:r>
            <a:r>
              <a:rPr lang="tr-TR" b="1" dirty="0" smtClean="0"/>
              <a:t>.</a:t>
            </a:r>
            <a:r>
              <a:rPr lang="tr-TR" dirty="0" smtClean="0"/>
              <a:t>70 ve üzeri kabul edilebilir değerdir</a:t>
            </a:r>
          </a:p>
          <a:p>
            <a:pPr lvl="1"/>
            <a:r>
              <a:rPr lang="tr-TR" dirty="0" smtClean="0"/>
              <a:t>Her örneklemde farklı çıkabilir</a:t>
            </a:r>
          </a:p>
          <a:p>
            <a:pPr lvl="1"/>
            <a:r>
              <a:rPr lang="tr-TR" dirty="0" smtClean="0"/>
              <a:t>0.80-1.00 arası :Yüksek</a:t>
            </a:r>
          </a:p>
          <a:p>
            <a:pPr lvl="1"/>
            <a:r>
              <a:rPr lang="tr-TR" dirty="0" smtClean="0"/>
              <a:t>0.60-0.80 arası: Orta</a:t>
            </a:r>
          </a:p>
          <a:p>
            <a:pPr lvl="1"/>
            <a:r>
              <a:rPr lang="tr-TR" dirty="0" smtClean="0"/>
              <a:t>0.40-0.60 arası: Düşük (Özdamar, 2004)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60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 Testi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Grup sayısı 2 olan karşılaştırmalar için kullanılır</a:t>
            </a:r>
          </a:p>
          <a:p>
            <a:endParaRPr lang="tr-TR" dirty="0"/>
          </a:p>
          <a:p>
            <a:endParaRPr lang="tr-TR" dirty="0" smtClean="0"/>
          </a:p>
          <a:p>
            <a:pPr lvl="1"/>
            <a:r>
              <a:rPr lang="tr-TR" dirty="0" smtClean="0"/>
              <a:t>Tek Örneklem t Testi (</a:t>
            </a:r>
            <a:r>
              <a:rPr lang="tr-TR" dirty="0" err="1" smtClean="0"/>
              <a:t>One-Sample</a:t>
            </a:r>
            <a:r>
              <a:rPr lang="tr-TR" dirty="0" smtClean="0"/>
              <a:t> t test)</a:t>
            </a:r>
          </a:p>
          <a:p>
            <a:pPr lvl="1"/>
            <a:r>
              <a:rPr lang="tr-TR" dirty="0" smtClean="0"/>
              <a:t>Bağımsız Örneklem t Testi (</a:t>
            </a:r>
            <a:r>
              <a:rPr lang="tr-TR" dirty="0" err="1" smtClean="0"/>
              <a:t>Independent</a:t>
            </a:r>
            <a:r>
              <a:rPr lang="tr-TR" dirty="0" smtClean="0"/>
              <a:t> </a:t>
            </a:r>
            <a:r>
              <a:rPr lang="tr-TR" dirty="0" err="1" smtClean="0"/>
              <a:t>sample</a:t>
            </a:r>
            <a:r>
              <a:rPr lang="tr-TR" dirty="0" smtClean="0"/>
              <a:t> t test)</a:t>
            </a:r>
          </a:p>
          <a:p>
            <a:pPr lvl="1"/>
            <a:r>
              <a:rPr lang="tr-TR" dirty="0" smtClean="0"/>
              <a:t>Bağımlı/İlişkili/Eşleştirilmiş t Testi (</a:t>
            </a:r>
            <a:r>
              <a:rPr lang="tr-TR" dirty="0" err="1" smtClean="0"/>
              <a:t>Paired</a:t>
            </a:r>
            <a:r>
              <a:rPr lang="tr-TR" dirty="0" smtClean="0"/>
              <a:t> </a:t>
            </a:r>
            <a:r>
              <a:rPr lang="tr-TR" dirty="0" err="1" smtClean="0"/>
              <a:t>sample</a:t>
            </a:r>
            <a:r>
              <a:rPr lang="tr-TR" dirty="0" smtClean="0"/>
              <a:t> t test)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38075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PSS ile İSTATİSTİK&amp;quot;&quot;/&gt;&lt;property id=&quot;20307&quot; value=&quot;256&quot;/&gt;&lt;/object&gt;&lt;object type=&quot;3&quot; unique_id=&quot;10018&quot;&gt;&lt;property id=&quot;20148&quot; value=&quot;5&quot;/&gt;&lt;property id=&quot;20300&quot; value=&quot;Slide 2 - &amp;quot;Normal Dağılım&amp;quot;&quot;/&gt;&lt;property id=&quot;20307&quot; value=&quot;270&quot;/&gt;&lt;/object&gt;&lt;object type=&quot;3&quot; unique_id=&quot;10019&quot;&gt;&lt;property id=&quot;20148&quot; value=&quot;5&quot;/&gt;&lt;property id=&quot;20300&quot; value=&quot;Slide 3 - &amp;quot;Temel Kavramlar&amp;quot;&quot;/&gt;&lt;property id=&quot;20307&quot; value=&quot;271&quot;/&gt;&lt;/object&gt;&lt;object type=&quot;3&quot; unique_id=&quot;10020&quot;&gt;&lt;property id=&quot;20148&quot; value=&quot;5&quot;/&gt;&lt;property id=&quot;20300&quot; value=&quot;Slide 4 - &amp;quot;Temel Kavramlar&amp;quot;&quot;/&gt;&lt;property id=&quot;20307&quot; value=&quot;272&quot;/&gt;&lt;/object&gt;&lt;object type=&quot;3&quot; unique_id=&quot;10021&quot;&gt;&lt;property id=&quot;20148&quot; value=&quot;5&quot;/&gt;&lt;property id=&quot;20300&quot; value=&quot;Slide 5 - &amp;quot;Temel Kavramlar&amp;quot;&quot;/&gt;&lt;property id=&quot;20307&quot; value=&quot;273&quot;/&gt;&lt;/object&gt;&lt;object type=&quot;3&quot; unique_id=&quot;10022&quot;&gt;&lt;property id=&quot;20148&quot; value=&quot;5&quot;/&gt;&lt;property id=&quot;20300&quot; value=&quot;Slide 6 - &amp;quot;Temel Kavramlar&amp;quot;&quot;/&gt;&lt;property id=&quot;20307&quot; value=&quot;274&quot;/&gt;&lt;/object&gt;&lt;object type=&quot;3&quot; unique_id=&quot;10023&quot;&gt;&lt;property id=&quot;20148&quot; value=&quot;5&quot;/&gt;&lt;property id=&quot;20300&quot; value=&quot;Slide 7 - &amp;quot;Temel Kavramlar&amp;quot;&quot;/&gt;&lt;property id=&quot;20307&quot; value=&quot;275&quot;/&gt;&lt;/object&gt;&lt;object type=&quot;3&quot; unique_id=&quot;10024&quot;&gt;&lt;property id=&quot;20148&quot; value=&quot;5&quot;/&gt;&lt;property id=&quot;20300&quot; value=&quot;Slide 8 - &amp;quot;Temel Kavramlar&amp;quot;&quot;/&gt;&lt;property id=&quot;20307&quot; value=&quot;276&quot;/&gt;&lt;/object&gt;&lt;object type=&quot;3&quot; unique_id=&quot;10025&quot;&gt;&lt;property id=&quot;20148&quot; value=&quot;5&quot;/&gt;&lt;property id=&quot;20300&quot; value=&quot;Slide 9 - &amp;quot;Testler&amp;quot;&quot;/&gt;&lt;property id=&quot;20307&quot; value=&quot;27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Bitişiklik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471</TotalTime>
  <Words>468</Words>
  <Application>Microsoft Office PowerPoint</Application>
  <PresentationFormat>Ekran Gösterisi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4" baseType="lpstr">
      <vt:lpstr>Bitişiklik</vt:lpstr>
      <vt:lpstr>Document</vt:lpstr>
      <vt:lpstr>SPSS ile İSTATİSTİK</vt:lpstr>
      <vt:lpstr>Normal Dağılım</vt:lpstr>
      <vt:lpstr>PowerPoint Sunusu</vt:lpstr>
      <vt:lpstr>Normal Dağılım Belirleme</vt:lpstr>
      <vt:lpstr>PowerPoint Sunusu</vt:lpstr>
      <vt:lpstr>PowerPoint Sunusu</vt:lpstr>
      <vt:lpstr>PowerPoint Sunusu</vt:lpstr>
      <vt:lpstr>İç Tutarlılık (Güvenilirlik)</vt:lpstr>
      <vt:lpstr>t Testi</vt:lpstr>
      <vt:lpstr>Tek Örneklem t Testi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 ile İSTATİSTİK</dc:title>
  <dc:creator>OSMAN EROL</dc:creator>
  <cp:lastModifiedBy>OSMAN EROL</cp:lastModifiedBy>
  <cp:revision>124</cp:revision>
  <dcterms:created xsi:type="dcterms:W3CDTF">2016-03-03T19:27:33Z</dcterms:created>
  <dcterms:modified xsi:type="dcterms:W3CDTF">2016-03-17T23:36:42Z</dcterms:modified>
</cp:coreProperties>
</file>