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</p:sldIdLst>
  <p:sldSz cx="9144000" cy="6858000" type="screen4x3"/>
  <p:notesSz cx="6858000" cy="9144000"/>
  <p:custDataLst>
    <p:tags r:id="rId13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3EA06-DCDD-46E6-8C22-775BF3A279FA}" type="datetimeFigureOut">
              <a:rPr lang="tr-TR" smtClean="0"/>
              <a:t>25.3.2016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5D1DA-01B0-49E5-AF6D-987A8788A6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74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5D1DA-01B0-49E5-AF6D-987A8788A67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41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3E1ACE-89E0-4139-B0BA-DFF5F3B4C482}" type="datetimeFigureOut">
              <a:rPr lang="tr-TR" smtClean="0"/>
              <a:pPr/>
              <a:t>25.3.2016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5496" y="1268760"/>
            <a:ext cx="7543800" cy="1141983"/>
          </a:xfrm>
        </p:spPr>
        <p:txBody>
          <a:bodyPr/>
          <a:lstStyle/>
          <a:p>
            <a:r>
              <a:rPr lang="tr-TR" sz="6000" dirty="0" smtClean="0"/>
              <a:t>SPSS ile İSTATİSTİK</a:t>
            </a:r>
            <a:endParaRPr lang="tr-TR" sz="6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1600" y="3645024"/>
            <a:ext cx="6400800" cy="2100808"/>
          </a:xfrm>
        </p:spPr>
        <p:txBody>
          <a:bodyPr>
            <a:noAutofit/>
          </a:bodyPr>
          <a:lstStyle/>
          <a:p>
            <a:pPr algn="ctr"/>
            <a:r>
              <a:rPr lang="tr-TR" sz="2200" b="1" u="sng" dirty="0" smtClean="0"/>
              <a:t>3.Hafta</a:t>
            </a:r>
          </a:p>
          <a:p>
            <a:pPr algn="ctr"/>
            <a:r>
              <a:rPr lang="tr-TR" sz="2200" dirty="0" smtClean="0"/>
              <a:t>Bağımsız Örneklem t Testi (</a:t>
            </a:r>
            <a:r>
              <a:rPr lang="tr-TR" sz="2200" dirty="0" err="1" smtClean="0"/>
              <a:t>Independent</a:t>
            </a:r>
            <a:r>
              <a:rPr lang="tr-TR" sz="2200" dirty="0" smtClean="0"/>
              <a:t> t Test)</a:t>
            </a:r>
          </a:p>
          <a:p>
            <a:pPr algn="ctr"/>
            <a:r>
              <a:rPr lang="tr-TR" sz="2200" dirty="0" smtClean="0"/>
              <a:t>Mann </a:t>
            </a:r>
            <a:r>
              <a:rPr lang="tr-TR" sz="2200" dirty="0" err="1" smtClean="0"/>
              <a:t>Whitney</a:t>
            </a:r>
            <a:r>
              <a:rPr lang="tr-TR" sz="2200" dirty="0" smtClean="0"/>
              <a:t> U</a:t>
            </a:r>
          </a:p>
          <a:p>
            <a:pPr algn="ctr"/>
            <a:endParaRPr lang="tr-TR" sz="2200" dirty="0" smtClean="0"/>
          </a:p>
          <a:p>
            <a:pPr algn="ctr"/>
            <a:endParaRPr lang="tr-TR" sz="2200" dirty="0"/>
          </a:p>
        </p:txBody>
      </p:sp>
      <p:pic>
        <p:nvPicPr>
          <p:cNvPr id="2050" name="Picture 2" descr="C:\Users\OSMAN EROL\Desktop\aiI9G7qv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2365">
            <a:off x="6265464" y="-134121"/>
            <a:ext cx="2961456" cy="2961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933056"/>
            <a:ext cx="7620000" cy="2467744"/>
          </a:xfrm>
        </p:spPr>
        <p:txBody>
          <a:bodyPr/>
          <a:lstStyle/>
          <a:p>
            <a:r>
              <a:rPr lang="tr-TR" dirty="0"/>
              <a:t>Tablo incelendiğinde katılımcıların </a:t>
            </a:r>
            <a:r>
              <a:rPr lang="tr-TR" dirty="0" smtClean="0"/>
              <a:t>matematik  </a:t>
            </a:r>
            <a:r>
              <a:rPr lang="tr-TR" dirty="0"/>
              <a:t>tutum puanlarının cinsiyete göre anlamlı  olarak farklılaşmadığı </a:t>
            </a:r>
            <a:r>
              <a:rPr lang="tr-TR" dirty="0" smtClean="0"/>
              <a:t>görülmektedir.  </a:t>
            </a:r>
            <a:r>
              <a:rPr lang="tr-TR" dirty="0"/>
              <a:t>Buna göre erkek ve kadın katılımcıların </a:t>
            </a:r>
            <a:r>
              <a:rPr lang="tr-TR" dirty="0" smtClean="0"/>
              <a:t>matematik  </a:t>
            </a:r>
            <a:r>
              <a:rPr lang="tr-TR" dirty="0"/>
              <a:t>tutum puanlarının benzer olduğu söylenebilir.</a:t>
            </a:r>
          </a:p>
        </p:txBody>
      </p:sp>
      <p:graphicFrame>
        <p:nvGraphicFramePr>
          <p:cNvPr id="4" name="İçerik Yer Tutucusu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142991"/>
              </p:ext>
            </p:extLst>
          </p:nvPr>
        </p:nvGraphicFramePr>
        <p:xfrm>
          <a:off x="539552" y="1700808"/>
          <a:ext cx="7533004" cy="1981200"/>
        </p:xfrm>
        <a:graphic>
          <a:graphicData uri="http://schemas.openxmlformats.org/drawingml/2006/table">
            <a:tbl>
              <a:tblPr/>
              <a:tblGrid>
                <a:gridCol w="936104"/>
                <a:gridCol w="504056"/>
                <a:gridCol w="1879304"/>
                <a:gridCol w="1793104"/>
                <a:gridCol w="838200"/>
                <a:gridCol w="1582236"/>
              </a:tblGrid>
              <a:tr h="504056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tr-TR" sz="18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8100" marR="3810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Grup</a:t>
                      </a:r>
                      <a:endParaRPr lang="tr-TR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Sıralar Ortalaması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Sıralamalar</a:t>
                      </a:r>
                      <a:r>
                        <a:rPr lang="tr-TR" sz="18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Toplamı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Z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735"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Kadın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104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800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R="600" algn="ctr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  83,40	</a:t>
                      </a:r>
                    </a:p>
                    <a:p>
                      <a:pPr marR="600" algn="ctr"/>
                      <a:endParaRPr lang="tr-TR" sz="1800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sz="1800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algn="ctr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8674,00	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-,507</a:t>
                      </a:r>
                      <a:endParaRPr lang="tr-TR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612</a:t>
                      </a:r>
                      <a:endParaRPr lang="tr-TR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7735"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Erkek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59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79,53</a:t>
                      </a:r>
                    </a:p>
                    <a:p>
                      <a:pPr algn="ctr"/>
                      <a:endParaRPr lang="tr-TR" sz="1800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4692,00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01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Bağımsız Örneklem t Testi</a:t>
            </a:r>
            <a:br>
              <a:rPr lang="tr-TR" dirty="0" smtClean="0"/>
            </a:br>
            <a:r>
              <a:rPr lang="tr-TR" sz="2400" dirty="0" smtClean="0"/>
              <a:t>(</a:t>
            </a:r>
            <a:r>
              <a:rPr lang="tr-TR" sz="2400" dirty="0" err="1" smtClean="0"/>
              <a:t>Independent</a:t>
            </a:r>
            <a:r>
              <a:rPr lang="tr-TR" sz="2400" dirty="0" smtClean="0"/>
              <a:t> t Test)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36712"/>
            <a:ext cx="7620000" cy="4800600"/>
          </a:xfrm>
        </p:spPr>
        <p:txBody>
          <a:bodyPr>
            <a:noAutofit/>
          </a:bodyPr>
          <a:lstStyle/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İki grubun bir sürekli değişken üzerinden aldıkları puanların karşılaştırılması amacıyla kullanılır.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Grup sayısı 2 </a:t>
            </a:r>
          </a:p>
          <a:p>
            <a:pPr marL="739775" lvl="1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Kadın/Erkek</a:t>
            </a:r>
          </a:p>
          <a:p>
            <a:pPr marL="739775" lvl="1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Var/Yok</a:t>
            </a:r>
          </a:p>
          <a:p>
            <a:pPr marL="739775" lvl="1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Deney/Kontrol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Kız ve Erkek Öğrencilerin matematik puanlarının,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Deney ve kontrol grubunun fen tutum puanlarının karşılaştırılması 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tr-TR" dirty="0" smtClean="0"/>
          </a:p>
        </p:txBody>
      </p:sp>
      <p:sp>
        <p:nvSpPr>
          <p:cNvPr id="5" name="Metin kutusu 4"/>
          <p:cNvSpPr txBox="1"/>
          <p:nvPr/>
        </p:nvSpPr>
        <p:spPr>
          <a:xfrm>
            <a:off x="3563888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191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Örnek: (Uygulama Dosyası)</a:t>
            </a:r>
          </a:p>
          <a:p>
            <a:pPr marL="925830" lvl="1" indent="-514350">
              <a:buFont typeface="+mj-lt"/>
              <a:buAutoNum type="romanLcPeriod"/>
            </a:pPr>
            <a:r>
              <a:rPr lang="tr-TR" dirty="0" smtClean="0"/>
              <a:t>Katılımcıların fen bilgisi tutum puanları cinsiyete göre farklılaşmakta mıdır? </a:t>
            </a:r>
          </a:p>
          <a:p>
            <a:pPr marL="925830" lvl="1" indent="-514350">
              <a:buFont typeface="+mj-lt"/>
              <a:buAutoNum type="romanLcPeriod"/>
            </a:pPr>
            <a:r>
              <a:rPr lang="tr-TR" dirty="0"/>
              <a:t>Katılımcıların fen bilgisi tutum </a:t>
            </a:r>
            <a:r>
              <a:rPr lang="tr-TR" dirty="0" smtClean="0"/>
              <a:t>puanları özel kurs alma durumuna </a:t>
            </a:r>
            <a:r>
              <a:rPr lang="tr-TR" dirty="0"/>
              <a:t>göre farklılaşmakta mıdır? </a:t>
            </a:r>
          </a:p>
          <a:p>
            <a:pPr marL="411480" lvl="1" indent="0">
              <a:buNone/>
            </a:pPr>
            <a:endParaRPr lang="tr-TR" dirty="0" smtClean="0"/>
          </a:p>
          <a:p>
            <a:pPr marL="411480" lvl="1" indent="0">
              <a:buNone/>
            </a:pPr>
            <a:endParaRPr lang="tr-TR" dirty="0" smtClean="0"/>
          </a:p>
          <a:p>
            <a:pPr marL="925830" lvl="1" indent="-514350">
              <a:buFont typeface="+mj-lt"/>
              <a:buAutoNum type="romanLcPeriod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09067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 Adımları</a:t>
            </a:r>
          </a:p>
          <a:p>
            <a:r>
              <a:rPr lang="tr-TR" dirty="0" err="1" smtClean="0"/>
              <a:t>Analyze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tr-TR" dirty="0" err="1" smtClean="0">
                <a:sym typeface="Wingdings" pitchFamily="2" charset="2"/>
              </a:rPr>
              <a:t>Compare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Means</a:t>
            </a:r>
            <a:r>
              <a:rPr lang="tr-TR" dirty="0" smtClean="0">
                <a:sym typeface="Wingdings" pitchFamily="2" charset="2"/>
              </a:rPr>
              <a:t>  </a:t>
            </a:r>
            <a:r>
              <a:rPr lang="tr-TR" dirty="0" err="1" smtClean="0">
                <a:sym typeface="Wingdings" pitchFamily="2" charset="2"/>
              </a:rPr>
              <a:t>Independent</a:t>
            </a:r>
            <a:r>
              <a:rPr lang="tr-TR" dirty="0" smtClean="0">
                <a:sym typeface="Wingdings" pitchFamily="2" charset="2"/>
              </a:rPr>
              <a:t> t Test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Test </a:t>
            </a:r>
            <a:r>
              <a:rPr lang="tr-TR" dirty="0" err="1" smtClean="0">
                <a:sym typeface="Wingdings" pitchFamily="2" charset="2"/>
              </a:rPr>
              <a:t>Variable</a:t>
            </a:r>
            <a:r>
              <a:rPr lang="tr-TR" dirty="0" smtClean="0">
                <a:sym typeface="Wingdings" pitchFamily="2" charset="2"/>
              </a:rPr>
              <a:t>  Fen </a:t>
            </a:r>
            <a:r>
              <a:rPr lang="tr-TR" dirty="0" smtClean="0">
                <a:sym typeface="Wingdings" pitchFamily="2" charset="2"/>
              </a:rPr>
              <a:t>Tutum Puanı </a:t>
            </a:r>
            <a:r>
              <a:rPr lang="tr-TR" dirty="0" smtClean="0">
                <a:sym typeface="Wingdings" pitchFamily="2" charset="2"/>
              </a:rPr>
              <a:t>( Sürekli değişken)</a:t>
            </a:r>
          </a:p>
          <a:p>
            <a:pPr lvl="1"/>
            <a:r>
              <a:rPr lang="tr-TR" dirty="0" err="1" smtClean="0">
                <a:sym typeface="Wingdings" pitchFamily="2" charset="2"/>
              </a:rPr>
              <a:t>Grouping</a:t>
            </a:r>
            <a:r>
              <a:rPr lang="tr-TR" dirty="0" smtClean="0">
                <a:sym typeface="Wingdings" pitchFamily="2" charset="2"/>
              </a:rPr>
              <a:t>  </a:t>
            </a:r>
            <a:r>
              <a:rPr lang="tr-TR" dirty="0" err="1" smtClean="0">
                <a:sym typeface="Wingdings" pitchFamily="2" charset="2"/>
              </a:rPr>
              <a:t>Variable</a:t>
            </a:r>
            <a:r>
              <a:rPr lang="tr-TR" dirty="0" smtClean="0">
                <a:sym typeface="Wingdings" pitchFamily="2" charset="2"/>
              </a:rPr>
              <a:t>  Cinsiyet 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Group1 : 1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Group2 : 2</a:t>
            </a:r>
          </a:p>
          <a:p>
            <a:r>
              <a:rPr lang="tr-TR" dirty="0" smtClean="0">
                <a:sym typeface="Wingdings" pitchFamily="2" charset="2"/>
              </a:rPr>
              <a:t>OK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634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11" name="İçerik Yer Tutucus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978489"/>
              </p:ext>
            </p:extLst>
          </p:nvPr>
        </p:nvGraphicFramePr>
        <p:xfrm>
          <a:off x="755576" y="1700808"/>
          <a:ext cx="7344816" cy="1645070"/>
        </p:xfrm>
        <a:graphic>
          <a:graphicData uri="http://schemas.openxmlformats.org/drawingml/2006/table">
            <a:tbl>
              <a:tblPr/>
              <a:tblGrid>
                <a:gridCol w="1110263"/>
                <a:gridCol w="1194769"/>
                <a:gridCol w="1152516"/>
                <a:gridCol w="1152516"/>
                <a:gridCol w="1152516"/>
                <a:gridCol w="1582236"/>
              </a:tblGrid>
              <a:tr h="504056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tr-TR" sz="18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8100" marR="3810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Grup</a:t>
                      </a:r>
                      <a:endParaRPr lang="tr-TR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Ort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sd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735"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Kadın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104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28,1058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,514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161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,608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7735"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Erkek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59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27,7627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İçerik Yer Tutucusu 2"/>
          <p:cNvSpPr txBox="1">
            <a:spLocks/>
          </p:cNvSpPr>
          <p:nvPr/>
        </p:nvSpPr>
        <p:spPr>
          <a:xfrm>
            <a:off x="457200" y="3573016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Tablo incelendiğinde katılımcıların fen bilgisi tutum puanlarının cinsiyete göre anlamlı  olarak farklılaşmadığı görülmektedir (t</a:t>
            </a:r>
            <a:r>
              <a:rPr lang="tr-TR" baseline="-25000" dirty="0" smtClean="0"/>
              <a:t>(161) </a:t>
            </a:r>
            <a:r>
              <a:rPr lang="tr-TR" dirty="0" smtClean="0"/>
              <a:t>=.514, p=.608).  Buna göre erkek ve kadın katılımcıların fen tutum puanlarının benzer olduğu söylenebilir.</a:t>
            </a:r>
          </a:p>
          <a:p>
            <a:pPr marL="411480" lvl="1" indent="0">
              <a:buFont typeface="Arial" pitchFamily="34" charset="0"/>
              <a:buNone/>
            </a:pPr>
            <a:endParaRPr lang="tr-TR" dirty="0" smtClean="0"/>
          </a:p>
          <a:p>
            <a:pPr marL="411480" lvl="1" indent="0">
              <a:buFont typeface="Arial" pitchFamily="34" charset="0"/>
              <a:buNone/>
            </a:pPr>
            <a:endParaRPr lang="tr-TR" dirty="0" smtClean="0"/>
          </a:p>
          <a:p>
            <a:pPr marL="925830" lvl="1" indent="-514350">
              <a:buFont typeface="+mj-lt"/>
              <a:buAutoNum type="romanLcPeriod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9816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tr-TR" dirty="0" smtClean="0"/>
              <a:t>Uygulama Adımları</a:t>
            </a:r>
          </a:p>
          <a:p>
            <a:r>
              <a:rPr lang="tr-TR" dirty="0" err="1" smtClean="0"/>
              <a:t>Analyze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tr-TR" dirty="0" err="1" smtClean="0">
                <a:sym typeface="Wingdings" pitchFamily="2" charset="2"/>
              </a:rPr>
              <a:t>Compare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Means</a:t>
            </a:r>
            <a:r>
              <a:rPr lang="tr-TR" dirty="0" smtClean="0">
                <a:sym typeface="Wingdings" pitchFamily="2" charset="2"/>
              </a:rPr>
              <a:t>  </a:t>
            </a:r>
            <a:r>
              <a:rPr lang="tr-TR" dirty="0" err="1" smtClean="0">
                <a:sym typeface="Wingdings" pitchFamily="2" charset="2"/>
              </a:rPr>
              <a:t>Independent</a:t>
            </a:r>
            <a:r>
              <a:rPr lang="tr-TR" dirty="0" smtClean="0">
                <a:sym typeface="Wingdings" pitchFamily="2" charset="2"/>
              </a:rPr>
              <a:t> t Test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Test </a:t>
            </a:r>
            <a:r>
              <a:rPr lang="tr-TR" dirty="0" err="1" smtClean="0">
                <a:sym typeface="Wingdings" pitchFamily="2" charset="2"/>
              </a:rPr>
              <a:t>Variable</a:t>
            </a:r>
            <a:r>
              <a:rPr lang="tr-TR" dirty="0" smtClean="0">
                <a:sym typeface="Wingdings" pitchFamily="2" charset="2"/>
              </a:rPr>
              <a:t>  Fen </a:t>
            </a:r>
            <a:r>
              <a:rPr lang="tr-TR" dirty="0" smtClean="0">
                <a:sym typeface="Wingdings" pitchFamily="2" charset="2"/>
              </a:rPr>
              <a:t>Tutum Puanı </a:t>
            </a:r>
            <a:r>
              <a:rPr lang="tr-TR" dirty="0" smtClean="0">
                <a:sym typeface="Wingdings" pitchFamily="2" charset="2"/>
              </a:rPr>
              <a:t>( Sürekli değişken)</a:t>
            </a:r>
          </a:p>
          <a:p>
            <a:pPr lvl="1"/>
            <a:r>
              <a:rPr lang="tr-TR" dirty="0" err="1" smtClean="0">
                <a:sym typeface="Wingdings" pitchFamily="2" charset="2"/>
              </a:rPr>
              <a:t>Grouping</a:t>
            </a:r>
            <a:r>
              <a:rPr lang="tr-TR" dirty="0" smtClean="0">
                <a:sym typeface="Wingdings" pitchFamily="2" charset="2"/>
              </a:rPr>
              <a:t>  </a:t>
            </a:r>
            <a:r>
              <a:rPr lang="tr-TR" dirty="0" err="1" smtClean="0">
                <a:sym typeface="Wingdings" pitchFamily="2" charset="2"/>
              </a:rPr>
              <a:t>Variable</a:t>
            </a:r>
            <a:r>
              <a:rPr lang="tr-TR" dirty="0" smtClean="0">
                <a:sym typeface="Wingdings" pitchFamily="2" charset="2"/>
              </a:rPr>
              <a:t>  Özel Kurs Alma durumu (Evet/Hayır)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Group1 : 1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Group2 : 2</a:t>
            </a:r>
          </a:p>
          <a:p>
            <a:r>
              <a:rPr lang="tr-TR" dirty="0" smtClean="0">
                <a:sym typeface="Wingdings" pitchFamily="2" charset="2"/>
              </a:rPr>
              <a:t>OK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308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573016"/>
            <a:ext cx="7620000" cy="2827784"/>
          </a:xfrm>
        </p:spPr>
        <p:txBody>
          <a:bodyPr/>
          <a:lstStyle/>
          <a:p>
            <a:r>
              <a:rPr lang="tr-TR" dirty="0"/>
              <a:t>Tablo incelendiğinde katılımcıların fen bilgisi tutum puanlarının </a:t>
            </a:r>
            <a:r>
              <a:rPr lang="tr-TR" dirty="0" smtClean="0"/>
              <a:t>özel kurs alma durumuna göre </a:t>
            </a:r>
            <a:r>
              <a:rPr lang="tr-TR" dirty="0"/>
              <a:t>anlamlı  olarak </a:t>
            </a:r>
            <a:r>
              <a:rPr lang="tr-TR" dirty="0" smtClean="0"/>
              <a:t>farklılaştığı </a:t>
            </a:r>
            <a:r>
              <a:rPr lang="tr-TR" dirty="0"/>
              <a:t>görülmektedir (t</a:t>
            </a:r>
            <a:r>
              <a:rPr lang="tr-TR" baseline="-25000" dirty="0"/>
              <a:t>(161) </a:t>
            </a:r>
            <a:r>
              <a:rPr lang="tr-TR" dirty="0" smtClean="0"/>
              <a:t>=3,5554, p&lt;.05).  Buna </a:t>
            </a:r>
            <a:r>
              <a:rPr lang="tr-TR" dirty="0"/>
              <a:t>göre </a:t>
            </a:r>
            <a:r>
              <a:rPr lang="tr-TR" dirty="0" smtClean="0"/>
              <a:t>özel kurs alan katılımcıların </a:t>
            </a:r>
            <a:r>
              <a:rPr lang="tr-TR" dirty="0"/>
              <a:t>fen tutum puanlarının </a:t>
            </a:r>
            <a:r>
              <a:rPr lang="tr-TR" dirty="0" smtClean="0"/>
              <a:t>almayanlara göre daha </a:t>
            </a:r>
            <a:r>
              <a:rPr lang="tr-TR" dirty="0" err="1" smtClean="0"/>
              <a:t>fgazla</a:t>
            </a:r>
            <a:r>
              <a:rPr lang="tr-TR" dirty="0" smtClean="0"/>
              <a:t> olduğu söylenebilir.</a:t>
            </a:r>
            <a:endParaRPr lang="tr-TR" dirty="0"/>
          </a:p>
          <a:p>
            <a:pPr marL="411480" lvl="1" indent="0">
              <a:buNone/>
            </a:pPr>
            <a:endParaRPr lang="tr-TR" dirty="0"/>
          </a:p>
          <a:p>
            <a:endParaRPr lang="tr-TR" dirty="0"/>
          </a:p>
        </p:txBody>
      </p:sp>
      <p:graphicFrame>
        <p:nvGraphicFramePr>
          <p:cNvPr id="4" name="İçerik Yer Tutucusu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506008"/>
              </p:ext>
            </p:extLst>
          </p:nvPr>
        </p:nvGraphicFramePr>
        <p:xfrm>
          <a:off x="755576" y="1700808"/>
          <a:ext cx="7344816" cy="1645070"/>
        </p:xfrm>
        <a:graphic>
          <a:graphicData uri="http://schemas.openxmlformats.org/drawingml/2006/table">
            <a:tbl>
              <a:tblPr/>
              <a:tblGrid>
                <a:gridCol w="1110263"/>
                <a:gridCol w="1194769"/>
                <a:gridCol w="1152516"/>
                <a:gridCol w="1152516"/>
                <a:gridCol w="1152516"/>
                <a:gridCol w="1582236"/>
              </a:tblGrid>
              <a:tr h="504056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tr-TR" sz="18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8100" marR="3810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Grup</a:t>
                      </a:r>
                      <a:endParaRPr lang="tr-TR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Ort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sd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735"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Evet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29,1139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3,555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7735"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Hayır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26,9167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42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Mann </a:t>
            </a:r>
            <a:r>
              <a:rPr lang="tr-TR" dirty="0" err="1" smtClean="0"/>
              <a:t>Whitney</a:t>
            </a:r>
            <a:r>
              <a:rPr lang="tr-TR" dirty="0" smtClean="0"/>
              <a:t> 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 grubun bir sıralı değişken bağlamında birbiriyle </a:t>
            </a:r>
            <a:r>
              <a:rPr lang="tr-TR" dirty="0" smtClean="0"/>
              <a:t>karşılaştırılmasıdır</a:t>
            </a:r>
            <a:endParaRPr lang="tr-TR" dirty="0" smtClean="0"/>
          </a:p>
          <a:p>
            <a:r>
              <a:rPr lang="tr-TR" dirty="0" smtClean="0"/>
              <a:t>Bağımsız Örneklem t Testinin </a:t>
            </a:r>
            <a:r>
              <a:rPr lang="tr-TR" dirty="0" err="1" smtClean="0"/>
              <a:t>non</a:t>
            </a:r>
            <a:r>
              <a:rPr lang="tr-TR" dirty="0" smtClean="0"/>
              <a:t> parametrik karşılığıdır</a:t>
            </a:r>
          </a:p>
          <a:p>
            <a:r>
              <a:rPr lang="tr-TR" dirty="0" smtClean="0"/>
              <a:t>Normal dağılım gibi ön şartlar sağlanmaması durumunda </a:t>
            </a:r>
          </a:p>
          <a:p>
            <a:r>
              <a:rPr lang="tr-TR" dirty="0" smtClean="0"/>
              <a:t>Ortalamaları sıralayarak,  sıralamaları karşılaştırır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884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Örnek: (Uygulama Dosyası)</a:t>
            </a:r>
          </a:p>
          <a:p>
            <a:pPr marL="925830" lvl="1" indent="-514350">
              <a:buFont typeface="+mj-lt"/>
              <a:buAutoNum type="romanLcPeriod"/>
            </a:pPr>
            <a:r>
              <a:rPr lang="tr-TR" dirty="0"/>
              <a:t>Katılımcıların </a:t>
            </a:r>
            <a:r>
              <a:rPr lang="tr-TR" dirty="0" smtClean="0"/>
              <a:t>matematik tutum </a:t>
            </a:r>
            <a:r>
              <a:rPr lang="tr-TR" dirty="0"/>
              <a:t>puanları cinsiyete göre farklılaşmakta mıdır? </a:t>
            </a:r>
            <a:endParaRPr lang="tr-TR" dirty="0" smtClean="0"/>
          </a:p>
          <a:p>
            <a:pPr marL="411480" lvl="1" indent="0">
              <a:buNone/>
            </a:pPr>
            <a:endParaRPr lang="tr-TR" dirty="0"/>
          </a:p>
          <a:p>
            <a:r>
              <a:rPr lang="tr-TR" b="1" dirty="0"/>
              <a:t>Uygulama Adımları</a:t>
            </a:r>
          </a:p>
          <a:p>
            <a:r>
              <a:rPr lang="tr-TR" dirty="0" err="1"/>
              <a:t>Nonparametric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>
                <a:sym typeface="Wingdings" pitchFamily="2" charset="2"/>
              </a:rPr>
              <a:t> </a:t>
            </a:r>
            <a:r>
              <a:rPr lang="tr-TR" dirty="0" err="1">
                <a:sym typeface="Wingdings" pitchFamily="2" charset="2"/>
              </a:rPr>
              <a:t>Legacy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Dialogs</a:t>
            </a:r>
            <a:r>
              <a:rPr lang="tr-TR" dirty="0">
                <a:sym typeface="Wingdings" pitchFamily="2" charset="2"/>
              </a:rPr>
              <a:t> 2 </a:t>
            </a:r>
            <a:r>
              <a:rPr lang="tr-TR" dirty="0" err="1">
                <a:sym typeface="Wingdings" pitchFamily="2" charset="2"/>
              </a:rPr>
              <a:t>Independent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Sample</a:t>
            </a:r>
            <a:endParaRPr lang="tr-TR" dirty="0">
              <a:sym typeface="Wingdings" pitchFamily="2" charset="2"/>
            </a:endParaRPr>
          </a:p>
          <a:p>
            <a:r>
              <a:rPr lang="tr-TR" dirty="0">
                <a:sym typeface="Wingdings" pitchFamily="2" charset="2"/>
              </a:rPr>
              <a:t>Test </a:t>
            </a:r>
            <a:r>
              <a:rPr lang="tr-TR" dirty="0" err="1">
                <a:sym typeface="Wingdings" pitchFamily="2" charset="2"/>
              </a:rPr>
              <a:t>Variable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List</a:t>
            </a:r>
            <a:r>
              <a:rPr lang="tr-TR" dirty="0">
                <a:sym typeface="Wingdings" pitchFamily="2" charset="2"/>
              </a:rPr>
              <a:t>  Mat Tutum Puanı </a:t>
            </a:r>
          </a:p>
          <a:p>
            <a:pPr lvl="1"/>
            <a:r>
              <a:rPr lang="tr-TR" dirty="0" err="1">
                <a:sym typeface="Wingdings" pitchFamily="2" charset="2"/>
              </a:rPr>
              <a:t>Grouping</a:t>
            </a:r>
            <a:r>
              <a:rPr lang="tr-TR" dirty="0">
                <a:sym typeface="Wingdings" pitchFamily="2" charset="2"/>
              </a:rPr>
              <a:t>  </a:t>
            </a:r>
            <a:r>
              <a:rPr lang="tr-TR" dirty="0" err="1">
                <a:sym typeface="Wingdings" pitchFamily="2" charset="2"/>
              </a:rPr>
              <a:t>Variable</a:t>
            </a:r>
            <a:r>
              <a:rPr lang="tr-TR" dirty="0">
                <a:sym typeface="Wingdings" pitchFamily="2" charset="2"/>
              </a:rPr>
              <a:t>  Cinsiyet (Kadın/Erkek)</a:t>
            </a:r>
          </a:p>
          <a:p>
            <a:pPr lvl="2"/>
            <a:r>
              <a:rPr lang="tr-TR" dirty="0">
                <a:sym typeface="Wingdings" pitchFamily="2" charset="2"/>
              </a:rPr>
              <a:t>Group1 : 1</a:t>
            </a:r>
          </a:p>
          <a:p>
            <a:pPr lvl="2"/>
            <a:r>
              <a:rPr lang="tr-TR" dirty="0">
                <a:sym typeface="Wingdings" pitchFamily="2" charset="2"/>
              </a:rPr>
              <a:t>Group2 : 2</a:t>
            </a:r>
          </a:p>
          <a:p>
            <a:r>
              <a:rPr lang="tr-TR" dirty="0">
                <a:sym typeface="Wingdings" pitchFamily="2" charset="2"/>
              </a:rPr>
              <a:t>Test </a:t>
            </a:r>
            <a:r>
              <a:rPr lang="tr-TR" dirty="0" err="1">
                <a:sym typeface="Wingdings" pitchFamily="2" charset="2"/>
              </a:rPr>
              <a:t>Type</a:t>
            </a:r>
            <a:r>
              <a:rPr lang="tr-TR" dirty="0">
                <a:sym typeface="Wingdings" pitchFamily="2" charset="2"/>
              </a:rPr>
              <a:t>  Mann –</a:t>
            </a:r>
            <a:r>
              <a:rPr lang="tr-TR" dirty="0" err="1">
                <a:sym typeface="Wingdings" pitchFamily="2" charset="2"/>
              </a:rPr>
              <a:t>Whitney</a:t>
            </a:r>
            <a:r>
              <a:rPr lang="tr-TR" dirty="0">
                <a:sym typeface="Wingdings" pitchFamily="2" charset="2"/>
              </a:rPr>
              <a:t> U</a:t>
            </a:r>
          </a:p>
          <a:p>
            <a:r>
              <a:rPr lang="tr-TR" dirty="0">
                <a:sym typeface="Wingdings" pitchFamily="2" charset="2"/>
              </a:rPr>
              <a:t>OK</a:t>
            </a:r>
          </a:p>
          <a:p>
            <a:pPr marL="11430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919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PSS ile İSTATİSTİK&amp;quot;&quot;/&gt;&lt;property id=&quot;20307&quot; value=&quot;256&quot;/&gt;&lt;/object&gt;&lt;object type=&quot;3&quot; unique_id=&quot;10018&quot;&gt;&lt;property id=&quot;20148&quot; value=&quot;5&quot;/&gt;&lt;property id=&quot;20300&quot; value=&quot;Slide 2 - &amp;quot;Normal Dağılım&amp;quot;&quot;/&gt;&lt;property id=&quot;20307&quot; value=&quot;270&quot;/&gt;&lt;/object&gt;&lt;object type=&quot;3&quot; unique_id=&quot;10019&quot;&gt;&lt;property id=&quot;20148&quot; value=&quot;5&quot;/&gt;&lt;property id=&quot;20300&quot; value=&quot;Slide 3 - &amp;quot;Temel Kavramlar&amp;quot;&quot;/&gt;&lt;property id=&quot;20307&quot; value=&quot;271&quot;/&gt;&lt;/object&gt;&lt;object type=&quot;3&quot; unique_id=&quot;10020&quot;&gt;&lt;property id=&quot;20148&quot; value=&quot;5&quot;/&gt;&lt;property id=&quot;20300&quot; value=&quot;Slide 4 - &amp;quot;Temel Kavramlar&amp;quot;&quot;/&gt;&lt;property id=&quot;20307&quot; value=&quot;272&quot;/&gt;&lt;/object&gt;&lt;object type=&quot;3&quot; unique_id=&quot;10021&quot;&gt;&lt;property id=&quot;20148&quot; value=&quot;5&quot;/&gt;&lt;property id=&quot;20300&quot; value=&quot;Slide 5 - &amp;quot;Temel Kavramlar&amp;quot;&quot;/&gt;&lt;property id=&quot;20307&quot; value=&quot;273&quot;/&gt;&lt;/object&gt;&lt;object type=&quot;3&quot; unique_id=&quot;10022&quot;&gt;&lt;property id=&quot;20148&quot; value=&quot;5&quot;/&gt;&lt;property id=&quot;20300&quot; value=&quot;Slide 6 - &amp;quot;Temel Kavramlar&amp;quot;&quot;/&gt;&lt;property id=&quot;20307&quot; value=&quot;274&quot;/&gt;&lt;/object&gt;&lt;object type=&quot;3&quot; unique_id=&quot;10023&quot;&gt;&lt;property id=&quot;20148&quot; value=&quot;5&quot;/&gt;&lt;property id=&quot;20300&quot; value=&quot;Slide 7 - &amp;quot;Temel Kavramlar&amp;quot;&quot;/&gt;&lt;property id=&quot;20307&quot; value=&quot;275&quot;/&gt;&lt;/object&gt;&lt;object type=&quot;3&quot; unique_id=&quot;10024&quot;&gt;&lt;property id=&quot;20148&quot; value=&quot;5&quot;/&gt;&lt;property id=&quot;20300&quot; value=&quot;Slide 8 - &amp;quot;Temel Kavramlar&amp;quot;&quot;/&gt;&lt;property id=&quot;20307&quot; value=&quot;276&quot;/&gt;&lt;/object&gt;&lt;object type=&quot;3&quot; unique_id=&quot;10025&quot;&gt;&lt;property id=&quot;20148&quot; value=&quot;5&quot;/&gt;&lt;property id=&quot;20300&quot; value=&quot;Slide 9 - &amp;quot;Testler&amp;quot;&quot;/&gt;&lt;property id=&quot;20307&quot; value=&quot;27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580</TotalTime>
  <Words>393</Words>
  <Application>Microsoft Office PowerPoint</Application>
  <PresentationFormat>Ekran Gösterisi (4:3)</PresentationFormat>
  <Paragraphs>110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Bitişiklik</vt:lpstr>
      <vt:lpstr>SPSS ile İSTATİSTİK</vt:lpstr>
      <vt:lpstr>Bağımsız Örneklem t Testi (Independent t Test)</vt:lpstr>
      <vt:lpstr>PowerPoint Sunusu</vt:lpstr>
      <vt:lpstr>PowerPoint Sunusu</vt:lpstr>
      <vt:lpstr>PowerPoint Sunusu</vt:lpstr>
      <vt:lpstr>PowerPoint Sunusu</vt:lpstr>
      <vt:lpstr>PowerPoint Sunusu</vt:lpstr>
      <vt:lpstr>Mann Whitney 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ile İSTATİSTİK</dc:title>
  <dc:creator>OSMAN EROL</dc:creator>
  <cp:lastModifiedBy>OSMAN EROL</cp:lastModifiedBy>
  <cp:revision>147</cp:revision>
  <dcterms:created xsi:type="dcterms:W3CDTF">2016-03-03T19:27:33Z</dcterms:created>
  <dcterms:modified xsi:type="dcterms:W3CDTF">2016-03-25T09:46:02Z</dcterms:modified>
</cp:coreProperties>
</file>