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0"/>
  </p:notesMasterIdLst>
  <p:sldIdLst>
    <p:sldId id="256" r:id="rId2"/>
    <p:sldId id="270" r:id="rId3"/>
    <p:sldId id="271" r:id="rId4"/>
    <p:sldId id="272" r:id="rId5"/>
    <p:sldId id="273" r:id="rId6"/>
    <p:sldId id="274" r:id="rId7"/>
    <p:sldId id="275" r:id="rId8"/>
    <p:sldId id="277" r:id="rId9"/>
  </p:sldIdLst>
  <p:sldSz cx="9144000" cy="6858000" type="screen4x3"/>
  <p:notesSz cx="6858000" cy="9144000"/>
  <p:custDataLst>
    <p:tags r:id="rId11"/>
  </p:custDataLst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C3EA06-DCDD-46E6-8C22-775BF3A279FA}" type="datetimeFigureOut">
              <a:rPr lang="tr-TR" smtClean="0"/>
              <a:t>31.3.2016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5D1DA-01B0-49E5-AF6D-987A8788A67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71748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E1ACE-89E0-4139-B0BA-DFF5F3B4C482}" type="datetimeFigureOut">
              <a:rPr lang="tr-TR" smtClean="0"/>
              <a:pPr/>
              <a:t>31.3.2016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3FC73-F0DE-4451-AC72-EF76F7356563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E1ACE-89E0-4139-B0BA-DFF5F3B4C482}" type="datetimeFigureOut">
              <a:rPr lang="tr-TR" smtClean="0"/>
              <a:pPr/>
              <a:t>31.3.2016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3FC73-F0DE-4451-AC72-EF76F7356563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E1ACE-89E0-4139-B0BA-DFF5F3B4C482}" type="datetimeFigureOut">
              <a:rPr lang="tr-TR" smtClean="0"/>
              <a:pPr/>
              <a:t>31.3.2016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3FC73-F0DE-4451-AC72-EF76F7356563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E1ACE-89E0-4139-B0BA-DFF5F3B4C482}" type="datetimeFigureOut">
              <a:rPr lang="tr-TR" smtClean="0"/>
              <a:pPr/>
              <a:t>31.3.2016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3FC73-F0DE-4451-AC72-EF76F7356563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E1ACE-89E0-4139-B0BA-DFF5F3B4C482}" type="datetimeFigureOut">
              <a:rPr lang="tr-TR" smtClean="0"/>
              <a:pPr/>
              <a:t>31.3.2016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3FC73-F0DE-4451-AC72-EF76F7356563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E1ACE-89E0-4139-B0BA-DFF5F3B4C482}" type="datetimeFigureOut">
              <a:rPr lang="tr-TR" smtClean="0"/>
              <a:pPr/>
              <a:t>31.3.2016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3FC73-F0DE-4451-AC72-EF76F7356563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E1ACE-89E0-4139-B0BA-DFF5F3B4C482}" type="datetimeFigureOut">
              <a:rPr lang="tr-TR" smtClean="0"/>
              <a:pPr/>
              <a:t>31.3.2016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3FC73-F0DE-4451-AC72-EF76F7356563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E1ACE-89E0-4139-B0BA-DFF5F3B4C482}" type="datetimeFigureOut">
              <a:rPr lang="tr-TR" smtClean="0"/>
              <a:pPr/>
              <a:t>31.3.2016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3FC73-F0DE-4451-AC72-EF76F7356563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E1ACE-89E0-4139-B0BA-DFF5F3B4C482}" type="datetimeFigureOut">
              <a:rPr lang="tr-TR" smtClean="0"/>
              <a:pPr/>
              <a:t>31.3.2016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3FC73-F0DE-4451-AC72-EF76F7356563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E1ACE-89E0-4139-B0BA-DFF5F3B4C482}" type="datetimeFigureOut">
              <a:rPr lang="tr-TR" smtClean="0"/>
              <a:pPr/>
              <a:t>31.3.2016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3FC73-F0DE-4451-AC72-EF76F7356563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E1ACE-89E0-4139-B0BA-DFF5F3B4C482}" type="datetimeFigureOut">
              <a:rPr lang="tr-TR" smtClean="0"/>
              <a:pPr/>
              <a:t>31.3.2016</a:t>
            </a:fld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53FC73-F0DE-4451-AC72-EF76F7356563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F853FC73-F0DE-4451-AC72-EF76F7356563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D13E1ACE-89E0-4139-B0BA-DFF5F3B4C482}" type="datetimeFigureOut">
              <a:rPr lang="tr-TR" smtClean="0"/>
              <a:pPr/>
              <a:t>31.3.2016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35496" y="1268760"/>
            <a:ext cx="7543800" cy="1141983"/>
          </a:xfrm>
        </p:spPr>
        <p:txBody>
          <a:bodyPr/>
          <a:lstStyle/>
          <a:p>
            <a:r>
              <a:rPr lang="tr-TR" sz="6000" dirty="0" smtClean="0"/>
              <a:t>SPSS ile İSTATİSTİK</a:t>
            </a:r>
            <a:endParaRPr lang="tr-TR" sz="6000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971600" y="3645024"/>
            <a:ext cx="6400800" cy="2100808"/>
          </a:xfrm>
        </p:spPr>
        <p:txBody>
          <a:bodyPr>
            <a:noAutofit/>
          </a:bodyPr>
          <a:lstStyle/>
          <a:p>
            <a:pPr algn="ctr"/>
            <a:r>
              <a:rPr lang="tr-TR" sz="2200" b="1" u="sng" dirty="0" smtClean="0"/>
              <a:t>4.Hafta</a:t>
            </a:r>
            <a:endParaRPr lang="tr-TR" sz="2200" b="1" u="sng" dirty="0" smtClean="0"/>
          </a:p>
          <a:p>
            <a:pPr algn="ctr"/>
            <a:r>
              <a:rPr lang="tr-TR" sz="2200" dirty="0" smtClean="0"/>
              <a:t>Eşleştirilmiş/Bağımlı </a:t>
            </a:r>
            <a:r>
              <a:rPr lang="tr-TR" sz="2200" dirty="0" smtClean="0"/>
              <a:t>Örneklem t Testi </a:t>
            </a:r>
            <a:endParaRPr lang="tr-TR" sz="2200" dirty="0" smtClean="0"/>
          </a:p>
          <a:p>
            <a:pPr algn="ctr"/>
            <a:r>
              <a:rPr lang="tr-TR" sz="2200" dirty="0" smtClean="0"/>
              <a:t>(</a:t>
            </a:r>
            <a:r>
              <a:rPr lang="tr-TR" sz="2200" dirty="0" err="1" smtClean="0"/>
              <a:t>Paired</a:t>
            </a:r>
            <a:r>
              <a:rPr lang="tr-TR" sz="2200" dirty="0" smtClean="0"/>
              <a:t> </a:t>
            </a:r>
            <a:r>
              <a:rPr lang="tr-TR" sz="2200" dirty="0" err="1" smtClean="0"/>
              <a:t>Sample</a:t>
            </a:r>
            <a:r>
              <a:rPr lang="tr-TR" sz="2200" dirty="0" smtClean="0"/>
              <a:t>  </a:t>
            </a:r>
            <a:r>
              <a:rPr lang="tr-TR" sz="2200" dirty="0" smtClean="0"/>
              <a:t>t Test)</a:t>
            </a:r>
          </a:p>
          <a:p>
            <a:pPr algn="ctr"/>
            <a:r>
              <a:rPr lang="tr-TR" sz="2200" dirty="0" err="1" smtClean="0"/>
              <a:t>Wilcoxon</a:t>
            </a:r>
            <a:r>
              <a:rPr lang="tr-TR" sz="2200" dirty="0" smtClean="0"/>
              <a:t> Testi</a:t>
            </a:r>
            <a:endParaRPr lang="tr-TR" sz="2200" dirty="0" smtClean="0"/>
          </a:p>
          <a:p>
            <a:pPr algn="ctr"/>
            <a:endParaRPr lang="tr-TR" sz="2200" dirty="0" smtClean="0"/>
          </a:p>
          <a:p>
            <a:pPr algn="ctr"/>
            <a:endParaRPr lang="tr-TR" sz="2200" dirty="0"/>
          </a:p>
        </p:txBody>
      </p:sp>
      <p:pic>
        <p:nvPicPr>
          <p:cNvPr id="2050" name="Picture 2" descr="C:\Users\OSMAN EROL\Desktop\aiI9G7qv_400x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82365">
            <a:off x="6265464" y="-134121"/>
            <a:ext cx="2961456" cy="296145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265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dirty="0" smtClean="0"/>
              <a:t>Eşleştirilmiş/Bağımlı Örneklem t Testi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sz="2400" dirty="0" smtClean="0"/>
              <a:t>(</a:t>
            </a:r>
            <a:r>
              <a:rPr lang="tr-TR" sz="2400" dirty="0" err="1" smtClean="0"/>
              <a:t>Independent</a:t>
            </a:r>
            <a:r>
              <a:rPr lang="tr-TR" sz="2400" dirty="0" smtClean="0"/>
              <a:t> </a:t>
            </a:r>
            <a:r>
              <a:rPr lang="tr-TR" sz="2400" dirty="0" smtClean="0"/>
              <a:t>t Test)</a:t>
            </a:r>
            <a:endParaRPr lang="tr-TR" sz="24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436712"/>
            <a:ext cx="7620000" cy="4800600"/>
          </a:xfrm>
        </p:spPr>
        <p:txBody>
          <a:bodyPr>
            <a:noAutofit/>
          </a:bodyPr>
          <a:lstStyle/>
          <a:p>
            <a:pPr marL="442595" indent="-282575" algn="just" defTabSz="449263">
              <a:spcBef>
                <a:spcPts val="500"/>
              </a:spcBef>
              <a:spcAft>
                <a:spcPts val="600"/>
              </a:spcAft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tr-TR" dirty="0" smtClean="0"/>
              <a:t>Aynı grubun iki farklı ölçüm puanlarının karşılaştırılması</a:t>
            </a:r>
          </a:p>
          <a:p>
            <a:pPr marL="442595" indent="-282575" algn="just" defTabSz="449263">
              <a:spcBef>
                <a:spcPts val="500"/>
              </a:spcBef>
              <a:spcAft>
                <a:spcPts val="600"/>
              </a:spcAft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tr-TR" dirty="0" smtClean="0"/>
              <a:t>Genellikle deneysel çalışmalarda deney öncesi ve sonrası  ölçümlerin karşılaştırılması </a:t>
            </a:r>
          </a:p>
          <a:p>
            <a:pPr marL="442595" indent="-282575" algn="just" defTabSz="449263">
              <a:spcBef>
                <a:spcPts val="500"/>
              </a:spcBef>
              <a:spcAft>
                <a:spcPts val="600"/>
              </a:spcAft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tr-TR" dirty="0" smtClean="0"/>
              <a:t>Ölçüm zamanına göre değişimin anlamlı olup </a:t>
            </a:r>
            <a:r>
              <a:rPr lang="tr-TR" dirty="0" smtClean="0"/>
              <a:t>olmadığı </a:t>
            </a:r>
            <a:r>
              <a:rPr lang="tr-TR" dirty="0" smtClean="0"/>
              <a:t>karşılaştırılır</a:t>
            </a:r>
          </a:p>
          <a:p>
            <a:pPr marL="739775" lvl="1" indent="-282575" algn="just" defTabSz="449263">
              <a:spcBef>
                <a:spcPts val="500"/>
              </a:spcBef>
              <a:spcAft>
                <a:spcPts val="600"/>
              </a:spcAft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tr-TR" dirty="0" err="1" smtClean="0"/>
              <a:t>Öntest</a:t>
            </a:r>
            <a:r>
              <a:rPr lang="tr-TR" dirty="0" smtClean="0"/>
              <a:t>/</a:t>
            </a:r>
            <a:r>
              <a:rPr lang="tr-TR" dirty="0" err="1" smtClean="0"/>
              <a:t>sontest</a:t>
            </a:r>
            <a:endParaRPr lang="tr-TR" dirty="0" smtClean="0"/>
          </a:p>
          <a:p>
            <a:pPr marL="739775" lvl="1" indent="-282575" algn="just" defTabSz="449263">
              <a:spcBef>
                <a:spcPts val="500"/>
              </a:spcBef>
              <a:spcAft>
                <a:spcPts val="600"/>
              </a:spcAft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tr-TR" dirty="0" smtClean="0"/>
              <a:t>Ölçüm1/ölçüm2</a:t>
            </a:r>
          </a:p>
          <a:p>
            <a:pPr marL="442595" indent="-282575" algn="just" defTabSz="449263">
              <a:spcBef>
                <a:spcPts val="500"/>
              </a:spcBef>
              <a:spcAft>
                <a:spcPts val="600"/>
              </a:spcAft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tr-TR" dirty="0" smtClean="0"/>
              <a:t>Her iki ölçümünde Normal dağılım göstermesi gerekmektedir</a:t>
            </a:r>
            <a:endParaRPr lang="tr-TR" dirty="0" smtClean="0"/>
          </a:p>
          <a:p>
            <a:pPr marL="442595" indent="-282575" algn="just" defTabSz="449263">
              <a:spcBef>
                <a:spcPts val="500"/>
              </a:spcBef>
              <a:spcAft>
                <a:spcPts val="600"/>
              </a:spcAft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endParaRPr lang="tr-TR" dirty="0" smtClean="0"/>
          </a:p>
        </p:txBody>
      </p:sp>
      <p:sp>
        <p:nvSpPr>
          <p:cNvPr id="5" name="Metin kutusu 4"/>
          <p:cNvSpPr txBox="1"/>
          <p:nvPr/>
        </p:nvSpPr>
        <p:spPr>
          <a:xfrm>
            <a:off x="3563888" y="400506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71910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/>
              <a:t>Örnek: (Uygulama Dosyası)</a:t>
            </a:r>
          </a:p>
          <a:p>
            <a:pPr marL="925830" lvl="1" indent="-514350">
              <a:buFont typeface="+mj-lt"/>
              <a:buAutoNum type="romanLcPeriod"/>
            </a:pPr>
            <a:r>
              <a:rPr lang="tr-TR" dirty="0" smtClean="0"/>
              <a:t>Katılımcıların fen bilgisi başarı  </a:t>
            </a:r>
            <a:r>
              <a:rPr lang="tr-TR" dirty="0"/>
              <a:t>ön </a:t>
            </a:r>
            <a:r>
              <a:rPr lang="tr-TR" dirty="0" smtClean="0"/>
              <a:t>test puanları </a:t>
            </a:r>
            <a:r>
              <a:rPr lang="tr-TR" dirty="0"/>
              <a:t> </a:t>
            </a:r>
            <a:r>
              <a:rPr lang="tr-TR" dirty="0" smtClean="0"/>
              <a:t>ile </a:t>
            </a:r>
            <a:r>
              <a:rPr lang="tr-TR" dirty="0"/>
              <a:t>fen bilgisi başarı</a:t>
            </a:r>
            <a:r>
              <a:rPr lang="tr-TR" dirty="0" smtClean="0"/>
              <a:t> </a:t>
            </a:r>
            <a:r>
              <a:rPr lang="tr-TR" dirty="0" err="1" smtClean="0"/>
              <a:t>sontest</a:t>
            </a:r>
            <a:r>
              <a:rPr lang="tr-TR" dirty="0" smtClean="0"/>
              <a:t> puanları arasında anlamlı farklılık var mıdır?</a:t>
            </a:r>
          </a:p>
          <a:p>
            <a:pPr marL="925830" lvl="1" indent="-514350">
              <a:buFont typeface="+mj-lt"/>
              <a:buAutoNum type="romanLcPeriod"/>
            </a:pPr>
            <a:r>
              <a:rPr lang="tr-TR" dirty="0"/>
              <a:t>Katılımcıların fen bilgisi </a:t>
            </a:r>
            <a:r>
              <a:rPr lang="tr-TR" dirty="0" smtClean="0"/>
              <a:t>tutum ön </a:t>
            </a:r>
            <a:r>
              <a:rPr lang="tr-TR" dirty="0"/>
              <a:t>test puanları  ile fen bilgisi </a:t>
            </a:r>
            <a:r>
              <a:rPr lang="tr-TR" dirty="0" smtClean="0"/>
              <a:t>tutum </a:t>
            </a:r>
            <a:r>
              <a:rPr lang="tr-TR" dirty="0" err="1" smtClean="0"/>
              <a:t>sontest</a:t>
            </a:r>
            <a:r>
              <a:rPr lang="tr-TR" dirty="0" smtClean="0"/>
              <a:t> </a:t>
            </a:r>
            <a:r>
              <a:rPr lang="tr-TR" dirty="0"/>
              <a:t>puanları arasında anlamlı farklılık var mıdır?</a:t>
            </a:r>
          </a:p>
          <a:p>
            <a:pPr marL="925830" lvl="1" indent="-514350">
              <a:buFont typeface="+mj-lt"/>
              <a:buAutoNum type="romanLcPeriod"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34817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/>
              <a:t>Uygulama Adımları</a:t>
            </a:r>
          </a:p>
          <a:p>
            <a:r>
              <a:rPr lang="tr-TR" dirty="0" err="1"/>
              <a:t>Analyze</a:t>
            </a:r>
            <a:r>
              <a:rPr lang="tr-TR" dirty="0"/>
              <a:t> </a:t>
            </a:r>
            <a:r>
              <a:rPr lang="tr-TR" dirty="0">
                <a:sym typeface="Wingdings" pitchFamily="2" charset="2"/>
              </a:rPr>
              <a:t> </a:t>
            </a:r>
            <a:r>
              <a:rPr lang="tr-TR" dirty="0" err="1">
                <a:sym typeface="Wingdings" pitchFamily="2" charset="2"/>
              </a:rPr>
              <a:t>Compare</a:t>
            </a:r>
            <a:r>
              <a:rPr lang="tr-TR" dirty="0">
                <a:sym typeface="Wingdings" pitchFamily="2" charset="2"/>
              </a:rPr>
              <a:t> </a:t>
            </a:r>
            <a:r>
              <a:rPr lang="tr-TR" dirty="0" err="1">
                <a:sym typeface="Wingdings" pitchFamily="2" charset="2"/>
              </a:rPr>
              <a:t>Means</a:t>
            </a:r>
            <a:r>
              <a:rPr lang="tr-TR" dirty="0">
                <a:sym typeface="Wingdings" pitchFamily="2" charset="2"/>
              </a:rPr>
              <a:t> </a:t>
            </a:r>
            <a:r>
              <a:rPr lang="tr-TR" dirty="0" smtClean="0">
                <a:sym typeface="Wingdings" pitchFamily="2" charset="2"/>
              </a:rPr>
              <a:t></a:t>
            </a:r>
            <a:r>
              <a:rPr lang="tr-TR" dirty="0" err="1" smtClean="0">
                <a:sym typeface="Wingdings" pitchFamily="2" charset="2"/>
              </a:rPr>
              <a:t>Paired</a:t>
            </a:r>
            <a:r>
              <a:rPr lang="tr-TR" dirty="0" smtClean="0">
                <a:sym typeface="Wingdings" pitchFamily="2" charset="2"/>
              </a:rPr>
              <a:t> </a:t>
            </a:r>
            <a:r>
              <a:rPr lang="tr-TR" dirty="0" err="1" smtClean="0">
                <a:sym typeface="Wingdings" pitchFamily="2" charset="2"/>
              </a:rPr>
              <a:t>Sample</a:t>
            </a:r>
            <a:r>
              <a:rPr lang="tr-TR" dirty="0" smtClean="0">
                <a:sym typeface="Wingdings" pitchFamily="2" charset="2"/>
              </a:rPr>
              <a:t> t </a:t>
            </a:r>
            <a:r>
              <a:rPr lang="tr-TR" dirty="0">
                <a:sym typeface="Wingdings" pitchFamily="2" charset="2"/>
              </a:rPr>
              <a:t>Test</a:t>
            </a:r>
          </a:p>
          <a:p>
            <a:pPr lvl="1"/>
            <a:r>
              <a:rPr lang="tr-TR" dirty="0" err="1" smtClean="0">
                <a:sym typeface="Wingdings" pitchFamily="2" charset="2"/>
              </a:rPr>
              <a:t>Paired</a:t>
            </a:r>
            <a:r>
              <a:rPr lang="tr-TR" dirty="0" smtClean="0">
                <a:sym typeface="Wingdings" pitchFamily="2" charset="2"/>
              </a:rPr>
              <a:t> </a:t>
            </a:r>
            <a:r>
              <a:rPr lang="tr-TR" dirty="0" err="1" smtClean="0">
                <a:sym typeface="Wingdings" pitchFamily="2" charset="2"/>
              </a:rPr>
              <a:t>Variables</a:t>
            </a:r>
            <a:r>
              <a:rPr lang="tr-TR" dirty="0" smtClean="0">
                <a:sym typeface="Wingdings" pitchFamily="2" charset="2"/>
              </a:rPr>
              <a:t>:</a:t>
            </a:r>
          </a:p>
          <a:p>
            <a:pPr lvl="2"/>
            <a:r>
              <a:rPr lang="tr-TR" dirty="0" smtClean="0">
                <a:sym typeface="Wingdings" pitchFamily="2" charset="2"/>
              </a:rPr>
              <a:t>Variable1  Fen Başarı </a:t>
            </a:r>
            <a:r>
              <a:rPr lang="tr-TR" dirty="0" err="1" smtClean="0">
                <a:sym typeface="Wingdings" pitchFamily="2" charset="2"/>
              </a:rPr>
              <a:t>öntest</a:t>
            </a:r>
            <a:r>
              <a:rPr lang="tr-TR" dirty="0" smtClean="0">
                <a:sym typeface="Wingdings" pitchFamily="2" charset="2"/>
              </a:rPr>
              <a:t> ( Ölçüm1)</a:t>
            </a:r>
          </a:p>
          <a:p>
            <a:pPr lvl="2"/>
            <a:r>
              <a:rPr lang="tr-TR" dirty="0" smtClean="0">
                <a:sym typeface="Wingdings" pitchFamily="2" charset="2"/>
              </a:rPr>
              <a:t>Variable2 </a:t>
            </a:r>
            <a:r>
              <a:rPr lang="tr-TR" dirty="0">
                <a:sym typeface="Wingdings" pitchFamily="2" charset="2"/>
              </a:rPr>
              <a:t> Fen Başarı </a:t>
            </a:r>
            <a:r>
              <a:rPr lang="tr-TR" dirty="0" err="1" smtClean="0">
                <a:sym typeface="Wingdings" pitchFamily="2" charset="2"/>
              </a:rPr>
              <a:t>sontest</a:t>
            </a:r>
            <a:r>
              <a:rPr lang="tr-TR" dirty="0" smtClean="0">
                <a:sym typeface="Wingdings" pitchFamily="2" charset="2"/>
              </a:rPr>
              <a:t> </a:t>
            </a:r>
            <a:r>
              <a:rPr lang="tr-TR" dirty="0">
                <a:sym typeface="Wingdings" pitchFamily="2" charset="2"/>
              </a:rPr>
              <a:t>( </a:t>
            </a:r>
            <a:r>
              <a:rPr lang="tr-TR" dirty="0" smtClean="0">
                <a:sym typeface="Wingdings" pitchFamily="2" charset="2"/>
              </a:rPr>
              <a:t>Ölçüm2)</a:t>
            </a:r>
            <a:endParaRPr lang="tr-TR" dirty="0">
              <a:sym typeface="Wingdings" pitchFamily="2" charset="2"/>
            </a:endParaRPr>
          </a:p>
          <a:p>
            <a:pPr marL="777240" lvl="2" indent="0">
              <a:buNone/>
            </a:pPr>
            <a:endParaRPr lang="tr-TR" dirty="0">
              <a:sym typeface="Wingdings" pitchFamily="2" charset="2"/>
            </a:endParaRPr>
          </a:p>
          <a:p>
            <a:r>
              <a:rPr lang="tr-TR" dirty="0" smtClean="0">
                <a:sym typeface="Wingdings" pitchFamily="2" charset="2"/>
              </a:rPr>
              <a:t>OK</a:t>
            </a:r>
            <a:endParaRPr lang="tr-TR" dirty="0">
              <a:sym typeface="Wingdings" pitchFamily="2" charset="2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11570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3573016"/>
            <a:ext cx="7620000" cy="2827784"/>
          </a:xfrm>
        </p:spPr>
        <p:txBody>
          <a:bodyPr/>
          <a:lstStyle/>
          <a:p>
            <a:r>
              <a:rPr lang="tr-TR" dirty="0" smtClean="0"/>
              <a:t>Tabloya göre    </a:t>
            </a:r>
            <a:r>
              <a:rPr lang="tr-TR" dirty="0"/>
              <a:t>katılımcıların fen </a:t>
            </a:r>
            <a:r>
              <a:rPr lang="tr-TR" dirty="0" smtClean="0"/>
              <a:t>bilgisi başarı </a:t>
            </a:r>
            <a:r>
              <a:rPr lang="tr-TR" dirty="0" err="1" smtClean="0"/>
              <a:t>öntest</a:t>
            </a:r>
            <a:r>
              <a:rPr lang="tr-TR" dirty="0" smtClean="0"/>
              <a:t> – </a:t>
            </a:r>
            <a:r>
              <a:rPr lang="tr-TR" dirty="0" err="1" smtClean="0"/>
              <a:t>sontest</a:t>
            </a:r>
            <a:r>
              <a:rPr lang="tr-TR" dirty="0" smtClean="0"/>
              <a:t> puanları arasında son test lehine anlamlı fark olduğu görülmektedir (t</a:t>
            </a:r>
            <a:r>
              <a:rPr lang="tr-TR" baseline="-25000" dirty="0" smtClean="0"/>
              <a:t>(39) </a:t>
            </a:r>
            <a:r>
              <a:rPr lang="tr-TR" dirty="0" smtClean="0"/>
              <a:t>=-9.362, p&lt;.05).  Buna göre katılımcıların fen başarı puanlarının </a:t>
            </a:r>
            <a:r>
              <a:rPr lang="tr-TR" dirty="0" err="1" smtClean="0"/>
              <a:t>öntestten</a:t>
            </a:r>
            <a:r>
              <a:rPr lang="tr-TR" dirty="0" smtClean="0"/>
              <a:t> </a:t>
            </a:r>
            <a:r>
              <a:rPr lang="tr-TR" dirty="0" err="1" smtClean="0"/>
              <a:t>sonteste</a:t>
            </a:r>
            <a:r>
              <a:rPr lang="tr-TR" dirty="0" smtClean="0"/>
              <a:t> doğru anlamlı olarak arttığı söylenebilir. </a:t>
            </a:r>
            <a:endParaRPr lang="tr-TR" dirty="0"/>
          </a:p>
        </p:txBody>
      </p:sp>
      <p:graphicFrame>
        <p:nvGraphicFramePr>
          <p:cNvPr id="4" name="İçerik Yer Tutucusu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3896331"/>
              </p:ext>
            </p:extLst>
          </p:nvPr>
        </p:nvGraphicFramePr>
        <p:xfrm>
          <a:off x="755576" y="1700808"/>
          <a:ext cx="7344816" cy="1645070"/>
        </p:xfrm>
        <a:graphic>
          <a:graphicData uri="http://schemas.openxmlformats.org/drawingml/2006/table">
            <a:tbl>
              <a:tblPr/>
              <a:tblGrid>
                <a:gridCol w="1110263"/>
                <a:gridCol w="1194769"/>
                <a:gridCol w="1152516"/>
                <a:gridCol w="1152516"/>
                <a:gridCol w="1152516"/>
                <a:gridCol w="1582236"/>
              </a:tblGrid>
              <a:tr h="504056"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endParaRPr lang="tr-TR" sz="1800" b="1" dirty="0" smtClean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38100" marR="38100" indent="0" algn="ctr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800" b="1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Ölçüm</a:t>
                      </a:r>
                      <a:endParaRPr lang="tr-TR" sz="1800" b="1" dirty="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endParaRPr lang="tr-TR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tr-TR" sz="1800" b="1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N</a:t>
                      </a:r>
                      <a:endParaRPr lang="tr-TR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tr-TR" sz="1800" b="1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Ort</a:t>
                      </a:r>
                      <a:endParaRPr lang="tr-TR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tr-TR" sz="1800" b="1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t</a:t>
                      </a:r>
                      <a:endParaRPr lang="tr-TR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tr-TR" sz="1800" b="1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sd</a:t>
                      </a:r>
                      <a:endParaRPr lang="tr-TR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tr-TR" sz="1800" b="1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p</a:t>
                      </a:r>
                      <a:endParaRPr lang="tr-TR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17735">
                <a:tc>
                  <a:txBody>
                    <a:bodyPr/>
                    <a:lstStyle/>
                    <a:p>
                      <a:pPr marL="38100" marR="38100" algn="l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tr-TR" sz="1800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Öntest</a:t>
                      </a:r>
                      <a:endParaRPr lang="tr-T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tr-TR" sz="1800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40</a:t>
                      </a:r>
                      <a:endParaRPr lang="tr-TR" sz="1800" kern="1200" dirty="0">
                        <a:solidFill>
                          <a:srgbClr val="000000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tr-TR" sz="1800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15,800</a:t>
                      </a:r>
                      <a:endParaRPr lang="tr-TR" sz="1800" kern="1200" dirty="0">
                        <a:solidFill>
                          <a:srgbClr val="000000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tr-TR" sz="1800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-9,362</a:t>
                      </a:r>
                      <a:endParaRPr lang="tr-TR" sz="1800" kern="1200" dirty="0">
                        <a:solidFill>
                          <a:srgbClr val="000000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tr-TR" sz="1800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39</a:t>
                      </a:r>
                      <a:endParaRPr lang="tr-TR" sz="1800" kern="1200" dirty="0">
                        <a:solidFill>
                          <a:srgbClr val="000000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tr-TR" sz="1800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.000</a:t>
                      </a:r>
                      <a:endParaRPr lang="tr-TR" sz="1800" kern="1200" dirty="0">
                        <a:solidFill>
                          <a:srgbClr val="000000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517735">
                <a:tc>
                  <a:txBody>
                    <a:bodyPr/>
                    <a:lstStyle/>
                    <a:p>
                      <a:pPr marL="38100" marR="38100" algn="l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tr-TR" sz="1800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Sontest</a:t>
                      </a:r>
                      <a:endParaRPr lang="tr-T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tr-TR" sz="1800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40</a:t>
                      </a:r>
                      <a:endParaRPr lang="tr-TR" sz="1800" kern="1200" dirty="0">
                        <a:solidFill>
                          <a:srgbClr val="000000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tr-TR" sz="1800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19,125</a:t>
                      </a:r>
                      <a:endParaRPr lang="tr-TR" sz="1800" kern="1200" dirty="0">
                        <a:solidFill>
                          <a:srgbClr val="000000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tr-TR" sz="18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 </a:t>
                      </a:r>
                      <a:endParaRPr lang="tr-T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tr-TR" sz="18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 </a:t>
                      </a:r>
                      <a:endParaRPr lang="tr-T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tr-TR" sz="18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 </a:t>
                      </a:r>
                      <a:endParaRPr lang="tr-T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1618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Wilcoxon</a:t>
            </a:r>
            <a:r>
              <a:rPr lang="tr-TR" dirty="0" smtClean="0"/>
              <a:t> İşaretli Sıralar Testi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Eşleştirilmiş/ bağımlı örneklem t testinin </a:t>
            </a:r>
            <a:r>
              <a:rPr lang="tr-TR" dirty="0" err="1" smtClean="0"/>
              <a:t>non</a:t>
            </a:r>
            <a:r>
              <a:rPr lang="tr-TR" dirty="0" smtClean="0"/>
              <a:t> parametrik karşılığıdır. </a:t>
            </a:r>
          </a:p>
          <a:p>
            <a:r>
              <a:rPr lang="tr-TR" dirty="0" smtClean="0"/>
              <a:t>Normal dağılım gibi ön koşul sağlanamama durumu</a:t>
            </a:r>
          </a:p>
          <a:p>
            <a:r>
              <a:rPr lang="tr-TR" dirty="0" smtClean="0"/>
              <a:t>Bir grubun sıralı ölçüm düzeyinde iki farklı ölçüm zamanında alınan puanları karşılaştırmak için kullanılır. </a:t>
            </a:r>
          </a:p>
          <a:p>
            <a:pPr lvl="1"/>
            <a:r>
              <a:rPr lang="tr-TR" dirty="0" err="1" smtClean="0"/>
              <a:t>Öntest</a:t>
            </a:r>
            <a:r>
              <a:rPr lang="tr-TR" dirty="0" smtClean="0"/>
              <a:t> – </a:t>
            </a:r>
            <a:r>
              <a:rPr lang="tr-TR" dirty="0" err="1" smtClean="0"/>
              <a:t>sontest</a:t>
            </a:r>
            <a:endParaRPr lang="tr-TR" dirty="0" smtClean="0"/>
          </a:p>
          <a:p>
            <a:pPr lvl="1"/>
            <a:r>
              <a:rPr lang="tr-TR" dirty="0" smtClean="0"/>
              <a:t>Ölçüm1-ölçüm2</a:t>
            </a:r>
          </a:p>
          <a:p>
            <a:r>
              <a:rPr lang="tr-TR" dirty="0" smtClean="0"/>
              <a:t>Ortalamalar yerine sıralamalar karşılaştırılır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50316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/>
              <a:t>Örnek: (Uygulama Dosyası)</a:t>
            </a:r>
          </a:p>
          <a:p>
            <a:pPr marL="925830" lvl="1" indent="-514350">
              <a:buFont typeface="+mj-lt"/>
              <a:buAutoNum type="romanLcPeriod"/>
            </a:pPr>
            <a:r>
              <a:rPr lang="tr-TR" dirty="0" smtClean="0"/>
              <a:t>Katılımcıların </a:t>
            </a:r>
            <a:r>
              <a:rPr lang="tr-TR" dirty="0"/>
              <a:t>fen bilgisi tutum ön test puanları  ile fen bilgisi tutum </a:t>
            </a:r>
            <a:r>
              <a:rPr lang="tr-TR" dirty="0" err="1"/>
              <a:t>sontest</a:t>
            </a:r>
            <a:r>
              <a:rPr lang="tr-TR" dirty="0"/>
              <a:t> puanları arasında anlamlı farklılık var mıdır</a:t>
            </a:r>
            <a:r>
              <a:rPr lang="tr-TR" dirty="0" smtClean="0"/>
              <a:t>?</a:t>
            </a:r>
          </a:p>
          <a:p>
            <a:pPr marL="925830" lvl="1" indent="-514350">
              <a:buFont typeface="+mj-lt"/>
              <a:buAutoNum type="romanLcPeriod"/>
            </a:pPr>
            <a:endParaRPr lang="tr-TR" dirty="0"/>
          </a:p>
          <a:p>
            <a:r>
              <a:rPr lang="tr-TR" b="1" dirty="0"/>
              <a:t>Uygulama Adımları</a:t>
            </a:r>
          </a:p>
          <a:p>
            <a:pPr lvl="1"/>
            <a:r>
              <a:rPr lang="tr-TR" dirty="0" err="1"/>
              <a:t>Analyze</a:t>
            </a:r>
            <a:r>
              <a:rPr lang="tr-TR" dirty="0"/>
              <a:t> </a:t>
            </a:r>
            <a:r>
              <a:rPr lang="tr-TR" dirty="0" smtClean="0">
                <a:sym typeface="Wingdings" pitchFamily="2" charset="2"/>
              </a:rPr>
              <a:t> </a:t>
            </a:r>
            <a:r>
              <a:rPr lang="tr-TR" dirty="0" err="1" smtClean="0">
                <a:sym typeface="Wingdings" pitchFamily="2" charset="2"/>
              </a:rPr>
              <a:t>Nonparametric</a:t>
            </a:r>
            <a:r>
              <a:rPr lang="tr-TR" dirty="0" smtClean="0">
                <a:sym typeface="Wingdings" pitchFamily="2" charset="2"/>
              </a:rPr>
              <a:t> test  </a:t>
            </a:r>
            <a:r>
              <a:rPr lang="tr-TR" dirty="0" err="1" smtClean="0">
                <a:sym typeface="Wingdings" pitchFamily="2" charset="2"/>
              </a:rPr>
              <a:t>Legacy</a:t>
            </a:r>
            <a:r>
              <a:rPr lang="tr-TR" dirty="0" smtClean="0">
                <a:sym typeface="Wingdings" pitchFamily="2" charset="2"/>
              </a:rPr>
              <a:t> </a:t>
            </a:r>
            <a:r>
              <a:rPr lang="tr-TR" dirty="0" err="1" smtClean="0">
                <a:sym typeface="Wingdings" pitchFamily="2" charset="2"/>
              </a:rPr>
              <a:t>Dialogs</a:t>
            </a:r>
            <a:r>
              <a:rPr lang="tr-TR" dirty="0" smtClean="0">
                <a:sym typeface="Wingdings" pitchFamily="2" charset="2"/>
              </a:rPr>
              <a:t>  2 </a:t>
            </a:r>
            <a:r>
              <a:rPr lang="tr-TR" dirty="0" err="1" smtClean="0">
                <a:sym typeface="Wingdings" pitchFamily="2" charset="2"/>
              </a:rPr>
              <a:t>Related</a:t>
            </a:r>
            <a:r>
              <a:rPr lang="tr-TR" dirty="0" smtClean="0">
                <a:sym typeface="Wingdings" pitchFamily="2" charset="2"/>
              </a:rPr>
              <a:t> </a:t>
            </a:r>
            <a:r>
              <a:rPr lang="tr-TR" dirty="0" err="1" smtClean="0">
                <a:sym typeface="Wingdings" pitchFamily="2" charset="2"/>
              </a:rPr>
              <a:t>Samples</a:t>
            </a:r>
            <a:r>
              <a:rPr lang="tr-TR" dirty="0" smtClean="0">
                <a:sym typeface="Wingdings" pitchFamily="2" charset="2"/>
              </a:rPr>
              <a:t> </a:t>
            </a:r>
          </a:p>
          <a:p>
            <a:pPr lvl="1"/>
            <a:r>
              <a:rPr lang="tr-TR" dirty="0" smtClean="0">
                <a:sym typeface="Wingdings" pitchFamily="2" charset="2"/>
              </a:rPr>
              <a:t>Test </a:t>
            </a:r>
            <a:r>
              <a:rPr lang="tr-TR" dirty="0" err="1" smtClean="0">
                <a:sym typeface="Wingdings" pitchFamily="2" charset="2"/>
              </a:rPr>
              <a:t>Pairs</a:t>
            </a:r>
            <a:r>
              <a:rPr lang="tr-TR" dirty="0" smtClean="0">
                <a:sym typeface="Wingdings" pitchFamily="2" charset="2"/>
              </a:rPr>
              <a:t>:</a:t>
            </a:r>
          </a:p>
          <a:p>
            <a:pPr lvl="1"/>
            <a:r>
              <a:rPr lang="tr-TR" dirty="0" smtClean="0">
                <a:sym typeface="Wingdings" pitchFamily="2" charset="2"/>
              </a:rPr>
              <a:t>Variable1  Fen tutum </a:t>
            </a:r>
            <a:r>
              <a:rPr lang="tr-TR" dirty="0" err="1" smtClean="0">
                <a:sym typeface="Wingdings" pitchFamily="2" charset="2"/>
              </a:rPr>
              <a:t>öntest</a:t>
            </a:r>
            <a:endParaRPr lang="tr-TR" dirty="0" smtClean="0">
              <a:sym typeface="Wingdings" pitchFamily="2" charset="2"/>
            </a:endParaRPr>
          </a:p>
          <a:p>
            <a:pPr lvl="1"/>
            <a:r>
              <a:rPr lang="tr-TR" dirty="0" smtClean="0">
                <a:sym typeface="Wingdings" pitchFamily="2" charset="2"/>
              </a:rPr>
              <a:t>Variable2  </a:t>
            </a:r>
            <a:r>
              <a:rPr lang="tr-TR" dirty="0">
                <a:sym typeface="Wingdings" pitchFamily="2" charset="2"/>
              </a:rPr>
              <a:t>Fen tutum </a:t>
            </a:r>
            <a:r>
              <a:rPr lang="tr-TR" dirty="0" err="1" smtClean="0">
                <a:sym typeface="Wingdings" pitchFamily="2" charset="2"/>
              </a:rPr>
              <a:t>sontest</a:t>
            </a:r>
            <a:endParaRPr lang="tr-TR" dirty="0">
              <a:sym typeface="Wingdings" pitchFamily="2" charset="2"/>
            </a:endParaRPr>
          </a:p>
          <a:p>
            <a:pPr lvl="1"/>
            <a:r>
              <a:rPr lang="tr-TR" dirty="0" smtClean="0">
                <a:sym typeface="Wingdings" pitchFamily="2" charset="2"/>
              </a:rPr>
              <a:t>Test </a:t>
            </a:r>
            <a:r>
              <a:rPr lang="tr-TR" dirty="0" err="1" smtClean="0">
                <a:sym typeface="Wingdings" pitchFamily="2" charset="2"/>
              </a:rPr>
              <a:t>Type</a:t>
            </a:r>
            <a:r>
              <a:rPr lang="tr-TR" dirty="0" smtClean="0">
                <a:sym typeface="Wingdings" pitchFamily="2" charset="2"/>
              </a:rPr>
              <a:t> : </a:t>
            </a:r>
            <a:r>
              <a:rPr lang="tr-TR" dirty="0" err="1" smtClean="0">
                <a:sym typeface="Wingdings" pitchFamily="2" charset="2"/>
              </a:rPr>
              <a:t>Wilcoxon</a:t>
            </a:r>
            <a:endParaRPr lang="tr-TR" dirty="0" smtClean="0">
              <a:sym typeface="Wingdings" pitchFamily="2" charset="2"/>
            </a:endParaRPr>
          </a:p>
          <a:p>
            <a:pPr lvl="1"/>
            <a:r>
              <a:rPr lang="tr-TR" dirty="0" smtClean="0">
                <a:sym typeface="Wingdings" pitchFamily="2" charset="2"/>
              </a:rPr>
              <a:t>OK</a:t>
            </a:r>
          </a:p>
          <a:p>
            <a:pPr lvl="1"/>
            <a:endParaRPr lang="tr-TR" dirty="0" smtClean="0">
              <a:sym typeface="Wingdings" pitchFamily="2" charset="2"/>
            </a:endParaRPr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72786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3861048"/>
            <a:ext cx="7620000" cy="2539752"/>
          </a:xfrm>
        </p:spPr>
        <p:txBody>
          <a:bodyPr/>
          <a:lstStyle/>
          <a:p>
            <a:r>
              <a:rPr lang="tr-TR" dirty="0"/>
              <a:t>Tabloya göre    katılımcıların fen bilgisi </a:t>
            </a:r>
            <a:r>
              <a:rPr lang="tr-TR" dirty="0" smtClean="0"/>
              <a:t>tutum  </a:t>
            </a:r>
            <a:r>
              <a:rPr lang="tr-TR" dirty="0" err="1"/>
              <a:t>öntest</a:t>
            </a:r>
            <a:r>
              <a:rPr lang="tr-TR" dirty="0"/>
              <a:t> – </a:t>
            </a:r>
            <a:r>
              <a:rPr lang="tr-TR" dirty="0" err="1"/>
              <a:t>sontest</a:t>
            </a:r>
            <a:r>
              <a:rPr lang="tr-TR" dirty="0"/>
              <a:t> puanları arasında </a:t>
            </a:r>
            <a:r>
              <a:rPr lang="tr-TR" dirty="0" smtClean="0"/>
              <a:t>anlamlı bir farklılık yoktur. </a:t>
            </a:r>
            <a:r>
              <a:rPr lang="tr-TR" dirty="0"/>
              <a:t>Buna göre katılımcıların fen </a:t>
            </a:r>
            <a:r>
              <a:rPr lang="tr-TR" dirty="0" smtClean="0"/>
              <a:t>tutum puanlarının </a:t>
            </a:r>
            <a:r>
              <a:rPr lang="tr-TR" dirty="0" err="1" smtClean="0"/>
              <a:t>öntestten</a:t>
            </a:r>
            <a:r>
              <a:rPr lang="tr-TR" dirty="0" smtClean="0"/>
              <a:t> </a:t>
            </a:r>
            <a:r>
              <a:rPr lang="tr-TR" dirty="0" err="1" smtClean="0"/>
              <a:t>sonteste</a:t>
            </a:r>
            <a:r>
              <a:rPr lang="tr-TR" dirty="0" smtClean="0"/>
              <a:t> doğru anlamlı bir değişim göstermediği söylenebilir . </a:t>
            </a:r>
            <a:endParaRPr lang="tr-TR" dirty="0"/>
          </a:p>
          <a:p>
            <a:endParaRPr lang="tr-T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03415"/>
            <a:ext cx="6840760" cy="2595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613819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SPSS ile İSTATİSTİK&amp;quot;&quot;/&gt;&lt;property id=&quot;20307&quot; value=&quot;256&quot;/&gt;&lt;/object&gt;&lt;object type=&quot;3&quot; unique_id=&quot;10018&quot;&gt;&lt;property id=&quot;20148&quot; value=&quot;5&quot;/&gt;&lt;property id=&quot;20300&quot; value=&quot;Slide 2 - &amp;quot;Normal Dağılım&amp;quot;&quot;/&gt;&lt;property id=&quot;20307&quot; value=&quot;270&quot;/&gt;&lt;/object&gt;&lt;object type=&quot;3&quot; unique_id=&quot;10019&quot;&gt;&lt;property id=&quot;20148&quot; value=&quot;5&quot;/&gt;&lt;property id=&quot;20300&quot; value=&quot;Slide 3 - &amp;quot;Temel Kavramlar&amp;quot;&quot;/&gt;&lt;property id=&quot;20307&quot; value=&quot;271&quot;/&gt;&lt;/object&gt;&lt;object type=&quot;3&quot; unique_id=&quot;10020&quot;&gt;&lt;property id=&quot;20148&quot; value=&quot;5&quot;/&gt;&lt;property id=&quot;20300&quot; value=&quot;Slide 4 - &amp;quot;Temel Kavramlar&amp;quot;&quot;/&gt;&lt;property id=&quot;20307&quot; value=&quot;272&quot;/&gt;&lt;/object&gt;&lt;object type=&quot;3&quot; unique_id=&quot;10021&quot;&gt;&lt;property id=&quot;20148&quot; value=&quot;5&quot;/&gt;&lt;property id=&quot;20300&quot; value=&quot;Slide 5 - &amp;quot;Temel Kavramlar&amp;quot;&quot;/&gt;&lt;property id=&quot;20307&quot; value=&quot;273&quot;/&gt;&lt;/object&gt;&lt;object type=&quot;3&quot; unique_id=&quot;10022&quot;&gt;&lt;property id=&quot;20148&quot; value=&quot;5&quot;/&gt;&lt;property id=&quot;20300&quot; value=&quot;Slide 6 - &amp;quot;Temel Kavramlar&amp;quot;&quot;/&gt;&lt;property id=&quot;20307&quot; value=&quot;274&quot;/&gt;&lt;/object&gt;&lt;object type=&quot;3&quot; unique_id=&quot;10023&quot;&gt;&lt;property id=&quot;20148&quot; value=&quot;5&quot;/&gt;&lt;property id=&quot;20300&quot; value=&quot;Slide 7 - &amp;quot;Temel Kavramlar&amp;quot;&quot;/&gt;&lt;property id=&quot;20307&quot; value=&quot;275&quot;/&gt;&lt;/object&gt;&lt;object type=&quot;3&quot; unique_id=&quot;10024&quot;&gt;&lt;property id=&quot;20148&quot; value=&quot;5&quot;/&gt;&lt;property id=&quot;20300&quot; value=&quot;Slide 8 - &amp;quot;Temel Kavramlar&amp;quot;&quot;/&gt;&lt;property id=&quot;20307&quot; value=&quot;276&quot;/&gt;&lt;/object&gt;&lt;object type=&quot;3&quot; unique_id=&quot;10025&quot;&gt;&lt;property id=&quot;20148&quot; value=&quot;5&quot;/&gt;&lt;property id=&quot;20300&quot; value=&quot;Slide 9 - &amp;quot;Testler&amp;quot;&quot;/&gt;&lt;property id=&quot;20307&quot; value=&quot;277&quot;/&gt;&lt;/object&gt;&lt;/object&gt;&lt;/object&gt;&lt;/database&gt;"/>
  <p:tag name="SECTOMILLISECCONVERTED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itişiklik">
  <a:themeElements>
    <a:clrScheme name="Bitişiklik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is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itişiklik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686</TotalTime>
  <Words>318</Words>
  <Application>Microsoft Office PowerPoint</Application>
  <PresentationFormat>Ekran Gösterisi (4:3)</PresentationFormat>
  <Paragraphs>61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9" baseType="lpstr">
      <vt:lpstr>Bitişiklik</vt:lpstr>
      <vt:lpstr>SPSS ile İSTATİSTİK</vt:lpstr>
      <vt:lpstr>Eşleştirilmiş/Bağımlı Örneklem t Testi (Independent t Test)</vt:lpstr>
      <vt:lpstr>PowerPoint Sunusu</vt:lpstr>
      <vt:lpstr>PowerPoint Sunusu</vt:lpstr>
      <vt:lpstr>PowerPoint Sunusu</vt:lpstr>
      <vt:lpstr>Wilcoxon İşaretli Sıralar Testi</vt:lpstr>
      <vt:lpstr>PowerPoint Sunusu</vt:lpstr>
      <vt:lpstr>PowerPoint Sunusu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SPSS ile İSTATİSTİK</dc:title>
  <dc:creator>OSMAN EROL</dc:creator>
  <cp:lastModifiedBy>OSMAN EROL</cp:lastModifiedBy>
  <cp:revision>172</cp:revision>
  <dcterms:created xsi:type="dcterms:W3CDTF">2016-03-03T19:27:33Z</dcterms:created>
  <dcterms:modified xsi:type="dcterms:W3CDTF">2016-03-31T22:08:16Z</dcterms:modified>
</cp:coreProperties>
</file>