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70" r:id="rId3"/>
    <p:sldId id="271" r:id="rId4"/>
    <p:sldId id="272" r:id="rId5"/>
    <p:sldId id="273" r:id="rId6"/>
    <p:sldId id="274" r:id="rId7"/>
    <p:sldId id="276" r:id="rId8"/>
    <p:sldId id="277" r:id="rId9"/>
    <p:sldId id="275" r:id="rId10"/>
  </p:sldIdLst>
  <p:sldSz cx="9144000" cy="6858000" type="screen4x3"/>
  <p:notesSz cx="6858000" cy="9144000"/>
  <p:custDataLst>
    <p:tags r:id="rId12"/>
  </p:custData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3EA06-DCDD-46E6-8C22-775BF3A279FA}" type="datetimeFigureOut">
              <a:rPr lang="tr-TR" smtClean="0"/>
              <a:t>8.4.2016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5D1DA-01B0-49E5-AF6D-987A8788A6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174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8.4.2016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8.4.2016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8.4.2016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8.4.2016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8.4.2016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8.4.2016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8.4.2016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8.4.2016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8.4.2016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8.4.2016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8.4.2016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3E1ACE-89E0-4139-B0BA-DFF5F3B4C482}" type="datetimeFigureOut">
              <a:rPr lang="tr-TR" smtClean="0"/>
              <a:pPr/>
              <a:t>8.4.2016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5496" y="1268760"/>
            <a:ext cx="7543800" cy="1141983"/>
          </a:xfrm>
        </p:spPr>
        <p:txBody>
          <a:bodyPr/>
          <a:lstStyle/>
          <a:p>
            <a:r>
              <a:rPr lang="tr-TR" sz="6000" dirty="0" smtClean="0"/>
              <a:t>SPSS ile İSTATİSTİK</a:t>
            </a:r>
            <a:endParaRPr lang="tr-TR" sz="6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71600" y="3645024"/>
            <a:ext cx="6400800" cy="2100808"/>
          </a:xfrm>
        </p:spPr>
        <p:txBody>
          <a:bodyPr>
            <a:noAutofit/>
          </a:bodyPr>
          <a:lstStyle/>
          <a:p>
            <a:pPr algn="ctr"/>
            <a:r>
              <a:rPr lang="tr-TR" sz="2200" b="1" u="sng" dirty="0" smtClean="0"/>
              <a:t>5.Hafta</a:t>
            </a:r>
            <a:endParaRPr lang="tr-TR" sz="2200" b="1" u="sng" dirty="0" smtClean="0"/>
          </a:p>
          <a:p>
            <a:pPr algn="ctr"/>
            <a:r>
              <a:rPr lang="tr-TR" sz="2200" dirty="0" err="1" smtClean="0"/>
              <a:t>Varyans</a:t>
            </a:r>
            <a:r>
              <a:rPr lang="tr-TR" sz="2200" dirty="0" smtClean="0"/>
              <a:t> Analizi -ANOVA</a:t>
            </a:r>
            <a:endParaRPr lang="tr-TR" sz="2200" dirty="0" smtClean="0"/>
          </a:p>
          <a:p>
            <a:pPr algn="ctr"/>
            <a:endParaRPr lang="tr-TR" sz="2200" dirty="0" smtClean="0"/>
          </a:p>
          <a:p>
            <a:pPr algn="ctr"/>
            <a:endParaRPr lang="tr-TR" sz="2200" dirty="0"/>
          </a:p>
        </p:txBody>
      </p:sp>
      <p:pic>
        <p:nvPicPr>
          <p:cNvPr id="2050" name="Picture 2" descr="C:\Users\OSMAN EROL\Desktop\aiI9G7qv_40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2365">
            <a:off x="6265464" y="-134121"/>
            <a:ext cx="2961456" cy="2961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smtClean="0"/>
              <a:t>ANOVA- Analysis of </a:t>
            </a:r>
            <a:r>
              <a:rPr lang="tr-TR" sz="3600" dirty="0" err="1" smtClean="0"/>
              <a:t>Variance</a:t>
            </a:r>
            <a:r>
              <a:rPr lang="tr-TR" sz="3600" dirty="0" smtClean="0"/>
              <a:t>)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36712"/>
            <a:ext cx="7620000" cy="4800600"/>
          </a:xfrm>
        </p:spPr>
        <p:txBody>
          <a:bodyPr>
            <a:noAutofit/>
          </a:bodyPr>
          <a:lstStyle/>
          <a:p>
            <a:pPr marL="442595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Karşılaştırılan Grup sayısının </a:t>
            </a:r>
            <a:r>
              <a:rPr lang="tr-TR" b="1" dirty="0" smtClean="0">
                <a:solidFill>
                  <a:srgbClr val="FF0000"/>
                </a:solidFill>
              </a:rPr>
              <a:t>ikiden fazla </a:t>
            </a:r>
            <a:r>
              <a:rPr lang="tr-TR" dirty="0"/>
              <a:t>olduğu </a:t>
            </a:r>
            <a:r>
              <a:rPr lang="tr-TR" dirty="0" smtClean="0"/>
              <a:t>durumlarda kullanılır</a:t>
            </a:r>
          </a:p>
          <a:p>
            <a:pPr marL="442595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F testi </a:t>
            </a:r>
          </a:p>
          <a:p>
            <a:pPr marL="442595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Örneğin bir ülkenin süt tüketim miktarının kuzey, güney ve orta kesimlere göre karşılaştırılması</a:t>
            </a:r>
          </a:p>
          <a:p>
            <a:pPr marL="739775" lvl="1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t testi ile bunu yapmak istersek ikişerli karşılaştırmalar yapmak gerekir</a:t>
            </a:r>
          </a:p>
          <a:p>
            <a:pPr marL="739775" lvl="1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3 defa t testi yapılması gerekir</a:t>
            </a:r>
          </a:p>
          <a:p>
            <a:pPr marL="1105535" lvl="2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Kuzey-güney, kuzey-orta, güney-orta</a:t>
            </a:r>
          </a:p>
          <a:p>
            <a:pPr marL="739775" lvl="1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Ancak 1. tip hataya (</a:t>
            </a:r>
            <a:r>
              <a:rPr lang="tr-TR" dirty="0" err="1" smtClean="0"/>
              <a:t>alpha</a:t>
            </a:r>
            <a:r>
              <a:rPr lang="tr-TR" dirty="0" smtClean="0"/>
              <a:t> ) neden olur</a:t>
            </a:r>
          </a:p>
          <a:p>
            <a:pPr marL="1105535" lvl="2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Anlamlı değilken anlamlı çıkması 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3563888" y="4005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191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Varyans</a:t>
            </a:r>
            <a:r>
              <a:rPr lang="tr-TR" dirty="0" smtClean="0"/>
              <a:t> analizi;</a:t>
            </a:r>
          </a:p>
          <a:p>
            <a:pPr lvl="1"/>
            <a:r>
              <a:rPr lang="tr-TR" dirty="0" smtClean="0"/>
              <a:t>Bağımsız Örneklemler Tek Faktörlü ANOVA</a:t>
            </a:r>
          </a:p>
          <a:p>
            <a:pPr lvl="1"/>
            <a:r>
              <a:rPr lang="tr-TR" dirty="0" smtClean="0"/>
              <a:t>İlişkili Örneklemler </a:t>
            </a:r>
            <a:r>
              <a:rPr lang="tr-TR" dirty="0"/>
              <a:t>Tek Faktörlü </a:t>
            </a:r>
            <a:r>
              <a:rPr lang="tr-TR" dirty="0" smtClean="0"/>
              <a:t>ANOVA</a:t>
            </a:r>
          </a:p>
          <a:p>
            <a:pPr lvl="1"/>
            <a:r>
              <a:rPr lang="tr-TR" dirty="0"/>
              <a:t>Bağımsız Örneklemler </a:t>
            </a:r>
            <a:r>
              <a:rPr lang="tr-TR" dirty="0" smtClean="0"/>
              <a:t>İki </a:t>
            </a:r>
            <a:r>
              <a:rPr lang="tr-TR" dirty="0"/>
              <a:t>Faktörlü ANOVA </a:t>
            </a:r>
          </a:p>
          <a:p>
            <a:pPr lvl="1"/>
            <a:r>
              <a:rPr lang="tr-TR" dirty="0"/>
              <a:t>İlişkili Örneklemler </a:t>
            </a:r>
            <a:r>
              <a:rPr lang="tr-TR" dirty="0" smtClean="0"/>
              <a:t>İki Faktörlü ANOVA</a:t>
            </a:r>
          </a:p>
          <a:p>
            <a:pPr lvl="1"/>
            <a:endParaRPr lang="tr-TR" dirty="0"/>
          </a:p>
          <a:p>
            <a:r>
              <a:rPr lang="tr-TR" dirty="0" smtClean="0"/>
              <a:t>Burada faktör olarak söz edilen bağımsız örneklem sayısıdır</a:t>
            </a:r>
          </a:p>
          <a:p>
            <a:pPr lvl="1"/>
            <a:r>
              <a:rPr lang="tr-TR" dirty="0" smtClean="0"/>
              <a:t>Tek faktörlü ise  bir bağımsız değişken – bir bağımlı değişken</a:t>
            </a:r>
          </a:p>
          <a:p>
            <a:pPr lvl="1"/>
            <a:r>
              <a:rPr lang="tr-TR" dirty="0" smtClean="0"/>
              <a:t>İki faktörlü </a:t>
            </a:r>
            <a:r>
              <a:rPr lang="tr-TR" dirty="0"/>
              <a:t>ise  </a:t>
            </a:r>
            <a:r>
              <a:rPr lang="tr-TR" dirty="0" smtClean="0"/>
              <a:t>iki </a:t>
            </a:r>
            <a:r>
              <a:rPr lang="tr-TR" dirty="0"/>
              <a:t>bağımsız değişken – bir bağımlı değişken</a:t>
            </a:r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331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Ön koşul normal dağılım varsayımıdır</a:t>
            </a:r>
          </a:p>
          <a:p>
            <a:r>
              <a:rPr lang="tr-TR" dirty="0" smtClean="0"/>
              <a:t>p&lt; .05 ise bağımlı değişken gruplara göre  anlamlı olarak farklılaşmaktadır</a:t>
            </a:r>
          </a:p>
          <a:p>
            <a:r>
              <a:rPr lang="tr-TR" dirty="0" smtClean="0"/>
              <a:t>Fark bulunması durumunda farklılığın hangi gruptan kaynaklandığını bulmak için karşılaştırma testleri (Post-Hoc) yapılır</a:t>
            </a:r>
          </a:p>
          <a:p>
            <a:pPr lvl="1"/>
            <a:r>
              <a:rPr lang="tr-TR" dirty="0" smtClean="0"/>
              <a:t>Bu testler yapılırken Homojenlik test edilir</a:t>
            </a:r>
          </a:p>
          <a:p>
            <a:pPr lvl="1"/>
            <a:r>
              <a:rPr lang="tr-TR" dirty="0" err="1" smtClean="0"/>
              <a:t>Levene</a:t>
            </a:r>
            <a:r>
              <a:rPr lang="tr-TR" dirty="0" smtClean="0"/>
              <a:t> Test değeri p&gt; .05 ise </a:t>
            </a:r>
            <a:r>
              <a:rPr lang="tr-TR" dirty="0" err="1" smtClean="0"/>
              <a:t>varyanslar</a:t>
            </a:r>
            <a:r>
              <a:rPr lang="tr-TR" dirty="0" smtClean="0"/>
              <a:t> homojen</a:t>
            </a:r>
          </a:p>
          <a:p>
            <a:pPr lvl="2"/>
            <a:r>
              <a:rPr lang="tr-TR" dirty="0" err="1" smtClean="0"/>
              <a:t>Schefee</a:t>
            </a:r>
            <a:r>
              <a:rPr lang="tr-TR" dirty="0" smtClean="0"/>
              <a:t>  yada </a:t>
            </a:r>
            <a:r>
              <a:rPr lang="tr-TR" dirty="0" err="1" smtClean="0"/>
              <a:t>Tukey</a:t>
            </a:r>
            <a:r>
              <a:rPr lang="tr-TR" dirty="0" smtClean="0"/>
              <a:t> testi tercih edilir</a:t>
            </a:r>
          </a:p>
          <a:p>
            <a:pPr lvl="1"/>
            <a:r>
              <a:rPr lang="tr-TR" dirty="0" err="1"/>
              <a:t>Levene</a:t>
            </a:r>
            <a:r>
              <a:rPr lang="tr-TR" dirty="0"/>
              <a:t> Test değeri </a:t>
            </a:r>
            <a:r>
              <a:rPr lang="tr-TR" dirty="0" smtClean="0"/>
              <a:t>p&lt; </a:t>
            </a:r>
            <a:r>
              <a:rPr lang="tr-TR" dirty="0"/>
              <a:t>.05 ise </a:t>
            </a:r>
            <a:r>
              <a:rPr lang="tr-TR" dirty="0" err="1"/>
              <a:t>varyanslar</a:t>
            </a:r>
            <a:r>
              <a:rPr lang="tr-TR" dirty="0"/>
              <a:t> </a:t>
            </a:r>
            <a:r>
              <a:rPr lang="tr-TR" dirty="0" smtClean="0"/>
              <a:t>homojen değildir</a:t>
            </a:r>
          </a:p>
          <a:p>
            <a:pPr lvl="2"/>
            <a:r>
              <a:rPr lang="tr-TR" dirty="0" err="1" smtClean="0"/>
              <a:t>Dunnett</a:t>
            </a:r>
            <a:r>
              <a:rPr lang="tr-TR" dirty="0" smtClean="0"/>
              <a:t>’ s  C  yada </a:t>
            </a:r>
            <a:r>
              <a:rPr lang="tr-TR" dirty="0" err="1" smtClean="0"/>
              <a:t>Tamhane</a:t>
            </a:r>
            <a:r>
              <a:rPr lang="tr-TR" dirty="0" smtClean="0"/>
              <a:t> T2</a:t>
            </a:r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380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Örnek: (Uygulama Dosyası)</a:t>
            </a:r>
          </a:p>
          <a:p>
            <a:pPr marL="925830" lvl="1" indent="-514350">
              <a:buFont typeface="+mj-lt"/>
              <a:buAutoNum type="romanLcPeriod"/>
            </a:pPr>
            <a:r>
              <a:rPr lang="tr-TR" dirty="0"/>
              <a:t>Katılımcıların </a:t>
            </a:r>
            <a:r>
              <a:rPr lang="tr-TR" dirty="0" smtClean="0"/>
              <a:t>öğretmenlik mesleğine ilişkin tutumları sınıf düzeyine göre  anlamlı olarak  </a:t>
            </a:r>
            <a:r>
              <a:rPr lang="tr-TR" dirty="0"/>
              <a:t>farklılık </a:t>
            </a:r>
            <a:r>
              <a:rPr lang="tr-TR" dirty="0" smtClean="0"/>
              <a:t>göstermekte midir?</a:t>
            </a:r>
          </a:p>
          <a:p>
            <a:pPr marL="1291590" lvl="2" indent="-514350">
              <a:buFont typeface="+mj-lt"/>
              <a:buAutoNum type="romanLcPeriod"/>
            </a:pPr>
            <a:r>
              <a:rPr lang="tr-TR" dirty="0" smtClean="0"/>
              <a:t>Bağımsız Değişken 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tr-TR" dirty="0" smtClean="0"/>
              <a:t> Sınıf Düzeyi </a:t>
            </a:r>
            <a:r>
              <a:rPr lang="tr-TR" dirty="0" smtClean="0">
                <a:sym typeface="Wingdings" pitchFamily="2" charset="2"/>
              </a:rPr>
              <a:t> 1-2-3-4</a:t>
            </a:r>
          </a:p>
          <a:p>
            <a:pPr marL="1291590" lvl="2" indent="-514350">
              <a:buFont typeface="+mj-lt"/>
              <a:buAutoNum type="romanLcPeriod"/>
            </a:pPr>
            <a:r>
              <a:rPr lang="tr-TR" dirty="0" smtClean="0">
                <a:sym typeface="Wingdings" pitchFamily="2" charset="2"/>
              </a:rPr>
              <a:t>Bağımlı Değişken  </a:t>
            </a:r>
            <a:r>
              <a:rPr lang="tr-TR" dirty="0">
                <a:sym typeface="Wingdings" pitchFamily="2" charset="2"/>
              </a:rPr>
              <a:t>Ö</a:t>
            </a:r>
            <a:r>
              <a:rPr lang="tr-TR" dirty="0" smtClean="0"/>
              <a:t>ğretmenlik </a:t>
            </a:r>
            <a:r>
              <a:rPr lang="tr-TR" dirty="0"/>
              <a:t>mesleğine ilişkin tutum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395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Uygulama Adımları</a:t>
            </a:r>
          </a:p>
          <a:p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>
                <a:sym typeface="Wingdings" pitchFamily="2" charset="2"/>
              </a:rPr>
              <a:t> </a:t>
            </a:r>
            <a:r>
              <a:rPr lang="tr-TR" dirty="0" err="1">
                <a:sym typeface="Wingdings" pitchFamily="2" charset="2"/>
              </a:rPr>
              <a:t>Compare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Means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tr-TR" dirty="0" err="1" smtClean="0">
                <a:sym typeface="Wingdings" pitchFamily="2" charset="2"/>
              </a:rPr>
              <a:t>One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Way</a:t>
            </a:r>
            <a:r>
              <a:rPr lang="tr-TR" dirty="0" smtClean="0">
                <a:sym typeface="Wingdings" pitchFamily="2" charset="2"/>
              </a:rPr>
              <a:t> ANOVA</a:t>
            </a:r>
          </a:p>
          <a:p>
            <a:pPr lvl="1"/>
            <a:r>
              <a:rPr lang="tr-TR" dirty="0" err="1" smtClean="0">
                <a:sym typeface="Wingdings" pitchFamily="2" charset="2"/>
              </a:rPr>
              <a:t>Dependent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List</a:t>
            </a:r>
            <a:r>
              <a:rPr lang="tr-TR" dirty="0" smtClean="0">
                <a:sym typeface="Wingdings" pitchFamily="2" charset="2"/>
              </a:rPr>
              <a:t>  </a:t>
            </a:r>
            <a:r>
              <a:rPr lang="tr-TR" dirty="0" smtClean="0"/>
              <a:t>Öğretmenlik </a:t>
            </a:r>
            <a:r>
              <a:rPr lang="tr-TR" dirty="0"/>
              <a:t>mesleğine ilişkin </a:t>
            </a:r>
            <a:r>
              <a:rPr lang="tr-TR" dirty="0" smtClean="0"/>
              <a:t>tutum</a:t>
            </a:r>
          </a:p>
          <a:p>
            <a:pPr lvl="1"/>
            <a:r>
              <a:rPr lang="tr-TR" dirty="0" err="1" smtClean="0"/>
              <a:t>Factor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 Sınıf</a:t>
            </a:r>
          </a:p>
          <a:p>
            <a:r>
              <a:rPr lang="tr-TR" dirty="0" err="1" smtClean="0">
                <a:sym typeface="Wingdings" pitchFamily="2" charset="2"/>
              </a:rPr>
              <a:t>Options</a:t>
            </a:r>
            <a:r>
              <a:rPr lang="tr-TR" dirty="0" smtClean="0">
                <a:sym typeface="Wingdings" pitchFamily="2" charset="2"/>
              </a:rPr>
              <a:t> </a:t>
            </a:r>
          </a:p>
          <a:p>
            <a:pPr lvl="1"/>
            <a:r>
              <a:rPr lang="tr-TR" dirty="0" err="1" smtClean="0">
                <a:sym typeface="Wingdings" pitchFamily="2" charset="2"/>
              </a:rPr>
              <a:t>Descriptive</a:t>
            </a:r>
            <a:endParaRPr lang="tr-TR" dirty="0" smtClean="0">
              <a:sym typeface="Wingdings" pitchFamily="2" charset="2"/>
            </a:endParaRPr>
          </a:p>
          <a:p>
            <a:pPr lvl="1"/>
            <a:r>
              <a:rPr lang="tr-TR" dirty="0" err="1" smtClean="0">
                <a:sym typeface="Wingdings" pitchFamily="2" charset="2"/>
              </a:rPr>
              <a:t>Homogenety</a:t>
            </a:r>
            <a:r>
              <a:rPr lang="tr-TR" dirty="0" smtClean="0">
                <a:sym typeface="Wingdings" pitchFamily="2" charset="2"/>
              </a:rPr>
              <a:t> of </a:t>
            </a:r>
            <a:r>
              <a:rPr lang="tr-TR" dirty="0" err="1" smtClean="0">
                <a:sym typeface="Wingdings" pitchFamily="2" charset="2"/>
              </a:rPr>
              <a:t>varience</a:t>
            </a:r>
            <a:r>
              <a:rPr lang="tr-TR" dirty="0" smtClean="0">
                <a:sym typeface="Wingdings" pitchFamily="2" charset="2"/>
              </a:rPr>
              <a:t> test</a:t>
            </a:r>
          </a:p>
          <a:p>
            <a:r>
              <a:rPr lang="tr-TR" dirty="0" smtClean="0">
                <a:sym typeface="Wingdings" pitchFamily="2" charset="2"/>
              </a:rPr>
              <a:t>Ok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422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ANOVA tablosu incelenir </a:t>
            </a:r>
          </a:p>
          <a:p>
            <a:pPr lvl="1"/>
            <a:r>
              <a:rPr lang="tr-TR" dirty="0" smtClean="0"/>
              <a:t>p&lt; .05 (</a:t>
            </a:r>
            <a:r>
              <a:rPr lang="tr-TR" dirty="0"/>
              <a:t>öğretmenlik mesleğine ilişkin tutumları sınıf düzeyine </a:t>
            </a:r>
            <a:r>
              <a:rPr lang="tr-TR" dirty="0" smtClean="0"/>
              <a:t>göre farklılaşmaktadır)</a:t>
            </a:r>
          </a:p>
          <a:p>
            <a:r>
              <a:rPr lang="tr-TR" dirty="0" smtClean="0"/>
              <a:t>Ancak farklılığın hangi gruptan kaynaklandığını bulmak için Post Hoc testleri yapılır</a:t>
            </a:r>
          </a:p>
          <a:p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>
                <a:sym typeface="Wingdings" pitchFamily="2" charset="2"/>
              </a:rPr>
              <a:t> </a:t>
            </a:r>
            <a:r>
              <a:rPr lang="tr-TR" dirty="0" err="1">
                <a:sym typeface="Wingdings" pitchFamily="2" charset="2"/>
              </a:rPr>
              <a:t>Compare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Means</a:t>
            </a:r>
            <a:r>
              <a:rPr lang="tr-TR" dirty="0">
                <a:sym typeface="Wingdings" pitchFamily="2" charset="2"/>
              </a:rPr>
              <a:t> </a:t>
            </a:r>
            <a:r>
              <a:rPr lang="tr-TR" dirty="0" err="1">
                <a:sym typeface="Wingdings" pitchFamily="2" charset="2"/>
              </a:rPr>
              <a:t>One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Way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smtClean="0">
                <a:sym typeface="Wingdings" pitchFamily="2" charset="2"/>
              </a:rPr>
              <a:t>ANOVA</a:t>
            </a:r>
          </a:p>
          <a:p>
            <a:r>
              <a:rPr lang="tr-TR" dirty="0" smtClean="0">
                <a:sym typeface="Wingdings" pitchFamily="2" charset="2"/>
              </a:rPr>
              <a:t>Post Hoc </a:t>
            </a:r>
          </a:p>
          <a:p>
            <a:pPr lvl="1"/>
            <a:r>
              <a:rPr lang="tr-TR" dirty="0" err="1"/>
              <a:t>Levene</a:t>
            </a:r>
            <a:r>
              <a:rPr lang="tr-TR" dirty="0"/>
              <a:t> Test değeri p&gt; .05 ise </a:t>
            </a:r>
            <a:endParaRPr lang="tr-TR" dirty="0" smtClean="0"/>
          </a:p>
          <a:p>
            <a:pPr lvl="2"/>
            <a:r>
              <a:rPr lang="tr-TR" dirty="0" err="1" smtClean="0"/>
              <a:t>Schefee</a:t>
            </a:r>
            <a:r>
              <a:rPr lang="tr-TR" dirty="0" smtClean="0"/>
              <a:t>  </a:t>
            </a:r>
            <a:r>
              <a:rPr lang="tr-TR" dirty="0"/>
              <a:t>yada </a:t>
            </a:r>
            <a:r>
              <a:rPr lang="tr-TR" dirty="0" err="1"/>
              <a:t>Tukey</a:t>
            </a:r>
            <a:r>
              <a:rPr lang="tr-TR" dirty="0"/>
              <a:t> testi tercih edilir</a:t>
            </a:r>
          </a:p>
          <a:p>
            <a:pPr lvl="1"/>
            <a:r>
              <a:rPr lang="tr-TR" dirty="0" err="1"/>
              <a:t>Levene</a:t>
            </a:r>
            <a:r>
              <a:rPr lang="tr-TR" dirty="0"/>
              <a:t> Test değeri p&lt; .05 ise </a:t>
            </a:r>
            <a:endParaRPr lang="tr-TR" dirty="0" smtClean="0"/>
          </a:p>
          <a:p>
            <a:pPr lvl="2"/>
            <a:r>
              <a:rPr lang="tr-TR" dirty="0" err="1" smtClean="0"/>
              <a:t>Dunnett</a:t>
            </a:r>
            <a:r>
              <a:rPr lang="tr-TR" dirty="0"/>
              <a:t>’ s  C  yada </a:t>
            </a:r>
            <a:r>
              <a:rPr lang="tr-TR" dirty="0" err="1"/>
              <a:t>Tamhane</a:t>
            </a:r>
            <a:r>
              <a:rPr lang="tr-TR" dirty="0"/>
              <a:t> </a:t>
            </a:r>
            <a:r>
              <a:rPr lang="tr-TR" dirty="0" smtClean="0"/>
              <a:t>T2 </a:t>
            </a:r>
            <a:r>
              <a:rPr lang="tr-TR" dirty="0"/>
              <a:t>tercih edilir</a:t>
            </a:r>
          </a:p>
          <a:p>
            <a:pPr marL="777240" lvl="2" indent="0">
              <a:buNone/>
            </a:pPr>
            <a:endParaRPr lang="tr-TR" dirty="0"/>
          </a:p>
          <a:p>
            <a:endParaRPr lang="tr-TR" dirty="0" smtClean="0">
              <a:sym typeface="Wingdings" pitchFamily="2" charset="2"/>
            </a:endParaRPr>
          </a:p>
          <a:p>
            <a:endParaRPr lang="tr-TR" dirty="0" smtClean="0"/>
          </a:p>
          <a:p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240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429000"/>
            <a:ext cx="7620000" cy="2479675"/>
          </a:xfrm>
        </p:spPr>
        <p:txBody>
          <a:bodyPr/>
          <a:lstStyle/>
          <a:p>
            <a:r>
              <a:rPr lang="tr-TR" dirty="0" smtClean="0"/>
              <a:t>Tabloya göre katılımcıların </a:t>
            </a:r>
            <a:r>
              <a:rPr lang="tr-TR" dirty="0"/>
              <a:t>öğretmenlik mesleğine ilişkin tutumları sınıf düzeyine göre  anlamlı olarak  farklılık </a:t>
            </a:r>
            <a:r>
              <a:rPr lang="tr-TR" dirty="0" smtClean="0"/>
              <a:t>göstermektedir (F</a:t>
            </a:r>
            <a:r>
              <a:rPr lang="tr-TR" baseline="-25000" dirty="0" smtClean="0"/>
              <a:t>(3-159) </a:t>
            </a:r>
            <a:r>
              <a:rPr lang="tr-TR" dirty="0" smtClean="0"/>
              <a:t>=60,015, p&lt;.05). Karşılaştırma testlerine göre 3. sınıfların  ve 4. sınıfların </a:t>
            </a:r>
            <a:r>
              <a:rPr lang="tr-TR" dirty="0" err="1" smtClean="0"/>
              <a:t>öğr</a:t>
            </a:r>
            <a:r>
              <a:rPr lang="tr-TR" dirty="0" smtClean="0"/>
              <a:t>. </a:t>
            </a:r>
            <a:r>
              <a:rPr lang="tr-TR" dirty="0" err="1" smtClean="0"/>
              <a:t>mes</a:t>
            </a:r>
            <a:r>
              <a:rPr lang="tr-TR" dirty="0" smtClean="0"/>
              <a:t>. ilişkin  tutumlarının 1. ve 2. sınıflara göre yüksek olduğu söylenebilir</a:t>
            </a:r>
            <a:endParaRPr lang="tr-T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20842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76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Örnek: (Uygulama Dosyası)</a:t>
            </a:r>
          </a:p>
          <a:p>
            <a:pPr marL="925830" lvl="1" indent="-514350">
              <a:buFont typeface="+mj-lt"/>
              <a:buAutoNum type="romanLcPeriod" startAt="2"/>
            </a:pPr>
            <a:r>
              <a:rPr lang="tr-TR" dirty="0" smtClean="0"/>
              <a:t>Katılımcıların </a:t>
            </a:r>
            <a:r>
              <a:rPr lang="tr-TR" dirty="0"/>
              <a:t>öğretmenlik mesleğine ilişkin tutumları lise mezuniyet türüne  göre  anlamlı olarak  farklılık göstermekte midir?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63304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PSS ile İSTATİSTİK&amp;quot;&quot;/&gt;&lt;property id=&quot;20307&quot; value=&quot;256&quot;/&gt;&lt;/object&gt;&lt;object type=&quot;3&quot; unique_id=&quot;10018&quot;&gt;&lt;property id=&quot;20148&quot; value=&quot;5&quot;/&gt;&lt;property id=&quot;20300&quot; value=&quot;Slide 2 - &amp;quot;Normal Dağılım&amp;quot;&quot;/&gt;&lt;property id=&quot;20307&quot; value=&quot;270&quot;/&gt;&lt;/object&gt;&lt;object type=&quot;3&quot; unique_id=&quot;10019&quot;&gt;&lt;property id=&quot;20148&quot; value=&quot;5&quot;/&gt;&lt;property id=&quot;20300&quot; value=&quot;Slide 3 - &amp;quot;Temel Kavramlar&amp;quot;&quot;/&gt;&lt;property id=&quot;20307&quot; value=&quot;271&quot;/&gt;&lt;/object&gt;&lt;object type=&quot;3&quot; unique_id=&quot;10020&quot;&gt;&lt;property id=&quot;20148&quot; value=&quot;5&quot;/&gt;&lt;property id=&quot;20300&quot; value=&quot;Slide 4 - &amp;quot;Temel Kavramlar&amp;quot;&quot;/&gt;&lt;property id=&quot;20307&quot; value=&quot;272&quot;/&gt;&lt;/object&gt;&lt;object type=&quot;3&quot; unique_id=&quot;10021&quot;&gt;&lt;property id=&quot;20148&quot; value=&quot;5&quot;/&gt;&lt;property id=&quot;20300&quot; value=&quot;Slide 5 - &amp;quot;Temel Kavramlar&amp;quot;&quot;/&gt;&lt;property id=&quot;20307&quot; value=&quot;273&quot;/&gt;&lt;/object&gt;&lt;object type=&quot;3&quot; unique_id=&quot;10022&quot;&gt;&lt;property id=&quot;20148&quot; value=&quot;5&quot;/&gt;&lt;property id=&quot;20300&quot; value=&quot;Slide 6 - &amp;quot;Temel Kavramlar&amp;quot;&quot;/&gt;&lt;property id=&quot;20307&quot; value=&quot;274&quot;/&gt;&lt;/object&gt;&lt;object type=&quot;3&quot; unique_id=&quot;10023&quot;&gt;&lt;property id=&quot;20148&quot; value=&quot;5&quot;/&gt;&lt;property id=&quot;20300&quot; value=&quot;Slide 7 - &amp;quot;Temel Kavramlar&amp;quot;&quot;/&gt;&lt;property id=&quot;20307&quot; value=&quot;275&quot;/&gt;&lt;/object&gt;&lt;object type=&quot;3&quot; unique_id=&quot;10024&quot;&gt;&lt;property id=&quot;20148&quot; value=&quot;5&quot;/&gt;&lt;property id=&quot;20300&quot; value=&quot;Slide 8 - &amp;quot;Temel Kavramlar&amp;quot;&quot;/&gt;&lt;property id=&quot;20307&quot; value=&quot;276&quot;/&gt;&lt;/object&gt;&lt;object type=&quot;3&quot; unique_id=&quot;10025&quot;&gt;&lt;property id=&quot;20148&quot; value=&quot;5&quot;/&gt;&lt;property id=&quot;20300&quot; value=&quot;Slide 9 - &amp;quot;Testler&amp;quot;&quot;/&gt;&lt;property id=&quot;20307&quot; value=&quot;27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Bitişiklik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752</TotalTime>
  <Words>396</Words>
  <Application>Microsoft Office PowerPoint</Application>
  <PresentationFormat>Ekran Gösterisi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Bitişiklik</vt:lpstr>
      <vt:lpstr>SPSS ile İSTATİSTİK</vt:lpstr>
      <vt:lpstr>ANOVA- Analysis of Variance)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 ile İSTATİSTİK</dc:title>
  <dc:creator>OSMAN EROL</dc:creator>
  <cp:lastModifiedBy>OSMAN EROL</cp:lastModifiedBy>
  <cp:revision>190</cp:revision>
  <dcterms:created xsi:type="dcterms:W3CDTF">2016-03-03T19:27:33Z</dcterms:created>
  <dcterms:modified xsi:type="dcterms:W3CDTF">2016-04-07T23:10:49Z</dcterms:modified>
</cp:coreProperties>
</file>