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68" r:id="rId5"/>
    <p:sldId id="257" r:id="rId6"/>
    <p:sldId id="258" r:id="rId7"/>
    <p:sldId id="261" r:id="rId8"/>
    <p:sldId id="262" r:id="rId9"/>
    <p:sldId id="264" r:id="rId10"/>
    <p:sldId id="263" r:id="rId11"/>
    <p:sldId id="259" r:id="rId12"/>
    <p:sldId id="260" r:id="rId13"/>
    <p:sldId id="265" r:id="rId14"/>
    <p:sldId id="266" r:id="rId15"/>
    <p:sldId id="267"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2010/1/11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2010/1/11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ms683190(VS.85).aspx" TargetMode="External"/><Relationship Id="rId2" Type="http://schemas.openxmlformats.org/officeDocument/2006/relationships/hyperlink" Target="http://msdn.microsoft.com/en-us/library/ms686769(VS.85).aspx" TargetMode="External"/><Relationship Id="rId1" Type="http://schemas.openxmlformats.org/officeDocument/2006/relationships/slideLayout" Target="../slideLayouts/slideLayout2.xml"/><Relationship Id="rId4" Type="http://schemas.openxmlformats.org/officeDocument/2006/relationships/hyperlink" Target="http://msdn.microsoft.com/en-us/library/ms679360(VS.85).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sdn.microsoft.com/en-us/library/ms683190(VS.85).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ms679360(VS.85).aspx" TargetMode="External"/><Relationship Id="rId2" Type="http://schemas.openxmlformats.org/officeDocument/2006/relationships/hyperlink" Target="http://msdn.microsoft.com/en-us/library/ms686769(VS.85).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en-us/library/ms686717(VS.85).aspx" TargetMode="External"/><Relationship Id="rId2" Type="http://schemas.openxmlformats.org/officeDocument/2006/relationships/hyperlink" Target="http://msdn.microsoft.com/en-us/library/ms682659(VS.85).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Programming techs</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GetLastError</a:t>
            </a:r>
            <a:endParaRPr lang="zh-TW" altLang="en-US" dirty="0"/>
          </a:p>
        </p:txBody>
      </p:sp>
      <p:sp>
        <p:nvSpPr>
          <p:cNvPr id="3" name="內容版面配置區 2"/>
          <p:cNvSpPr>
            <a:spLocks noGrp="1"/>
          </p:cNvSpPr>
          <p:nvPr>
            <p:ph idx="1"/>
          </p:nvPr>
        </p:nvSpPr>
        <p:spPr/>
        <p:txBody>
          <a:bodyPr>
            <a:noAutofit/>
          </a:bodyPr>
          <a:lstStyle/>
          <a:p>
            <a:r>
              <a:rPr lang="en-US" altLang="zh-TW" sz="2000" dirty="0" smtClean="0"/>
              <a:t>DWORD WINAPI </a:t>
            </a:r>
            <a:r>
              <a:rPr lang="en-US" altLang="zh-TW" sz="2000" dirty="0" err="1" smtClean="0"/>
              <a:t>GetLastError</a:t>
            </a:r>
            <a:r>
              <a:rPr lang="en-US" altLang="zh-TW" sz="2000" dirty="0" smtClean="0"/>
              <a:t>(void); </a:t>
            </a:r>
          </a:p>
          <a:p>
            <a:r>
              <a:rPr lang="en-US" altLang="zh-TW" sz="2000" b="1" dirty="0" smtClean="0"/>
              <a:t>Parameters</a:t>
            </a:r>
          </a:p>
          <a:p>
            <a:pPr lvl="1"/>
            <a:r>
              <a:rPr lang="en-US" altLang="zh-TW" sz="1600" dirty="0" smtClean="0"/>
              <a:t>This function has no parameters.</a:t>
            </a:r>
          </a:p>
          <a:p>
            <a:r>
              <a:rPr lang="en-US" altLang="zh-TW" sz="2000" dirty="0" smtClean="0"/>
              <a:t> </a:t>
            </a:r>
            <a:r>
              <a:rPr lang="en-US" altLang="zh-TW" sz="2000" b="1" dirty="0" smtClean="0"/>
              <a:t>Return Value</a:t>
            </a:r>
          </a:p>
          <a:p>
            <a:pPr lvl="1"/>
            <a:r>
              <a:rPr lang="en-US" altLang="zh-TW" sz="1600" dirty="0" smtClean="0"/>
              <a:t>The return value is the calling thread's last-error code.</a:t>
            </a:r>
          </a:p>
          <a:p>
            <a:pPr lvl="1"/>
            <a:r>
              <a:rPr lang="en-US" altLang="zh-TW" sz="1600" dirty="0" smtClean="0"/>
              <a:t>The Return Value section of the documentation for each function that sets the last-error code notes the conditions under which the function sets the last-error code. Most functions that set the thread's last-error code set it when they fail. However, some functions also set the last-error code when they succeed. If the function is not documented to set the last-error code, the value returned by this function is simply the most recent last-error code to have been set; some functions set the last-error code to 0 on success and others do not.</a:t>
            </a:r>
          </a:p>
          <a:p>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Terminate Thread(</a:t>
            </a:r>
            <a:r>
              <a:rPr lang="zh-TW" altLang="en-US" dirty="0" smtClean="0"/>
              <a:t>不建議使用</a:t>
            </a:r>
            <a:r>
              <a:rPr lang="en-US" altLang="zh-TW" dirty="0" smtClean="0"/>
              <a:t>)</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000" dirty="0" smtClean="0"/>
              <a:t>BOOL WINAPI </a:t>
            </a:r>
            <a:r>
              <a:rPr lang="en-US" altLang="zh-TW" sz="2000" dirty="0" err="1" smtClean="0"/>
              <a:t>TerminateThread</a:t>
            </a:r>
            <a:r>
              <a:rPr lang="en-US" altLang="zh-TW" sz="2000" dirty="0" smtClean="0"/>
              <a:t>( __</a:t>
            </a:r>
            <a:r>
              <a:rPr lang="en-US" altLang="zh-TW" sz="2000" dirty="0" err="1" smtClean="0"/>
              <a:t>inout</a:t>
            </a:r>
            <a:r>
              <a:rPr lang="en-US" altLang="zh-TW" sz="2000" dirty="0" smtClean="0"/>
              <a:t> HANDLE </a:t>
            </a:r>
            <a:r>
              <a:rPr lang="en-US" altLang="zh-TW" sz="2000" dirty="0" err="1" smtClean="0"/>
              <a:t>hThread</a:t>
            </a:r>
            <a:r>
              <a:rPr lang="en-US" altLang="zh-TW" sz="2000" dirty="0" smtClean="0"/>
              <a:t>, __in DWORD </a:t>
            </a:r>
            <a:r>
              <a:rPr lang="en-US" altLang="zh-TW" sz="2000" dirty="0" err="1" smtClean="0"/>
              <a:t>dwExitCode</a:t>
            </a:r>
            <a:r>
              <a:rPr lang="en-US" altLang="zh-TW" sz="2000" dirty="0" smtClean="0"/>
              <a:t> ); </a:t>
            </a:r>
          </a:p>
          <a:p>
            <a:endParaRPr lang="en-US" altLang="zh-TW" sz="2000" b="1" dirty="0" smtClean="0"/>
          </a:p>
          <a:p>
            <a:r>
              <a:rPr lang="en-US" altLang="zh-TW" sz="2000" b="1" dirty="0" smtClean="0"/>
              <a:t>Parameters</a:t>
            </a:r>
          </a:p>
          <a:p>
            <a:pPr lvl="1"/>
            <a:r>
              <a:rPr lang="en-US" altLang="zh-TW" sz="1600" i="1" dirty="0" err="1" smtClean="0"/>
              <a:t>hThread</a:t>
            </a:r>
            <a:r>
              <a:rPr lang="en-US" altLang="zh-TW" sz="1600" dirty="0" smtClean="0"/>
              <a:t> [in, out] A handle to the thread to be terminated.</a:t>
            </a:r>
          </a:p>
          <a:p>
            <a:pPr lvl="1"/>
            <a:r>
              <a:rPr lang="en-US" altLang="zh-TW" sz="1600" dirty="0" smtClean="0"/>
              <a:t>The handle must have the THREAD_TERMINATE access right. For more information, see </a:t>
            </a:r>
            <a:r>
              <a:rPr lang="en-US" altLang="zh-TW" sz="1600" dirty="0" smtClean="0">
                <a:hlinkClick r:id="rId2"/>
              </a:rPr>
              <a:t>Thread Security and Access Rights</a:t>
            </a:r>
            <a:r>
              <a:rPr lang="en-US" altLang="zh-TW" sz="1600" dirty="0" smtClean="0"/>
              <a:t>.</a:t>
            </a:r>
          </a:p>
          <a:p>
            <a:pPr lvl="1"/>
            <a:r>
              <a:rPr lang="en-US" altLang="zh-TW" sz="1600" i="1" dirty="0" err="1" smtClean="0"/>
              <a:t>dwExitCode</a:t>
            </a:r>
            <a:r>
              <a:rPr lang="en-US" altLang="zh-TW" sz="1600" dirty="0" smtClean="0"/>
              <a:t> [in] The exit code for the thread. Use the </a:t>
            </a:r>
            <a:r>
              <a:rPr lang="en-US" altLang="zh-TW" sz="1600" b="1" dirty="0" err="1" smtClean="0">
                <a:hlinkClick r:id="rId3"/>
              </a:rPr>
              <a:t>GetExitCodeThread</a:t>
            </a:r>
            <a:r>
              <a:rPr lang="en-US" altLang="zh-TW" sz="1600" dirty="0" smtClean="0"/>
              <a:t> function to retrieve a thread's exit value.</a:t>
            </a:r>
          </a:p>
          <a:p>
            <a:r>
              <a:rPr lang="en-US" altLang="zh-TW" sz="2000" b="1" dirty="0" smtClean="0"/>
              <a:t>Return Value</a:t>
            </a:r>
          </a:p>
          <a:p>
            <a:pPr lvl="1"/>
            <a:r>
              <a:rPr lang="en-US" altLang="zh-TW" sz="1600" dirty="0" smtClean="0"/>
              <a:t>If the function succeeds, the return value is nonzero.</a:t>
            </a:r>
          </a:p>
          <a:p>
            <a:pPr lvl="1"/>
            <a:r>
              <a:rPr lang="en-US" altLang="zh-TW" sz="1600" dirty="0" smtClean="0"/>
              <a:t>If the function fails, the return value is zero. To get extended error information, call </a:t>
            </a:r>
            <a:r>
              <a:rPr lang="en-US" altLang="zh-TW" sz="1600" b="1" dirty="0" err="1" smtClean="0">
                <a:hlinkClick r:id="rId4"/>
              </a:rPr>
              <a:t>GetLastError</a:t>
            </a:r>
            <a:r>
              <a:rPr lang="en-US" altLang="zh-TW" sz="1600" dirty="0" smtClean="0"/>
              <a:t>.</a:t>
            </a:r>
          </a:p>
          <a:p>
            <a:r>
              <a:rPr lang="en-US" altLang="zh-TW" sz="2200" dirty="0" smtClean="0"/>
              <a:t>Terminate</a:t>
            </a:r>
            <a:r>
              <a:rPr lang="zh-TW" altLang="en-US" sz="2200" dirty="0" smtClean="0"/>
              <a:t>之後</a:t>
            </a:r>
            <a:r>
              <a:rPr lang="en-US" altLang="zh-TW" sz="2200" dirty="0" err="1" smtClean="0"/>
              <a:t>hThread</a:t>
            </a:r>
            <a:r>
              <a:rPr lang="zh-TW" altLang="en-US" sz="2200" dirty="0" smtClean="0"/>
              <a:t>並不會自動設成</a:t>
            </a:r>
            <a:r>
              <a:rPr lang="en-US" altLang="zh-TW" sz="2200" dirty="0" smtClean="0"/>
              <a:t>NULL, </a:t>
            </a:r>
            <a:r>
              <a:rPr lang="zh-TW" altLang="en-US" sz="2200" dirty="0" smtClean="0"/>
              <a:t>請自行處理</a:t>
            </a:r>
            <a:endParaRPr lang="en-US" altLang="zh-TW" sz="2200" dirty="0" smtClean="0"/>
          </a:p>
          <a:p>
            <a:r>
              <a:rPr lang="zh-TW" altLang="en-US" sz="2200" dirty="0" smtClean="0"/>
              <a:t>除非很確定各種變量</a:t>
            </a:r>
            <a:r>
              <a:rPr lang="en-US" altLang="zh-TW" sz="2200" dirty="0" smtClean="0"/>
              <a:t>, </a:t>
            </a:r>
            <a:r>
              <a:rPr lang="zh-TW" altLang="en-US" sz="2200" dirty="0" smtClean="0"/>
              <a:t>記憶體等都沒有問題</a:t>
            </a:r>
            <a:r>
              <a:rPr lang="en-US" altLang="zh-TW" sz="2200" dirty="0" smtClean="0"/>
              <a:t>, </a:t>
            </a:r>
            <a:r>
              <a:rPr lang="zh-TW" altLang="en-US" sz="2200" dirty="0" smtClean="0"/>
              <a:t>否則不要亂用</a:t>
            </a:r>
            <a:r>
              <a:rPr lang="en-US" altLang="zh-TW" sz="2200" smtClean="0"/>
              <a:t>.</a:t>
            </a:r>
            <a:endParaRPr lang="zh-TW" alt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Remarks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b="1" dirty="0" err="1" smtClean="0"/>
              <a:t>TerminateThread</a:t>
            </a:r>
            <a:r>
              <a:rPr lang="en-US" altLang="zh-TW" dirty="0" smtClean="0"/>
              <a:t> is used to cause a thread to exit. When this occurs, the target thread has no chance to execute any user-mode code. DLLs attached to the thread are not notified that the thread is terminating. The system frees the thread's initial stack.</a:t>
            </a:r>
          </a:p>
          <a:p>
            <a:r>
              <a:rPr lang="en-US" altLang="zh-TW" b="1" dirty="0" smtClean="0"/>
              <a:t>Windows Server 2003 and Windows XP/2000:  </a:t>
            </a:r>
            <a:r>
              <a:rPr lang="en-US" altLang="zh-TW" dirty="0" smtClean="0"/>
              <a:t>The target thread's initial stack is not freed, causing a resource leak.</a:t>
            </a:r>
          </a:p>
          <a:p>
            <a:r>
              <a:rPr lang="en-US" altLang="zh-TW" b="1" dirty="0" err="1" smtClean="0">
                <a:solidFill>
                  <a:srgbClr val="FF0000"/>
                </a:solidFill>
              </a:rPr>
              <a:t>TerminateThread</a:t>
            </a:r>
            <a:r>
              <a:rPr lang="en-US" altLang="zh-TW" dirty="0" smtClean="0">
                <a:solidFill>
                  <a:srgbClr val="FF0000"/>
                </a:solidFill>
              </a:rPr>
              <a:t> is a dangerous function that should only be used in the most extreme cases. </a:t>
            </a:r>
            <a:r>
              <a:rPr lang="en-US" altLang="zh-TW" dirty="0" smtClean="0"/>
              <a:t>You should call </a:t>
            </a:r>
            <a:r>
              <a:rPr lang="en-US" altLang="zh-TW" b="1" dirty="0" err="1" smtClean="0"/>
              <a:t>TerminateThread</a:t>
            </a:r>
            <a:r>
              <a:rPr lang="en-US" altLang="zh-TW" dirty="0" smtClean="0"/>
              <a:t> only if you know exactly what the target thread is doing, and you control all of the code that the target thread could possibly be running at the time of the termination. For example, </a:t>
            </a:r>
            <a:r>
              <a:rPr lang="en-US" altLang="zh-TW" b="1" dirty="0" err="1" smtClean="0"/>
              <a:t>TerminateThread</a:t>
            </a:r>
            <a:r>
              <a:rPr lang="en-US" altLang="zh-TW" dirty="0" smtClean="0"/>
              <a:t> can result in the following problems:</a:t>
            </a:r>
          </a:p>
          <a:p>
            <a:r>
              <a:rPr lang="en-US" altLang="zh-TW" dirty="0" smtClean="0"/>
              <a:t>If the target thread owns a critical section, the critical section will not be released.</a:t>
            </a:r>
          </a:p>
          <a:p>
            <a:r>
              <a:rPr lang="en-US" altLang="zh-TW" dirty="0" smtClean="0"/>
              <a:t>If the target thread is allocating memory from the heap, the heap lock will not be released.</a:t>
            </a:r>
          </a:p>
          <a:p>
            <a:r>
              <a:rPr lang="en-US" altLang="zh-TW" dirty="0" smtClean="0"/>
              <a:t>If the target thread is executing certain kernel32 calls when it is terminated, the kernel32 state for the thread's process could be inconsistent.</a:t>
            </a:r>
          </a:p>
          <a:p>
            <a:r>
              <a:rPr lang="en-US" altLang="zh-TW" dirty="0" smtClean="0"/>
              <a:t>If the target thread is manipulating the global state of a shared DLL, the state of the DLL could be destroyed, affecting other users of the DLL.</a:t>
            </a:r>
          </a:p>
          <a:p>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Button Caption Change</a:t>
            </a:r>
            <a:endParaRPr lang="zh-TW" altLang="en-US" dirty="0"/>
          </a:p>
        </p:txBody>
      </p:sp>
      <p:sp>
        <p:nvSpPr>
          <p:cNvPr id="3" name="內容版面配置區 2"/>
          <p:cNvSpPr>
            <a:spLocks noGrp="1"/>
          </p:cNvSpPr>
          <p:nvPr>
            <p:ph idx="1"/>
          </p:nvPr>
        </p:nvSpPr>
        <p:spPr/>
        <p:txBody>
          <a:bodyPr>
            <a:normAutofit/>
          </a:bodyPr>
          <a:lstStyle/>
          <a:p>
            <a:r>
              <a:rPr lang="en-US" altLang="zh-TW" sz="2000" dirty="0" err="1" smtClean="0"/>
              <a:t>GetDlgItem</a:t>
            </a:r>
            <a:r>
              <a:rPr lang="en-US" altLang="zh-TW" sz="2000" dirty="0" smtClean="0"/>
              <a:t>(IDC_BUTTON_YOURBUTTON)-&gt;</a:t>
            </a:r>
            <a:r>
              <a:rPr lang="en-US" altLang="zh-TW" sz="2000" dirty="0" err="1" smtClean="0"/>
              <a:t>SetWindowText</a:t>
            </a:r>
            <a:r>
              <a:rPr lang="en-US" altLang="zh-TW" sz="2000" dirty="0" smtClean="0"/>
              <a:t>("Pause");</a:t>
            </a:r>
          </a:p>
          <a:p>
            <a:pPr lvl="1"/>
            <a:r>
              <a:rPr lang="zh-TW" altLang="en-US" sz="1600" dirty="0" smtClean="0"/>
              <a:t>把</a:t>
            </a:r>
            <a:r>
              <a:rPr lang="en-US" altLang="zh-TW" sz="1600" dirty="0" smtClean="0"/>
              <a:t>ID</a:t>
            </a:r>
            <a:r>
              <a:rPr lang="zh-TW" altLang="en-US" sz="1600" dirty="0" smtClean="0"/>
              <a:t>為</a:t>
            </a:r>
            <a:r>
              <a:rPr lang="en-US" altLang="zh-TW" sz="1600" dirty="0" smtClean="0"/>
              <a:t>IDC_BUTTON_YOURBUTTON</a:t>
            </a:r>
            <a:r>
              <a:rPr lang="zh-TW" altLang="en-US" sz="1600" dirty="0" smtClean="0"/>
              <a:t>的按鈕文字改為</a:t>
            </a:r>
            <a:r>
              <a:rPr lang="en-US" altLang="zh-TW" sz="1600" dirty="0" smtClean="0"/>
              <a:t>”Pause”</a:t>
            </a:r>
          </a:p>
          <a:p>
            <a:pPr lvl="1"/>
            <a:r>
              <a:rPr lang="zh-TW" altLang="en-US" sz="1600" smtClean="0"/>
              <a:t>其餘物件可依此類推</a:t>
            </a:r>
            <a:endParaRPr lang="zh-TW"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PIONEER Robot class</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Goal:</a:t>
            </a:r>
          </a:p>
          <a:p>
            <a:pPr lvl="1"/>
            <a:r>
              <a:rPr lang="zh-TW" altLang="en-US" sz="1600" dirty="0" smtClean="0"/>
              <a:t>一個包裝的物件</a:t>
            </a:r>
            <a:r>
              <a:rPr lang="en-US" altLang="zh-TW" sz="1600" dirty="0" smtClean="0"/>
              <a:t>, </a:t>
            </a:r>
            <a:r>
              <a:rPr lang="zh-TW" altLang="en-US" sz="1600" dirty="0" smtClean="0"/>
              <a:t>型別是</a:t>
            </a:r>
            <a:r>
              <a:rPr lang="en-US" altLang="zh-TW" sz="1600" dirty="0" smtClean="0"/>
              <a:t>robot.</a:t>
            </a:r>
          </a:p>
          <a:p>
            <a:pPr lvl="1"/>
            <a:r>
              <a:rPr lang="zh-TW" altLang="en-US" sz="1600" dirty="0" smtClean="0"/>
              <a:t>呼叫一個</a:t>
            </a:r>
            <a:r>
              <a:rPr lang="en-US" altLang="zh-TW" sz="1600" dirty="0" smtClean="0"/>
              <a:t>Connect()</a:t>
            </a:r>
            <a:r>
              <a:rPr lang="zh-TW" altLang="en-US" sz="1600" dirty="0" smtClean="0"/>
              <a:t>即能連線使用</a:t>
            </a:r>
            <a:endParaRPr lang="en-US" altLang="zh-TW" sz="1600" dirty="0" smtClean="0"/>
          </a:p>
          <a:p>
            <a:pPr lvl="1"/>
            <a:r>
              <a:rPr lang="zh-TW" altLang="en-US" sz="1600" dirty="0" smtClean="0"/>
              <a:t>呼叫</a:t>
            </a:r>
            <a:r>
              <a:rPr lang="en-US" altLang="zh-TW" sz="1600" dirty="0" err="1" smtClean="0"/>
              <a:t>GetData</a:t>
            </a:r>
            <a:r>
              <a:rPr lang="zh-TW" altLang="en-US" sz="1600" dirty="0" smtClean="0"/>
              <a:t>即能取得</a:t>
            </a:r>
            <a:r>
              <a:rPr lang="en-US" altLang="zh-TW" sz="1600" smtClean="0"/>
              <a:t>data</a:t>
            </a:r>
            <a:endParaRPr lang="zh-TW"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000" dirty="0" smtClean="0"/>
              <a:t>Goal</a:t>
            </a:r>
          </a:p>
          <a:p>
            <a:pPr lvl="1"/>
            <a:r>
              <a:rPr lang="zh-TW" altLang="en-US" sz="1600" dirty="0" smtClean="0"/>
              <a:t>不管是</a:t>
            </a:r>
            <a:r>
              <a:rPr lang="en-US" altLang="zh-TW" sz="1600" dirty="0" smtClean="0"/>
              <a:t>simulated sensor, true sensor, laser or sonar</a:t>
            </a:r>
            <a:r>
              <a:rPr lang="zh-TW" altLang="en-US" sz="1600" dirty="0" smtClean="0"/>
              <a:t>都希望以統一的方式來處理</a:t>
            </a:r>
            <a:r>
              <a:rPr lang="en-US" altLang="zh-TW" sz="1600" dirty="0" smtClean="0"/>
              <a:t>.</a:t>
            </a:r>
          </a:p>
          <a:p>
            <a:pPr lvl="1"/>
            <a:r>
              <a:rPr lang="zh-TW" altLang="en-US" sz="1600" dirty="0" smtClean="0"/>
              <a:t>需要包括</a:t>
            </a:r>
            <a:r>
              <a:rPr lang="en-US" altLang="zh-TW" sz="1600" dirty="0" smtClean="0"/>
              <a:t>:  </a:t>
            </a:r>
            <a:r>
              <a:rPr lang="zh-TW" altLang="en-US" sz="1600" dirty="0" smtClean="0"/>
              <a:t>讀取的時間</a:t>
            </a:r>
            <a:r>
              <a:rPr lang="en-US" altLang="zh-TW" sz="1600" dirty="0" smtClean="0"/>
              <a:t>, </a:t>
            </a:r>
            <a:r>
              <a:rPr lang="zh-TW" altLang="en-US" sz="1600" dirty="0" smtClean="0"/>
              <a:t>位置等</a:t>
            </a:r>
            <a:r>
              <a:rPr lang="en-US" altLang="zh-TW" sz="1600" dirty="0" smtClean="0"/>
              <a:t>?</a:t>
            </a:r>
          </a:p>
          <a:p>
            <a:pPr lvl="1"/>
            <a:r>
              <a:rPr lang="zh-TW" altLang="en-US" sz="1600" dirty="0" smtClean="0"/>
              <a:t>要有一個</a:t>
            </a:r>
            <a:r>
              <a:rPr lang="en-US" altLang="zh-TW" sz="1600" dirty="0" smtClean="0"/>
              <a:t>thread</a:t>
            </a:r>
            <a:r>
              <a:rPr lang="zh-TW" altLang="en-US" sz="1600" dirty="0" smtClean="0"/>
              <a:t>不斷更新其值</a:t>
            </a:r>
            <a:r>
              <a:rPr lang="en-US" altLang="zh-TW" sz="1600" dirty="0" smtClean="0"/>
              <a:t>?</a:t>
            </a:r>
          </a:p>
          <a:p>
            <a:pPr lvl="1"/>
            <a:endParaRPr lang="en-US" altLang="zh-TW" sz="1600" dirty="0" smtClean="0"/>
          </a:p>
          <a:p>
            <a:pPr lvl="1"/>
            <a:r>
              <a:rPr lang="zh-TW" altLang="en-US" sz="1600" dirty="0" smtClean="0"/>
              <a:t>先讓它可以獨立處理</a:t>
            </a:r>
            <a:r>
              <a:rPr lang="en-US" altLang="zh-TW" sz="1600" dirty="0" smtClean="0"/>
              <a:t>, </a:t>
            </a:r>
            <a:r>
              <a:rPr lang="zh-TW" altLang="en-US" sz="1600" dirty="0" smtClean="0"/>
              <a:t>不要跟</a:t>
            </a:r>
            <a:r>
              <a:rPr lang="en-US" altLang="zh-TW" sz="1600" dirty="0" smtClean="0"/>
              <a:t>robot</a:t>
            </a:r>
            <a:r>
              <a:rPr lang="zh-TW" altLang="en-US" sz="1600" dirty="0" smtClean="0"/>
              <a:t>扯上關係</a:t>
            </a:r>
            <a:endParaRPr lang="en-US" altLang="zh-TW" sz="1600" dirty="0" smtClean="0"/>
          </a:p>
          <a:p>
            <a:pPr lvl="1"/>
            <a:r>
              <a:rPr lang="zh-TW" altLang="en-US" sz="1600" dirty="0" smtClean="0"/>
              <a:t>統一呼叫</a:t>
            </a:r>
            <a:r>
              <a:rPr lang="en-US" altLang="zh-TW" sz="1600" dirty="0" smtClean="0"/>
              <a:t>initialize()</a:t>
            </a:r>
            <a:r>
              <a:rPr lang="zh-TW" altLang="en-US" sz="1600" dirty="0" smtClean="0"/>
              <a:t>完成初始化</a:t>
            </a:r>
            <a:endParaRPr lang="en-US" altLang="zh-TW" sz="1600" dirty="0" smtClean="0"/>
          </a:p>
          <a:p>
            <a:pPr lvl="1"/>
            <a:endParaRPr lang="en-US" altLang="zh-TW" sz="1600" dirty="0" smtClean="0"/>
          </a:p>
          <a:p>
            <a:pPr lvl="1"/>
            <a:r>
              <a:rPr lang="zh-TW" altLang="en-US" sz="1600" dirty="0" smtClean="0"/>
              <a:t>或者在</a:t>
            </a:r>
            <a:r>
              <a:rPr lang="en-US" altLang="zh-TW" sz="1600" dirty="0" err="1" smtClean="0"/>
              <a:t>RobotDlg</a:t>
            </a:r>
            <a:r>
              <a:rPr lang="zh-TW" altLang="en-US" sz="1600" dirty="0" smtClean="0"/>
              <a:t>裡面就寫成</a:t>
            </a:r>
            <a:r>
              <a:rPr lang="en-US" altLang="zh-TW" sz="1600" dirty="0" smtClean="0"/>
              <a:t>function</a:t>
            </a:r>
            <a:r>
              <a:rPr lang="zh-TW" altLang="en-US" sz="1600" smtClean="0"/>
              <a:t>的型式就好了</a:t>
            </a:r>
            <a:endParaRPr lang="en-US" altLang="zh-TW" sz="1600" smtClean="0"/>
          </a:p>
          <a:p>
            <a:pPr lvl="1"/>
            <a:endParaRPr lang="zh-TW" altLang="en-US" sz="1600" dirty="0"/>
          </a:p>
        </p:txBody>
      </p:sp>
      <p:sp>
        <p:nvSpPr>
          <p:cNvPr id="4" name="標題 3"/>
          <p:cNvSpPr>
            <a:spLocks noGrp="1"/>
          </p:cNvSpPr>
          <p:nvPr>
            <p:ph type="title"/>
          </p:nvPr>
        </p:nvSpPr>
        <p:spPr/>
        <p:txBody>
          <a:bodyPr/>
          <a:lstStyle/>
          <a:p>
            <a:r>
              <a:rPr lang="en-US" altLang="zh-TW" dirty="0" smtClean="0"/>
              <a:t>Sensor</a:t>
            </a:r>
            <a:r>
              <a:rPr lang="zh-TW" altLang="en-US" dirty="0" smtClean="0"/>
              <a:t>的處理</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程式架構</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7422" y="642918"/>
            <a:ext cx="3071834" cy="142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矩形 4"/>
          <p:cNvSpPr/>
          <p:nvPr/>
        </p:nvSpPr>
        <p:spPr>
          <a:xfrm>
            <a:off x="4929190" y="3714752"/>
            <a:ext cx="3071834" cy="142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 name="文字方塊 5"/>
          <p:cNvSpPr txBox="1"/>
          <p:nvPr/>
        </p:nvSpPr>
        <p:spPr>
          <a:xfrm>
            <a:off x="5572132" y="4286256"/>
            <a:ext cx="1714512" cy="369332"/>
          </a:xfrm>
          <a:prstGeom prst="rect">
            <a:avLst/>
          </a:prstGeom>
          <a:noFill/>
        </p:spPr>
        <p:txBody>
          <a:bodyPr wrap="square" rtlCol="0">
            <a:spAutoFit/>
          </a:bodyPr>
          <a:lstStyle/>
          <a:p>
            <a:r>
              <a:rPr lang="zh-TW" altLang="en-US" dirty="0" smtClean="0"/>
              <a:t>搖桿驅動程式</a:t>
            </a:r>
            <a:endParaRPr lang="zh-TW" altLang="en-US" dirty="0"/>
          </a:p>
        </p:txBody>
      </p:sp>
      <p:sp>
        <p:nvSpPr>
          <p:cNvPr id="7" name="文字方塊 6"/>
          <p:cNvSpPr txBox="1"/>
          <p:nvPr/>
        </p:nvSpPr>
        <p:spPr>
          <a:xfrm>
            <a:off x="2786050" y="857232"/>
            <a:ext cx="2000264" cy="369332"/>
          </a:xfrm>
          <a:prstGeom prst="rect">
            <a:avLst/>
          </a:prstGeom>
          <a:noFill/>
        </p:spPr>
        <p:txBody>
          <a:bodyPr wrap="square" rtlCol="0">
            <a:spAutoFit/>
          </a:bodyPr>
          <a:lstStyle/>
          <a:p>
            <a:r>
              <a:rPr lang="en-US" altLang="zh-TW" dirty="0" smtClean="0"/>
              <a:t>PIONEER</a:t>
            </a:r>
            <a:r>
              <a:rPr lang="zh-TW" altLang="en-US" dirty="0" smtClean="0"/>
              <a:t>控制</a:t>
            </a:r>
            <a:endParaRPr lang="zh-TW" altLang="en-US" dirty="0"/>
          </a:p>
        </p:txBody>
      </p:sp>
      <p:sp>
        <p:nvSpPr>
          <p:cNvPr id="8" name="文字方塊 7"/>
          <p:cNvSpPr txBox="1"/>
          <p:nvPr/>
        </p:nvSpPr>
        <p:spPr>
          <a:xfrm>
            <a:off x="2786050" y="1214422"/>
            <a:ext cx="2000264" cy="369332"/>
          </a:xfrm>
          <a:prstGeom prst="rect">
            <a:avLst/>
          </a:prstGeom>
          <a:noFill/>
        </p:spPr>
        <p:txBody>
          <a:bodyPr wrap="square" rtlCol="0">
            <a:spAutoFit/>
          </a:bodyPr>
          <a:lstStyle/>
          <a:p>
            <a:r>
              <a:rPr lang="zh-TW" altLang="en-US" dirty="0" smtClean="0"/>
              <a:t>避障</a:t>
            </a:r>
            <a:endParaRPr lang="zh-TW" altLang="en-US" dirty="0"/>
          </a:p>
        </p:txBody>
      </p:sp>
      <p:sp>
        <p:nvSpPr>
          <p:cNvPr id="9" name="文字方塊 8"/>
          <p:cNvSpPr txBox="1"/>
          <p:nvPr/>
        </p:nvSpPr>
        <p:spPr>
          <a:xfrm>
            <a:off x="2786050" y="1643050"/>
            <a:ext cx="1214446" cy="369332"/>
          </a:xfrm>
          <a:prstGeom prst="rect">
            <a:avLst/>
          </a:prstGeom>
          <a:noFill/>
        </p:spPr>
        <p:txBody>
          <a:bodyPr wrap="square" rtlCol="0">
            <a:spAutoFit/>
          </a:bodyPr>
          <a:lstStyle/>
          <a:p>
            <a:r>
              <a:rPr lang="en-US" altLang="zh-TW" dirty="0" smtClean="0"/>
              <a:t>SLAM</a:t>
            </a:r>
            <a:endParaRPr lang="zh-TW" altLang="en-US" dirty="0"/>
          </a:p>
        </p:txBody>
      </p:sp>
      <p:sp>
        <p:nvSpPr>
          <p:cNvPr id="10" name="矩形 9"/>
          <p:cNvSpPr/>
          <p:nvPr/>
        </p:nvSpPr>
        <p:spPr>
          <a:xfrm>
            <a:off x="500034" y="3643314"/>
            <a:ext cx="3071834" cy="142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文字方塊 10"/>
          <p:cNvSpPr txBox="1"/>
          <p:nvPr/>
        </p:nvSpPr>
        <p:spPr>
          <a:xfrm>
            <a:off x="714348" y="4143380"/>
            <a:ext cx="1428760" cy="369332"/>
          </a:xfrm>
          <a:prstGeom prst="rect">
            <a:avLst/>
          </a:prstGeom>
          <a:noFill/>
        </p:spPr>
        <p:txBody>
          <a:bodyPr wrap="square" rtlCol="0">
            <a:spAutoFit/>
          </a:bodyPr>
          <a:lstStyle/>
          <a:p>
            <a:r>
              <a:rPr lang="zh-TW" altLang="en-US" dirty="0" smtClean="0"/>
              <a:t>影像處理</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MFC</a:t>
            </a:r>
            <a:r>
              <a:rPr lang="zh-TW" altLang="en-US" sz="2000" dirty="0" smtClean="0"/>
              <a:t>下顯示點陣圖及點陣圖操作</a:t>
            </a:r>
            <a:endParaRPr lang="en-US" altLang="zh-TW" sz="2000" dirty="0" smtClean="0"/>
          </a:p>
          <a:p>
            <a:r>
              <a:rPr lang="en-US" altLang="zh-TW" sz="2000" dirty="0" smtClean="0"/>
              <a:t>Thread</a:t>
            </a:r>
            <a:r>
              <a:rPr lang="zh-TW" altLang="en-US" sz="2000" dirty="0" smtClean="0"/>
              <a:t>的使用</a:t>
            </a:r>
            <a:endParaRPr lang="en-US" altLang="zh-TW" sz="2000" dirty="0" smtClean="0"/>
          </a:p>
          <a:p>
            <a:endParaRPr lang="en-US" altLang="zh-TW" sz="2000" dirty="0" smtClean="0"/>
          </a:p>
          <a:p>
            <a:endParaRPr lang="en-US" altLang="zh-TW" sz="2000" dirty="0" smtClean="0"/>
          </a:p>
          <a:p>
            <a:endParaRPr lang="zh-TW"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thread</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這可以在</a:t>
            </a:r>
            <a:r>
              <a:rPr lang="en-US" altLang="zh-TW" sz="2000" dirty="0" smtClean="0"/>
              <a:t>WIN32</a:t>
            </a:r>
            <a:r>
              <a:rPr lang="zh-TW" altLang="en-US" sz="2000" dirty="0" smtClean="0"/>
              <a:t>及</a:t>
            </a:r>
            <a:r>
              <a:rPr lang="en-US" altLang="zh-TW" sz="2000" dirty="0" smtClean="0"/>
              <a:t>MFC</a:t>
            </a:r>
            <a:r>
              <a:rPr lang="zh-TW" altLang="en-US" sz="2000" dirty="0" smtClean="0"/>
              <a:t>專案內使用</a:t>
            </a:r>
            <a:endParaRPr lang="en-US" altLang="zh-TW" sz="2000" dirty="0" smtClean="0"/>
          </a:p>
          <a:p>
            <a:endParaRPr lang="en-US" altLang="zh-TW" sz="2000" dirty="0" smtClean="0"/>
          </a:p>
          <a:p>
            <a:r>
              <a:rPr lang="en-US" altLang="zh-TW" sz="2000" dirty="0" smtClean="0"/>
              <a:t>#include&lt;</a:t>
            </a:r>
            <a:r>
              <a:rPr lang="en-US" altLang="zh-TW" sz="2000" dirty="0" err="1" smtClean="0"/>
              <a:t>windows.h</a:t>
            </a:r>
            <a:r>
              <a:rPr lang="en-US" altLang="zh-TW" sz="2000" dirty="0" smtClean="0"/>
              <a:t>&gt;</a:t>
            </a:r>
          </a:p>
          <a:p>
            <a:r>
              <a:rPr lang="en-US" altLang="zh-TW" sz="2000" dirty="0" smtClean="0"/>
              <a:t>HANDLE </a:t>
            </a:r>
            <a:r>
              <a:rPr lang="en-US" altLang="zh-TW" sz="2000" dirty="0" err="1" smtClean="0"/>
              <a:t>hThread</a:t>
            </a:r>
            <a:r>
              <a:rPr lang="en-US" altLang="zh-TW" sz="2000" dirty="0" smtClean="0"/>
              <a:t>; </a:t>
            </a:r>
          </a:p>
          <a:p>
            <a:r>
              <a:rPr lang="en-US" altLang="zh-TW" sz="2000" dirty="0" smtClean="0"/>
              <a:t>DWORD </a:t>
            </a:r>
            <a:r>
              <a:rPr lang="en-US" altLang="zh-TW" sz="2000" dirty="0" err="1" smtClean="0"/>
              <a:t>dwThreadID</a:t>
            </a:r>
            <a:r>
              <a:rPr lang="en-US" altLang="zh-TW" sz="2000" dirty="0" smtClean="0"/>
              <a:t>;</a:t>
            </a:r>
          </a:p>
          <a:p>
            <a:r>
              <a:rPr lang="en-US" altLang="zh-TW" sz="2000" dirty="0" err="1" smtClean="0"/>
              <a:t>hThread</a:t>
            </a:r>
            <a:r>
              <a:rPr lang="en-US" altLang="zh-TW" sz="2000" dirty="0" smtClean="0"/>
              <a:t>=</a:t>
            </a:r>
            <a:r>
              <a:rPr lang="en-US" altLang="zh-TW" sz="2000" dirty="0" err="1" smtClean="0"/>
              <a:t>CreateThread</a:t>
            </a:r>
            <a:r>
              <a:rPr lang="en-US" altLang="zh-TW" sz="2000" dirty="0" smtClean="0"/>
              <a:t>(NULL,0, </a:t>
            </a:r>
            <a:r>
              <a:rPr lang="en-US" altLang="zh-TW" sz="2000" dirty="0" smtClean="0">
                <a:solidFill>
                  <a:srgbClr val="FF0000"/>
                </a:solidFill>
              </a:rPr>
              <a:t>THREAD_FUNCTION</a:t>
            </a:r>
            <a:r>
              <a:rPr lang="en-US" altLang="zh-TW" sz="2000" dirty="0" smtClean="0"/>
              <a:t>,(LPVOID)</a:t>
            </a:r>
            <a:r>
              <a:rPr lang="en-US" altLang="zh-TW" sz="2000" dirty="0" smtClean="0">
                <a:solidFill>
                  <a:srgbClr val="FF0000"/>
                </a:solidFill>
              </a:rPr>
              <a:t>pt</a:t>
            </a:r>
            <a:r>
              <a:rPr lang="en-US" altLang="zh-TW" sz="2000" dirty="0" smtClean="0"/>
              <a:t>, 0,&amp;dwThreadID);//thread start</a:t>
            </a:r>
          </a:p>
          <a:p>
            <a:endParaRPr lang="en-US" altLang="zh-TW" sz="2000" dirty="0" smtClean="0"/>
          </a:p>
          <a:p>
            <a:r>
              <a:rPr lang="en-US" altLang="zh-TW" sz="2000" dirty="0" smtClean="0"/>
              <a:t>THREAD_FUNCTION</a:t>
            </a:r>
            <a:r>
              <a:rPr lang="zh-TW" altLang="en-US" sz="2000" dirty="0" smtClean="0"/>
              <a:t>是一函式指標</a:t>
            </a:r>
            <a:r>
              <a:rPr lang="en-US" altLang="zh-TW" sz="2000" dirty="0" smtClean="0"/>
              <a:t>, </a:t>
            </a:r>
            <a:r>
              <a:rPr lang="zh-TW" altLang="en-US" sz="2000" dirty="0" smtClean="0"/>
              <a:t>型別為</a:t>
            </a:r>
            <a:r>
              <a:rPr lang="en-US" altLang="zh-TW" sz="2000" dirty="0" smtClean="0"/>
              <a:t>DWORD WINAPI </a:t>
            </a:r>
            <a:r>
              <a:rPr lang="en-US" altLang="zh-TW" sz="2000" dirty="0" smtClean="0">
                <a:solidFill>
                  <a:srgbClr val="FF0000"/>
                </a:solidFill>
              </a:rPr>
              <a:t>THREAD_FUNCTION</a:t>
            </a:r>
            <a:r>
              <a:rPr lang="en-US" altLang="zh-TW" sz="2000" dirty="0" smtClean="0"/>
              <a:t> (LPVOID num)</a:t>
            </a:r>
          </a:p>
          <a:p>
            <a:r>
              <a:rPr lang="en-US" altLang="zh-TW" sz="2000" dirty="0" smtClean="0"/>
              <a:t>Pt</a:t>
            </a:r>
            <a:r>
              <a:rPr lang="zh-TW" altLang="en-US" sz="2000" dirty="0" smtClean="0"/>
              <a:t>是一指標</a:t>
            </a:r>
            <a:r>
              <a:rPr lang="en-US" altLang="zh-TW" sz="2000" dirty="0" smtClean="0"/>
              <a:t>, </a:t>
            </a:r>
            <a:r>
              <a:rPr lang="zh-TW" altLang="en-US" sz="2000" dirty="0" smtClean="0"/>
              <a:t>可以用來傳入參數至</a:t>
            </a:r>
            <a:r>
              <a:rPr lang="en-US" altLang="zh-TW" sz="2000" dirty="0" smtClean="0"/>
              <a:t>THREAD_FUNCTION</a:t>
            </a:r>
            <a:r>
              <a:rPr lang="zh-TW" altLang="en-US" sz="2000" dirty="0" smtClean="0"/>
              <a:t>內</a:t>
            </a:r>
            <a:endParaRPr lang="en-US" altLang="zh-TW" sz="2000" dirty="0" smtClean="0"/>
          </a:p>
          <a:p>
            <a:r>
              <a:rPr lang="en-US" altLang="zh-TW" sz="2000" dirty="0" smtClean="0"/>
              <a:t>THREAD_FUNCTION</a:t>
            </a:r>
            <a:r>
              <a:rPr lang="zh-TW" altLang="en-US" sz="2000" dirty="0" smtClean="0"/>
              <a:t>不可以是</a:t>
            </a:r>
            <a:r>
              <a:rPr lang="en-US" altLang="zh-TW" sz="2000" dirty="0" smtClean="0"/>
              <a:t>class member.</a:t>
            </a:r>
            <a:endParaRPr lang="zh-TW" altLang="en-US" sz="2000" dirty="0" smtClean="0"/>
          </a:p>
          <a:p>
            <a:pPr>
              <a:buNone/>
            </a:pPr>
            <a:endParaRPr lang="zh-TW" alt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Exit Thread</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000" dirty="0" smtClean="0"/>
              <a:t>VOID WINAPI </a:t>
            </a:r>
            <a:r>
              <a:rPr lang="en-US" altLang="zh-TW" sz="2000" dirty="0" err="1" smtClean="0"/>
              <a:t>ExitThread</a:t>
            </a:r>
            <a:r>
              <a:rPr lang="en-US" altLang="zh-TW" sz="2000" dirty="0" smtClean="0"/>
              <a:t>( __in DWORD </a:t>
            </a:r>
            <a:r>
              <a:rPr lang="en-US" altLang="zh-TW" sz="2000" dirty="0" err="1" smtClean="0"/>
              <a:t>dwExitCode</a:t>
            </a:r>
            <a:r>
              <a:rPr lang="en-US" altLang="zh-TW" sz="2000" dirty="0" smtClean="0"/>
              <a:t> );</a:t>
            </a:r>
          </a:p>
          <a:p>
            <a:r>
              <a:rPr lang="en-US" altLang="zh-TW" sz="2000" b="1" dirty="0" smtClean="0"/>
              <a:t>Parameters</a:t>
            </a:r>
          </a:p>
          <a:p>
            <a:pPr lvl="1"/>
            <a:r>
              <a:rPr lang="en-US" altLang="zh-TW" sz="1600" i="1" dirty="0" err="1" smtClean="0"/>
              <a:t>dwExitCode</a:t>
            </a:r>
            <a:r>
              <a:rPr lang="en-US" altLang="zh-TW" sz="1600" dirty="0" smtClean="0"/>
              <a:t> [in] The exit code for the thread. Use the </a:t>
            </a:r>
            <a:r>
              <a:rPr lang="en-US" altLang="zh-TW" sz="1600" b="1" dirty="0" err="1" smtClean="0">
                <a:hlinkClick r:id="rId2"/>
              </a:rPr>
              <a:t>GetExitCodeThread</a:t>
            </a:r>
            <a:r>
              <a:rPr lang="en-US" altLang="zh-TW" sz="1600" dirty="0" smtClean="0"/>
              <a:t> function to retrieve a thread's exit value.</a:t>
            </a:r>
          </a:p>
          <a:p>
            <a:r>
              <a:rPr lang="en-US" altLang="zh-TW" sz="2000" b="1" dirty="0" smtClean="0"/>
              <a:t>Remarks</a:t>
            </a:r>
          </a:p>
          <a:p>
            <a:pPr lvl="1"/>
            <a:r>
              <a:rPr lang="en-US" altLang="zh-TW" sz="1600" b="1" dirty="0" err="1" smtClean="0"/>
              <a:t>ExitThread</a:t>
            </a:r>
            <a:r>
              <a:rPr lang="en-US" altLang="zh-TW" sz="1600" dirty="0" smtClean="0"/>
              <a:t> is the preferred method of exiting a thread in C code. However, in C++ code, the thread is exited before any destructors can be called or any other automatic cleanup can be performed. Therefore, in C++ code, you should return from your thread function.</a:t>
            </a:r>
          </a:p>
          <a:p>
            <a:pPr lvl="1"/>
            <a:r>
              <a:rPr lang="en-US" altLang="zh-TW" sz="1600" dirty="0" smtClean="0"/>
              <a:t>When this function is called (either explicitly or by returning from a thread procedure), the current thread's stack is </a:t>
            </a:r>
            <a:r>
              <a:rPr lang="en-US" altLang="zh-TW" sz="1600" dirty="0" err="1" smtClean="0"/>
              <a:t>deallocated</a:t>
            </a:r>
            <a:r>
              <a:rPr lang="en-US" altLang="zh-TW" sz="1600" dirty="0" smtClean="0"/>
              <a:t>, all pending I/O initiated by the thread is canceled, and the thread terminates. The entry-point function of all attached dynamic-link libraries (DLLs) is invoked with a value indicating that the thread is detaching from the DLL.</a:t>
            </a:r>
          </a:p>
          <a:p>
            <a:r>
              <a:rPr lang="zh-TW" altLang="en-US" sz="2000" dirty="0" smtClean="0"/>
              <a:t>實際上它是讓使用這個函式的</a:t>
            </a:r>
            <a:r>
              <a:rPr lang="en-US" altLang="zh-TW" sz="2000" dirty="0" smtClean="0"/>
              <a:t>thread</a:t>
            </a:r>
            <a:r>
              <a:rPr lang="zh-TW" altLang="en-US" sz="2000" dirty="0" smtClean="0"/>
              <a:t>關閉</a:t>
            </a:r>
            <a:r>
              <a:rPr lang="en-US" altLang="zh-TW" sz="2000" dirty="0" smtClean="0"/>
              <a:t>, </a:t>
            </a:r>
            <a:r>
              <a:rPr lang="zh-TW" altLang="en-US" sz="2000" dirty="0" smtClean="0"/>
              <a:t>從外部關閉要用</a:t>
            </a:r>
            <a:r>
              <a:rPr lang="en-US" altLang="zh-TW" sz="2000" dirty="0" err="1" smtClean="0"/>
              <a:t>TerminateThread</a:t>
            </a:r>
            <a:r>
              <a:rPr lang="en-US" altLang="zh-TW" sz="2000" dirty="0" smtClean="0"/>
              <a:t>.</a:t>
            </a:r>
          </a:p>
          <a:p>
            <a:r>
              <a:rPr lang="zh-TW" altLang="en-US" sz="2000" dirty="0" smtClean="0"/>
              <a:t>呼叫它的</a:t>
            </a:r>
            <a:r>
              <a:rPr lang="en-US" altLang="zh-TW" sz="2000" dirty="0" smtClean="0"/>
              <a:t>Thread</a:t>
            </a:r>
            <a:r>
              <a:rPr lang="zh-TW" altLang="en-US" sz="2000" dirty="0" smtClean="0"/>
              <a:t>會即時關閉</a:t>
            </a:r>
            <a:r>
              <a:rPr lang="en-US" altLang="zh-TW" sz="2000" dirty="0" smtClean="0"/>
              <a:t>, </a:t>
            </a:r>
            <a:r>
              <a:rPr lang="zh-TW" altLang="en-US" sz="2000" dirty="0" smtClean="0"/>
              <a:t>但是</a:t>
            </a:r>
            <a:r>
              <a:rPr lang="en-US" altLang="zh-TW" sz="2000" dirty="0" smtClean="0"/>
              <a:t>handle</a:t>
            </a:r>
            <a:r>
              <a:rPr lang="zh-TW" altLang="en-US" sz="2000" dirty="0" smtClean="0"/>
              <a:t>不會被自動設成</a:t>
            </a:r>
            <a:r>
              <a:rPr lang="en-US" altLang="zh-TW" sz="2000" dirty="0" smtClean="0"/>
              <a:t>NULL</a:t>
            </a:r>
          </a:p>
          <a:p>
            <a:r>
              <a:rPr lang="zh-TW" altLang="en-US" sz="2000" dirty="0" smtClean="0"/>
              <a:t>考量到各種因素</a:t>
            </a:r>
            <a:r>
              <a:rPr lang="en-US" altLang="zh-TW" sz="2000" dirty="0" smtClean="0"/>
              <a:t>, </a:t>
            </a:r>
            <a:r>
              <a:rPr lang="zh-TW" altLang="en-US" sz="2000" dirty="0" smtClean="0"/>
              <a:t>它真是沒啥用處</a:t>
            </a:r>
            <a:r>
              <a:rPr lang="en-US" altLang="zh-TW" sz="20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GetExitCodeThread</a:t>
            </a:r>
            <a:endParaRPr lang="zh-TW" altLang="en-US" dirty="0"/>
          </a:p>
        </p:txBody>
      </p:sp>
      <p:sp>
        <p:nvSpPr>
          <p:cNvPr id="3" name="內容版面配置區 2"/>
          <p:cNvSpPr>
            <a:spLocks noGrp="1"/>
          </p:cNvSpPr>
          <p:nvPr>
            <p:ph idx="1"/>
          </p:nvPr>
        </p:nvSpPr>
        <p:spPr/>
        <p:txBody>
          <a:bodyPr>
            <a:noAutofit/>
          </a:bodyPr>
          <a:lstStyle/>
          <a:p>
            <a:r>
              <a:rPr lang="en-US" altLang="zh-TW" sz="2000" dirty="0" smtClean="0"/>
              <a:t>BOOL WINAPI </a:t>
            </a:r>
            <a:r>
              <a:rPr lang="en-US" altLang="zh-TW" sz="2000" dirty="0" err="1" smtClean="0"/>
              <a:t>GetExitCodeThread</a:t>
            </a:r>
            <a:r>
              <a:rPr lang="en-US" altLang="zh-TW" sz="2000" dirty="0" smtClean="0"/>
              <a:t>( __in HANDLE </a:t>
            </a:r>
            <a:r>
              <a:rPr lang="en-US" altLang="zh-TW" sz="2000" dirty="0" err="1" smtClean="0"/>
              <a:t>hThread</a:t>
            </a:r>
            <a:r>
              <a:rPr lang="en-US" altLang="zh-TW" sz="2000" dirty="0" smtClean="0"/>
              <a:t>, __out LPDWORD </a:t>
            </a:r>
            <a:r>
              <a:rPr lang="en-US" altLang="zh-TW" sz="2000" dirty="0" err="1" smtClean="0"/>
              <a:t>lpExitCode</a:t>
            </a:r>
            <a:r>
              <a:rPr lang="en-US" altLang="zh-TW" sz="2000" dirty="0" smtClean="0"/>
              <a:t> ); </a:t>
            </a:r>
          </a:p>
          <a:p>
            <a:r>
              <a:rPr lang="en-US" altLang="zh-TW" sz="2000" b="1" dirty="0" smtClean="0"/>
              <a:t>Parameters</a:t>
            </a:r>
          </a:p>
          <a:p>
            <a:pPr lvl="1"/>
            <a:r>
              <a:rPr lang="en-US" altLang="zh-TW" sz="1600" i="1" dirty="0" err="1" smtClean="0"/>
              <a:t>hThread</a:t>
            </a:r>
            <a:r>
              <a:rPr lang="en-US" altLang="zh-TW" sz="1600" dirty="0" smtClean="0"/>
              <a:t> [in] A handle to the thread.</a:t>
            </a:r>
          </a:p>
          <a:p>
            <a:pPr lvl="1"/>
            <a:r>
              <a:rPr lang="en-US" altLang="zh-TW" sz="1600" dirty="0" smtClean="0"/>
              <a:t>The handle must have the THREAD_QUERY_INFORMATION or THREAD_QUERY_LIMITED_INFORMATION access right. For more information, see </a:t>
            </a:r>
            <a:r>
              <a:rPr lang="en-US" altLang="zh-TW" sz="1600" dirty="0" smtClean="0">
                <a:hlinkClick r:id="rId2"/>
              </a:rPr>
              <a:t>Thread Security and Access Rights</a:t>
            </a:r>
            <a:r>
              <a:rPr lang="en-US" altLang="zh-TW" sz="1600" dirty="0" smtClean="0"/>
              <a:t>.</a:t>
            </a:r>
          </a:p>
          <a:p>
            <a:pPr lvl="1"/>
            <a:r>
              <a:rPr lang="en-US" altLang="zh-TW" sz="1600" b="1" dirty="0" smtClean="0"/>
              <a:t>Windows Server 2003 and Windows XP/2000:  </a:t>
            </a:r>
            <a:r>
              <a:rPr lang="en-US" altLang="zh-TW" sz="1600" dirty="0" smtClean="0"/>
              <a:t>The handle must have the THREAD_QUERY_INFORMATION access right.</a:t>
            </a:r>
          </a:p>
          <a:p>
            <a:pPr lvl="1"/>
            <a:r>
              <a:rPr lang="en-US" altLang="zh-TW" sz="1600" i="1" dirty="0" err="1" smtClean="0"/>
              <a:t>lpExitCode</a:t>
            </a:r>
            <a:r>
              <a:rPr lang="en-US" altLang="zh-TW" sz="1600" dirty="0" smtClean="0"/>
              <a:t> [out] A pointer to a variable to receive the thread termination </a:t>
            </a:r>
            <a:r>
              <a:rPr lang="en-US" altLang="zh-TW" sz="1600" dirty="0" err="1" smtClean="0"/>
              <a:t>status.For</a:t>
            </a:r>
            <a:r>
              <a:rPr lang="en-US" altLang="zh-TW" sz="1600" dirty="0" smtClean="0"/>
              <a:t> more information, see Remarks.</a:t>
            </a:r>
          </a:p>
          <a:p>
            <a:r>
              <a:rPr lang="en-US" altLang="zh-TW" sz="2000" b="1" dirty="0" smtClean="0"/>
              <a:t>Return Value</a:t>
            </a:r>
          </a:p>
          <a:p>
            <a:pPr lvl="1"/>
            <a:r>
              <a:rPr lang="en-US" altLang="zh-TW" sz="1600" dirty="0" smtClean="0"/>
              <a:t>If the function succeeds, the return value is nonzero.</a:t>
            </a:r>
          </a:p>
          <a:p>
            <a:pPr lvl="1"/>
            <a:r>
              <a:rPr lang="en-US" altLang="zh-TW" sz="1600" dirty="0" smtClean="0"/>
              <a:t>If the function fails, the return value is zero. To get extended error information, call </a:t>
            </a:r>
            <a:r>
              <a:rPr lang="en-US" altLang="zh-TW" sz="1600" b="1" dirty="0" err="1" smtClean="0">
                <a:hlinkClick r:id="rId3"/>
              </a:rPr>
              <a:t>GetLastError</a:t>
            </a:r>
            <a:r>
              <a:rPr lang="en-US" altLang="zh-TW" sz="1600" dirty="0" smtClean="0"/>
              <a:t>.</a:t>
            </a:r>
          </a:p>
          <a:p>
            <a:endParaRPr lang="en-US" altLang="zh-TW" sz="2000" dirty="0" smtClean="0"/>
          </a:p>
          <a:p>
            <a:endParaRPr lang="en-US" altLang="zh-TW" sz="2000" dirty="0" smtClean="0"/>
          </a:p>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Remarks</a:t>
            </a:r>
            <a:endParaRPr lang="zh-TW" altLang="en-US" dirty="0"/>
          </a:p>
        </p:txBody>
      </p:sp>
      <p:sp>
        <p:nvSpPr>
          <p:cNvPr id="3" name="內容版面配置區 2"/>
          <p:cNvSpPr>
            <a:spLocks noGrp="1"/>
          </p:cNvSpPr>
          <p:nvPr>
            <p:ph idx="1"/>
          </p:nvPr>
        </p:nvSpPr>
        <p:spPr/>
        <p:txBody>
          <a:bodyPr>
            <a:normAutofit/>
          </a:bodyPr>
          <a:lstStyle/>
          <a:p>
            <a:pPr algn="just"/>
            <a:r>
              <a:rPr lang="en-US" altLang="zh-TW" sz="2000" dirty="0" smtClean="0"/>
              <a:t>This function returns immediately. </a:t>
            </a:r>
            <a:r>
              <a:rPr lang="en-US" altLang="zh-TW" sz="2000" dirty="0" smtClean="0">
                <a:solidFill>
                  <a:srgbClr val="FF0000"/>
                </a:solidFill>
              </a:rPr>
              <a:t>If the specified thread has not terminated and the function succeeds, the status returned is STILL_ACTIVE. </a:t>
            </a:r>
            <a:r>
              <a:rPr lang="en-US" altLang="zh-TW" sz="2000" dirty="0" smtClean="0"/>
              <a:t>If the thread has terminated and the function succeeds, the status returned is one of the following values:</a:t>
            </a:r>
          </a:p>
          <a:p>
            <a:pPr lvl="1"/>
            <a:r>
              <a:rPr lang="en-US" altLang="zh-TW" sz="1600" dirty="0" smtClean="0"/>
              <a:t>The exit value specified in the </a:t>
            </a:r>
            <a:r>
              <a:rPr lang="en-US" altLang="zh-TW" sz="1600" b="1" dirty="0" err="1" smtClean="0">
                <a:hlinkClick r:id="rId2"/>
              </a:rPr>
              <a:t>ExitThread</a:t>
            </a:r>
            <a:r>
              <a:rPr lang="en-US" altLang="zh-TW" sz="1600" dirty="0" smtClean="0"/>
              <a:t> or </a:t>
            </a:r>
            <a:r>
              <a:rPr lang="en-US" altLang="zh-TW" sz="1600" b="1" dirty="0" err="1" smtClean="0">
                <a:hlinkClick r:id="rId3"/>
              </a:rPr>
              <a:t>TerminateThread</a:t>
            </a:r>
            <a:r>
              <a:rPr lang="en-US" altLang="zh-TW" sz="1600" dirty="0" smtClean="0"/>
              <a:t> function.</a:t>
            </a:r>
          </a:p>
          <a:p>
            <a:pPr lvl="1"/>
            <a:r>
              <a:rPr lang="en-US" altLang="zh-TW" sz="1600" dirty="0" smtClean="0"/>
              <a:t>The return value from the thread function.</a:t>
            </a:r>
          </a:p>
          <a:p>
            <a:pPr lvl="1"/>
            <a:r>
              <a:rPr lang="en-US" altLang="zh-TW" sz="1600" dirty="0" smtClean="0"/>
              <a:t>The exit value of the thread's process.</a:t>
            </a:r>
            <a:endParaRPr lang="zh-TW" altLang="en-US" sz="1600" dirty="0"/>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860</Words>
  <Application>Microsoft Office PowerPoint</Application>
  <PresentationFormat>如螢幕大小 (4:3)</PresentationFormat>
  <Paragraphs>94</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Programming techs</vt:lpstr>
      <vt:lpstr>程式架構</vt:lpstr>
      <vt:lpstr>投影片 3</vt:lpstr>
      <vt:lpstr>投影片 4</vt:lpstr>
      <vt:lpstr>Outline</vt:lpstr>
      <vt:lpstr>Create thread</vt:lpstr>
      <vt:lpstr>Exit Thread</vt:lpstr>
      <vt:lpstr>GetExitCodeThread</vt:lpstr>
      <vt:lpstr>Remarks</vt:lpstr>
      <vt:lpstr>GetLastError</vt:lpstr>
      <vt:lpstr>Terminate Thread(不建議使用)</vt:lpstr>
      <vt:lpstr>Remarks</vt:lpstr>
      <vt:lpstr>Button Caption Change</vt:lpstr>
      <vt:lpstr>PIONEER Robot class</vt:lpstr>
      <vt:lpstr>Sensor的處理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techs</dc:title>
  <dc:creator>Karate362</dc:creator>
  <cp:lastModifiedBy>Karate362</cp:lastModifiedBy>
  <cp:revision>27</cp:revision>
  <dcterms:created xsi:type="dcterms:W3CDTF">2010-01-04T04:39:44Z</dcterms:created>
  <dcterms:modified xsi:type="dcterms:W3CDTF">2010-01-11T11:36:10Z</dcterms:modified>
</cp:coreProperties>
</file>