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aSYJZfVXO3ohMaACB8HQl57hf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ff129cf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5ff129c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7837ea48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7837ea4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d024449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5d02444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ea1e4a0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5ea1e4a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d024449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f5d02444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cd355478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cfcd35547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5d024449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5d02444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5d024449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5d02444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d024449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f5d02444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fcd355478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cfcd3554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5ff129cf3_2_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f5ff129cf3_2_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f5ff129cf3_2_4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f5ff129cf3_2_4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gf5ff129cf3_2_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f5ff129cf3_2_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f5ff129cf3_2_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f5ff129cf3_2_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gf5ff129cf3_2_4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f5ff129cf3_2_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f5ff129cf3_2_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f5ff129cf3_2_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gf5ff129cf3_2_4"/>
          <p:cNvGrpSpPr/>
          <p:nvPr/>
        </p:nvGrpSpPr>
        <p:grpSpPr>
          <a:xfrm>
            <a:off x="9409956" y="6784"/>
            <a:ext cx="2468374" cy="1002839"/>
            <a:chOff x="6917201" y="0"/>
            <a:chExt cx="2227777" cy="863400"/>
          </a:xfrm>
        </p:grpSpPr>
        <p:sp>
          <p:nvSpPr>
            <p:cNvPr id="23" name="Google Shape;23;gf5ff129cf3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f5ff129cf3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f5ff129cf3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gf5ff129cf3_2_4"/>
          <p:cNvGrpSpPr/>
          <p:nvPr/>
        </p:nvGrpSpPr>
        <p:grpSpPr>
          <a:xfrm>
            <a:off x="8737605" y="5623802"/>
            <a:ext cx="3185497" cy="1234317"/>
            <a:chOff x="6917201" y="0"/>
            <a:chExt cx="2227777" cy="863400"/>
          </a:xfrm>
        </p:grpSpPr>
        <p:sp>
          <p:nvSpPr>
            <p:cNvPr id="27" name="Google Shape;27;gf5ff129cf3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f5ff129cf3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f5ff129cf3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f5ff129cf3_2_4"/>
          <p:cNvGrpSpPr/>
          <p:nvPr/>
        </p:nvGrpSpPr>
        <p:grpSpPr>
          <a:xfrm>
            <a:off x="265761" y="5407536"/>
            <a:ext cx="3727291" cy="1444382"/>
            <a:chOff x="6917201" y="0"/>
            <a:chExt cx="2227777" cy="863400"/>
          </a:xfrm>
        </p:grpSpPr>
        <p:sp>
          <p:nvSpPr>
            <p:cNvPr id="31" name="Google Shape;31;gf5ff129cf3_2_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f5ff129cf3_2_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f5ff129cf3_2_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f5ff129cf3_2_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f5ff129cf3_2_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f5ff129cf3_2_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5ff129cf3_2_9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f5ff129cf3_2_9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5ff129cf3_2_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f5ff129cf3_2_98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4" name="Google Shape;114;gf5ff129cf3_2_9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ff129cf3_2_104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gf5ff129cf3_2_104"/>
          <p:cNvGrpSpPr/>
          <p:nvPr/>
        </p:nvGrpSpPr>
        <p:grpSpPr>
          <a:xfrm>
            <a:off x="7945627" y="5492768"/>
            <a:ext cx="3361267" cy="1365553"/>
            <a:chOff x="6917201" y="0"/>
            <a:chExt cx="2227777" cy="863400"/>
          </a:xfrm>
        </p:grpSpPr>
        <p:sp>
          <p:nvSpPr>
            <p:cNvPr id="118" name="Google Shape;118;gf5ff129cf3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f5ff129cf3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f5ff129cf3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gf5ff129cf3_2_104"/>
          <p:cNvGrpSpPr/>
          <p:nvPr/>
        </p:nvGrpSpPr>
        <p:grpSpPr>
          <a:xfrm>
            <a:off x="265761" y="3"/>
            <a:ext cx="3727291" cy="1444382"/>
            <a:chOff x="6917201" y="0"/>
            <a:chExt cx="2227777" cy="863400"/>
          </a:xfrm>
        </p:grpSpPr>
        <p:sp>
          <p:nvSpPr>
            <p:cNvPr id="122" name="Google Shape;122;gf5ff129cf3_2_1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f5ff129cf3_2_1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f5ff129cf3_2_1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gf5ff129cf3_2_104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gf5ff129cf3_2_104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f5ff129cf3_2_10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ff129cf3_2_11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5ff129cf3_2_119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" name="Google Shape;39;gf5ff129cf3_2_119"/>
          <p:cNvSpPr txBox="1"/>
          <p:nvPr>
            <p:ph idx="1" type="body"/>
          </p:nvPr>
        </p:nvSpPr>
        <p:spPr>
          <a:xfrm>
            <a:off x="1028700" y="2161903"/>
            <a:ext cx="101346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indent="-325755" lvl="1" marL="914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30"/>
              <a:buChar char="○"/>
              <a:defRPr/>
            </a:lvl2pPr>
            <a:lvl3pPr indent="-342900" lvl="2" marL="1371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gf5ff129cf3_2_119"/>
          <p:cNvSpPr txBox="1"/>
          <p:nvPr>
            <p:ph idx="10" type="dt"/>
          </p:nvPr>
        </p:nvSpPr>
        <p:spPr>
          <a:xfrm>
            <a:off x="354841" y="6245032"/>
            <a:ext cx="265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f5ff129cf3_2_119"/>
          <p:cNvSpPr txBox="1"/>
          <p:nvPr>
            <p:ph idx="11" type="ftr"/>
          </p:nvPr>
        </p:nvSpPr>
        <p:spPr>
          <a:xfrm>
            <a:off x="7279964" y="6245033"/>
            <a:ext cx="4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f5ff129cf3_2_119"/>
          <p:cNvSpPr txBox="1"/>
          <p:nvPr>
            <p:ph idx="12" type="sldNum"/>
          </p:nvPr>
        </p:nvSpPr>
        <p:spPr>
          <a:xfrm>
            <a:off x="11394765" y="6245032"/>
            <a:ext cx="52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5ff129cf3_2_32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gf5ff129cf3_2_32"/>
          <p:cNvGrpSpPr/>
          <p:nvPr/>
        </p:nvGrpSpPr>
        <p:grpSpPr>
          <a:xfrm>
            <a:off x="7458691" y="5281486"/>
            <a:ext cx="3880116" cy="1576482"/>
            <a:chOff x="6917201" y="0"/>
            <a:chExt cx="2227777" cy="863400"/>
          </a:xfrm>
        </p:grpSpPr>
        <p:sp>
          <p:nvSpPr>
            <p:cNvPr id="46" name="Google Shape;46;gf5ff129cf3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f5ff129cf3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f5ff129cf3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gf5ff129cf3_2_32"/>
          <p:cNvGrpSpPr/>
          <p:nvPr/>
        </p:nvGrpSpPr>
        <p:grpSpPr>
          <a:xfrm>
            <a:off x="265761" y="3"/>
            <a:ext cx="3727291" cy="1444382"/>
            <a:chOff x="6917201" y="0"/>
            <a:chExt cx="2227777" cy="863400"/>
          </a:xfrm>
        </p:grpSpPr>
        <p:sp>
          <p:nvSpPr>
            <p:cNvPr id="50" name="Google Shape;50;gf5ff129cf3_2_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f5ff129cf3_2_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f5ff129cf3_2_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f5ff129cf3_2_32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gf5ff129cf3_2_3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5ff129cf3_2_4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f5ff129cf3_2_4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f5ff129cf3_2_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f5ff129cf3_2_4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0" name="Google Shape;60;gf5ff129cf3_2_4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f5ff129cf3_2_4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ff129cf3_2_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f5ff129cf3_2_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f5ff129cf3_2_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f5ff129cf3_2_5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7" name="Google Shape;67;gf5ff129cf3_2_51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f5ff129cf3_2_51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f5ff129cf3_2_5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ff129cf3_2_5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f5ff129cf3_2_5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f5ff129cf3_2_5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f5ff129cf3_2_59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f5ff129cf3_2_5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ff129cf3_2_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f5ff129cf3_2_6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f5ff129cf3_2_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f5ff129cf3_2_65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1" name="Google Shape;81;gf5ff129cf3_2_65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2" name="Google Shape;82;gf5ff129cf3_2_6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ff129cf3_2_72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f5ff129cf3_2_72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gf5ff129cf3_2_72"/>
          <p:cNvGrpSpPr/>
          <p:nvPr/>
        </p:nvGrpSpPr>
        <p:grpSpPr>
          <a:xfrm>
            <a:off x="341187" y="-11"/>
            <a:ext cx="3001758" cy="1391229"/>
            <a:chOff x="3961956" y="4383950"/>
            <a:chExt cx="1160548" cy="548700"/>
          </a:xfrm>
        </p:grpSpPr>
        <p:sp>
          <p:nvSpPr>
            <p:cNvPr id="87" name="Google Shape;87;gf5ff129cf3_2_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f5ff129cf3_2_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f5ff129cf3_2_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f5ff129cf3_2_7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f5ff129cf3_2_72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92" name="Google Shape;92;gf5ff129cf3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f5ff129cf3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f5ff129cf3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f5ff129cf3_2_72"/>
          <p:cNvGrpSpPr/>
          <p:nvPr/>
        </p:nvGrpSpPr>
        <p:grpSpPr>
          <a:xfrm>
            <a:off x="7848468" y="1657"/>
            <a:ext cx="4343271" cy="1681990"/>
            <a:chOff x="6917201" y="0"/>
            <a:chExt cx="2227777" cy="863400"/>
          </a:xfrm>
        </p:grpSpPr>
        <p:sp>
          <p:nvSpPr>
            <p:cNvPr id="96" name="Google Shape;96;gf5ff129cf3_2_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f5ff129cf3_2_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f5ff129cf3_2_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gf5ff129cf3_2_72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0" name="Google Shape;100;gf5ff129cf3_2_7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f129cf3_2_9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f5ff129cf3_2_9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f5ff129cf3_2_9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f5ff129cf3_2_90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6" name="Google Shape;106;gf5ff129cf3_2_90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gf5ff129cf3_2_90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8" name="Google Shape;108;gf5ff129cf3_2_9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5ff129cf3_2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b="0" i="0" sz="3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f5ff129cf3_2_0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f5ff129cf3_2_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4QwzWvocwNmKcTnW5c58zIjHh83vv_8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0" y="1473200"/>
            <a:ext cx="12191999" cy="5384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0000"/>
                </a:srgbClr>
              </a:gs>
              <a:gs pos="100000">
                <a:srgbClr val="000000">
                  <a:alpha val="65882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>
            <p:ph type="ctrTitle"/>
          </p:nvPr>
        </p:nvSpPr>
        <p:spPr>
          <a:xfrm>
            <a:off x="1250302" y="1066800"/>
            <a:ext cx="10440955" cy="3383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MACHINE-LEARNING</a:t>
            </a:r>
            <a:br>
              <a:rPr lang="en-US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SURVEILLANCE INTEGRATED</a:t>
            </a:r>
            <a:br>
              <a:rPr lang="en-US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(MALASIS)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165600" y="5985175"/>
            <a:ext cx="1186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Jacob Attia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Zachary Tauscher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Caleb Leeb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Jaclyn Welch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"/>
          <p:cNvGrpSpPr/>
          <p:nvPr/>
        </p:nvGrpSpPr>
        <p:grpSpPr>
          <a:xfrm>
            <a:off x="5662258" y="4213586"/>
            <a:ext cx="867485" cy="163226"/>
            <a:chOff x="8910933" y="1837414"/>
            <a:chExt cx="867485" cy="163226"/>
          </a:xfrm>
        </p:grpSpPr>
        <p:sp>
          <p:nvSpPr>
            <p:cNvPr id="139" name="Google Shape;139;p1"/>
            <p:cNvSpPr/>
            <p:nvPr/>
          </p:nvSpPr>
          <p:spPr>
            <a:xfrm flipH="1" rot="-2635175">
              <a:off x="9286956" y="1861308"/>
              <a:ext cx="115439" cy="115439"/>
            </a:xfrm>
            <a:prstGeom prst="rect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1"/>
            <p:cNvCxnSpPr/>
            <p:nvPr/>
          </p:nvCxnSpPr>
          <p:spPr>
            <a:xfrm>
              <a:off x="9426289" y="1919027"/>
              <a:ext cx="352129" cy="0"/>
            </a:xfrm>
            <a:prstGeom prst="straightConnector1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8910933" y="1919027"/>
              <a:ext cx="352129" cy="0"/>
            </a:xfrm>
            <a:prstGeom prst="straightConnector1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165600" y="4951625"/>
            <a:ext cx="118608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December 2021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ff129cf3_0_1"/>
          <p:cNvSpPr txBox="1"/>
          <p:nvPr>
            <p:ph type="title"/>
          </p:nvPr>
        </p:nvSpPr>
        <p:spPr>
          <a:xfrm>
            <a:off x="1028700" y="7845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Timeline</a:t>
            </a:r>
            <a:endParaRPr/>
          </a:p>
        </p:txBody>
      </p:sp>
      <p:pic>
        <p:nvPicPr>
          <p:cNvPr id="198" name="Google Shape;198;gf5ff129cf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19350"/>
            <a:ext cx="11887202" cy="348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f5ff129cf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82250"/>
            <a:ext cx="12192001" cy="36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f5ff129cf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48844"/>
            <a:ext cx="12192000" cy="356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7837ea486_0_13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Next?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f7837ea486_0_13"/>
          <p:cNvSpPr txBox="1"/>
          <p:nvPr>
            <p:ph idx="1" type="body"/>
          </p:nvPr>
        </p:nvSpPr>
        <p:spPr>
          <a:xfrm>
            <a:off x="1028700" y="2161903"/>
            <a:ext cx="101346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Next Semester Overview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Finish the machine-learning algorithm for audio categorization and integrate to work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simultaneously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with other systems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Finalize sound localization to produce a coordinate point rather than only direction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Integrate multiple sound source processing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Create a hosing to hold all components for mounting within in a room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0244491_0_35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-US" sz="7000"/>
              <a:t>Thank you!</a:t>
            </a:r>
            <a:endParaRPr sz="7000"/>
          </a:p>
        </p:txBody>
      </p:sp>
      <p:sp>
        <p:nvSpPr>
          <p:cNvPr id="212" name="Google Shape;212;gf5d0244491_0_35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756"/>
              <a:buNone/>
            </a:pPr>
            <a:r>
              <a:rPr lang="en-US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Changes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Source Localization Progress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Audio Processing Progress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Vi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sualization Software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Progress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Raspberry Pi Progress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Next Semester Plan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ea1e4a02_1_0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 of MALASIS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f5ea1e4a02_1_0"/>
          <p:cNvSpPr txBox="1"/>
          <p:nvPr>
            <p:ph idx="1" type="body"/>
          </p:nvPr>
        </p:nvSpPr>
        <p:spPr>
          <a:xfrm>
            <a:off x="951475" y="2136178"/>
            <a:ext cx="101346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Audio Surveillance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icrophone arrays for localization and classification of sounds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Visualization software to display location in room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Also displays sound type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d0244491_0_5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Changes Since Demo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gf5d0244491_0_5"/>
          <p:cNvSpPr txBox="1"/>
          <p:nvPr>
            <p:ph idx="1" type="body"/>
          </p:nvPr>
        </p:nvSpPr>
        <p:spPr>
          <a:xfrm>
            <a:off x="1028700" y="2161903"/>
            <a:ext cx="101346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Working with a wired setup while Bluetooth is unavailable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Using DOA from microphone arrays for source localization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Visualization shows direction of sound from system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cd355478_6_0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Progress on Source Localization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cfcd355478_6_0"/>
          <p:cNvSpPr txBox="1"/>
          <p:nvPr>
            <p:ph idx="1" type="body"/>
          </p:nvPr>
        </p:nvSpPr>
        <p:spPr>
          <a:xfrm>
            <a:off x="1028700" y="2161900"/>
            <a:ext cx="101346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Delayed usage of Time Delay of Arrival for sound source localization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System is capable of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outputting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the D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irection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of arrival of a sound source as degrees from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microphone in real time.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d0244491_0_10"/>
          <p:cNvSpPr txBox="1"/>
          <p:nvPr>
            <p:ph type="title"/>
          </p:nvPr>
        </p:nvSpPr>
        <p:spPr>
          <a:xfrm>
            <a:off x="1028700" y="7239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Progress on Visualization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f5d0244491_0_10"/>
          <p:cNvSpPr txBox="1"/>
          <p:nvPr>
            <p:ph idx="1" type="body"/>
          </p:nvPr>
        </p:nvSpPr>
        <p:spPr>
          <a:xfrm>
            <a:off x="1028700" y="2161900"/>
            <a:ext cx="101346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Currently displays radial position of object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Outputs specific angle in degrees from North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Accepts variable inputs - any number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d0244491_0_15"/>
          <p:cNvSpPr txBox="1"/>
          <p:nvPr>
            <p:ph type="title"/>
          </p:nvPr>
        </p:nvSpPr>
        <p:spPr>
          <a:xfrm>
            <a:off x="1028700" y="12455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Audio Processing Progress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f5d0244491_0_15"/>
          <p:cNvSpPr txBox="1"/>
          <p:nvPr>
            <p:ph idx="1" type="body"/>
          </p:nvPr>
        </p:nvSpPr>
        <p:spPr>
          <a:xfrm>
            <a:off x="1028700" y="1585600"/>
            <a:ext cx="111048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System creates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spectrogram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of sounds in .wav file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Can run in real time with bursts for input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Classifier takes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spectrogram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 input, not running in real time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Only trained for two sounds at this time: clapping and footsteps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gf5d02444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4069475"/>
            <a:ext cx="92392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5d0244491_0_41"/>
          <p:cNvSpPr txBox="1"/>
          <p:nvPr>
            <p:ph type="title"/>
          </p:nvPr>
        </p:nvSpPr>
        <p:spPr>
          <a:xfrm>
            <a:off x="0" y="-57100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Progress on Audio Processing (cont)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f5d0244491_0_41"/>
          <p:cNvSpPr txBox="1"/>
          <p:nvPr>
            <p:ph idx="1" type="body"/>
          </p:nvPr>
        </p:nvSpPr>
        <p:spPr>
          <a:xfrm>
            <a:off x="1028700" y="2162050"/>
            <a:ext cx="94683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f5d0244491_0_41" title="2021-12-07 12-07-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188" y="944450"/>
            <a:ext cx="8539325" cy="64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cd355478_2_1"/>
          <p:cNvSpPr txBox="1"/>
          <p:nvPr>
            <p:ph type="title"/>
          </p:nvPr>
        </p:nvSpPr>
        <p:spPr>
          <a:xfrm>
            <a:off x="1028700" y="124550"/>
            <a:ext cx="10134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Progress on Raspberry 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cfcd355478_2_1"/>
          <p:cNvSpPr txBox="1"/>
          <p:nvPr>
            <p:ph idx="1" type="body"/>
          </p:nvPr>
        </p:nvSpPr>
        <p:spPr>
          <a:xfrm>
            <a:off x="1028700" y="1585599"/>
            <a:ext cx="101346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Raspberry Pi setup is complete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Can access internet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Can run Python files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It is successfully integrated with the audio processing and visualization software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Times New Roman"/>
              <a:buChar char="○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Pi can now display the visualization of sound, while running the audio processing files to pick up sound in real-time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2021-10-05T03:16:26Z</dcterms:created>
  <dc:creator>Welch, Jaclyn</dc:creator>
</cp:coreProperties>
</file>