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Nuni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Italic.fntdata"/><Relationship Id="rId30" Type="http://schemas.openxmlformats.org/officeDocument/2006/relationships/font" Target="fonts/Nuni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20f4e0f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g1120f4e0f5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39c7d7fc7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139c7d7fc7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39c7d7fc7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139c7d7fc7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214a8063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214a8063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214a802a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1214a802a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120f4e0f52_0_4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1120f4e0f52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139c7d7fc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139c7d7fc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139c7d7fc7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139c7d7fc7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120f4e0f52_0_4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1120f4e0f52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4c57f3a0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14c57f3a0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120f4e0f52_0_1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1120f4e0f52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20f4e0f52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g1120f4e0f52_0_1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13a7db585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13a7db585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20f4e0f52_0_1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20f4e0f52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20f4e0f52_0_2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1120f4e0f52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20f4e0f52_0_1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1120f4e0f52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20f4e0f52_0_1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1120f4e0f52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20f4e0f52_0_1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1120f4e0f52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39c7d7fc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39c7d7fc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39c7d7fc7_3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39c7d7fc7_3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39c7d7fc7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139c7d7fc7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39c7d7fc7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139c7d7fc7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 txBox="1"/>
          <p:nvPr>
            <p:ph type="title"/>
          </p:nvPr>
        </p:nvSpPr>
        <p:spPr>
          <a:xfrm>
            <a:off x="771525" y="542925"/>
            <a:ext cx="7601100" cy="966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6" name="Google Shape;126;p13"/>
          <p:cNvSpPr txBox="1"/>
          <p:nvPr>
            <p:ph idx="1" type="body"/>
          </p:nvPr>
        </p:nvSpPr>
        <p:spPr>
          <a:xfrm>
            <a:off x="771525" y="1621427"/>
            <a:ext cx="7601100" cy="29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indent="-298450" lvl="1" marL="9144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/>
            </a:lvl2pPr>
            <a:lvl3pPr indent="-317500" lvl="2" marL="13716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13"/>
          <p:cNvSpPr txBox="1"/>
          <p:nvPr>
            <p:ph idx="10" type="dt"/>
          </p:nvPr>
        </p:nvSpPr>
        <p:spPr>
          <a:xfrm>
            <a:off x="266131" y="4683774"/>
            <a:ext cx="199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13"/>
          <p:cNvSpPr txBox="1"/>
          <p:nvPr>
            <p:ph idx="11" type="ftr"/>
          </p:nvPr>
        </p:nvSpPr>
        <p:spPr>
          <a:xfrm>
            <a:off x="5459973" y="4683775"/>
            <a:ext cx="30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13"/>
          <p:cNvSpPr txBox="1"/>
          <p:nvPr>
            <p:ph idx="12" type="sldNum"/>
          </p:nvPr>
        </p:nvSpPr>
        <p:spPr>
          <a:xfrm>
            <a:off x="8546074" y="4683774"/>
            <a:ext cx="39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IKAgS7Qb-WY7csPU2-uHNzzP9OOgSweq/view" TargetMode="External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rhine3/pysoundfinder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drive.google.com/file/d/1VGAAjXeDvUYZ5u9CVo9j4TheYN5pj6Co/view" TargetMode="External"/><Relationship Id="rId4" Type="http://schemas.openxmlformats.org/officeDocument/2006/relationships/image" Target="../media/image1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14"/>
          <p:cNvPicPr preferRelativeResize="0"/>
          <p:nvPr/>
        </p:nvPicPr>
        <p:blipFill rotWithShape="1">
          <a:blip r:embed="rId3">
            <a:alphaModFix/>
          </a:blip>
          <a:srcRect b="0" l="0" r="0" t="279"/>
          <a:stretch/>
        </p:blipFill>
        <p:spPr>
          <a:xfrm>
            <a:off x="-108057" y="8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4"/>
          <p:cNvSpPr/>
          <p:nvPr/>
        </p:nvSpPr>
        <p:spPr>
          <a:xfrm>
            <a:off x="0" y="1104900"/>
            <a:ext cx="9144000" cy="40386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42000">
                <a:srgbClr val="000000">
                  <a:alpha val="40392"/>
                </a:srgbClr>
              </a:gs>
              <a:gs pos="100000">
                <a:srgbClr val="000000">
                  <a:alpha val="66274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4"/>
          <p:cNvSpPr txBox="1"/>
          <p:nvPr>
            <p:ph type="ctrTitle"/>
          </p:nvPr>
        </p:nvSpPr>
        <p:spPr>
          <a:xfrm>
            <a:off x="493826" y="800100"/>
            <a:ext cx="7830600" cy="253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en" sz="4100">
                <a:solidFill>
                  <a:srgbClr val="FFFFFF"/>
                </a:solidFill>
              </a:rPr>
              <a:t>MACHINE-LEARNING</a:t>
            </a:r>
            <a:br>
              <a:rPr lang="en" sz="4100">
                <a:solidFill>
                  <a:srgbClr val="FFFFFF"/>
                </a:solidFill>
              </a:rPr>
            </a:br>
            <a:r>
              <a:rPr lang="en" sz="4100">
                <a:solidFill>
                  <a:srgbClr val="FFFFFF"/>
                </a:solidFill>
              </a:rPr>
              <a:t>AUDIO SURVEILLANCE INTEGRATED</a:t>
            </a:r>
            <a:br>
              <a:rPr lang="en" sz="4100">
                <a:solidFill>
                  <a:srgbClr val="FFFFFF"/>
                </a:solidFill>
              </a:rPr>
            </a:br>
            <a:r>
              <a:rPr lang="en" sz="4100">
                <a:solidFill>
                  <a:srgbClr val="FFFFFF"/>
                </a:solidFill>
              </a:rPr>
              <a:t> SYSTEM (MALASIS)</a:t>
            </a:r>
            <a:endParaRPr/>
          </a:p>
        </p:txBody>
      </p:sp>
      <p:sp>
        <p:nvSpPr>
          <p:cNvPr id="138" name="Google Shape;138;p14"/>
          <p:cNvSpPr txBox="1"/>
          <p:nvPr>
            <p:ph idx="1" type="subTitle"/>
          </p:nvPr>
        </p:nvSpPr>
        <p:spPr>
          <a:xfrm>
            <a:off x="124200" y="4488881"/>
            <a:ext cx="88956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Jacob Attia,	Zachary Tauscher, </a:t>
            </a:r>
            <a:r>
              <a:rPr lang="en">
                <a:solidFill>
                  <a:srgbClr val="FFFFFF"/>
                </a:solidFill>
              </a:rPr>
              <a:t>Caleb Lee</a:t>
            </a:r>
            <a:r>
              <a:rPr lang="en">
                <a:solidFill>
                  <a:srgbClr val="FFFFFF"/>
                </a:solidFill>
              </a:rPr>
              <a:t>b, Jaclyn Welch, and Jorge Garcia</a:t>
            </a:r>
            <a:endParaRPr/>
          </a:p>
        </p:txBody>
      </p:sp>
      <p:grpSp>
        <p:nvGrpSpPr>
          <p:cNvPr id="139" name="Google Shape;139;p14"/>
          <p:cNvGrpSpPr/>
          <p:nvPr/>
        </p:nvGrpSpPr>
        <p:grpSpPr>
          <a:xfrm>
            <a:off x="4246693" y="3160190"/>
            <a:ext cx="650667" cy="122400"/>
            <a:chOff x="8910933" y="1837414"/>
            <a:chExt cx="867556" cy="163200"/>
          </a:xfrm>
        </p:grpSpPr>
        <p:sp>
          <p:nvSpPr>
            <p:cNvPr id="140" name="Google Shape;140;p14"/>
            <p:cNvSpPr/>
            <p:nvPr/>
          </p:nvSpPr>
          <p:spPr>
            <a:xfrm flipH="1" rot="-2636813">
              <a:off x="9287005" y="1861305"/>
              <a:ext cx="115419" cy="115419"/>
            </a:xfrm>
            <a:prstGeom prst="rect">
              <a:avLst/>
            </a:prstGeom>
            <a:noFill/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1" name="Google Shape;141;p14"/>
            <p:cNvCxnSpPr/>
            <p:nvPr/>
          </p:nvCxnSpPr>
          <p:spPr>
            <a:xfrm>
              <a:off x="9426289" y="1919027"/>
              <a:ext cx="352200" cy="0"/>
            </a:xfrm>
            <a:prstGeom prst="straightConnector1">
              <a:avLst/>
            </a:prstGeom>
            <a:noFill/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" name="Google Shape;142;p14"/>
            <p:cNvCxnSpPr/>
            <p:nvPr/>
          </p:nvCxnSpPr>
          <p:spPr>
            <a:xfrm>
              <a:off x="8910933" y="1919027"/>
              <a:ext cx="352200" cy="0"/>
            </a:xfrm>
            <a:prstGeom prst="straightConnector1">
              <a:avLst/>
            </a:prstGeom>
            <a:noFill/>
            <a:ln cap="flat" cmpd="sng" w="158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43" name="Google Shape;143;p14"/>
          <p:cNvSpPr txBox="1"/>
          <p:nvPr>
            <p:ph idx="1" type="subTitle"/>
          </p:nvPr>
        </p:nvSpPr>
        <p:spPr>
          <a:xfrm>
            <a:off x="124200" y="3713719"/>
            <a:ext cx="88956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</a:pPr>
            <a:r>
              <a:rPr lang="en" sz="2300">
                <a:solidFill>
                  <a:srgbClr val="FFFFFF"/>
                </a:solidFill>
              </a:rPr>
              <a:t>10</a:t>
            </a:r>
            <a:r>
              <a:rPr lang="en" sz="2300">
                <a:solidFill>
                  <a:srgbClr val="FFFFFF"/>
                </a:solidFill>
              </a:rPr>
              <a:t> February 2022</a:t>
            </a:r>
            <a:endParaRPr sz="23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938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313" y="0"/>
            <a:ext cx="64293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28575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771525" y="542925"/>
            <a:ext cx="7601100" cy="966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5"/>
          <p:cNvSpPr txBox="1"/>
          <p:nvPr>
            <p:ph idx="1" type="body"/>
          </p:nvPr>
        </p:nvSpPr>
        <p:spPr>
          <a:xfrm>
            <a:off x="771525" y="1621427"/>
            <a:ext cx="7601100" cy="2976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25" title="Classification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9650" y="169938"/>
            <a:ext cx="6404850" cy="480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title"/>
          </p:nvPr>
        </p:nvSpPr>
        <p:spPr>
          <a:xfrm>
            <a:off x="771525" y="542925"/>
            <a:ext cx="7601100" cy="966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on Sound Localization</a:t>
            </a:r>
            <a:endParaRPr/>
          </a:p>
        </p:txBody>
      </p:sp>
      <p:pic>
        <p:nvPicPr>
          <p:cNvPr id="218" name="Google Shape;2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3450" y="1509225"/>
            <a:ext cx="5333964" cy="351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771525" y="542925"/>
            <a:ext cx="7601100" cy="966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Progress on Sound Localization</a:t>
            </a:r>
            <a:endParaRPr/>
          </a:p>
        </p:txBody>
      </p:sp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771525" y="1621425"/>
            <a:ext cx="7601100" cy="3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85750" lvl="0" marL="3429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Pysoundfinder</a:t>
            </a:r>
            <a:endParaRPr b="1" sz="1900"/>
          </a:p>
          <a:p>
            <a:pPr indent="-285750" lvl="1" marL="685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b="1" lang="en" sz="1900" u="sng">
                <a:solidFill>
                  <a:schemeClr val="hlink"/>
                </a:solidFill>
                <a:hlinkClick r:id="rId3"/>
              </a:rPr>
              <a:t>https://github.com/rhine3/pysoundfinder</a:t>
            </a:r>
            <a:r>
              <a:rPr b="1" lang="en" sz="1900"/>
              <a:t> </a:t>
            </a:r>
            <a:endParaRPr b="1" sz="1900"/>
          </a:p>
          <a:p>
            <a:pPr indent="-285750" lvl="1" marL="685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Sound localization software</a:t>
            </a:r>
            <a:endParaRPr sz="1900"/>
          </a:p>
          <a:p>
            <a:pPr indent="-285750" lvl="1" marL="685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Takes 3 inputs</a:t>
            </a:r>
            <a:endParaRPr sz="1900"/>
          </a:p>
          <a:p>
            <a:pPr indent="-285750" lvl="2" marL="10287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" sz="1900"/>
              <a:t>Recorder positions</a:t>
            </a:r>
            <a:endParaRPr sz="1900"/>
          </a:p>
          <a:p>
            <a:pPr indent="-285750" lvl="2" marL="10287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" sz="1900"/>
              <a:t>Time delay of arrival for recorders</a:t>
            </a:r>
            <a:endParaRPr sz="1900"/>
          </a:p>
          <a:p>
            <a:pPr indent="-285750" lvl="2" marL="10287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" sz="1900"/>
              <a:t>Ambient temperature</a:t>
            </a:r>
            <a:endParaRPr sz="1900"/>
          </a:p>
          <a:p>
            <a:pPr indent="-285750" lvl="1" marL="685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Returns plot indicating the location of the sound relative to the microphones</a:t>
            </a:r>
            <a:endParaRPr sz="1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type="title"/>
          </p:nvPr>
        </p:nvSpPr>
        <p:spPr>
          <a:xfrm>
            <a:off x="771525" y="542925"/>
            <a:ext cx="7601100" cy="966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8"/>
          <p:cNvSpPr txBox="1"/>
          <p:nvPr>
            <p:ph idx="1" type="body"/>
          </p:nvPr>
        </p:nvSpPr>
        <p:spPr>
          <a:xfrm>
            <a:off x="771525" y="1621427"/>
            <a:ext cx="7601100" cy="2976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894" y="280944"/>
            <a:ext cx="5980375" cy="458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/>
          <p:nvPr>
            <p:ph type="title"/>
          </p:nvPr>
        </p:nvSpPr>
        <p:spPr>
          <a:xfrm>
            <a:off x="771525" y="542925"/>
            <a:ext cx="7601100" cy="966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9"/>
          <p:cNvSpPr txBox="1"/>
          <p:nvPr>
            <p:ph idx="1" type="body"/>
          </p:nvPr>
        </p:nvSpPr>
        <p:spPr>
          <a:xfrm>
            <a:off x="771525" y="1621427"/>
            <a:ext cx="7601100" cy="2976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25" y="2430650"/>
            <a:ext cx="8667749" cy="1841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125" y="697100"/>
            <a:ext cx="8667750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/>
          <p:nvPr>
            <p:ph type="title"/>
          </p:nvPr>
        </p:nvSpPr>
        <p:spPr>
          <a:xfrm>
            <a:off x="771525" y="542925"/>
            <a:ext cx="7601100" cy="966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Progress on Visualization Software</a:t>
            </a:r>
            <a:endParaRPr/>
          </a:p>
        </p:txBody>
      </p:sp>
      <p:sp>
        <p:nvSpPr>
          <p:cNvPr id="245" name="Google Shape;245;p30"/>
          <p:cNvSpPr txBox="1"/>
          <p:nvPr>
            <p:ph idx="1" type="body"/>
          </p:nvPr>
        </p:nvSpPr>
        <p:spPr>
          <a:xfrm>
            <a:off x="771525" y="1621425"/>
            <a:ext cx="7601100" cy="3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85750" lvl="0" marL="3429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Complete with labels</a:t>
            </a:r>
            <a:endParaRPr sz="1900"/>
          </a:p>
          <a:p>
            <a:pPr indent="-28575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Updates every tick</a:t>
            </a:r>
            <a:endParaRPr sz="1900"/>
          </a:p>
          <a:p>
            <a:pPr indent="-285750" lvl="2" marL="1028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" sz="1900"/>
              <a:t>Position</a:t>
            </a:r>
            <a:endParaRPr sz="1900"/>
          </a:p>
          <a:p>
            <a:pPr indent="-285750" lvl="2" marL="1028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" sz="1900"/>
              <a:t>Label</a:t>
            </a:r>
            <a:endParaRPr sz="1900"/>
          </a:p>
          <a:p>
            <a:pPr indent="-2857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Currently reads in real-time</a:t>
            </a:r>
            <a:endParaRPr sz="19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/>
          <p:nvPr>
            <p:ph type="title"/>
          </p:nvPr>
        </p:nvSpPr>
        <p:spPr>
          <a:xfrm>
            <a:off x="771525" y="542925"/>
            <a:ext cx="7601100" cy="966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1"/>
          <p:cNvSpPr txBox="1"/>
          <p:nvPr>
            <p:ph idx="1" type="body"/>
          </p:nvPr>
        </p:nvSpPr>
        <p:spPr>
          <a:xfrm>
            <a:off x="771525" y="1621427"/>
            <a:ext cx="7601100" cy="2976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31" title="PXL_20220210_154210896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/>
          <p:nvPr>
            <p:ph type="title"/>
          </p:nvPr>
        </p:nvSpPr>
        <p:spPr>
          <a:xfrm>
            <a:off x="771525" y="542925"/>
            <a:ext cx="7601100" cy="966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Progress on Casing/Setup </a:t>
            </a:r>
            <a:endParaRPr/>
          </a:p>
        </p:txBody>
      </p:sp>
      <p:pic>
        <p:nvPicPr>
          <p:cNvPr id="258" name="Google Shape;25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0725" y="1509228"/>
            <a:ext cx="5662550" cy="34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771525" y="542925"/>
            <a:ext cx="7601100" cy="966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771525" y="1621427"/>
            <a:ext cx="7601100" cy="29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921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900"/>
              <a:t>Rei</a:t>
            </a:r>
            <a:r>
              <a:rPr lang="en" sz="1900"/>
              <a:t>ntroduction of MALASIS</a:t>
            </a:r>
            <a:endParaRPr sz="1900"/>
          </a:p>
          <a:p>
            <a:pPr indent="-2921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900"/>
              <a:t>Status at the end of Fall 2021</a:t>
            </a:r>
            <a:endParaRPr sz="1900"/>
          </a:p>
          <a:p>
            <a:pPr indent="-2921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900"/>
              <a:t>Progress on Audio Processing</a:t>
            </a:r>
            <a:endParaRPr sz="1900"/>
          </a:p>
          <a:p>
            <a:pPr indent="-2921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900"/>
              <a:t>Progress on Visualization Software</a:t>
            </a:r>
            <a:endParaRPr sz="1900"/>
          </a:p>
          <a:p>
            <a:pPr indent="-2921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900"/>
              <a:t>Progress on Hardware Casing/Setup</a:t>
            </a:r>
            <a:endParaRPr sz="1900"/>
          </a:p>
          <a:p>
            <a:pPr indent="-28575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Progress on Sound Localization</a:t>
            </a:r>
            <a:endParaRPr sz="1900"/>
          </a:p>
          <a:p>
            <a:pPr indent="-28575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Completion by Sprint 2</a:t>
            </a:r>
            <a:endParaRPr sz="1900"/>
          </a:p>
          <a:p>
            <a:pPr indent="-2921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900"/>
              <a:t>Next Steps</a:t>
            </a:r>
            <a:endParaRPr sz="19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title"/>
          </p:nvPr>
        </p:nvSpPr>
        <p:spPr>
          <a:xfrm>
            <a:off x="771525" y="542925"/>
            <a:ext cx="7601100" cy="966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on Casing/Setup</a:t>
            </a:r>
            <a:endParaRPr/>
          </a:p>
        </p:txBody>
      </p:sp>
      <p:sp>
        <p:nvSpPr>
          <p:cNvPr id="264" name="Google Shape;264;p33"/>
          <p:cNvSpPr txBox="1"/>
          <p:nvPr>
            <p:ph idx="1" type="body"/>
          </p:nvPr>
        </p:nvSpPr>
        <p:spPr>
          <a:xfrm>
            <a:off x="771525" y="1621427"/>
            <a:ext cx="7601100" cy="2976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5" name="Google Shape;26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6750" y="1621425"/>
            <a:ext cx="4035377" cy="3145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200" y="1565324"/>
            <a:ext cx="4820559" cy="325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/>
          <p:nvPr>
            <p:ph type="title"/>
          </p:nvPr>
        </p:nvSpPr>
        <p:spPr>
          <a:xfrm>
            <a:off x="771525" y="542925"/>
            <a:ext cx="7601100" cy="966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Next?</a:t>
            </a:r>
            <a:endParaRPr/>
          </a:p>
        </p:txBody>
      </p:sp>
      <p:sp>
        <p:nvSpPr>
          <p:cNvPr id="272" name="Google Shape;272;p34"/>
          <p:cNvSpPr txBox="1"/>
          <p:nvPr>
            <p:ph idx="1" type="body"/>
          </p:nvPr>
        </p:nvSpPr>
        <p:spPr>
          <a:xfrm>
            <a:off x="771525" y="1642100"/>
            <a:ext cx="7601100" cy="3343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9250" lvl="0" marL="457200" rtl="0" algn="l">
              <a:spcBef>
                <a:spcPts val="8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Classification 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Training data, train the model with it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Real time input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Sound Localization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Testing phase with real TDOA values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Visualization Software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Complete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Hardware Casing &amp; Setup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Finalize mounting on case for microphone array</a:t>
            </a:r>
            <a:endParaRPr sz="19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5"/>
          <p:cNvSpPr txBox="1"/>
          <p:nvPr>
            <p:ph type="ctrTitle"/>
          </p:nvPr>
        </p:nvSpPr>
        <p:spPr>
          <a:xfrm>
            <a:off x="1376706" y="809081"/>
            <a:ext cx="6390600" cy="15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 sz="5300"/>
              <a:t>Thank you!</a:t>
            </a:r>
            <a:endParaRPr sz="5300"/>
          </a:p>
        </p:txBody>
      </p:sp>
      <p:sp>
        <p:nvSpPr>
          <p:cNvPr id="278" name="Google Shape;278;p35"/>
          <p:cNvSpPr txBox="1"/>
          <p:nvPr>
            <p:ph idx="1" type="subTitle"/>
          </p:nvPr>
        </p:nvSpPr>
        <p:spPr>
          <a:xfrm>
            <a:off x="1376700" y="2667019"/>
            <a:ext cx="6390600" cy="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" sz="3000"/>
              <a:t>Questions?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771525" y="542925"/>
            <a:ext cx="7601100" cy="966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Reintroduction</a:t>
            </a:r>
            <a:r>
              <a:rPr lang="en"/>
              <a:t> of MALASIS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713606" y="1602133"/>
            <a:ext cx="7601100" cy="29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85750" lvl="0" marL="3429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Audio Surveillance System</a:t>
            </a:r>
            <a:endParaRPr sz="1900"/>
          </a:p>
          <a:p>
            <a:pPr indent="-285750" lvl="0" marL="3429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Uses time-delay of arrival to localize sound sources</a:t>
            </a:r>
            <a:endParaRPr sz="1900"/>
          </a:p>
          <a:p>
            <a:pPr indent="-285750" lvl="1" marL="6858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Turns DOA into telemetry</a:t>
            </a:r>
            <a:endParaRPr sz="1900"/>
          </a:p>
          <a:p>
            <a:pPr indent="-285750" lvl="0" marL="3429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Classifies sound sources</a:t>
            </a:r>
            <a:endParaRPr sz="1900"/>
          </a:p>
          <a:p>
            <a:pPr indent="-285750" lvl="1" marL="6858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Categorizes them into sections like: “voices,” “footsteps,” “crashes,”</a:t>
            </a:r>
            <a:endParaRPr sz="1900"/>
          </a:p>
          <a:p>
            <a:pPr indent="-285750" lvl="0" marL="3429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Plots sounds onto a map that indicates their positions in the room</a:t>
            </a:r>
            <a:endParaRPr sz="1900"/>
          </a:p>
          <a:p>
            <a:pPr indent="-285750" lvl="0" marL="3429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Tracks multiple persistent sound sources (such as two people talking)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771525" y="542925"/>
            <a:ext cx="7601100" cy="966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Status at the End of Fall 2021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771525" y="1621427"/>
            <a:ext cx="7601100" cy="29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85750" lvl="0" marL="3429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Audio Processing</a:t>
            </a:r>
            <a:endParaRPr sz="1900"/>
          </a:p>
          <a:p>
            <a:pPr indent="-285750" lvl="1" marL="685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Creates spectrograms of sounds in .wav files</a:t>
            </a:r>
            <a:endParaRPr sz="1900"/>
          </a:p>
          <a:p>
            <a:pPr indent="-285750" lvl="1" marL="685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Able to run in real time with bursts for input</a:t>
            </a:r>
            <a:endParaRPr sz="1900"/>
          </a:p>
          <a:p>
            <a:pPr indent="-28575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Sound Localization</a:t>
            </a:r>
            <a:endParaRPr sz="1900"/>
          </a:p>
          <a:p>
            <a:pPr indent="-285750" lvl="1" marL="685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Figured out how to obtain TDOA values</a:t>
            </a:r>
            <a:endParaRPr sz="1900"/>
          </a:p>
          <a:p>
            <a:pPr indent="-285750" lvl="1" marL="685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Creation of localization sub-system in progress</a:t>
            </a:r>
            <a:endParaRPr sz="1900"/>
          </a:p>
          <a:p>
            <a:pPr indent="-28575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Visualization Software</a:t>
            </a:r>
            <a:endParaRPr sz="1900"/>
          </a:p>
          <a:p>
            <a:pPr indent="-285750" lvl="1" marL="685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Displays radial position of object</a:t>
            </a:r>
            <a:endParaRPr sz="1900"/>
          </a:p>
          <a:p>
            <a:pPr indent="-285750" lvl="1" marL="685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Outputs specific angles in degrees from North</a:t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771525" y="542925"/>
            <a:ext cx="7601100" cy="966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"/>
              <a:t>Progress on Audio Classification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771525" y="1621550"/>
            <a:ext cx="7228800" cy="29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8575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Added additional pre-processing steps</a:t>
            </a:r>
            <a:endParaRPr sz="1900"/>
          </a:p>
          <a:p>
            <a:pPr indent="-2857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Implemented a full CNN</a:t>
            </a:r>
            <a:endParaRPr sz="1900"/>
          </a:p>
          <a:p>
            <a:pPr indent="-2857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Added validation and loss analysis</a:t>
            </a:r>
            <a:endParaRPr sz="1900"/>
          </a:p>
          <a:p>
            <a:pPr indent="-2857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Full model implemented </a:t>
            </a:r>
            <a:r>
              <a:rPr lang="en" sz="1900"/>
              <a:t>with</a:t>
            </a:r>
            <a:r>
              <a:rPr lang="en" sz="1900"/>
              <a:t> sample data</a:t>
            </a:r>
            <a:endParaRPr sz="1900"/>
          </a:p>
          <a:p>
            <a:pPr indent="-28575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Sample data: 9 different voice commands</a:t>
            </a:r>
            <a:endParaRPr sz="1900"/>
          </a:p>
          <a:p>
            <a:pPr indent="-28575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Goal: 3+ surveillance-related sounds</a:t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771525" y="542925"/>
            <a:ext cx="7601100" cy="966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771525" y="1621427"/>
            <a:ext cx="7601100" cy="2976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9081"/>
            <a:ext cx="9144000" cy="4605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771525" y="542925"/>
            <a:ext cx="7601100" cy="966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771525" y="1621427"/>
            <a:ext cx="7601100" cy="2976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75" y="0"/>
            <a:ext cx="77152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771525" y="542925"/>
            <a:ext cx="7601100" cy="966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771525" y="1621427"/>
            <a:ext cx="7601100" cy="2976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9081"/>
            <a:ext cx="9144000" cy="4605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771525" y="542925"/>
            <a:ext cx="7601100" cy="966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771525" y="1621427"/>
            <a:ext cx="7601100" cy="2976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28575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