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49" d="100"/>
          <a:sy n="49" d="100"/>
        </p:scale>
        <p:origin x="101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42A61E-63C8-41DE-A8D3-8B362746B96D}" type="doc">
      <dgm:prSet loTypeId="urn:microsoft.com/office/officeart/2005/8/layout/process3" loCatId="process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GB"/>
        </a:p>
      </dgm:t>
    </dgm:pt>
    <dgm:pt modelId="{6CCEF5EC-CF4D-4762-B346-46947183E28E}">
      <dgm:prSet phldrT="[Κείμενο]"/>
      <dgm:spPr/>
      <dgm:t>
        <a:bodyPr/>
        <a:lstStyle/>
        <a:p>
          <a:r>
            <a:rPr lang="en-GB" dirty="0"/>
            <a:t>Problem</a:t>
          </a:r>
        </a:p>
      </dgm:t>
    </dgm:pt>
    <dgm:pt modelId="{63AC5D8E-A6D5-42DB-850D-55C2B61B7C06}" type="parTrans" cxnId="{BF658E96-69DF-4D23-9653-339DD0B4A232}">
      <dgm:prSet/>
      <dgm:spPr/>
      <dgm:t>
        <a:bodyPr/>
        <a:lstStyle/>
        <a:p>
          <a:endParaRPr lang="en-GB"/>
        </a:p>
      </dgm:t>
    </dgm:pt>
    <dgm:pt modelId="{A71F2C4E-2EFF-4C5C-9547-821BDE4F6C25}" type="sibTrans" cxnId="{BF658E96-69DF-4D23-9653-339DD0B4A232}">
      <dgm:prSet/>
      <dgm:spPr/>
      <dgm:t>
        <a:bodyPr/>
        <a:lstStyle/>
        <a:p>
          <a:endParaRPr lang="en-GB"/>
        </a:p>
      </dgm:t>
    </dgm:pt>
    <dgm:pt modelId="{A3A573C5-58EA-458D-9619-3F3A779F7524}">
      <dgm:prSet phldrT="[Κείμενο]"/>
      <dgm:spPr/>
      <dgm:t>
        <a:bodyPr/>
        <a:lstStyle/>
        <a:p>
          <a:pPr algn="l">
            <a:buNone/>
          </a:pPr>
          <a:r>
            <a:rPr lang="en-GB" dirty="0"/>
            <a:t>Converting casual riders to annual members</a:t>
          </a:r>
        </a:p>
      </dgm:t>
    </dgm:pt>
    <dgm:pt modelId="{3C0FDB56-3A4C-4EEB-AC1A-1F48D356E89C}" type="parTrans" cxnId="{008858C9-B784-4FBC-8334-8C1DF26C22E8}">
      <dgm:prSet/>
      <dgm:spPr/>
      <dgm:t>
        <a:bodyPr/>
        <a:lstStyle/>
        <a:p>
          <a:endParaRPr lang="en-GB"/>
        </a:p>
      </dgm:t>
    </dgm:pt>
    <dgm:pt modelId="{935BAD96-871B-4C0D-9F34-B7F5490E7C67}" type="sibTrans" cxnId="{008858C9-B784-4FBC-8334-8C1DF26C22E8}">
      <dgm:prSet/>
      <dgm:spPr/>
      <dgm:t>
        <a:bodyPr/>
        <a:lstStyle/>
        <a:p>
          <a:endParaRPr lang="en-GB"/>
        </a:p>
      </dgm:t>
    </dgm:pt>
    <dgm:pt modelId="{36CE50A8-5D17-4FBF-82C5-852B503F8A36}">
      <dgm:prSet phldrT="[Κείμενο]"/>
      <dgm:spPr/>
      <dgm:t>
        <a:bodyPr/>
        <a:lstStyle/>
        <a:p>
          <a:r>
            <a:rPr lang="en-GB" dirty="0"/>
            <a:t>Solution</a:t>
          </a:r>
        </a:p>
      </dgm:t>
    </dgm:pt>
    <dgm:pt modelId="{1A6E7638-E516-460C-9C6E-D9E11D3D51F9}" type="parTrans" cxnId="{E15FDD99-7C49-418C-A848-E513C1F0489C}">
      <dgm:prSet/>
      <dgm:spPr/>
      <dgm:t>
        <a:bodyPr/>
        <a:lstStyle/>
        <a:p>
          <a:endParaRPr lang="en-GB"/>
        </a:p>
      </dgm:t>
    </dgm:pt>
    <dgm:pt modelId="{A9F6E9AF-DFA4-4D35-AB62-CE1E5A22146A}" type="sibTrans" cxnId="{E15FDD99-7C49-418C-A848-E513C1F0489C}">
      <dgm:prSet/>
      <dgm:spPr/>
      <dgm:t>
        <a:bodyPr/>
        <a:lstStyle/>
        <a:p>
          <a:endParaRPr lang="en-GB"/>
        </a:p>
      </dgm:t>
    </dgm:pt>
    <dgm:pt modelId="{A0BEFC25-43E9-4EC0-AB20-116A530DE9C9}">
      <dgm:prSet phldrT="[Κείμενο]"/>
      <dgm:spPr/>
      <dgm:t>
        <a:bodyPr/>
        <a:lstStyle/>
        <a:p>
          <a:pPr>
            <a:buNone/>
          </a:pPr>
          <a:r>
            <a:rPr lang="en-GB" dirty="0"/>
            <a:t>Design a new marketing strategy</a:t>
          </a:r>
        </a:p>
      </dgm:t>
    </dgm:pt>
    <dgm:pt modelId="{2869C354-2665-439F-9767-E206BBEAD18A}" type="parTrans" cxnId="{3CDCC74D-8E23-4104-A5AF-7220BB9AE46F}">
      <dgm:prSet/>
      <dgm:spPr/>
      <dgm:t>
        <a:bodyPr/>
        <a:lstStyle/>
        <a:p>
          <a:endParaRPr lang="en-GB"/>
        </a:p>
      </dgm:t>
    </dgm:pt>
    <dgm:pt modelId="{BB73C881-5185-4FFD-B221-4E498E62A084}" type="sibTrans" cxnId="{3CDCC74D-8E23-4104-A5AF-7220BB9AE46F}">
      <dgm:prSet/>
      <dgm:spPr/>
      <dgm:t>
        <a:bodyPr/>
        <a:lstStyle/>
        <a:p>
          <a:endParaRPr lang="en-GB"/>
        </a:p>
      </dgm:t>
    </dgm:pt>
    <dgm:pt modelId="{E99E8479-42DC-4080-8D13-36E0FF6FED79}" type="pres">
      <dgm:prSet presAssocID="{AA42A61E-63C8-41DE-A8D3-8B362746B96D}" presName="linearFlow" presStyleCnt="0">
        <dgm:presLayoutVars>
          <dgm:dir/>
          <dgm:animLvl val="lvl"/>
          <dgm:resizeHandles val="exact"/>
        </dgm:presLayoutVars>
      </dgm:prSet>
      <dgm:spPr/>
    </dgm:pt>
    <dgm:pt modelId="{E1E6C8D6-B7D6-4FF3-8F73-1C8D95EB0A8D}" type="pres">
      <dgm:prSet presAssocID="{6CCEF5EC-CF4D-4762-B346-46947183E28E}" presName="composite" presStyleCnt="0"/>
      <dgm:spPr/>
    </dgm:pt>
    <dgm:pt modelId="{C984549F-E63D-4B8A-872B-5A1E92228536}" type="pres">
      <dgm:prSet presAssocID="{6CCEF5EC-CF4D-4762-B346-46947183E28E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60090850-78EB-4A63-8255-FF7C5DC6C2FA}" type="pres">
      <dgm:prSet presAssocID="{6CCEF5EC-CF4D-4762-B346-46947183E28E}" presName="parSh" presStyleLbl="node1" presStyleIdx="0" presStyleCnt="2"/>
      <dgm:spPr/>
    </dgm:pt>
    <dgm:pt modelId="{0F2E4353-EE7B-40C2-B8FD-4CB934A26CED}" type="pres">
      <dgm:prSet presAssocID="{6CCEF5EC-CF4D-4762-B346-46947183E28E}" presName="desTx" presStyleLbl="fgAcc1" presStyleIdx="0" presStyleCnt="2">
        <dgm:presLayoutVars>
          <dgm:bulletEnabled val="1"/>
        </dgm:presLayoutVars>
      </dgm:prSet>
      <dgm:spPr/>
    </dgm:pt>
    <dgm:pt modelId="{68B2DBDD-D814-4271-9274-3AFCDC89CE3B}" type="pres">
      <dgm:prSet presAssocID="{A71F2C4E-2EFF-4C5C-9547-821BDE4F6C25}" presName="sibTrans" presStyleLbl="sibTrans2D1" presStyleIdx="0" presStyleCnt="1"/>
      <dgm:spPr/>
    </dgm:pt>
    <dgm:pt modelId="{A51EA45E-7494-4A1E-89F6-46FAC4D5F618}" type="pres">
      <dgm:prSet presAssocID="{A71F2C4E-2EFF-4C5C-9547-821BDE4F6C25}" presName="connTx" presStyleLbl="sibTrans2D1" presStyleIdx="0" presStyleCnt="1"/>
      <dgm:spPr/>
    </dgm:pt>
    <dgm:pt modelId="{C9E07984-79D5-487A-B4A5-A07FDCE131F5}" type="pres">
      <dgm:prSet presAssocID="{36CE50A8-5D17-4FBF-82C5-852B503F8A36}" presName="composite" presStyleCnt="0"/>
      <dgm:spPr/>
    </dgm:pt>
    <dgm:pt modelId="{685AB944-C924-4313-9713-4590F576DAA6}" type="pres">
      <dgm:prSet presAssocID="{36CE50A8-5D17-4FBF-82C5-852B503F8A36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F19C83B1-C07F-4836-8688-38CFA77295CE}" type="pres">
      <dgm:prSet presAssocID="{36CE50A8-5D17-4FBF-82C5-852B503F8A36}" presName="parSh" presStyleLbl="node1" presStyleIdx="1" presStyleCnt="2"/>
      <dgm:spPr/>
    </dgm:pt>
    <dgm:pt modelId="{D1FEE2CD-A7B3-474C-A489-1E990F603E41}" type="pres">
      <dgm:prSet presAssocID="{36CE50A8-5D17-4FBF-82C5-852B503F8A36}" presName="desTx" presStyleLbl="fgAcc1" presStyleIdx="1" presStyleCnt="2">
        <dgm:presLayoutVars>
          <dgm:bulletEnabled val="1"/>
        </dgm:presLayoutVars>
      </dgm:prSet>
      <dgm:spPr/>
    </dgm:pt>
  </dgm:ptLst>
  <dgm:cxnLst>
    <dgm:cxn modelId="{2E1F305E-948C-44E7-AD37-29CA3F902792}" type="presOf" srcId="{AA42A61E-63C8-41DE-A8D3-8B362746B96D}" destId="{E99E8479-42DC-4080-8D13-36E0FF6FED79}" srcOrd="0" destOrd="0" presId="urn:microsoft.com/office/officeart/2005/8/layout/process3"/>
    <dgm:cxn modelId="{5F22D947-09FC-4B8E-8015-A7C814F6FAA8}" type="presOf" srcId="{6CCEF5EC-CF4D-4762-B346-46947183E28E}" destId="{C984549F-E63D-4B8A-872B-5A1E92228536}" srcOrd="0" destOrd="0" presId="urn:microsoft.com/office/officeart/2005/8/layout/process3"/>
    <dgm:cxn modelId="{3CDCC74D-8E23-4104-A5AF-7220BB9AE46F}" srcId="{36CE50A8-5D17-4FBF-82C5-852B503F8A36}" destId="{A0BEFC25-43E9-4EC0-AB20-116A530DE9C9}" srcOrd="0" destOrd="0" parTransId="{2869C354-2665-439F-9767-E206BBEAD18A}" sibTransId="{BB73C881-5185-4FFD-B221-4E498E62A084}"/>
    <dgm:cxn modelId="{5607E551-7CF2-4A88-B5A9-F9140402612D}" type="presOf" srcId="{A0BEFC25-43E9-4EC0-AB20-116A530DE9C9}" destId="{D1FEE2CD-A7B3-474C-A489-1E990F603E41}" srcOrd="0" destOrd="0" presId="urn:microsoft.com/office/officeart/2005/8/layout/process3"/>
    <dgm:cxn modelId="{D31A607A-96FA-4484-8275-C19BBE1C9055}" type="presOf" srcId="{A71F2C4E-2EFF-4C5C-9547-821BDE4F6C25}" destId="{A51EA45E-7494-4A1E-89F6-46FAC4D5F618}" srcOrd="1" destOrd="0" presId="urn:microsoft.com/office/officeart/2005/8/layout/process3"/>
    <dgm:cxn modelId="{CF94B67A-B6AA-40E3-85BE-27686C7067F3}" type="presOf" srcId="{A71F2C4E-2EFF-4C5C-9547-821BDE4F6C25}" destId="{68B2DBDD-D814-4271-9274-3AFCDC89CE3B}" srcOrd="0" destOrd="0" presId="urn:microsoft.com/office/officeart/2005/8/layout/process3"/>
    <dgm:cxn modelId="{BF658E96-69DF-4D23-9653-339DD0B4A232}" srcId="{AA42A61E-63C8-41DE-A8D3-8B362746B96D}" destId="{6CCEF5EC-CF4D-4762-B346-46947183E28E}" srcOrd="0" destOrd="0" parTransId="{63AC5D8E-A6D5-42DB-850D-55C2B61B7C06}" sibTransId="{A71F2C4E-2EFF-4C5C-9547-821BDE4F6C25}"/>
    <dgm:cxn modelId="{E15FDD99-7C49-418C-A848-E513C1F0489C}" srcId="{AA42A61E-63C8-41DE-A8D3-8B362746B96D}" destId="{36CE50A8-5D17-4FBF-82C5-852B503F8A36}" srcOrd="1" destOrd="0" parTransId="{1A6E7638-E516-460C-9C6E-D9E11D3D51F9}" sibTransId="{A9F6E9AF-DFA4-4D35-AB62-CE1E5A22146A}"/>
    <dgm:cxn modelId="{EEFFEABB-3CF6-4C47-9E77-6CC52240FDFE}" type="presOf" srcId="{36CE50A8-5D17-4FBF-82C5-852B503F8A36}" destId="{F19C83B1-C07F-4836-8688-38CFA77295CE}" srcOrd="1" destOrd="0" presId="urn:microsoft.com/office/officeart/2005/8/layout/process3"/>
    <dgm:cxn modelId="{3B8DF4C0-29EE-4A96-9EC4-6FDF48E7B3CB}" type="presOf" srcId="{36CE50A8-5D17-4FBF-82C5-852B503F8A36}" destId="{685AB944-C924-4313-9713-4590F576DAA6}" srcOrd="0" destOrd="0" presId="urn:microsoft.com/office/officeart/2005/8/layout/process3"/>
    <dgm:cxn modelId="{008858C9-B784-4FBC-8334-8C1DF26C22E8}" srcId="{6CCEF5EC-CF4D-4762-B346-46947183E28E}" destId="{A3A573C5-58EA-458D-9619-3F3A779F7524}" srcOrd="0" destOrd="0" parTransId="{3C0FDB56-3A4C-4EEB-AC1A-1F48D356E89C}" sibTransId="{935BAD96-871B-4C0D-9F34-B7F5490E7C67}"/>
    <dgm:cxn modelId="{ADDCF3D7-8D4D-4059-999E-DAA32DB3C401}" type="presOf" srcId="{6CCEF5EC-CF4D-4762-B346-46947183E28E}" destId="{60090850-78EB-4A63-8255-FF7C5DC6C2FA}" srcOrd="1" destOrd="0" presId="urn:microsoft.com/office/officeart/2005/8/layout/process3"/>
    <dgm:cxn modelId="{8F9135EB-E4D5-4F4A-910F-328FCB151A32}" type="presOf" srcId="{A3A573C5-58EA-458D-9619-3F3A779F7524}" destId="{0F2E4353-EE7B-40C2-B8FD-4CB934A26CED}" srcOrd="0" destOrd="0" presId="urn:microsoft.com/office/officeart/2005/8/layout/process3"/>
    <dgm:cxn modelId="{10C5DA2F-118D-4115-B728-D4A76A8AC33C}" type="presParOf" srcId="{E99E8479-42DC-4080-8D13-36E0FF6FED79}" destId="{E1E6C8D6-B7D6-4FF3-8F73-1C8D95EB0A8D}" srcOrd="0" destOrd="0" presId="urn:microsoft.com/office/officeart/2005/8/layout/process3"/>
    <dgm:cxn modelId="{F7EEAB5D-A2D4-499E-BCC8-BAB434209983}" type="presParOf" srcId="{E1E6C8D6-B7D6-4FF3-8F73-1C8D95EB0A8D}" destId="{C984549F-E63D-4B8A-872B-5A1E92228536}" srcOrd="0" destOrd="0" presId="urn:microsoft.com/office/officeart/2005/8/layout/process3"/>
    <dgm:cxn modelId="{6259BA24-4DBD-4EC1-92CA-6755574012D1}" type="presParOf" srcId="{E1E6C8D6-B7D6-4FF3-8F73-1C8D95EB0A8D}" destId="{60090850-78EB-4A63-8255-FF7C5DC6C2FA}" srcOrd="1" destOrd="0" presId="urn:microsoft.com/office/officeart/2005/8/layout/process3"/>
    <dgm:cxn modelId="{DD6EB74E-3318-4B77-8D70-D284DB047DCB}" type="presParOf" srcId="{E1E6C8D6-B7D6-4FF3-8F73-1C8D95EB0A8D}" destId="{0F2E4353-EE7B-40C2-B8FD-4CB934A26CED}" srcOrd="2" destOrd="0" presId="urn:microsoft.com/office/officeart/2005/8/layout/process3"/>
    <dgm:cxn modelId="{F9B36A1D-5043-420E-BF1A-257F4FC2FA04}" type="presParOf" srcId="{E99E8479-42DC-4080-8D13-36E0FF6FED79}" destId="{68B2DBDD-D814-4271-9274-3AFCDC89CE3B}" srcOrd="1" destOrd="0" presId="urn:microsoft.com/office/officeart/2005/8/layout/process3"/>
    <dgm:cxn modelId="{0991D0DF-C8A0-45F2-A2D5-E52B06979F51}" type="presParOf" srcId="{68B2DBDD-D814-4271-9274-3AFCDC89CE3B}" destId="{A51EA45E-7494-4A1E-89F6-46FAC4D5F618}" srcOrd="0" destOrd="0" presId="urn:microsoft.com/office/officeart/2005/8/layout/process3"/>
    <dgm:cxn modelId="{9D23A8E6-7C13-4FEA-B1E1-70CE78ED3C22}" type="presParOf" srcId="{E99E8479-42DC-4080-8D13-36E0FF6FED79}" destId="{C9E07984-79D5-487A-B4A5-A07FDCE131F5}" srcOrd="2" destOrd="0" presId="urn:microsoft.com/office/officeart/2005/8/layout/process3"/>
    <dgm:cxn modelId="{5D7646E9-6376-4EF1-A848-25AF94795BD6}" type="presParOf" srcId="{C9E07984-79D5-487A-B4A5-A07FDCE131F5}" destId="{685AB944-C924-4313-9713-4590F576DAA6}" srcOrd="0" destOrd="0" presId="urn:microsoft.com/office/officeart/2005/8/layout/process3"/>
    <dgm:cxn modelId="{2458CFB1-13DA-442F-8C8C-89C3FFE31B6C}" type="presParOf" srcId="{C9E07984-79D5-487A-B4A5-A07FDCE131F5}" destId="{F19C83B1-C07F-4836-8688-38CFA77295CE}" srcOrd="1" destOrd="0" presId="urn:microsoft.com/office/officeart/2005/8/layout/process3"/>
    <dgm:cxn modelId="{28D7E8D1-F20A-41A9-A28C-8C8FBF602DAF}" type="presParOf" srcId="{C9E07984-79D5-487A-B4A5-A07FDCE131F5}" destId="{D1FEE2CD-A7B3-474C-A489-1E990F603E4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93572E-CB8D-412F-BF4B-415926C7CCA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D411C2C-E6C3-44D0-A827-3CDE68EA61C7}">
      <dgm:prSet phldrT="[Κείμενο]"/>
      <dgm:spPr/>
      <dgm:t>
        <a:bodyPr/>
        <a:lstStyle/>
        <a:p>
          <a:r>
            <a:rPr lang="en-GB" dirty="0"/>
            <a:t>Electric bike fever</a:t>
          </a:r>
        </a:p>
      </dgm:t>
    </dgm:pt>
    <dgm:pt modelId="{02B4F248-4BA6-421C-8FDE-A1A78075A854}" type="parTrans" cxnId="{28009D2C-A6F9-4DC3-88EB-39AD5688AA26}">
      <dgm:prSet/>
      <dgm:spPr/>
      <dgm:t>
        <a:bodyPr/>
        <a:lstStyle/>
        <a:p>
          <a:endParaRPr lang="en-GB"/>
        </a:p>
      </dgm:t>
    </dgm:pt>
    <dgm:pt modelId="{97A4C778-8E6B-488D-9136-1D09D259FF54}" type="sibTrans" cxnId="{28009D2C-A6F9-4DC3-88EB-39AD5688AA26}">
      <dgm:prSet/>
      <dgm:spPr/>
      <dgm:t>
        <a:bodyPr/>
        <a:lstStyle/>
        <a:p>
          <a:endParaRPr lang="en-GB"/>
        </a:p>
      </dgm:t>
    </dgm:pt>
    <dgm:pt modelId="{52B546EA-D6C3-4A5E-81BD-FD9DC9545E4D}">
      <dgm:prSet phldrT="[Κείμενο]"/>
      <dgm:spPr/>
      <dgm:t>
        <a:bodyPr/>
        <a:lstStyle/>
        <a:p>
          <a:r>
            <a:rPr lang="en-GB" b="0" i="0" dirty="0"/>
            <a:t>Casual customers prefer to use electric bikes.</a:t>
          </a:r>
          <a:endParaRPr lang="en-GB" dirty="0"/>
        </a:p>
      </dgm:t>
    </dgm:pt>
    <dgm:pt modelId="{630BE1ED-CEB5-4F81-8295-F4DFE43D818A}" type="parTrans" cxnId="{76B35BAB-4681-463D-AE23-B39BADE309CF}">
      <dgm:prSet/>
      <dgm:spPr/>
      <dgm:t>
        <a:bodyPr/>
        <a:lstStyle/>
        <a:p>
          <a:endParaRPr lang="en-GB"/>
        </a:p>
      </dgm:t>
    </dgm:pt>
    <dgm:pt modelId="{510DFB69-96F9-4273-9C94-A219D13D18B0}" type="sibTrans" cxnId="{76B35BAB-4681-463D-AE23-B39BADE309CF}">
      <dgm:prSet/>
      <dgm:spPr/>
      <dgm:t>
        <a:bodyPr/>
        <a:lstStyle/>
        <a:p>
          <a:endParaRPr lang="en-GB"/>
        </a:p>
      </dgm:t>
    </dgm:pt>
    <dgm:pt modelId="{DFF648AF-1A66-4D60-BB08-7F9921BF010C}">
      <dgm:prSet phldrT="[Κείμενο]"/>
      <dgm:spPr/>
      <dgm:t>
        <a:bodyPr/>
        <a:lstStyle/>
        <a:p>
          <a:r>
            <a:rPr lang="en-GB" dirty="0"/>
            <a:t>Summer fling</a:t>
          </a:r>
        </a:p>
      </dgm:t>
    </dgm:pt>
    <dgm:pt modelId="{80CE967E-1B03-4C92-B92D-8CFD117F2638}" type="parTrans" cxnId="{EE403CB5-85D4-448C-87A0-9A16D1CD6027}">
      <dgm:prSet/>
      <dgm:spPr/>
      <dgm:t>
        <a:bodyPr/>
        <a:lstStyle/>
        <a:p>
          <a:endParaRPr lang="en-GB"/>
        </a:p>
      </dgm:t>
    </dgm:pt>
    <dgm:pt modelId="{01AC087B-B3CF-430C-B495-90BE138F438A}" type="sibTrans" cxnId="{EE403CB5-85D4-448C-87A0-9A16D1CD6027}">
      <dgm:prSet/>
      <dgm:spPr/>
      <dgm:t>
        <a:bodyPr/>
        <a:lstStyle/>
        <a:p>
          <a:endParaRPr lang="en-GB"/>
        </a:p>
      </dgm:t>
    </dgm:pt>
    <dgm:pt modelId="{494AC482-64A6-44F4-8396-B0E63E195DAD}">
      <dgm:prSet phldrT="[Κείμενο]"/>
      <dgm:spPr/>
      <dgm:t>
        <a:bodyPr/>
        <a:lstStyle/>
        <a:p>
          <a:r>
            <a:rPr lang="en-GB" dirty="0"/>
            <a:t>The most popular time of the year for casual riders is summer.</a:t>
          </a:r>
        </a:p>
      </dgm:t>
    </dgm:pt>
    <dgm:pt modelId="{43BE10AB-2107-4B68-B071-BC5E24D17ED3}" type="parTrans" cxnId="{60261C02-E173-4995-8773-6D3F1609B453}">
      <dgm:prSet/>
      <dgm:spPr/>
      <dgm:t>
        <a:bodyPr/>
        <a:lstStyle/>
        <a:p>
          <a:endParaRPr lang="en-GB"/>
        </a:p>
      </dgm:t>
    </dgm:pt>
    <dgm:pt modelId="{3BFDF735-5FB0-4E03-9405-294D1D9E75CF}" type="sibTrans" cxnId="{60261C02-E173-4995-8773-6D3F1609B453}">
      <dgm:prSet/>
      <dgm:spPr/>
      <dgm:t>
        <a:bodyPr/>
        <a:lstStyle/>
        <a:p>
          <a:endParaRPr lang="en-GB"/>
        </a:p>
      </dgm:t>
    </dgm:pt>
    <dgm:pt modelId="{E57F924D-6A84-476E-8CF9-7F7CF3D399E7}">
      <dgm:prSet phldrT="[Κείμενο]"/>
      <dgm:spPr/>
      <dgm:t>
        <a:bodyPr/>
        <a:lstStyle/>
        <a:p>
          <a:r>
            <a:rPr lang="en-GB" dirty="0"/>
            <a:t>We can enhance our advertisement during June, July, and August</a:t>
          </a:r>
        </a:p>
      </dgm:t>
    </dgm:pt>
    <dgm:pt modelId="{8402F044-D6F3-44DF-BE54-D0F653DC21A8}" type="parTrans" cxnId="{4C90F064-4901-4889-A000-4858D9ECE9B7}">
      <dgm:prSet/>
      <dgm:spPr/>
      <dgm:t>
        <a:bodyPr/>
        <a:lstStyle/>
        <a:p>
          <a:endParaRPr lang="en-GB"/>
        </a:p>
      </dgm:t>
    </dgm:pt>
    <dgm:pt modelId="{DC228675-35AB-4C8A-AC37-6FEFFA45DEF2}" type="sibTrans" cxnId="{4C90F064-4901-4889-A000-4858D9ECE9B7}">
      <dgm:prSet/>
      <dgm:spPr/>
      <dgm:t>
        <a:bodyPr/>
        <a:lstStyle/>
        <a:p>
          <a:endParaRPr lang="en-GB"/>
        </a:p>
      </dgm:t>
    </dgm:pt>
    <dgm:pt modelId="{D6E3C381-DE71-430B-8562-2FCF4B8E3F54}">
      <dgm:prSet phldrT="[Κείμενο]"/>
      <dgm:spPr/>
      <dgm:t>
        <a:bodyPr/>
        <a:lstStyle/>
        <a:p>
          <a:r>
            <a:rPr lang="en-GB" dirty="0"/>
            <a:t>Most used route</a:t>
          </a:r>
        </a:p>
      </dgm:t>
    </dgm:pt>
    <dgm:pt modelId="{8F2285F1-E378-46D2-9CDB-3B8985F5FAD2}" type="parTrans" cxnId="{8DDF96B2-EF0B-4097-9CCC-9ED3AFAEEC1B}">
      <dgm:prSet/>
      <dgm:spPr/>
      <dgm:t>
        <a:bodyPr/>
        <a:lstStyle/>
        <a:p>
          <a:endParaRPr lang="en-GB"/>
        </a:p>
      </dgm:t>
    </dgm:pt>
    <dgm:pt modelId="{F0716D1F-C7CB-4C4F-B3A9-286F2E332541}" type="sibTrans" cxnId="{8DDF96B2-EF0B-4097-9CCC-9ED3AFAEEC1B}">
      <dgm:prSet/>
      <dgm:spPr/>
      <dgm:t>
        <a:bodyPr/>
        <a:lstStyle/>
        <a:p>
          <a:endParaRPr lang="en-GB"/>
        </a:p>
      </dgm:t>
    </dgm:pt>
    <dgm:pt modelId="{0EBEB52B-8C2D-4E2A-A4A4-E744CE9CE5F6}">
      <dgm:prSet phldrT="[Κείμενο]"/>
      <dgm:spPr/>
      <dgm:t>
        <a:bodyPr/>
        <a:lstStyle/>
        <a:p>
          <a:r>
            <a:rPr lang="en-GB" dirty="0"/>
            <a:t>Casual riders and members use different starting and ending stations</a:t>
          </a:r>
        </a:p>
      </dgm:t>
    </dgm:pt>
    <dgm:pt modelId="{957BBCE2-D18C-4893-9BED-E178CED855F4}" type="parTrans" cxnId="{38D3C56C-66AA-4EC3-BF97-FD7C6F4AFE46}">
      <dgm:prSet/>
      <dgm:spPr/>
      <dgm:t>
        <a:bodyPr/>
        <a:lstStyle/>
        <a:p>
          <a:endParaRPr lang="en-GB"/>
        </a:p>
      </dgm:t>
    </dgm:pt>
    <dgm:pt modelId="{7CD48B2E-AD2A-46DE-8136-82E449A6CBE4}" type="sibTrans" cxnId="{38D3C56C-66AA-4EC3-BF97-FD7C6F4AFE46}">
      <dgm:prSet/>
      <dgm:spPr/>
      <dgm:t>
        <a:bodyPr/>
        <a:lstStyle/>
        <a:p>
          <a:endParaRPr lang="en-GB"/>
        </a:p>
      </dgm:t>
    </dgm:pt>
    <dgm:pt modelId="{FCBE8AEB-FC1E-4C01-8E13-489BC34D65EE}">
      <dgm:prSet phldrT="[Κείμενο]"/>
      <dgm:spPr/>
      <dgm:t>
        <a:bodyPr/>
        <a:lstStyle/>
        <a:p>
          <a:r>
            <a:rPr lang="en-GB" dirty="0"/>
            <a:t>Focus the advertisement at the casual riders’ most used stations.</a:t>
          </a:r>
        </a:p>
      </dgm:t>
    </dgm:pt>
    <dgm:pt modelId="{1183A0E2-142F-49FA-8E8B-FDFBC797A8F2}" type="parTrans" cxnId="{AF4C1DBD-4C25-42D9-95F3-E41CDE1C78EC}">
      <dgm:prSet/>
      <dgm:spPr/>
      <dgm:t>
        <a:bodyPr/>
        <a:lstStyle/>
        <a:p>
          <a:endParaRPr lang="en-GB"/>
        </a:p>
      </dgm:t>
    </dgm:pt>
    <dgm:pt modelId="{5A3F5EB6-3D58-42C4-B508-4D35D4BF30BE}" type="sibTrans" cxnId="{AF4C1DBD-4C25-42D9-95F3-E41CDE1C78EC}">
      <dgm:prSet/>
      <dgm:spPr/>
      <dgm:t>
        <a:bodyPr/>
        <a:lstStyle/>
        <a:p>
          <a:endParaRPr lang="en-GB"/>
        </a:p>
      </dgm:t>
    </dgm:pt>
    <dgm:pt modelId="{9E2EFC1E-86EB-4DD5-BEDA-CC3C005049C7}">
      <dgm:prSet phldrT="[Κείμενο]"/>
      <dgm:spPr/>
      <dgm:t>
        <a:bodyPr/>
        <a:lstStyle/>
        <a:p>
          <a:r>
            <a:rPr lang="en-GB" dirty="0"/>
            <a:t>We can offer better deals to members on electric bike rental.</a:t>
          </a:r>
        </a:p>
      </dgm:t>
    </dgm:pt>
    <dgm:pt modelId="{996C71B8-0465-47D2-9AE0-F841A3D7132A}" type="parTrans" cxnId="{92020F5B-4AEA-4BA1-9D19-7764F8B9CACD}">
      <dgm:prSet/>
      <dgm:spPr/>
      <dgm:t>
        <a:bodyPr/>
        <a:lstStyle/>
        <a:p>
          <a:endParaRPr lang="en-GB"/>
        </a:p>
      </dgm:t>
    </dgm:pt>
    <dgm:pt modelId="{2C5F5513-7F21-45A1-93E1-D98D6EB39621}" type="sibTrans" cxnId="{92020F5B-4AEA-4BA1-9D19-7764F8B9CACD}">
      <dgm:prSet/>
      <dgm:spPr/>
      <dgm:t>
        <a:bodyPr/>
        <a:lstStyle/>
        <a:p>
          <a:endParaRPr lang="en-GB"/>
        </a:p>
      </dgm:t>
    </dgm:pt>
    <dgm:pt modelId="{2AD83540-38C9-4F1E-9579-1D43837DC0D5}" type="pres">
      <dgm:prSet presAssocID="{3E93572E-CB8D-412F-BF4B-415926C7CCAF}" presName="Name0" presStyleCnt="0">
        <dgm:presLayoutVars>
          <dgm:dir/>
          <dgm:animLvl val="lvl"/>
          <dgm:resizeHandles val="exact"/>
        </dgm:presLayoutVars>
      </dgm:prSet>
      <dgm:spPr/>
    </dgm:pt>
    <dgm:pt modelId="{10E6CA6A-E916-4407-B8C7-CC4385908B35}" type="pres">
      <dgm:prSet presAssocID="{0D411C2C-E6C3-44D0-A827-3CDE68EA61C7}" presName="composite" presStyleCnt="0"/>
      <dgm:spPr/>
    </dgm:pt>
    <dgm:pt modelId="{2AED3DED-49E6-494F-B139-DDB63223156D}" type="pres">
      <dgm:prSet presAssocID="{0D411C2C-E6C3-44D0-A827-3CDE68EA61C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BC4E0C6-7944-4CED-8546-307F2ADD1FD9}" type="pres">
      <dgm:prSet presAssocID="{0D411C2C-E6C3-44D0-A827-3CDE68EA61C7}" presName="desTx" presStyleLbl="alignAccFollowNode1" presStyleIdx="0" presStyleCnt="3">
        <dgm:presLayoutVars>
          <dgm:bulletEnabled val="1"/>
        </dgm:presLayoutVars>
      </dgm:prSet>
      <dgm:spPr/>
    </dgm:pt>
    <dgm:pt modelId="{0877661F-EF41-4073-A942-B2616C7B2D32}" type="pres">
      <dgm:prSet presAssocID="{97A4C778-8E6B-488D-9136-1D09D259FF54}" presName="space" presStyleCnt="0"/>
      <dgm:spPr/>
    </dgm:pt>
    <dgm:pt modelId="{7ABFC187-0576-4FFF-A3F7-47B896D3991C}" type="pres">
      <dgm:prSet presAssocID="{DFF648AF-1A66-4D60-BB08-7F9921BF010C}" presName="composite" presStyleCnt="0"/>
      <dgm:spPr/>
    </dgm:pt>
    <dgm:pt modelId="{7A08C8FE-B2C0-441E-922E-13A767F856C8}" type="pres">
      <dgm:prSet presAssocID="{DFF648AF-1A66-4D60-BB08-7F9921BF010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2950870-8AFF-4835-A989-A85F606F21A5}" type="pres">
      <dgm:prSet presAssocID="{DFF648AF-1A66-4D60-BB08-7F9921BF010C}" presName="desTx" presStyleLbl="alignAccFollowNode1" presStyleIdx="1" presStyleCnt="3">
        <dgm:presLayoutVars>
          <dgm:bulletEnabled val="1"/>
        </dgm:presLayoutVars>
      </dgm:prSet>
      <dgm:spPr/>
    </dgm:pt>
    <dgm:pt modelId="{3F17D0A0-AE19-4541-B451-9A03C8F42B00}" type="pres">
      <dgm:prSet presAssocID="{01AC087B-B3CF-430C-B495-90BE138F438A}" presName="space" presStyleCnt="0"/>
      <dgm:spPr/>
    </dgm:pt>
    <dgm:pt modelId="{1B693F7E-89C9-49C3-8567-58CC06FBCFE4}" type="pres">
      <dgm:prSet presAssocID="{D6E3C381-DE71-430B-8562-2FCF4B8E3F54}" presName="composite" presStyleCnt="0"/>
      <dgm:spPr/>
    </dgm:pt>
    <dgm:pt modelId="{C5DA05A9-753A-4D9C-ABA8-FA0D9F33EB9F}" type="pres">
      <dgm:prSet presAssocID="{D6E3C381-DE71-430B-8562-2FCF4B8E3F5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1E28255-9C1C-485D-BFAC-1E0DC517944D}" type="pres">
      <dgm:prSet presAssocID="{D6E3C381-DE71-430B-8562-2FCF4B8E3F5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0261C02-E173-4995-8773-6D3F1609B453}" srcId="{DFF648AF-1A66-4D60-BB08-7F9921BF010C}" destId="{494AC482-64A6-44F4-8396-B0E63E195DAD}" srcOrd="0" destOrd="0" parTransId="{43BE10AB-2107-4B68-B071-BC5E24D17ED3}" sibTransId="{3BFDF735-5FB0-4E03-9405-294D1D9E75CF}"/>
    <dgm:cxn modelId="{9F9A8902-1BD2-472D-B848-422ABEFD2E66}" type="presOf" srcId="{3E93572E-CB8D-412F-BF4B-415926C7CCAF}" destId="{2AD83540-38C9-4F1E-9579-1D43837DC0D5}" srcOrd="0" destOrd="0" presId="urn:microsoft.com/office/officeart/2005/8/layout/hList1"/>
    <dgm:cxn modelId="{28009D2C-A6F9-4DC3-88EB-39AD5688AA26}" srcId="{3E93572E-CB8D-412F-BF4B-415926C7CCAF}" destId="{0D411C2C-E6C3-44D0-A827-3CDE68EA61C7}" srcOrd="0" destOrd="0" parTransId="{02B4F248-4BA6-421C-8FDE-A1A78075A854}" sibTransId="{97A4C778-8E6B-488D-9136-1D09D259FF54}"/>
    <dgm:cxn modelId="{B4060432-54D0-449E-ADC4-F00142783F95}" type="presOf" srcId="{DFF648AF-1A66-4D60-BB08-7F9921BF010C}" destId="{7A08C8FE-B2C0-441E-922E-13A767F856C8}" srcOrd="0" destOrd="0" presId="urn:microsoft.com/office/officeart/2005/8/layout/hList1"/>
    <dgm:cxn modelId="{F0D0F335-BA9C-4F8E-AB74-01E179E4387E}" type="presOf" srcId="{52B546EA-D6C3-4A5E-81BD-FD9DC9545E4D}" destId="{9BC4E0C6-7944-4CED-8546-307F2ADD1FD9}" srcOrd="0" destOrd="0" presId="urn:microsoft.com/office/officeart/2005/8/layout/hList1"/>
    <dgm:cxn modelId="{8F714E3B-8D8B-4B66-AC5E-77A9439CC0A2}" type="presOf" srcId="{D6E3C381-DE71-430B-8562-2FCF4B8E3F54}" destId="{C5DA05A9-753A-4D9C-ABA8-FA0D9F33EB9F}" srcOrd="0" destOrd="0" presId="urn:microsoft.com/office/officeart/2005/8/layout/hList1"/>
    <dgm:cxn modelId="{92020F5B-4AEA-4BA1-9D19-7764F8B9CACD}" srcId="{0D411C2C-E6C3-44D0-A827-3CDE68EA61C7}" destId="{9E2EFC1E-86EB-4DD5-BEDA-CC3C005049C7}" srcOrd="1" destOrd="0" parTransId="{996C71B8-0465-47D2-9AE0-F841A3D7132A}" sibTransId="{2C5F5513-7F21-45A1-93E1-D98D6EB39621}"/>
    <dgm:cxn modelId="{FCD9D15B-3538-4E08-95DA-C55FD5813AE6}" type="presOf" srcId="{0D411C2C-E6C3-44D0-A827-3CDE68EA61C7}" destId="{2AED3DED-49E6-494F-B139-DDB63223156D}" srcOrd="0" destOrd="0" presId="urn:microsoft.com/office/officeart/2005/8/layout/hList1"/>
    <dgm:cxn modelId="{4C90F064-4901-4889-A000-4858D9ECE9B7}" srcId="{DFF648AF-1A66-4D60-BB08-7F9921BF010C}" destId="{E57F924D-6A84-476E-8CF9-7F7CF3D399E7}" srcOrd="1" destOrd="0" parTransId="{8402F044-D6F3-44DF-BE54-D0F653DC21A8}" sibTransId="{DC228675-35AB-4C8A-AC37-6FEFFA45DEF2}"/>
    <dgm:cxn modelId="{AF83A046-910E-417D-86C3-957C65C795F0}" type="presOf" srcId="{0EBEB52B-8C2D-4E2A-A4A4-E744CE9CE5F6}" destId="{41E28255-9C1C-485D-BFAC-1E0DC517944D}" srcOrd="0" destOrd="0" presId="urn:microsoft.com/office/officeart/2005/8/layout/hList1"/>
    <dgm:cxn modelId="{38D3C56C-66AA-4EC3-BF97-FD7C6F4AFE46}" srcId="{D6E3C381-DE71-430B-8562-2FCF4B8E3F54}" destId="{0EBEB52B-8C2D-4E2A-A4A4-E744CE9CE5F6}" srcOrd="0" destOrd="0" parTransId="{957BBCE2-D18C-4893-9BED-E178CED855F4}" sibTransId="{7CD48B2E-AD2A-46DE-8136-82E449A6CBE4}"/>
    <dgm:cxn modelId="{F4B0A47A-B530-4438-9E3A-9E624FF53E3A}" type="presOf" srcId="{494AC482-64A6-44F4-8396-B0E63E195DAD}" destId="{22950870-8AFF-4835-A989-A85F606F21A5}" srcOrd="0" destOrd="0" presId="urn:microsoft.com/office/officeart/2005/8/layout/hList1"/>
    <dgm:cxn modelId="{76B35BAB-4681-463D-AE23-B39BADE309CF}" srcId="{0D411C2C-E6C3-44D0-A827-3CDE68EA61C7}" destId="{52B546EA-D6C3-4A5E-81BD-FD9DC9545E4D}" srcOrd="0" destOrd="0" parTransId="{630BE1ED-CEB5-4F81-8295-F4DFE43D818A}" sibTransId="{510DFB69-96F9-4273-9C94-A219D13D18B0}"/>
    <dgm:cxn modelId="{8DDF96B2-EF0B-4097-9CCC-9ED3AFAEEC1B}" srcId="{3E93572E-CB8D-412F-BF4B-415926C7CCAF}" destId="{D6E3C381-DE71-430B-8562-2FCF4B8E3F54}" srcOrd="2" destOrd="0" parTransId="{8F2285F1-E378-46D2-9CDB-3B8985F5FAD2}" sibTransId="{F0716D1F-C7CB-4C4F-B3A9-286F2E332541}"/>
    <dgm:cxn modelId="{EE403CB5-85D4-448C-87A0-9A16D1CD6027}" srcId="{3E93572E-CB8D-412F-BF4B-415926C7CCAF}" destId="{DFF648AF-1A66-4D60-BB08-7F9921BF010C}" srcOrd="1" destOrd="0" parTransId="{80CE967E-1B03-4C92-B92D-8CFD117F2638}" sibTransId="{01AC087B-B3CF-430C-B495-90BE138F438A}"/>
    <dgm:cxn modelId="{AF4C1DBD-4C25-42D9-95F3-E41CDE1C78EC}" srcId="{D6E3C381-DE71-430B-8562-2FCF4B8E3F54}" destId="{FCBE8AEB-FC1E-4C01-8E13-489BC34D65EE}" srcOrd="1" destOrd="0" parTransId="{1183A0E2-142F-49FA-8E8B-FDFBC797A8F2}" sibTransId="{5A3F5EB6-3D58-42C4-B508-4D35D4BF30BE}"/>
    <dgm:cxn modelId="{9FF52AD7-1C7F-49DB-9F04-A8677955AB05}" type="presOf" srcId="{FCBE8AEB-FC1E-4C01-8E13-489BC34D65EE}" destId="{41E28255-9C1C-485D-BFAC-1E0DC517944D}" srcOrd="0" destOrd="1" presId="urn:microsoft.com/office/officeart/2005/8/layout/hList1"/>
    <dgm:cxn modelId="{D27635F1-C6C0-4A2B-88A5-8AB4A5412876}" type="presOf" srcId="{E57F924D-6A84-476E-8CF9-7F7CF3D399E7}" destId="{22950870-8AFF-4835-A989-A85F606F21A5}" srcOrd="0" destOrd="1" presId="urn:microsoft.com/office/officeart/2005/8/layout/hList1"/>
    <dgm:cxn modelId="{FC578BFF-29A4-49CB-AA32-71AD4E62349E}" type="presOf" srcId="{9E2EFC1E-86EB-4DD5-BEDA-CC3C005049C7}" destId="{9BC4E0C6-7944-4CED-8546-307F2ADD1FD9}" srcOrd="0" destOrd="1" presId="urn:microsoft.com/office/officeart/2005/8/layout/hList1"/>
    <dgm:cxn modelId="{B0A99C5B-1FF3-4835-89E1-1BF6CB35C48F}" type="presParOf" srcId="{2AD83540-38C9-4F1E-9579-1D43837DC0D5}" destId="{10E6CA6A-E916-4407-B8C7-CC4385908B35}" srcOrd="0" destOrd="0" presId="urn:microsoft.com/office/officeart/2005/8/layout/hList1"/>
    <dgm:cxn modelId="{B4E91A07-0C79-437B-89FD-2299DBA23381}" type="presParOf" srcId="{10E6CA6A-E916-4407-B8C7-CC4385908B35}" destId="{2AED3DED-49E6-494F-B139-DDB63223156D}" srcOrd="0" destOrd="0" presId="urn:microsoft.com/office/officeart/2005/8/layout/hList1"/>
    <dgm:cxn modelId="{97F7B5CE-94D2-461F-9947-9CB393CFE62E}" type="presParOf" srcId="{10E6CA6A-E916-4407-B8C7-CC4385908B35}" destId="{9BC4E0C6-7944-4CED-8546-307F2ADD1FD9}" srcOrd="1" destOrd="0" presId="urn:microsoft.com/office/officeart/2005/8/layout/hList1"/>
    <dgm:cxn modelId="{9933F071-2EEF-43A5-BA0C-DC262EC85400}" type="presParOf" srcId="{2AD83540-38C9-4F1E-9579-1D43837DC0D5}" destId="{0877661F-EF41-4073-A942-B2616C7B2D32}" srcOrd="1" destOrd="0" presId="urn:microsoft.com/office/officeart/2005/8/layout/hList1"/>
    <dgm:cxn modelId="{6757214F-DDBB-401C-AE56-B0949346152A}" type="presParOf" srcId="{2AD83540-38C9-4F1E-9579-1D43837DC0D5}" destId="{7ABFC187-0576-4FFF-A3F7-47B896D3991C}" srcOrd="2" destOrd="0" presId="urn:microsoft.com/office/officeart/2005/8/layout/hList1"/>
    <dgm:cxn modelId="{CC06135C-4B53-4CC5-8421-DBCF2F200033}" type="presParOf" srcId="{7ABFC187-0576-4FFF-A3F7-47B896D3991C}" destId="{7A08C8FE-B2C0-441E-922E-13A767F856C8}" srcOrd="0" destOrd="0" presId="urn:microsoft.com/office/officeart/2005/8/layout/hList1"/>
    <dgm:cxn modelId="{D28AF6F6-C00C-416F-9A32-FE5105C3EE2F}" type="presParOf" srcId="{7ABFC187-0576-4FFF-A3F7-47B896D3991C}" destId="{22950870-8AFF-4835-A989-A85F606F21A5}" srcOrd="1" destOrd="0" presId="urn:microsoft.com/office/officeart/2005/8/layout/hList1"/>
    <dgm:cxn modelId="{D2660698-2972-4698-9A28-05DBE0242B6A}" type="presParOf" srcId="{2AD83540-38C9-4F1E-9579-1D43837DC0D5}" destId="{3F17D0A0-AE19-4541-B451-9A03C8F42B00}" srcOrd="3" destOrd="0" presId="urn:microsoft.com/office/officeart/2005/8/layout/hList1"/>
    <dgm:cxn modelId="{601948DE-7295-468B-B83D-52089A0F68FF}" type="presParOf" srcId="{2AD83540-38C9-4F1E-9579-1D43837DC0D5}" destId="{1B693F7E-89C9-49C3-8567-58CC06FBCFE4}" srcOrd="4" destOrd="0" presId="urn:microsoft.com/office/officeart/2005/8/layout/hList1"/>
    <dgm:cxn modelId="{83DF41B7-90B7-4629-BDE5-4EE7D92E0CBC}" type="presParOf" srcId="{1B693F7E-89C9-49C3-8567-58CC06FBCFE4}" destId="{C5DA05A9-753A-4D9C-ABA8-FA0D9F33EB9F}" srcOrd="0" destOrd="0" presId="urn:microsoft.com/office/officeart/2005/8/layout/hList1"/>
    <dgm:cxn modelId="{AACD73C2-E393-4CA6-87B1-31133EF062B0}" type="presParOf" srcId="{1B693F7E-89C9-49C3-8567-58CC06FBCFE4}" destId="{41E28255-9C1C-485D-BFAC-1E0DC517944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90850-78EB-4A63-8255-FF7C5DC6C2FA}">
      <dsp:nvSpPr>
        <dsp:cNvPr id="0" name=""/>
        <dsp:cNvSpPr/>
      </dsp:nvSpPr>
      <dsp:spPr>
        <a:xfrm>
          <a:off x="4353" y="11062"/>
          <a:ext cx="3737505" cy="20735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Problem</a:t>
          </a:r>
        </a:p>
      </dsp:txBody>
      <dsp:txXfrm>
        <a:off x="4353" y="11062"/>
        <a:ext cx="3737505" cy="1382400"/>
      </dsp:txXfrm>
    </dsp:sp>
    <dsp:sp modelId="{0F2E4353-EE7B-40C2-B8FD-4CB934A26CED}">
      <dsp:nvSpPr>
        <dsp:cNvPr id="0" name=""/>
        <dsp:cNvSpPr/>
      </dsp:nvSpPr>
      <dsp:spPr>
        <a:xfrm>
          <a:off x="769866" y="1393462"/>
          <a:ext cx="3737505" cy="4320000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41376" rIns="341376" bIns="341376" numCol="1" spcCol="1270" anchor="t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4800" kern="1200" dirty="0"/>
            <a:t>Converting casual riders to annual members</a:t>
          </a:r>
        </a:p>
      </dsp:txBody>
      <dsp:txXfrm>
        <a:off x="879334" y="1502930"/>
        <a:ext cx="3518569" cy="4101064"/>
      </dsp:txXfrm>
    </dsp:sp>
    <dsp:sp modelId="{68B2DBDD-D814-4271-9274-3AFCDC89CE3B}">
      <dsp:nvSpPr>
        <dsp:cNvPr id="0" name=""/>
        <dsp:cNvSpPr/>
      </dsp:nvSpPr>
      <dsp:spPr>
        <a:xfrm>
          <a:off x="4308451" y="236997"/>
          <a:ext cx="1201175" cy="9305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800" kern="1200"/>
        </a:p>
      </dsp:txBody>
      <dsp:txXfrm>
        <a:off x="4308451" y="423103"/>
        <a:ext cx="922016" cy="558318"/>
      </dsp:txXfrm>
    </dsp:sp>
    <dsp:sp modelId="{F19C83B1-C07F-4836-8688-38CFA77295CE}">
      <dsp:nvSpPr>
        <dsp:cNvPr id="0" name=""/>
        <dsp:cNvSpPr/>
      </dsp:nvSpPr>
      <dsp:spPr>
        <a:xfrm>
          <a:off x="6008227" y="11062"/>
          <a:ext cx="3737505" cy="20735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Solution</a:t>
          </a:r>
        </a:p>
      </dsp:txBody>
      <dsp:txXfrm>
        <a:off x="6008227" y="11062"/>
        <a:ext cx="3737505" cy="1382400"/>
      </dsp:txXfrm>
    </dsp:sp>
    <dsp:sp modelId="{D1FEE2CD-A7B3-474C-A489-1E990F603E41}">
      <dsp:nvSpPr>
        <dsp:cNvPr id="0" name=""/>
        <dsp:cNvSpPr/>
      </dsp:nvSpPr>
      <dsp:spPr>
        <a:xfrm>
          <a:off x="6773741" y="1393462"/>
          <a:ext cx="3737505" cy="4320000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41376" rIns="341376" bIns="341376" numCol="1" spcCol="1270" anchor="t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4800" kern="1200" dirty="0"/>
            <a:t>Design a new marketing strategy</a:t>
          </a:r>
        </a:p>
      </dsp:txBody>
      <dsp:txXfrm>
        <a:off x="6883209" y="1502930"/>
        <a:ext cx="3518569" cy="4101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D3DED-49E6-494F-B139-DDB63223156D}">
      <dsp:nvSpPr>
        <dsp:cNvPr id="0" name=""/>
        <dsp:cNvSpPr/>
      </dsp:nvSpPr>
      <dsp:spPr>
        <a:xfrm>
          <a:off x="3286" y="115152"/>
          <a:ext cx="3203971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Electric bike fever</a:t>
          </a:r>
        </a:p>
      </dsp:txBody>
      <dsp:txXfrm>
        <a:off x="3286" y="115152"/>
        <a:ext cx="3203971" cy="748800"/>
      </dsp:txXfrm>
    </dsp:sp>
    <dsp:sp modelId="{9BC4E0C6-7944-4CED-8546-307F2ADD1FD9}">
      <dsp:nvSpPr>
        <dsp:cNvPr id="0" name=""/>
        <dsp:cNvSpPr/>
      </dsp:nvSpPr>
      <dsp:spPr>
        <a:xfrm>
          <a:off x="3286" y="863952"/>
          <a:ext cx="3203971" cy="33722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dirty="0"/>
            <a:t>Casual customers prefer to use electric bikes.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/>
            <a:t>We can offer better deals to members on electric bike rental.</a:t>
          </a:r>
        </a:p>
      </dsp:txBody>
      <dsp:txXfrm>
        <a:off x="3286" y="863952"/>
        <a:ext cx="3203971" cy="3372232"/>
      </dsp:txXfrm>
    </dsp:sp>
    <dsp:sp modelId="{7A08C8FE-B2C0-441E-922E-13A767F856C8}">
      <dsp:nvSpPr>
        <dsp:cNvPr id="0" name=""/>
        <dsp:cNvSpPr/>
      </dsp:nvSpPr>
      <dsp:spPr>
        <a:xfrm>
          <a:off x="3655814" y="115152"/>
          <a:ext cx="3203971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Summer fling</a:t>
          </a:r>
        </a:p>
      </dsp:txBody>
      <dsp:txXfrm>
        <a:off x="3655814" y="115152"/>
        <a:ext cx="3203971" cy="748800"/>
      </dsp:txXfrm>
    </dsp:sp>
    <dsp:sp modelId="{22950870-8AFF-4835-A989-A85F606F21A5}">
      <dsp:nvSpPr>
        <dsp:cNvPr id="0" name=""/>
        <dsp:cNvSpPr/>
      </dsp:nvSpPr>
      <dsp:spPr>
        <a:xfrm>
          <a:off x="3655814" y="863952"/>
          <a:ext cx="3203971" cy="33722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/>
            <a:t>The most popular time of the year for casual riders is summer.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/>
            <a:t>We can enhance our advertisement during June, July, and August</a:t>
          </a:r>
        </a:p>
      </dsp:txBody>
      <dsp:txXfrm>
        <a:off x="3655814" y="863952"/>
        <a:ext cx="3203971" cy="3372232"/>
      </dsp:txXfrm>
    </dsp:sp>
    <dsp:sp modelId="{C5DA05A9-753A-4D9C-ABA8-FA0D9F33EB9F}">
      <dsp:nvSpPr>
        <dsp:cNvPr id="0" name=""/>
        <dsp:cNvSpPr/>
      </dsp:nvSpPr>
      <dsp:spPr>
        <a:xfrm>
          <a:off x="7308342" y="115152"/>
          <a:ext cx="3203971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Most used route</a:t>
          </a:r>
        </a:p>
      </dsp:txBody>
      <dsp:txXfrm>
        <a:off x="7308342" y="115152"/>
        <a:ext cx="3203971" cy="748800"/>
      </dsp:txXfrm>
    </dsp:sp>
    <dsp:sp modelId="{41E28255-9C1C-485D-BFAC-1E0DC517944D}">
      <dsp:nvSpPr>
        <dsp:cNvPr id="0" name=""/>
        <dsp:cNvSpPr/>
      </dsp:nvSpPr>
      <dsp:spPr>
        <a:xfrm>
          <a:off x="7308342" y="863952"/>
          <a:ext cx="3203971" cy="33722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/>
            <a:t>Casual riders and members use different starting and ending stations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/>
            <a:t>Focus the advertisement at the casual riders’ most used stations.</a:t>
          </a:r>
        </a:p>
      </dsp:txBody>
      <dsp:txXfrm>
        <a:off x="7308342" y="863952"/>
        <a:ext cx="3203971" cy="3372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C14C615-9675-8153-64E0-31F6EBA95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GB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26D3BBE1-EB00-28A0-9A2E-CA407CEA5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GB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AEE7169-BCE9-76E5-5CDC-8FCB2AA4F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D7C6-24D9-4A0E-B987-0EFF7769B722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4BB482F-FFED-9BFB-0757-61FF26CE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34CAEAA-0766-B244-C173-D5F68D12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D0C4-C27A-4B3E-812A-61D5451BA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93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83DC523-E8A7-B754-4FC1-D29A5872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GB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F8E8A424-FB0E-B577-5877-7E1784F88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GB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ABC0ADE-87E5-7582-509E-19FDDF0C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D7C6-24D9-4A0E-B987-0EFF7769B722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14F4565-27EB-F8F8-5E4F-F5674C72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B7CBE9C-B31D-6C8E-029C-BC23785C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D0C4-C27A-4B3E-812A-61D5451BA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46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8C1C471D-2B83-02F2-33B8-1CDF003E2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GB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ECC8602B-6C9E-FED8-157B-E7D6D833D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GB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D23D9A7-5C4C-18EB-0433-5EDA8AFA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D7C6-24D9-4A0E-B987-0EFF7769B722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C042001-043A-6735-561E-CEDDD8F0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0EECB39-62CB-8ED5-6044-986E42EB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D0C4-C27A-4B3E-812A-61D5451BA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35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7619501-D808-7E5D-B3E3-DFCDA17F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GB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EC6BCB0-CFFA-E5DD-5C96-E5B1D3ADB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GB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5D8F1FF-3255-7CDB-A013-F093A72A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D7C6-24D9-4A0E-B987-0EFF7769B722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55E1CC1-B5EE-48C1-F5BF-4E6E75945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EEDC24F-A36D-51DB-363E-9DFB9ED3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D0C4-C27A-4B3E-812A-61D5451BA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46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F685E5D-591F-5AF8-E86C-F0C8C8540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GB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C560C880-DFBB-6720-B043-F3CDB6C4E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8C7FFBD-E019-A3B9-4B95-EDAE31BF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D7C6-24D9-4A0E-B987-0EFF7769B722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59DADCD-DD46-B870-3451-EE86AF97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38F4076-96B9-9C36-D81E-8B66C7D4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D0C4-C27A-4B3E-812A-61D5451BA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24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3EFDC00-17E0-4106-11CE-DB3BBFCB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GB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6B3DB56-28CB-BF2B-B3CC-3078B3B08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GB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0D01DBC5-24FA-B1A2-3986-B95FD8A16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GB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AD6900AE-5580-BBDA-AF93-C04C8EEA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D7C6-24D9-4A0E-B987-0EFF7769B722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9B5FA895-172E-18C9-319E-CEFFF76B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3231D6C4-F753-66DB-7910-1D6CA127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D0C4-C27A-4B3E-812A-61D5451BA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50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E4D8221-6D21-32D1-2949-0D8C4F267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GB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4A1E9388-15CB-3531-F210-7008127C9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3AA95D5B-361F-11D0-A788-2A90BD04C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GB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F9DE0EF7-FA5F-CBA1-4D13-3EE3E9CA4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4D16B7C6-CB67-D1CC-6794-381B8FC0A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GB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30D29554-F69F-29F9-DE2B-ED7AF582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D7C6-24D9-4A0E-B987-0EFF7769B722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A92A2ECA-3AD9-06B4-1A78-1E7528FC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8B39CD11-9B04-C901-5DF7-48FEF085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D0C4-C27A-4B3E-812A-61D5451BA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48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C7498DF-7A94-9609-4379-0B649CBB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GB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D2292EFD-C2D1-7172-79A5-B737138DA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D7C6-24D9-4A0E-B987-0EFF7769B722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03850408-3BF4-2C79-0559-034D7BF5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CB3A5F38-3736-62F4-12F1-3CCBE557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D0C4-C27A-4B3E-812A-61D5451BA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90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4F4F1B4B-53A0-8E2C-0DA8-33872709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D7C6-24D9-4A0E-B987-0EFF7769B722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4919D130-49EB-DF76-3CA6-288985BA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D371EC74-C911-B725-E855-F7E68E8A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D0C4-C27A-4B3E-812A-61D5451BA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00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F027576-F146-D82C-93DE-7F53F0498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GB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0BC7108-756E-C290-3876-73F9EB32D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GB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71C40A22-D46F-A278-672C-82480827B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28D1A74-625A-1AC4-25D3-8510F7DC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D7C6-24D9-4A0E-B987-0EFF7769B722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960D1CF9-F29B-F9BA-F7D8-BE2A1CC3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4767800-6BDA-61D1-D36E-C34C87BF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D0C4-C27A-4B3E-812A-61D5451BA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61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74BA727-09D6-A518-EB53-656D36DD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GB"/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E3E2B61F-BE46-2AA4-F939-8A4C7046D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0326F31E-863C-5DC6-6A33-4492D4650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B2F548EC-D94F-F8E1-A0F7-F078FE679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D7C6-24D9-4A0E-B987-0EFF7769B722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FE38DFD6-205B-8C20-90ED-E9094D34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7F7DCD56-A2FC-F7BA-6AFF-E340DE72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D0C4-C27A-4B3E-812A-61D5451BA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33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3AF66C03-DD18-E93B-8476-1ED0C15FB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GB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44AA8D06-E75E-61AC-343B-3741B6506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GB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187FAE1-9D3C-EA08-006C-ABD997997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ED7C6-24D9-4A0E-B987-0EFF7769B722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B5877FF-8CD8-F2E9-0A0B-B3BBFF588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ECE166C-70E7-C679-25F7-14FBC504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CD0C4-C27A-4B3E-812A-61D5451BA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21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2F8781-5C25-2357-A664-C381666DE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62" y="498475"/>
            <a:ext cx="12065876" cy="2387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accent1">
                  <a:lumMod val="45000"/>
                  <a:lumOff val="55000"/>
                </a:schemeClr>
              </a:gs>
              <a:gs pos="56000">
                <a:schemeClr val="accent1">
                  <a:lumMod val="45000"/>
                  <a:lumOff val="55000"/>
                </a:schemeClr>
              </a:gs>
              <a:gs pos="79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GB" dirty="0"/>
              <a:t>Converting Casual </a:t>
            </a:r>
            <a:r>
              <a:rPr lang="en-GB" dirty="0" err="1"/>
              <a:t>Cyclistic</a:t>
            </a:r>
            <a:r>
              <a:rPr lang="en-GB" dirty="0"/>
              <a:t> Riders to Annual Members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95B76940-C090-0D0E-53F7-373292820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59525"/>
            <a:ext cx="12065875" cy="489114"/>
          </a:xfrm>
        </p:spPr>
        <p:txBody>
          <a:bodyPr>
            <a:normAutofit/>
          </a:bodyPr>
          <a:lstStyle/>
          <a:p>
            <a:pPr algn="l"/>
            <a:r>
              <a:rPr lang="en-GB" sz="2800" dirty="0"/>
              <a:t>Dimitrios Karatzanos							          January 2023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7B87A7C6-1ECF-4F50-4886-B1F8F743F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29" y="3610303"/>
            <a:ext cx="4239141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44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3B3052D-99EB-CCD6-DEEB-409690020EC5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accent1">
                  <a:lumMod val="45000"/>
                  <a:lumOff val="55000"/>
                </a:schemeClr>
              </a:gs>
              <a:gs pos="56000">
                <a:schemeClr val="accent1">
                  <a:lumMod val="45000"/>
                  <a:lumOff val="55000"/>
                </a:schemeClr>
              </a:gs>
              <a:gs pos="79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GB" dirty="0"/>
              <a:t>Top 5 Routes</a:t>
            </a: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10D7613E-6E63-BD39-B344-96BC69E4F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2581767"/>
          </a:xfr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FB841F60-2641-2D1E-CD3A-49631A3B9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72455"/>
            <a:ext cx="10515600" cy="273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78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E1E559-F68E-3E77-538B-289DB11CE520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accent1">
                  <a:lumMod val="45000"/>
                  <a:lumOff val="55000"/>
                </a:schemeClr>
              </a:gs>
              <a:gs pos="56000">
                <a:schemeClr val="accent1">
                  <a:lumMod val="45000"/>
                  <a:lumOff val="55000"/>
                </a:schemeClr>
              </a:gs>
              <a:gs pos="79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r>
              <a:rPr lang="en-GB" dirty="0"/>
              <a:t>Rental Duration</a:t>
            </a:r>
            <a:br>
              <a:rPr lang="en-GB" dirty="0"/>
            </a:br>
            <a:r>
              <a:rPr lang="en-GB" sz="2700" dirty="0"/>
              <a:t>(&lt;1 day vs &gt;= 1 day)</a:t>
            </a:r>
            <a:br>
              <a:rPr lang="en-GB" dirty="0"/>
            </a:br>
            <a:endParaRPr lang="en-GB" dirty="0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7ED6C3EB-2FF9-658E-1310-2A34ED9F4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3509"/>
            <a:ext cx="10515600" cy="3755570"/>
          </a:xfrm>
        </p:spPr>
      </p:pic>
    </p:spTree>
    <p:extLst>
      <p:ext uri="{BB962C8B-B14F-4D97-AF65-F5344CB8AC3E}">
        <p14:creationId xmlns:p14="http://schemas.microsoft.com/office/powerpoint/2010/main" val="146351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A8CEC74-ECF2-E982-A92E-6DE921382B0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accent1">
                  <a:lumMod val="45000"/>
                  <a:lumOff val="55000"/>
                </a:schemeClr>
              </a:gs>
              <a:gs pos="56000">
                <a:schemeClr val="accent1">
                  <a:lumMod val="45000"/>
                  <a:lumOff val="55000"/>
                </a:schemeClr>
              </a:gs>
              <a:gs pos="79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GB" dirty="0"/>
              <a:t>Top 3 Recommendations</a:t>
            </a:r>
          </a:p>
        </p:txBody>
      </p:sp>
      <p:graphicFrame>
        <p:nvGraphicFramePr>
          <p:cNvPr id="4" name="Θέση περιεχομένου 3">
            <a:extLst>
              <a:ext uri="{FF2B5EF4-FFF2-40B4-BE49-F238E27FC236}">
                <a16:creationId xmlns:a16="http://schemas.microsoft.com/office/drawing/2014/main" id="{C0323C4A-F8B9-64AE-5F0A-EDE263CC4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4325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4724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3018F47-8012-D35B-A3D0-966EB0243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0200"/>
            <a:ext cx="9144000" cy="2387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accent1">
                  <a:lumMod val="45000"/>
                  <a:lumOff val="55000"/>
                </a:schemeClr>
              </a:gs>
              <a:gs pos="56000">
                <a:schemeClr val="accent1">
                  <a:lumMod val="45000"/>
                  <a:lumOff val="55000"/>
                </a:schemeClr>
              </a:gs>
              <a:gs pos="79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4606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Θέση περιεχομένου 3">
            <a:extLst>
              <a:ext uri="{FF2B5EF4-FFF2-40B4-BE49-F238E27FC236}">
                <a16:creationId xmlns:a16="http://schemas.microsoft.com/office/drawing/2014/main" id="{D3607931-9868-A0FB-70FC-93428735E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275023"/>
              </p:ext>
            </p:extLst>
          </p:nvPr>
        </p:nvGraphicFramePr>
        <p:xfrm>
          <a:off x="838200" y="800100"/>
          <a:ext cx="10515600" cy="5724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558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B1C0AEA-9AE8-E26D-F385-AB6B583C7132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accent1">
                  <a:lumMod val="45000"/>
                  <a:lumOff val="55000"/>
                </a:schemeClr>
              </a:gs>
              <a:gs pos="56000">
                <a:schemeClr val="accent1">
                  <a:lumMod val="45000"/>
                  <a:lumOff val="55000"/>
                </a:schemeClr>
              </a:gs>
              <a:gs pos="79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GB" dirty="0"/>
              <a:t>Analytical Goals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281645C-0032-0B55-472A-BD214BA3FA3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alpha val="74000"/>
            </a:schemeClr>
          </a:solidFill>
        </p:spPr>
        <p:txBody>
          <a:bodyPr/>
          <a:lstStyle/>
          <a:p>
            <a:r>
              <a:rPr lang="en-GB" dirty="0"/>
              <a:t>Determine </a:t>
            </a:r>
            <a:r>
              <a:rPr lang="en-GB" b="1" u="sng" dirty="0"/>
              <a:t>how</a:t>
            </a:r>
            <a:r>
              <a:rPr lang="en-GB" dirty="0"/>
              <a:t> members and casual riders use </a:t>
            </a:r>
            <a:r>
              <a:rPr lang="en-GB" dirty="0" err="1"/>
              <a:t>Cyclistic</a:t>
            </a:r>
            <a:r>
              <a:rPr lang="en-GB" dirty="0"/>
              <a:t> bikes differently.</a:t>
            </a:r>
          </a:p>
          <a:p>
            <a:r>
              <a:rPr lang="en-GB" dirty="0"/>
              <a:t>Make</a:t>
            </a:r>
            <a:r>
              <a:rPr lang="en-GB" b="1" dirty="0"/>
              <a:t> </a:t>
            </a:r>
            <a:r>
              <a:rPr lang="en-GB" b="1" u="sng" dirty="0"/>
              <a:t>recommendations</a:t>
            </a:r>
            <a:r>
              <a:rPr lang="en-GB" b="1" dirty="0"/>
              <a:t> </a:t>
            </a:r>
            <a:r>
              <a:rPr lang="en-GB" dirty="0"/>
              <a:t>based on the analysis.</a:t>
            </a:r>
          </a:p>
        </p:txBody>
      </p:sp>
    </p:spTree>
    <p:extLst>
      <p:ext uri="{BB962C8B-B14F-4D97-AF65-F5344CB8AC3E}">
        <p14:creationId xmlns:p14="http://schemas.microsoft.com/office/powerpoint/2010/main" val="258364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8C4B788-9B71-4365-06BE-DDFB750FFCEB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accent1">
                  <a:lumMod val="45000"/>
                  <a:lumOff val="55000"/>
                </a:schemeClr>
              </a:gs>
              <a:gs pos="56000">
                <a:schemeClr val="accent1">
                  <a:lumMod val="45000"/>
                  <a:lumOff val="55000"/>
                </a:schemeClr>
              </a:gs>
              <a:gs pos="79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GB" dirty="0"/>
              <a:t>Members vs Casual</a:t>
            </a: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FE444966-A13B-330A-B648-DC073612B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0231"/>
            <a:ext cx="6700344" cy="46628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1B6591-C3A2-491A-4BE2-002CA79B9148}"/>
              </a:ext>
            </a:extLst>
          </p:cNvPr>
          <p:cNvSpPr txBox="1"/>
          <p:nvPr/>
        </p:nvSpPr>
        <p:spPr>
          <a:xfrm>
            <a:off x="7394027" y="3718472"/>
            <a:ext cx="4085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Casual riders make up 41% of our total bike riders. </a:t>
            </a:r>
          </a:p>
        </p:txBody>
      </p:sp>
    </p:spTree>
    <p:extLst>
      <p:ext uri="{BB962C8B-B14F-4D97-AF65-F5344CB8AC3E}">
        <p14:creationId xmlns:p14="http://schemas.microsoft.com/office/powerpoint/2010/main" val="17720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9B0AACC-853C-7E8A-8E57-DF806F25BA2E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accent1">
                  <a:lumMod val="45000"/>
                  <a:lumOff val="55000"/>
                </a:schemeClr>
              </a:gs>
              <a:gs pos="56000">
                <a:schemeClr val="accent1">
                  <a:lumMod val="45000"/>
                  <a:lumOff val="55000"/>
                </a:schemeClr>
              </a:gs>
              <a:gs pos="79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GB" dirty="0" err="1"/>
              <a:t>Favorite</a:t>
            </a:r>
            <a:r>
              <a:rPr lang="en-GB" dirty="0"/>
              <a:t> bike type</a:t>
            </a: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165BAEFB-7E3D-2C5A-CD6B-2EF9059FC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1215"/>
            <a:ext cx="10515600" cy="37555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810973-8091-CDEF-A768-B045EA0AB2D7}"/>
              </a:ext>
            </a:extLst>
          </p:cNvPr>
          <p:cNvSpPr txBox="1"/>
          <p:nvPr/>
        </p:nvSpPr>
        <p:spPr>
          <a:xfrm>
            <a:off x="1150883" y="5470634"/>
            <a:ext cx="8891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u="sng" dirty="0"/>
              <a:t>Classic bike </a:t>
            </a:r>
            <a:r>
              <a:rPr lang="en-GB" dirty="0"/>
              <a:t>is preferred by </a:t>
            </a:r>
            <a:r>
              <a:rPr lang="en-GB" u="sng" dirty="0"/>
              <a:t>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Electric bike </a:t>
            </a:r>
            <a:r>
              <a:rPr lang="en-GB" dirty="0"/>
              <a:t>is preferred by </a:t>
            </a:r>
            <a:r>
              <a:rPr lang="en-GB" b="1" dirty="0"/>
              <a:t>casual riders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Docked bike </a:t>
            </a:r>
            <a:r>
              <a:rPr lang="en-GB" dirty="0"/>
              <a:t>is used only by </a:t>
            </a:r>
            <a:r>
              <a:rPr lang="en-GB" b="1" dirty="0"/>
              <a:t>casual riders</a:t>
            </a:r>
          </a:p>
        </p:txBody>
      </p:sp>
    </p:spTree>
    <p:extLst>
      <p:ext uri="{BB962C8B-B14F-4D97-AF65-F5344CB8AC3E}">
        <p14:creationId xmlns:p14="http://schemas.microsoft.com/office/powerpoint/2010/main" val="341672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1E2C09D-AC79-6689-26E5-5F3863CFA142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accent1">
                  <a:lumMod val="45000"/>
                  <a:lumOff val="55000"/>
                </a:schemeClr>
              </a:gs>
              <a:gs pos="56000">
                <a:schemeClr val="accent1">
                  <a:lumMod val="45000"/>
                  <a:lumOff val="55000"/>
                </a:schemeClr>
              </a:gs>
              <a:gs pos="79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GB" dirty="0"/>
              <a:t>Monthly Distribution</a:t>
            </a: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06CA73D1-7C4B-8D70-C74B-7123013A1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37555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EE5A4-A8E4-8B88-2AFC-27D9FC9DEBEC}"/>
              </a:ext>
            </a:extLst>
          </p:cNvPr>
          <p:cNvSpPr txBox="1"/>
          <p:nvPr/>
        </p:nvSpPr>
        <p:spPr>
          <a:xfrm>
            <a:off x="838200" y="5644055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Casual</a:t>
            </a:r>
            <a:r>
              <a:rPr lang="en-GB" dirty="0"/>
              <a:t> riders use our bikes mostly during </a:t>
            </a:r>
            <a:r>
              <a:rPr lang="en-GB" b="1" dirty="0"/>
              <a:t>summer.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u="sng" dirty="0"/>
              <a:t>Members</a:t>
            </a:r>
            <a:r>
              <a:rPr lang="en-GB" dirty="0"/>
              <a:t> use our bikes mostly from </a:t>
            </a:r>
            <a:r>
              <a:rPr lang="en-GB" u="sng" dirty="0"/>
              <a:t>May to October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361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771D51-34CB-C022-4CEB-1704476EC8E3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accent1">
                  <a:lumMod val="45000"/>
                  <a:lumOff val="55000"/>
                </a:schemeClr>
              </a:gs>
              <a:gs pos="56000">
                <a:schemeClr val="accent1">
                  <a:lumMod val="45000"/>
                  <a:lumOff val="55000"/>
                </a:schemeClr>
              </a:gs>
              <a:gs pos="79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GB" dirty="0"/>
              <a:t>Weekday Distribution</a:t>
            </a: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234B46BB-A823-5E30-0303-1B426B795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37555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BA7B89-A5A1-216A-5B42-78D5F51A1309}"/>
              </a:ext>
            </a:extLst>
          </p:cNvPr>
          <p:cNvSpPr txBox="1"/>
          <p:nvPr/>
        </p:nvSpPr>
        <p:spPr>
          <a:xfrm>
            <a:off x="838200" y="5628290"/>
            <a:ext cx="1135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Casual riders </a:t>
            </a:r>
            <a:r>
              <a:rPr lang="en-GB" dirty="0"/>
              <a:t>mostly use bikes during </a:t>
            </a:r>
            <a:r>
              <a:rPr lang="en-GB" b="1" dirty="0"/>
              <a:t>weekend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u="sng" dirty="0"/>
              <a:t>Members</a:t>
            </a:r>
            <a:r>
              <a:rPr lang="en-GB" dirty="0"/>
              <a:t> mostly use bikes during </a:t>
            </a:r>
            <a:r>
              <a:rPr lang="en-GB" u="sng" dirty="0"/>
              <a:t>weekdays</a:t>
            </a:r>
          </a:p>
        </p:txBody>
      </p:sp>
    </p:spTree>
    <p:extLst>
      <p:ext uri="{BB962C8B-B14F-4D97-AF65-F5344CB8AC3E}">
        <p14:creationId xmlns:p14="http://schemas.microsoft.com/office/powerpoint/2010/main" val="1003211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351B8F3-4CB6-5587-4E49-34EE7BD8FEED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accent1">
                  <a:lumMod val="45000"/>
                  <a:lumOff val="55000"/>
                </a:schemeClr>
              </a:gs>
              <a:gs pos="56000">
                <a:schemeClr val="accent1">
                  <a:lumMod val="45000"/>
                  <a:lumOff val="55000"/>
                </a:schemeClr>
              </a:gs>
              <a:gs pos="79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GB" dirty="0"/>
              <a:t>Top 5 Starting Stations</a:t>
            </a: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9667F2DB-10CA-4D82-B44E-F323E1A7D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55" y="1743978"/>
            <a:ext cx="11114690" cy="2449649"/>
          </a:xfr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BBA82E44-0813-FD0C-B5EB-6F0CACE9A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55" y="4193628"/>
            <a:ext cx="11114690" cy="266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1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E026302-D678-F723-7E4E-0A9CD3D05784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accent1">
                  <a:lumMod val="45000"/>
                  <a:lumOff val="55000"/>
                </a:schemeClr>
              </a:gs>
              <a:gs pos="56000">
                <a:schemeClr val="accent1">
                  <a:lumMod val="45000"/>
                  <a:lumOff val="55000"/>
                </a:schemeClr>
              </a:gs>
              <a:gs pos="79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GB" dirty="0"/>
              <a:t>Top 5 Ending Stations</a:t>
            </a: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93FE5F75-7432-72AA-832D-9C3B7B03D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2554597"/>
          </a:xfr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B5C63BCF-6C9D-6D74-A18A-C2F9A9123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5285"/>
            <a:ext cx="12192000" cy="288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80505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230</Words>
  <Application>Microsoft Office PowerPoint</Application>
  <PresentationFormat>Ευρεία οθόνη</PresentationFormat>
  <Paragraphs>36</Paragraphs>
  <Slides>13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Θέμα του Office</vt:lpstr>
      <vt:lpstr>Converting Casual Cyclistic Riders to Annual Members</vt:lpstr>
      <vt:lpstr>Παρουσίαση του PowerPoint</vt:lpstr>
      <vt:lpstr>Analytical Goals</vt:lpstr>
      <vt:lpstr>Members vs Casual</vt:lpstr>
      <vt:lpstr>Favorite bike type</vt:lpstr>
      <vt:lpstr>Monthly Distribution</vt:lpstr>
      <vt:lpstr>Weekday Distribution</vt:lpstr>
      <vt:lpstr>Top 5 Starting Stations</vt:lpstr>
      <vt:lpstr>Top 5 Ending Stations</vt:lpstr>
      <vt:lpstr>Top 5 Routes</vt:lpstr>
      <vt:lpstr>Rental Duration (&lt;1 day vs &gt;= 1 day) </vt:lpstr>
      <vt:lpstr>Top 3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Converting Casual Cyclistic Riders to Annual Members</dc:title>
  <dc:creator>Dimitris Karatzanos</dc:creator>
  <cp:lastModifiedBy>Dimitris Karatzanos</cp:lastModifiedBy>
  <cp:revision>2</cp:revision>
  <dcterms:created xsi:type="dcterms:W3CDTF">2023-01-23T08:54:24Z</dcterms:created>
  <dcterms:modified xsi:type="dcterms:W3CDTF">2023-01-23T10:06:48Z</dcterms:modified>
</cp:coreProperties>
</file>