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2" r:id="rId5"/>
    <p:sldId id="259" r:id="rId6"/>
    <p:sldId id="261" r:id="rId7"/>
    <p:sldId id="263" r:id="rId8"/>
    <p:sldId id="264" r:id="rId9"/>
    <p:sldId id="265" r:id="rId10"/>
    <p:sldId id="266" r:id="rId11"/>
    <p:sldId id="267" r:id="rId12"/>
    <p:sldId id="268" r:id="rId13"/>
    <p:sldId id="269" r:id="rId14"/>
    <p:sldId id="271" r:id="rId15"/>
    <p:sldId id="273" r:id="rId16"/>
    <p:sldId id="275" r:id="rId17"/>
    <p:sldId id="276" r:id="rId18"/>
    <p:sldId id="277" r:id="rId19"/>
    <p:sldId id="278" r:id="rId20"/>
    <p:sldId id="279" r:id="rId21"/>
    <p:sldId id="280" r:id="rId22"/>
    <p:sldId id="281" r:id="rId23"/>
    <p:sldId id="282" r:id="rId24"/>
    <p:sldId id="283" r:id="rId25"/>
    <p:sldId id="284" r:id="rId2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8D5A5C9E-14F5-4008-A1A1-8F16D72F7619}">
          <p14:sldIdLst>
            <p14:sldId id="256"/>
            <p14:sldId id="257"/>
          </p14:sldIdLst>
        </p14:section>
        <p14:section name="Untitled Section" id="{0AD20F06-4149-4881-BA2C-D4C2D717F127}">
          <p14:sldIdLst>
            <p14:sldId id="260"/>
            <p14:sldId id="262"/>
            <p14:sldId id="259"/>
            <p14:sldId id="261"/>
            <p14:sldId id="263"/>
            <p14:sldId id="264"/>
            <p14:sldId id="265"/>
            <p14:sldId id="266"/>
            <p14:sldId id="267"/>
            <p14:sldId id="268"/>
            <p14:sldId id="269"/>
            <p14:sldId id="271"/>
            <p14:sldId id="273"/>
            <p14:sldId id="275"/>
            <p14:sldId id="276"/>
            <p14:sldId id="277"/>
            <p14:sldId id="278"/>
            <p14:sldId id="279"/>
            <p14:sldId id="280"/>
            <p14:sldId id="281"/>
            <p14:sldId id="282"/>
            <p14:sldId id="283"/>
            <p14:sldId id="28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D5D8C19D-9025-461D-A9F5-5E4BFA73AF02}" type="datetimeFigureOut">
              <a:rPr lang="en-IN" smtClean="0"/>
              <a:t>20-04-2023</a:t>
            </a:fld>
            <a:endParaRPr lang="en-IN"/>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91001F8B-0AEA-4AE1-B63B-67E0D8F018F8}" type="slidenum">
              <a:rPr lang="en-IN" smtClean="0"/>
              <a:t>‹#›</a:t>
            </a:fld>
            <a:endParaRPr lang="en-IN"/>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extLst>
      <p:ext uri="{BB962C8B-B14F-4D97-AF65-F5344CB8AC3E}">
        <p14:creationId xmlns:p14="http://schemas.microsoft.com/office/powerpoint/2010/main" val="522019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r>
              <a:rPr lang="en-US"/>
              <a:t>Click to edit Master subtitle style</a:t>
            </a:r>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D5D8C19D-9025-461D-A9F5-5E4BFA73AF02}" type="datetimeFigureOut">
              <a:rPr lang="en-IN" smtClean="0"/>
              <a:t>20-04-2023</a:t>
            </a:fld>
            <a:endParaRPr lang="en-IN"/>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91001F8B-0AEA-4AE1-B63B-67E0D8F018F8}" type="slidenum">
              <a:rPr lang="en-IN" smtClean="0"/>
              <a:t>‹#›</a:t>
            </a:fld>
            <a:endParaRPr lang="en-IN"/>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extLst>
      <p:ext uri="{BB962C8B-B14F-4D97-AF65-F5344CB8AC3E}">
        <p14:creationId xmlns:p14="http://schemas.microsoft.com/office/powerpoint/2010/main" val="4072686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D5D8C19D-9025-461D-A9F5-5E4BFA73AF02}" type="datetimeFigureOut">
              <a:rPr lang="en-IN" smtClean="0"/>
              <a:t>20-04-2023</a:t>
            </a:fld>
            <a:endParaRPr lang="en-IN"/>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91001F8B-0AEA-4AE1-B63B-67E0D8F018F8}" type="slidenum">
              <a:rPr lang="en-IN" smtClean="0"/>
              <a:t>‹#›</a:t>
            </a:fld>
            <a:endParaRPr lang="en-IN"/>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extLst>
      <p:ext uri="{BB962C8B-B14F-4D97-AF65-F5344CB8AC3E}">
        <p14:creationId xmlns:p14="http://schemas.microsoft.com/office/powerpoint/2010/main" val="775521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pPr lvl="0"/>
            <a:r>
              <a:rPr lang="en-US"/>
              <a:t>Click to edit Master text styles</a:t>
            </a: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D5D8C19D-9025-461D-A9F5-5E4BFA73AF02}" type="datetimeFigureOut">
              <a:rPr lang="en-IN" smtClean="0"/>
              <a:t>20-04-2023</a:t>
            </a:fld>
            <a:endParaRPr lang="en-IN"/>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91001F8B-0AEA-4AE1-B63B-67E0D8F018F8}" type="slidenum">
              <a:rPr lang="en-IN" smtClean="0"/>
              <a:t>‹#›</a:t>
            </a:fld>
            <a:endParaRPr lang="en-IN"/>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extLst>
      <p:ext uri="{BB962C8B-B14F-4D97-AF65-F5344CB8AC3E}">
        <p14:creationId xmlns:p14="http://schemas.microsoft.com/office/powerpoint/2010/main" val="289081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D5D8C19D-9025-461D-A9F5-5E4BFA73AF02}" type="datetimeFigureOut">
              <a:rPr lang="en-IN" smtClean="0"/>
              <a:t>20-04-2023</a:t>
            </a:fld>
            <a:endParaRPr lang="en-IN"/>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91001F8B-0AEA-4AE1-B63B-67E0D8F018F8}" type="slidenum">
              <a:rPr lang="en-IN" smtClean="0"/>
              <a:t>‹#›</a:t>
            </a:fld>
            <a:endParaRPr lang="en-IN"/>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extLst>
      <p:ext uri="{BB962C8B-B14F-4D97-AF65-F5344CB8AC3E}">
        <p14:creationId xmlns:p14="http://schemas.microsoft.com/office/powerpoint/2010/main" val="3445156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pPr lvl="0"/>
            <a:r>
              <a:rPr lang="en-US"/>
              <a:t>Click to edit Master text styles</a:t>
            </a: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D5D8C19D-9025-461D-A9F5-5E4BFA73AF02}" type="datetimeFigureOut">
              <a:rPr lang="en-IN" smtClean="0"/>
              <a:t>20-04-2023</a:t>
            </a:fld>
            <a:endParaRPr lang="en-IN"/>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91001F8B-0AEA-4AE1-B63B-67E0D8F018F8}" type="slidenum">
              <a:rPr lang="en-IN" smtClean="0"/>
              <a:t>‹#›</a:t>
            </a:fld>
            <a:endParaRPr lang="en-IN"/>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extLst>
      <p:ext uri="{BB962C8B-B14F-4D97-AF65-F5344CB8AC3E}">
        <p14:creationId xmlns:p14="http://schemas.microsoft.com/office/powerpoint/2010/main" val="3498624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D5D8C19D-9025-461D-A9F5-5E4BFA73AF02}" type="datetimeFigureOut">
              <a:rPr lang="en-IN" smtClean="0"/>
              <a:t>20-04-2023</a:t>
            </a:fld>
            <a:endParaRPr lang="en-IN"/>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91001F8B-0AEA-4AE1-B63B-67E0D8F018F8}" type="slidenum">
              <a:rPr lang="en-IN" smtClean="0"/>
              <a:t>‹#›</a:t>
            </a:fld>
            <a:endParaRPr lang="en-IN"/>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extLst>
      <p:ext uri="{BB962C8B-B14F-4D97-AF65-F5344CB8AC3E}">
        <p14:creationId xmlns:p14="http://schemas.microsoft.com/office/powerpoint/2010/main" val="492946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D5D8C19D-9025-461D-A9F5-5E4BFA73AF02}" type="datetimeFigureOut">
              <a:rPr lang="en-IN" smtClean="0"/>
              <a:t>20-04-2023</a:t>
            </a:fld>
            <a:endParaRPr lang="en-IN"/>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91001F8B-0AEA-4AE1-B63B-67E0D8F018F8}" type="slidenum">
              <a:rPr lang="en-IN" smtClean="0"/>
              <a:t>‹#›</a:t>
            </a:fld>
            <a:endParaRPr lang="en-IN"/>
          </a:p>
        </p:txBody>
      </p:sp>
    </p:spTree>
    <p:extLst>
      <p:ext uri="{BB962C8B-B14F-4D97-AF65-F5344CB8AC3E}">
        <p14:creationId xmlns:p14="http://schemas.microsoft.com/office/powerpoint/2010/main" val="678487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D5D8C19D-9025-461D-A9F5-5E4BFA73AF02}" type="datetimeFigureOut">
              <a:rPr lang="en-IN" smtClean="0"/>
              <a:t>20-04-2023</a:t>
            </a:fld>
            <a:endParaRPr lang="en-IN"/>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IN"/>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fld id="{91001F8B-0AEA-4AE1-B63B-67E0D8F018F8}" type="slidenum">
              <a:rPr lang="en-IN" smtClean="0"/>
              <a:t>‹#›</a:t>
            </a:fld>
            <a:endParaRPr lang="en-IN"/>
          </a:p>
        </p:txBody>
      </p:sp>
    </p:spTree>
    <p:extLst>
      <p:ext uri="{BB962C8B-B14F-4D97-AF65-F5344CB8AC3E}">
        <p14:creationId xmlns:p14="http://schemas.microsoft.com/office/powerpoint/2010/main" val="3194177237"/>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4" r:id="rId3"/>
    <p:sldLayoutId id="2147483665" r:id="rId4"/>
    <p:sldLayoutId id="2147483666" r:id="rId5"/>
    <p:sldLayoutId id="2147483669" r:id="rId6"/>
    <p:sldLayoutId id="2147483670" r:id="rId7"/>
    <p:sldLayoutId id="2147483671" r:id="rId8"/>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B9835-BB28-55A6-1FA5-92AB3249920D}"/>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21E9F763-E87C-D7E2-77C3-00EEB1D05B21}"/>
              </a:ext>
            </a:extLst>
          </p:cNvPr>
          <p:cNvSpPr>
            <a:spLocks noGrp="1"/>
          </p:cNvSpPr>
          <p:nvPr>
            <p:ph type="subTitle" idx="1"/>
          </p:nvPr>
        </p:nvSpPr>
        <p:spPr/>
        <p:txBody>
          <a:bodyPr/>
          <a:lstStyle/>
          <a:p>
            <a:endParaRPr lang="en-IN"/>
          </a:p>
        </p:txBody>
      </p:sp>
      <p:pic>
        <p:nvPicPr>
          <p:cNvPr id="4" name="Google Shape;98;p1">
            <a:extLst>
              <a:ext uri="{FF2B5EF4-FFF2-40B4-BE49-F238E27FC236}">
                <a16:creationId xmlns:a16="http://schemas.microsoft.com/office/drawing/2014/main" id="{475920B2-4931-8483-0B8D-7A17DF71BF66}"/>
              </a:ext>
            </a:extLst>
          </p:cNvPr>
          <p:cNvPicPr preferRelativeResize="0"/>
          <p:nvPr/>
        </p:nvPicPr>
        <p:blipFill rotWithShape="1">
          <a:blip r:embed="rId2">
            <a:alphaModFix/>
          </a:blip>
          <a:srcRect/>
          <a:stretch/>
        </p:blipFill>
        <p:spPr>
          <a:xfrm>
            <a:off x="0" y="0"/>
            <a:ext cx="12109143" cy="6858000"/>
          </a:xfrm>
          <a:prstGeom prst="rect">
            <a:avLst/>
          </a:prstGeom>
          <a:noFill/>
          <a:ln>
            <a:noFill/>
          </a:ln>
        </p:spPr>
      </p:pic>
      <p:sp>
        <p:nvSpPr>
          <p:cNvPr id="6" name="TextBox 5">
            <a:extLst>
              <a:ext uri="{FF2B5EF4-FFF2-40B4-BE49-F238E27FC236}">
                <a16:creationId xmlns:a16="http://schemas.microsoft.com/office/drawing/2014/main" id="{BAF6E35A-9BDD-5A6A-3EF8-29FA77FE93F6}"/>
              </a:ext>
            </a:extLst>
          </p:cNvPr>
          <p:cNvSpPr txBox="1"/>
          <p:nvPr/>
        </p:nvSpPr>
        <p:spPr>
          <a:xfrm>
            <a:off x="3002131" y="3906699"/>
            <a:ext cx="6365291" cy="523220"/>
          </a:xfrm>
          <a:prstGeom prst="rect">
            <a:avLst/>
          </a:prstGeom>
          <a:noFill/>
        </p:spPr>
        <p:txBody>
          <a:bodyPr wrap="square">
            <a:spAutoFit/>
          </a:bodyPr>
          <a:lstStyle/>
          <a:p>
            <a:r>
              <a:rPr lang="en-IN" sz="1400" b="0" i="0" u="none" strike="noStrike" cap="none" dirty="0">
                <a:solidFill>
                  <a:srgbClr val="FF0000"/>
                </a:solidFill>
                <a:latin typeface="Calibri"/>
                <a:ea typeface="Calibri"/>
                <a:cs typeface="Calibri"/>
                <a:sym typeface="Calibri"/>
              </a:rPr>
              <a:t>                             </a:t>
            </a:r>
            <a:r>
              <a:rPr lang="en-IN" sz="2800" b="0" i="0" u="none" strike="noStrike" cap="none" dirty="0">
                <a:solidFill>
                  <a:srgbClr val="FF0000"/>
                </a:solidFill>
                <a:latin typeface="Calibri"/>
                <a:ea typeface="Calibri"/>
                <a:cs typeface="Calibri"/>
                <a:sym typeface="Calibri"/>
              </a:rPr>
              <a:t>CHURN DATA PREDICTION</a:t>
            </a:r>
            <a:endParaRPr lang="en-IN" sz="2800" dirty="0"/>
          </a:p>
        </p:txBody>
      </p:sp>
    </p:spTree>
    <p:extLst>
      <p:ext uri="{BB962C8B-B14F-4D97-AF65-F5344CB8AC3E}">
        <p14:creationId xmlns:p14="http://schemas.microsoft.com/office/powerpoint/2010/main" val="156086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7C749-90A1-DC11-E775-16F531F38AF9}"/>
              </a:ext>
            </a:extLst>
          </p:cNvPr>
          <p:cNvSpPr>
            <a:spLocks noGrp="1"/>
          </p:cNvSpPr>
          <p:nvPr>
            <p:ph type="title"/>
          </p:nvPr>
        </p:nvSpPr>
        <p:spPr>
          <a:xfrm>
            <a:off x="270029" y="0"/>
            <a:ext cx="10515600" cy="1325563"/>
          </a:xfrm>
        </p:spPr>
        <p:txBody>
          <a:bodyPr>
            <a:normAutofit/>
          </a:bodyPr>
          <a:lstStyle/>
          <a:p>
            <a:r>
              <a:rPr lang="en-IN" sz="3200" b="1" i="0" dirty="0">
                <a:solidFill>
                  <a:srgbClr val="FF0000"/>
                </a:solidFill>
                <a:effectLst/>
                <a:latin typeface="+mj-lt"/>
              </a:rPr>
              <a:t>Data </a:t>
            </a:r>
            <a:r>
              <a:rPr lang="en-IN" sz="3200" b="1" i="0" dirty="0" err="1">
                <a:solidFill>
                  <a:srgbClr val="FF0000"/>
                </a:solidFill>
                <a:effectLst/>
                <a:latin typeface="+mj-lt"/>
              </a:rPr>
              <a:t>Preprossing</a:t>
            </a:r>
            <a:r>
              <a:rPr lang="en-IN" sz="3200" b="1" i="0" dirty="0">
                <a:solidFill>
                  <a:srgbClr val="FF0000"/>
                </a:solidFill>
                <a:effectLst/>
                <a:latin typeface="+mj-lt"/>
              </a:rPr>
              <a:t>:</a:t>
            </a:r>
            <a:br>
              <a:rPr lang="en-IN" sz="1200" b="1" i="0" dirty="0">
                <a:solidFill>
                  <a:srgbClr val="000000"/>
                </a:solidFill>
                <a:effectLst/>
                <a:latin typeface="Helvetica Neue"/>
              </a:rPr>
            </a:br>
            <a:endParaRPr lang="en-IN" sz="3200" dirty="0">
              <a:solidFill>
                <a:srgbClr val="FF0000"/>
              </a:solidFill>
            </a:endParaRPr>
          </a:p>
        </p:txBody>
      </p:sp>
      <p:pic>
        <p:nvPicPr>
          <p:cNvPr id="6" name="Picture 5">
            <a:extLst>
              <a:ext uri="{FF2B5EF4-FFF2-40B4-BE49-F238E27FC236}">
                <a16:creationId xmlns:a16="http://schemas.microsoft.com/office/drawing/2014/main" id="{9C70B4E1-3C69-3F8D-B62A-88B79A0887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440" y="855469"/>
            <a:ext cx="9584184" cy="5147062"/>
          </a:xfrm>
          <a:prstGeom prst="rect">
            <a:avLst/>
          </a:prstGeom>
        </p:spPr>
      </p:pic>
    </p:spTree>
    <p:extLst>
      <p:ext uri="{BB962C8B-B14F-4D97-AF65-F5344CB8AC3E}">
        <p14:creationId xmlns:p14="http://schemas.microsoft.com/office/powerpoint/2010/main" val="4108354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B2F3D-13E5-188C-EB0C-AC59A11BC15B}"/>
              </a:ext>
            </a:extLst>
          </p:cNvPr>
          <p:cNvSpPr>
            <a:spLocks noGrp="1"/>
          </p:cNvSpPr>
          <p:nvPr>
            <p:ph type="title"/>
          </p:nvPr>
        </p:nvSpPr>
        <p:spPr>
          <a:xfrm>
            <a:off x="186431" y="79899"/>
            <a:ext cx="11167369" cy="1610789"/>
          </a:xfrm>
        </p:spPr>
        <p:txBody>
          <a:bodyPr>
            <a:normAutofit/>
          </a:bodyPr>
          <a:lstStyle/>
          <a:p>
            <a:r>
              <a:rPr lang="en-US" sz="2400" b="1" i="0" dirty="0">
                <a:solidFill>
                  <a:srgbClr val="FF0000"/>
                </a:solidFill>
                <a:effectLst/>
                <a:latin typeface="+mj-lt"/>
              </a:rPr>
              <a:t>Split dataset into Train and Test :</a:t>
            </a:r>
            <a:br>
              <a:rPr lang="en-US" sz="1200" b="1" i="0" dirty="0">
                <a:solidFill>
                  <a:srgbClr val="000000"/>
                </a:solidFill>
                <a:effectLst/>
                <a:latin typeface="Helvetica Neue"/>
              </a:rPr>
            </a:br>
            <a:endParaRPr lang="en-IN" sz="3200" dirty="0">
              <a:solidFill>
                <a:srgbClr val="FF0000"/>
              </a:solidFill>
            </a:endParaRPr>
          </a:p>
        </p:txBody>
      </p:sp>
      <p:pic>
        <p:nvPicPr>
          <p:cNvPr id="4" name="Picture 3">
            <a:extLst>
              <a:ext uri="{FF2B5EF4-FFF2-40B4-BE49-F238E27FC236}">
                <a16:creationId xmlns:a16="http://schemas.microsoft.com/office/drawing/2014/main" id="{200631BA-D95B-AD3E-6FBC-8BFF680C28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18" y="1040114"/>
            <a:ext cx="9492078" cy="5088251"/>
          </a:xfrm>
          <a:prstGeom prst="rect">
            <a:avLst/>
          </a:prstGeom>
        </p:spPr>
      </p:pic>
    </p:spTree>
    <p:extLst>
      <p:ext uri="{BB962C8B-B14F-4D97-AF65-F5344CB8AC3E}">
        <p14:creationId xmlns:p14="http://schemas.microsoft.com/office/powerpoint/2010/main" val="4041990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0AAAD-C387-56BE-8EDC-BCD26158A58C}"/>
              </a:ext>
            </a:extLst>
          </p:cNvPr>
          <p:cNvSpPr>
            <a:spLocks noGrp="1"/>
          </p:cNvSpPr>
          <p:nvPr>
            <p:ph type="title"/>
          </p:nvPr>
        </p:nvSpPr>
        <p:spPr>
          <a:xfrm>
            <a:off x="346229" y="-514905"/>
            <a:ext cx="13227728" cy="3364636"/>
          </a:xfrm>
        </p:spPr>
        <p:txBody>
          <a:bodyPr>
            <a:normAutofit/>
          </a:bodyPr>
          <a:lstStyle/>
          <a:p>
            <a:r>
              <a:rPr lang="en-IN" b="0" i="0" u="none" strike="noStrike" dirty="0">
                <a:solidFill>
                  <a:srgbClr val="FF0000"/>
                </a:solidFill>
                <a:effectLst/>
                <a:latin typeface="Arial" panose="020B0604020202020204" pitchFamily="34" charset="0"/>
              </a:rPr>
              <a:t>Model Training Phase:</a:t>
            </a:r>
            <a:endParaRPr lang="en-IN" dirty="0">
              <a:solidFill>
                <a:srgbClr val="FF0000"/>
              </a:solidFill>
            </a:endParaRPr>
          </a:p>
        </p:txBody>
      </p:sp>
      <p:sp>
        <p:nvSpPr>
          <p:cNvPr id="6" name="TextBox 5">
            <a:extLst>
              <a:ext uri="{FF2B5EF4-FFF2-40B4-BE49-F238E27FC236}">
                <a16:creationId xmlns:a16="http://schemas.microsoft.com/office/drawing/2014/main" id="{99024432-3839-C677-92E4-27068D5D30C9}"/>
              </a:ext>
            </a:extLst>
          </p:cNvPr>
          <p:cNvSpPr txBox="1"/>
          <p:nvPr/>
        </p:nvSpPr>
        <p:spPr>
          <a:xfrm>
            <a:off x="1083076" y="1759799"/>
            <a:ext cx="9692195" cy="3970318"/>
          </a:xfrm>
          <a:prstGeom prst="rect">
            <a:avLst/>
          </a:prstGeom>
          <a:noFill/>
        </p:spPr>
        <p:txBody>
          <a:bodyPr wrap="square">
            <a:spAutoFit/>
          </a:bodyPr>
          <a:lstStyle/>
          <a:p>
            <a:pPr algn="just" rtl="0">
              <a:spcBef>
                <a:spcPts val="0"/>
              </a:spcBef>
              <a:spcAft>
                <a:spcPts val="0"/>
              </a:spcAft>
            </a:pPr>
            <a:r>
              <a:rPr lang="en-US" sz="2800" b="0" i="0" u="none" strike="noStrike" dirty="0">
                <a:solidFill>
                  <a:srgbClr val="000000"/>
                </a:solidFill>
                <a:effectLst/>
                <a:latin typeface="Arial" panose="020B0604020202020204" pitchFamily="34" charset="0"/>
              </a:rPr>
              <a:t>Use all the algorithms mentioned below to train separate models:</a:t>
            </a:r>
            <a:endParaRPr lang="en-US" sz="2800" b="0" dirty="0">
              <a:effectLst/>
            </a:endParaRPr>
          </a:p>
          <a:p>
            <a:pPr indent="457200" algn="just" rtl="0">
              <a:spcBef>
                <a:spcPts val="0"/>
              </a:spcBef>
              <a:spcAft>
                <a:spcPts val="0"/>
              </a:spcAft>
            </a:pPr>
            <a:r>
              <a:rPr lang="en-US" sz="2800" b="0" i="0" u="none" strike="noStrike" dirty="0">
                <a:solidFill>
                  <a:srgbClr val="000000"/>
                </a:solidFill>
                <a:effectLst/>
                <a:latin typeface="Arial" panose="020B0604020202020204" pitchFamily="34" charset="0"/>
              </a:rPr>
              <a:t>- KNN</a:t>
            </a:r>
            <a:endParaRPr lang="en-US" sz="2800" b="0" dirty="0">
              <a:effectLst/>
            </a:endParaRPr>
          </a:p>
          <a:p>
            <a:pPr indent="457200" algn="just" rtl="0">
              <a:spcBef>
                <a:spcPts val="0"/>
              </a:spcBef>
              <a:spcAft>
                <a:spcPts val="0"/>
              </a:spcAft>
            </a:pPr>
            <a:r>
              <a:rPr lang="en-US" sz="2800" b="0" i="0" u="none" strike="noStrike" dirty="0">
                <a:solidFill>
                  <a:srgbClr val="000000"/>
                </a:solidFill>
                <a:effectLst/>
                <a:latin typeface="Arial" panose="020B0604020202020204" pitchFamily="34" charset="0"/>
              </a:rPr>
              <a:t>- Logistic Regression</a:t>
            </a:r>
            <a:endParaRPr lang="en-US" sz="2800" b="0" dirty="0">
              <a:effectLst/>
            </a:endParaRPr>
          </a:p>
          <a:p>
            <a:pPr indent="457200" algn="just" rtl="0">
              <a:spcBef>
                <a:spcPts val="0"/>
              </a:spcBef>
              <a:spcAft>
                <a:spcPts val="0"/>
              </a:spcAft>
            </a:pPr>
            <a:r>
              <a:rPr lang="en-US" sz="2800" b="0" i="0" u="none" strike="noStrike" dirty="0">
                <a:solidFill>
                  <a:srgbClr val="000000"/>
                </a:solidFill>
                <a:effectLst/>
                <a:latin typeface="Arial" panose="020B0604020202020204" pitchFamily="34" charset="0"/>
              </a:rPr>
              <a:t>- Support Vector Machines</a:t>
            </a:r>
            <a:endParaRPr lang="en-US" sz="2800" b="0" dirty="0">
              <a:effectLst/>
            </a:endParaRPr>
          </a:p>
          <a:p>
            <a:pPr indent="457200" algn="just" rtl="0">
              <a:spcBef>
                <a:spcPts val="0"/>
              </a:spcBef>
              <a:spcAft>
                <a:spcPts val="0"/>
              </a:spcAft>
            </a:pPr>
            <a:r>
              <a:rPr lang="en-US" sz="2800" b="0" i="0" u="none" strike="noStrike" dirty="0">
                <a:solidFill>
                  <a:srgbClr val="000000"/>
                </a:solidFill>
                <a:effectLst/>
                <a:latin typeface="Arial" panose="020B0604020202020204" pitchFamily="34" charset="0"/>
              </a:rPr>
              <a:t>- Decision Trees</a:t>
            </a:r>
            <a:endParaRPr lang="en-US" sz="2800" b="0" dirty="0">
              <a:effectLst/>
            </a:endParaRPr>
          </a:p>
          <a:p>
            <a:pPr indent="457200" algn="just" rtl="0">
              <a:spcBef>
                <a:spcPts val="0"/>
              </a:spcBef>
              <a:spcAft>
                <a:spcPts val="0"/>
              </a:spcAft>
            </a:pPr>
            <a:r>
              <a:rPr lang="en-US" sz="2800" b="0" i="0" u="none" strike="noStrike" dirty="0">
                <a:solidFill>
                  <a:srgbClr val="000000"/>
                </a:solidFill>
                <a:effectLst/>
                <a:latin typeface="Arial" panose="020B0604020202020204" pitchFamily="34" charset="0"/>
              </a:rPr>
              <a:t>- Random Forest</a:t>
            </a:r>
            <a:endParaRPr lang="en-US" sz="2800" b="0" dirty="0">
              <a:effectLst/>
            </a:endParaRPr>
          </a:p>
          <a:p>
            <a:br>
              <a:rPr lang="en-US" sz="2800" dirty="0"/>
            </a:br>
            <a:endParaRPr lang="en-IN" sz="2800" dirty="0"/>
          </a:p>
        </p:txBody>
      </p:sp>
    </p:spTree>
    <p:extLst>
      <p:ext uri="{BB962C8B-B14F-4D97-AF65-F5344CB8AC3E}">
        <p14:creationId xmlns:p14="http://schemas.microsoft.com/office/powerpoint/2010/main" val="313436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62F44-2E2D-3BF9-6A96-E712AE6CEC9A}"/>
              </a:ext>
            </a:extLst>
          </p:cNvPr>
          <p:cNvSpPr>
            <a:spLocks noGrp="1"/>
          </p:cNvSpPr>
          <p:nvPr>
            <p:ph type="title"/>
          </p:nvPr>
        </p:nvSpPr>
        <p:spPr>
          <a:xfrm>
            <a:off x="0" y="-328473"/>
            <a:ext cx="11353800" cy="2019162"/>
          </a:xfrm>
        </p:spPr>
        <p:txBody>
          <a:bodyPr>
            <a:normAutofit/>
          </a:bodyPr>
          <a:lstStyle/>
          <a:p>
            <a:r>
              <a:rPr lang="en-IN" sz="3200" b="1" i="0" dirty="0">
                <a:solidFill>
                  <a:srgbClr val="FF0000"/>
                </a:solidFill>
                <a:effectLst/>
                <a:latin typeface="+mj-lt"/>
              </a:rPr>
              <a:t>K-NEAREST NEIGHBORS (K-NN)</a:t>
            </a:r>
            <a:br>
              <a:rPr lang="en-IN" sz="4000" b="1" i="0" dirty="0">
                <a:solidFill>
                  <a:srgbClr val="000000"/>
                </a:solidFill>
                <a:effectLst/>
                <a:latin typeface="+mj-lt"/>
              </a:rPr>
            </a:br>
            <a:endParaRPr lang="en-IN" sz="4000" dirty="0">
              <a:latin typeface="+mj-lt"/>
            </a:endParaRPr>
          </a:p>
        </p:txBody>
      </p:sp>
      <p:pic>
        <p:nvPicPr>
          <p:cNvPr id="4" name="Picture 3">
            <a:extLst>
              <a:ext uri="{FF2B5EF4-FFF2-40B4-BE49-F238E27FC236}">
                <a16:creationId xmlns:a16="http://schemas.microsoft.com/office/drawing/2014/main" id="{63965745-B25A-656D-C1FF-125C70A920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447" y="884027"/>
            <a:ext cx="11690925" cy="4726659"/>
          </a:xfrm>
          <a:prstGeom prst="rect">
            <a:avLst/>
          </a:prstGeom>
        </p:spPr>
      </p:pic>
    </p:spTree>
    <p:extLst>
      <p:ext uri="{BB962C8B-B14F-4D97-AF65-F5344CB8AC3E}">
        <p14:creationId xmlns:p14="http://schemas.microsoft.com/office/powerpoint/2010/main" val="411542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F580B-1F13-C0DB-6134-8D2E60D20482}"/>
              </a:ext>
            </a:extLst>
          </p:cNvPr>
          <p:cNvSpPr>
            <a:spLocks noGrp="1"/>
          </p:cNvSpPr>
          <p:nvPr>
            <p:ph type="title"/>
          </p:nvPr>
        </p:nvSpPr>
        <p:spPr/>
        <p:txBody>
          <a:bodyPr>
            <a:normAutofit/>
          </a:bodyPr>
          <a:lstStyle/>
          <a:p>
            <a:r>
              <a:rPr lang="en-US" sz="4000" dirty="0">
                <a:solidFill>
                  <a:srgbClr val="FF0000"/>
                </a:solidFill>
                <a:latin typeface="+mj-lt"/>
              </a:rPr>
              <a:t>Accuracy Score</a:t>
            </a:r>
            <a:endParaRPr lang="en-IN" sz="4000" dirty="0">
              <a:solidFill>
                <a:srgbClr val="FF0000"/>
              </a:solidFill>
              <a:latin typeface="+mj-lt"/>
            </a:endParaRPr>
          </a:p>
        </p:txBody>
      </p:sp>
      <p:pic>
        <p:nvPicPr>
          <p:cNvPr id="4" name="Picture 3">
            <a:extLst>
              <a:ext uri="{FF2B5EF4-FFF2-40B4-BE49-F238E27FC236}">
                <a16:creationId xmlns:a16="http://schemas.microsoft.com/office/drawing/2014/main" id="{9474D33C-36BD-BE79-331A-5F0040F176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859" y="1571829"/>
            <a:ext cx="8125959" cy="4353533"/>
          </a:xfrm>
          <a:prstGeom prst="rect">
            <a:avLst/>
          </a:prstGeom>
        </p:spPr>
      </p:pic>
    </p:spTree>
    <p:extLst>
      <p:ext uri="{BB962C8B-B14F-4D97-AF65-F5344CB8AC3E}">
        <p14:creationId xmlns:p14="http://schemas.microsoft.com/office/powerpoint/2010/main" val="2802146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5C71D-44EF-5AAC-2CC7-180D6AC3C755}"/>
              </a:ext>
            </a:extLst>
          </p:cNvPr>
          <p:cNvSpPr>
            <a:spLocks noGrp="1"/>
          </p:cNvSpPr>
          <p:nvPr>
            <p:ph type="title"/>
          </p:nvPr>
        </p:nvSpPr>
        <p:spPr>
          <a:xfrm>
            <a:off x="195309" y="-870011"/>
            <a:ext cx="11158491" cy="2560700"/>
          </a:xfrm>
        </p:spPr>
        <p:txBody>
          <a:bodyPr>
            <a:normAutofit/>
          </a:bodyPr>
          <a:lstStyle/>
          <a:p>
            <a:r>
              <a:rPr lang="en-US" sz="2000" dirty="0">
                <a:solidFill>
                  <a:srgbClr val="FF0000"/>
                </a:solidFill>
              </a:rPr>
              <a:t>Actual :                                                                                                                           Prediction:</a:t>
            </a:r>
            <a:endParaRPr lang="en-IN" sz="2000" dirty="0">
              <a:solidFill>
                <a:srgbClr val="FF0000"/>
              </a:solidFill>
            </a:endParaRPr>
          </a:p>
        </p:txBody>
      </p:sp>
      <p:pic>
        <p:nvPicPr>
          <p:cNvPr id="4" name="Picture 3">
            <a:extLst>
              <a:ext uri="{FF2B5EF4-FFF2-40B4-BE49-F238E27FC236}">
                <a16:creationId xmlns:a16="http://schemas.microsoft.com/office/drawing/2014/main" id="{4CF5EE03-31F0-584F-F7A8-2EEA4C2A2E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73" y="716015"/>
            <a:ext cx="6148173" cy="3298911"/>
          </a:xfrm>
          <a:prstGeom prst="rect">
            <a:avLst/>
          </a:prstGeom>
        </p:spPr>
      </p:pic>
      <p:pic>
        <p:nvPicPr>
          <p:cNvPr id="6" name="Picture 5">
            <a:extLst>
              <a:ext uri="{FF2B5EF4-FFF2-40B4-BE49-F238E27FC236}">
                <a16:creationId xmlns:a16="http://schemas.microsoft.com/office/drawing/2014/main" id="{A8FAFBA2-AB17-49AB-7C37-BE33AFA24B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1945" y="716015"/>
            <a:ext cx="5790055" cy="3103603"/>
          </a:xfrm>
          <a:prstGeom prst="rect">
            <a:avLst/>
          </a:prstGeom>
        </p:spPr>
      </p:pic>
      <p:pic>
        <p:nvPicPr>
          <p:cNvPr id="15" name="Picture 14">
            <a:extLst>
              <a:ext uri="{FF2B5EF4-FFF2-40B4-BE49-F238E27FC236}">
                <a16:creationId xmlns:a16="http://schemas.microsoft.com/office/drawing/2014/main" id="{3E45D6BA-7E41-628F-1C9C-2743C20201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82615" y="4181510"/>
            <a:ext cx="4563112" cy="2448267"/>
          </a:xfrm>
          <a:prstGeom prst="rect">
            <a:avLst/>
          </a:prstGeom>
        </p:spPr>
      </p:pic>
    </p:spTree>
    <p:extLst>
      <p:ext uri="{BB962C8B-B14F-4D97-AF65-F5344CB8AC3E}">
        <p14:creationId xmlns:p14="http://schemas.microsoft.com/office/powerpoint/2010/main" val="1496138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FF1C5-B262-904B-FBF9-0163C1AF63F7}"/>
              </a:ext>
            </a:extLst>
          </p:cNvPr>
          <p:cNvSpPr>
            <a:spLocks noGrp="1"/>
          </p:cNvSpPr>
          <p:nvPr>
            <p:ph type="title"/>
          </p:nvPr>
        </p:nvSpPr>
        <p:spPr>
          <a:xfrm>
            <a:off x="195308" y="-532660"/>
            <a:ext cx="11158491" cy="2223349"/>
          </a:xfrm>
        </p:spPr>
        <p:txBody>
          <a:bodyPr>
            <a:normAutofit/>
          </a:bodyPr>
          <a:lstStyle/>
          <a:p>
            <a:r>
              <a:rPr lang="en-IN" sz="2400" b="1" i="0" dirty="0">
                <a:solidFill>
                  <a:srgbClr val="FF0000"/>
                </a:solidFill>
                <a:effectLst/>
                <a:latin typeface="+mj-lt"/>
              </a:rPr>
              <a:t>Logistic Regression</a:t>
            </a:r>
            <a:br>
              <a:rPr lang="en-IN" sz="1050" b="1" i="0" dirty="0">
                <a:solidFill>
                  <a:srgbClr val="000000"/>
                </a:solidFill>
                <a:effectLst/>
                <a:latin typeface="Helvetica Neue"/>
              </a:rPr>
            </a:br>
            <a:endParaRPr lang="en-IN" sz="2400" dirty="0">
              <a:solidFill>
                <a:srgbClr val="FF0000"/>
              </a:solidFill>
            </a:endParaRPr>
          </a:p>
        </p:txBody>
      </p:sp>
      <p:pic>
        <p:nvPicPr>
          <p:cNvPr id="4" name="Picture 3">
            <a:extLst>
              <a:ext uri="{FF2B5EF4-FFF2-40B4-BE49-F238E27FC236}">
                <a16:creationId xmlns:a16="http://schemas.microsoft.com/office/drawing/2014/main" id="{1C3144B3-F11B-2150-8486-B55BA1612B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1" y="802429"/>
            <a:ext cx="9792070" cy="5253142"/>
          </a:xfrm>
          <a:prstGeom prst="rect">
            <a:avLst/>
          </a:prstGeom>
        </p:spPr>
      </p:pic>
    </p:spTree>
    <p:extLst>
      <p:ext uri="{BB962C8B-B14F-4D97-AF65-F5344CB8AC3E}">
        <p14:creationId xmlns:p14="http://schemas.microsoft.com/office/powerpoint/2010/main" val="1254677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E9B06F4-461A-EAE6-E5B7-08C551B04A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841" y="288866"/>
            <a:ext cx="7548860" cy="3705742"/>
          </a:xfrm>
          <a:prstGeom prst="rect">
            <a:avLst/>
          </a:prstGeom>
        </p:spPr>
      </p:pic>
      <p:pic>
        <p:nvPicPr>
          <p:cNvPr id="6" name="Picture 5">
            <a:extLst>
              <a:ext uri="{FF2B5EF4-FFF2-40B4-BE49-F238E27FC236}">
                <a16:creationId xmlns:a16="http://schemas.microsoft.com/office/drawing/2014/main" id="{948B4E1F-5C0B-C912-2515-252AF9F25A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2329" y="4219207"/>
            <a:ext cx="4906060" cy="2638793"/>
          </a:xfrm>
          <a:prstGeom prst="rect">
            <a:avLst/>
          </a:prstGeom>
        </p:spPr>
      </p:pic>
    </p:spTree>
    <p:extLst>
      <p:ext uri="{BB962C8B-B14F-4D97-AF65-F5344CB8AC3E}">
        <p14:creationId xmlns:p14="http://schemas.microsoft.com/office/powerpoint/2010/main" val="599558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74A83-7512-39A8-BD16-4F3228E0A280}"/>
              </a:ext>
            </a:extLst>
          </p:cNvPr>
          <p:cNvSpPr>
            <a:spLocks noGrp="1"/>
          </p:cNvSpPr>
          <p:nvPr>
            <p:ph type="title"/>
          </p:nvPr>
        </p:nvSpPr>
        <p:spPr>
          <a:xfrm>
            <a:off x="0" y="-257451"/>
            <a:ext cx="11353800" cy="1948140"/>
          </a:xfrm>
        </p:spPr>
        <p:txBody>
          <a:bodyPr>
            <a:normAutofit/>
          </a:bodyPr>
          <a:lstStyle/>
          <a:p>
            <a:r>
              <a:rPr lang="en-IN" sz="2000" b="1" i="0" dirty="0">
                <a:solidFill>
                  <a:srgbClr val="FF0000"/>
                </a:solidFill>
                <a:effectLst/>
                <a:latin typeface="Helvetica Neue"/>
              </a:rPr>
              <a:t>SUPPORT VECTOR MACHINES (SVM):</a:t>
            </a:r>
            <a:br>
              <a:rPr lang="en-IN" sz="1100" b="1" i="0" dirty="0">
                <a:solidFill>
                  <a:srgbClr val="000000"/>
                </a:solidFill>
                <a:effectLst/>
                <a:latin typeface="Helvetica Neue"/>
              </a:rPr>
            </a:br>
            <a:endParaRPr lang="en-IN" sz="2800" dirty="0">
              <a:solidFill>
                <a:srgbClr val="FF0000"/>
              </a:solidFill>
              <a:latin typeface="+mj-lt"/>
            </a:endParaRPr>
          </a:p>
        </p:txBody>
      </p:sp>
      <p:pic>
        <p:nvPicPr>
          <p:cNvPr id="4" name="Picture 3">
            <a:extLst>
              <a:ext uri="{FF2B5EF4-FFF2-40B4-BE49-F238E27FC236}">
                <a16:creationId xmlns:a16="http://schemas.microsoft.com/office/drawing/2014/main" id="{AC66BB49-6C56-34E0-5364-E5E92F1FB3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74" y="716619"/>
            <a:ext cx="8187347" cy="4394636"/>
          </a:xfrm>
          <a:prstGeom prst="rect">
            <a:avLst/>
          </a:prstGeom>
        </p:spPr>
      </p:pic>
      <p:pic>
        <p:nvPicPr>
          <p:cNvPr id="6" name="Picture 5">
            <a:extLst>
              <a:ext uri="{FF2B5EF4-FFF2-40B4-BE49-F238E27FC236}">
                <a16:creationId xmlns:a16="http://schemas.microsoft.com/office/drawing/2014/main" id="{CC181B84-9D15-4284-D73A-7A3027EC2A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475" y="4573907"/>
            <a:ext cx="4648849" cy="2486372"/>
          </a:xfrm>
          <a:prstGeom prst="rect">
            <a:avLst/>
          </a:prstGeom>
        </p:spPr>
      </p:pic>
    </p:spTree>
    <p:extLst>
      <p:ext uri="{BB962C8B-B14F-4D97-AF65-F5344CB8AC3E}">
        <p14:creationId xmlns:p14="http://schemas.microsoft.com/office/powerpoint/2010/main" val="2412117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BDEFA-6369-8E65-5A3D-DB53DD69B226}"/>
              </a:ext>
            </a:extLst>
          </p:cNvPr>
          <p:cNvSpPr>
            <a:spLocks noGrp="1"/>
          </p:cNvSpPr>
          <p:nvPr>
            <p:ph type="title"/>
          </p:nvPr>
        </p:nvSpPr>
        <p:spPr>
          <a:xfrm>
            <a:off x="124287" y="186431"/>
            <a:ext cx="11229513" cy="1504257"/>
          </a:xfrm>
        </p:spPr>
        <p:txBody>
          <a:bodyPr>
            <a:normAutofit/>
          </a:bodyPr>
          <a:lstStyle/>
          <a:p>
            <a:r>
              <a:rPr lang="en-IN" sz="2800" b="1" i="0" dirty="0">
                <a:solidFill>
                  <a:srgbClr val="FF0000"/>
                </a:solidFill>
                <a:effectLst/>
                <a:latin typeface="+mj-lt"/>
              </a:rPr>
              <a:t>Decision Trees</a:t>
            </a:r>
            <a:br>
              <a:rPr lang="en-IN" sz="1200" b="1" i="0" dirty="0">
                <a:solidFill>
                  <a:srgbClr val="000000"/>
                </a:solidFill>
                <a:effectLst/>
                <a:latin typeface="Helvetica Neue"/>
              </a:rPr>
            </a:br>
            <a:endParaRPr lang="en-IN" sz="3200" dirty="0">
              <a:solidFill>
                <a:srgbClr val="FF0000"/>
              </a:solidFill>
              <a:latin typeface="+mj-lt"/>
            </a:endParaRPr>
          </a:p>
        </p:txBody>
      </p:sp>
      <p:pic>
        <p:nvPicPr>
          <p:cNvPr id="4" name="Picture 3">
            <a:extLst>
              <a:ext uri="{FF2B5EF4-FFF2-40B4-BE49-F238E27FC236}">
                <a16:creationId xmlns:a16="http://schemas.microsoft.com/office/drawing/2014/main" id="{5EEF319A-9F6B-6163-989D-88BDC877F4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783" y="938559"/>
            <a:ext cx="10194524" cy="5466629"/>
          </a:xfrm>
          <a:prstGeom prst="rect">
            <a:avLst/>
          </a:prstGeom>
        </p:spPr>
      </p:pic>
    </p:spTree>
    <p:extLst>
      <p:ext uri="{BB962C8B-B14F-4D97-AF65-F5344CB8AC3E}">
        <p14:creationId xmlns:p14="http://schemas.microsoft.com/office/powerpoint/2010/main" val="3778987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CA743-8570-810B-4E94-18A3CF234382}"/>
              </a:ext>
            </a:extLst>
          </p:cNvPr>
          <p:cNvSpPr>
            <a:spLocks noGrp="1"/>
          </p:cNvSpPr>
          <p:nvPr>
            <p:ph type="title"/>
          </p:nvPr>
        </p:nvSpPr>
        <p:spPr/>
        <p:txBody>
          <a:bodyPr>
            <a:normAutofit/>
          </a:bodyPr>
          <a:lstStyle/>
          <a:p>
            <a:r>
              <a:rPr lang="en-IN" sz="3200" b="0" i="0" u="none" strike="noStrike" cap="none" dirty="0">
                <a:solidFill>
                  <a:srgbClr val="FF0000"/>
                </a:solidFill>
                <a:latin typeface="Lato Black"/>
                <a:ea typeface="Lato Black"/>
                <a:cs typeface="Lato Black"/>
                <a:sym typeface="Lato Black"/>
              </a:rPr>
              <a:t>About me</a:t>
            </a:r>
            <a:endParaRPr lang="en-IN" sz="3200" dirty="0"/>
          </a:p>
        </p:txBody>
      </p:sp>
      <p:sp>
        <p:nvSpPr>
          <p:cNvPr id="4" name="TextBox 3">
            <a:extLst>
              <a:ext uri="{FF2B5EF4-FFF2-40B4-BE49-F238E27FC236}">
                <a16:creationId xmlns:a16="http://schemas.microsoft.com/office/drawing/2014/main" id="{C385D127-BE19-F3FE-90AE-8E52DE8DABFD}"/>
              </a:ext>
            </a:extLst>
          </p:cNvPr>
          <p:cNvSpPr txBox="1"/>
          <p:nvPr/>
        </p:nvSpPr>
        <p:spPr>
          <a:xfrm>
            <a:off x="838200" y="1690688"/>
            <a:ext cx="8467077" cy="1938992"/>
          </a:xfrm>
          <a:prstGeom prst="rect">
            <a:avLst/>
          </a:prstGeom>
          <a:noFill/>
        </p:spPr>
        <p:txBody>
          <a:bodyPr wrap="square">
            <a:spAutoFit/>
          </a:bodyPr>
          <a:lstStyle/>
          <a:p>
            <a:pPr marL="285750" marR="0" lvl="0" indent="-285750" algn="l" rtl="0">
              <a:spcBef>
                <a:spcPts val="0"/>
              </a:spcBef>
              <a:spcAft>
                <a:spcPts val="0"/>
              </a:spcAft>
              <a:buClr>
                <a:schemeClr val="dk1"/>
              </a:buClr>
              <a:buSzPts val="1800"/>
              <a:buFont typeface="Arial"/>
              <a:buChar char="•"/>
            </a:pPr>
            <a:r>
              <a:rPr lang="en-US" sz="2000" b="1" i="0" u="none" strike="noStrike" cap="none" dirty="0">
                <a:solidFill>
                  <a:schemeClr val="dk1"/>
                </a:solidFill>
                <a:latin typeface="+mn-lt"/>
                <a:ea typeface="Calibri"/>
                <a:cs typeface="Calibri"/>
                <a:sym typeface="Calibri"/>
              </a:rPr>
              <a:t>My Name is </a:t>
            </a:r>
            <a:r>
              <a:rPr lang="en-US" sz="2000" b="1" i="0" u="none" strike="noStrike" cap="none" dirty="0" err="1">
                <a:solidFill>
                  <a:schemeClr val="dk1"/>
                </a:solidFill>
                <a:latin typeface="+mn-lt"/>
                <a:ea typeface="Calibri"/>
                <a:cs typeface="Calibri"/>
                <a:sym typeface="Calibri"/>
              </a:rPr>
              <a:t>Karava</a:t>
            </a:r>
            <a:r>
              <a:rPr lang="en-US" sz="2000" b="1" i="0" u="none" strike="noStrike" cap="none" dirty="0">
                <a:solidFill>
                  <a:schemeClr val="dk1"/>
                </a:solidFill>
                <a:latin typeface="+mn-lt"/>
                <a:ea typeface="Calibri"/>
                <a:cs typeface="Calibri"/>
                <a:sym typeface="Calibri"/>
              </a:rPr>
              <a:t> . </a:t>
            </a:r>
            <a:r>
              <a:rPr lang="en-US" sz="2000" b="1" i="0" u="none" strike="noStrike" cap="none" dirty="0" err="1">
                <a:solidFill>
                  <a:schemeClr val="dk1"/>
                </a:solidFill>
                <a:latin typeface="+mn-lt"/>
                <a:ea typeface="Calibri"/>
                <a:cs typeface="Calibri"/>
                <a:sym typeface="Calibri"/>
              </a:rPr>
              <a:t>Anoosha</a:t>
            </a:r>
            <a:r>
              <a:rPr lang="en-US" sz="2000" b="1" i="0" u="none" strike="noStrike" cap="none" dirty="0">
                <a:solidFill>
                  <a:schemeClr val="dk1"/>
                </a:solidFill>
                <a:latin typeface="+mn-lt"/>
                <a:ea typeface="Calibri"/>
                <a:cs typeface="Calibri"/>
                <a:sym typeface="Calibri"/>
              </a:rPr>
              <a:t> </a:t>
            </a:r>
          </a:p>
          <a:p>
            <a:pPr marL="285750" marR="0" lvl="0" indent="-285750" algn="l" rtl="0">
              <a:spcBef>
                <a:spcPts val="0"/>
              </a:spcBef>
              <a:spcAft>
                <a:spcPts val="0"/>
              </a:spcAft>
              <a:buClr>
                <a:schemeClr val="dk1"/>
              </a:buClr>
              <a:buSzPts val="1800"/>
              <a:buFont typeface="Arial"/>
              <a:buChar char="•"/>
            </a:pPr>
            <a:r>
              <a:rPr lang="en-US" sz="2000" b="1" dirty="0">
                <a:solidFill>
                  <a:schemeClr val="dk1"/>
                </a:solidFill>
                <a:latin typeface="+mn-lt"/>
                <a:ea typeface="Calibri"/>
                <a:cs typeface="Calibri"/>
                <a:sym typeface="Calibri"/>
              </a:rPr>
              <a:t>I completed my Graduation Bachelor of computer Science</a:t>
            </a:r>
            <a:endParaRPr lang="en-US" sz="2000" b="1" i="0" u="none" strike="noStrike" cap="none" dirty="0">
              <a:solidFill>
                <a:schemeClr val="dk1"/>
              </a:solidFill>
              <a:latin typeface="+mn-lt"/>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US" sz="2000" b="1" i="0" dirty="0">
                <a:solidFill>
                  <a:srgbClr val="040C28"/>
                </a:solidFill>
                <a:effectLst/>
                <a:latin typeface="+mn-lt"/>
              </a:rPr>
              <a:t>I have a passion for working for data-driven, innovative companies</a:t>
            </a:r>
            <a:r>
              <a:rPr lang="en-US" sz="2000" b="0" i="0" dirty="0">
                <a:solidFill>
                  <a:srgbClr val="040C28"/>
                </a:solidFill>
                <a:effectLst/>
                <a:latin typeface="+mn-lt"/>
              </a:rPr>
              <a:t>.</a:t>
            </a:r>
          </a:p>
          <a:p>
            <a:pPr marL="285750" marR="0" lvl="0" indent="-285750" algn="l" rtl="0">
              <a:spcBef>
                <a:spcPts val="0"/>
              </a:spcBef>
              <a:spcAft>
                <a:spcPts val="0"/>
              </a:spcAft>
              <a:buClr>
                <a:schemeClr val="dk1"/>
              </a:buClr>
              <a:buSzPts val="1800"/>
              <a:buFont typeface="Arial"/>
              <a:buChar char="•"/>
            </a:pPr>
            <a:endParaRPr lang="en-US" sz="2000" u="none" strike="noStrike" cap="none" dirty="0">
              <a:solidFill>
                <a:srgbClr val="040C28"/>
              </a:solidFill>
              <a:latin typeface="+mn-lt"/>
              <a:ea typeface="Calibri"/>
              <a:cs typeface="Calibri"/>
              <a:sym typeface="Calibri"/>
            </a:endParaRPr>
          </a:p>
          <a:p>
            <a:pPr marR="0" lvl="0" algn="l" rtl="0">
              <a:spcBef>
                <a:spcPts val="0"/>
              </a:spcBef>
              <a:spcAft>
                <a:spcPts val="0"/>
              </a:spcAft>
              <a:buClr>
                <a:schemeClr val="dk1"/>
              </a:buClr>
              <a:buSzPts val="1800"/>
            </a:pPr>
            <a:endParaRPr lang="en-US" sz="2000" b="1" i="0" dirty="0">
              <a:solidFill>
                <a:srgbClr val="040C28"/>
              </a:solidFill>
              <a:latin typeface="+mn-lt"/>
              <a:ea typeface="Calibri"/>
              <a:cs typeface="Calibri"/>
              <a:sym typeface="Calibri"/>
            </a:endParaRPr>
          </a:p>
        </p:txBody>
      </p:sp>
    </p:spTree>
    <p:extLst>
      <p:ext uri="{BB962C8B-B14F-4D97-AF65-F5344CB8AC3E}">
        <p14:creationId xmlns:p14="http://schemas.microsoft.com/office/powerpoint/2010/main" val="3235622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0FFB4A3-61AC-74C9-DE96-D0086CF45A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394" y="426129"/>
            <a:ext cx="10209321" cy="5597370"/>
          </a:xfrm>
          <a:prstGeom prst="rect">
            <a:avLst/>
          </a:prstGeom>
        </p:spPr>
      </p:pic>
    </p:spTree>
    <p:extLst>
      <p:ext uri="{BB962C8B-B14F-4D97-AF65-F5344CB8AC3E}">
        <p14:creationId xmlns:p14="http://schemas.microsoft.com/office/powerpoint/2010/main" val="27463200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30DB4-07AB-A754-61D8-1671B5A2DEC1}"/>
              </a:ext>
            </a:extLst>
          </p:cNvPr>
          <p:cNvSpPr>
            <a:spLocks noGrp="1"/>
          </p:cNvSpPr>
          <p:nvPr>
            <p:ph type="title"/>
          </p:nvPr>
        </p:nvSpPr>
        <p:spPr>
          <a:xfrm>
            <a:off x="133165" y="-550415"/>
            <a:ext cx="11220635" cy="2241104"/>
          </a:xfrm>
        </p:spPr>
        <p:txBody>
          <a:bodyPr>
            <a:normAutofit/>
          </a:bodyPr>
          <a:lstStyle/>
          <a:p>
            <a:r>
              <a:rPr lang="en-IN" sz="2400" b="1" i="0" dirty="0">
                <a:solidFill>
                  <a:srgbClr val="FF0000"/>
                </a:solidFill>
                <a:effectLst/>
                <a:latin typeface="+mj-lt"/>
              </a:rPr>
              <a:t>RANDOM FOREST</a:t>
            </a:r>
            <a:br>
              <a:rPr lang="en-IN" sz="2000" b="1" i="0" dirty="0">
                <a:solidFill>
                  <a:srgbClr val="FF0000"/>
                </a:solidFill>
                <a:effectLst/>
                <a:latin typeface="+mj-lt"/>
              </a:rPr>
            </a:br>
            <a:endParaRPr lang="en-IN" sz="2000" dirty="0">
              <a:solidFill>
                <a:srgbClr val="FF0000"/>
              </a:solidFill>
              <a:latin typeface="+mj-lt"/>
            </a:endParaRPr>
          </a:p>
        </p:txBody>
      </p:sp>
      <p:pic>
        <p:nvPicPr>
          <p:cNvPr id="4" name="Picture 3">
            <a:extLst>
              <a:ext uri="{FF2B5EF4-FFF2-40B4-BE49-F238E27FC236}">
                <a16:creationId xmlns:a16="http://schemas.microsoft.com/office/drawing/2014/main" id="{63F3EED4-5916-7B03-3342-6A43464B51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517" y="921126"/>
            <a:ext cx="9355130" cy="5015748"/>
          </a:xfrm>
          <a:prstGeom prst="rect">
            <a:avLst/>
          </a:prstGeom>
        </p:spPr>
      </p:pic>
    </p:spTree>
    <p:extLst>
      <p:ext uri="{BB962C8B-B14F-4D97-AF65-F5344CB8AC3E}">
        <p14:creationId xmlns:p14="http://schemas.microsoft.com/office/powerpoint/2010/main" val="20369921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19136-59D4-B616-EC7A-DCF85698516D}"/>
              </a:ext>
            </a:extLst>
          </p:cNvPr>
          <p:cNvSpPr>
            <a:spLocks noGrp="1"/>
          </p:cNvSpPr>
          <p:nvPr>
            <p:ph type="title"/>
          </p:nvPr>
        </p:nvSpPr>
        <p:spPr>
          <a:xfrm>
            <a:off x="88777" y="-559293"/>
            <a:ext cx="11265023" cy="2249981"/>
          </a:xfrm>
        </p:spPr>
        <p:txBody>
          <a:bodyPr>
            <a:normAutofit/>
          </a:bodyPr>
          <a:lstStyle/>
          <a:p>
            <a:r>
              <a:rPr lang="en-IN" sz="3600" b="0" i="0" u="none" strike="noStrike" dirty="0">
                <a:solidFill>
                  <a:srgbClr val="FF0000"/>
                </a:solidFill>
                <a:effectLst/>
                <a:latin typeface="Arial" panose="020B0604020202020204" pitchFamily="34" charset="0"/>
              </a:rPr>
              <a:t>Hyperparameter Tuning:</a:t>
            </a:r>
            <a:endParaRPr lang="en-IN" sz="3600" dirty="0">
              <a:solidFill>
                <a:srgbClr val="FF0000"/>
              </a:solidFill>
            </a:endParaRPr>
          </a:p>
        </p:txBody>
      </p:sp>
      <p:pic>
        <p:nvPicPr>
          <p:cNvPr id="4" name="Picture 3">
            <a:extLst>
              <a:ext uri="{FF2B5EF4-FFF2-40B4-BE49-F238E27FC236}">
                <a16:creationId xmlns:a16="http://schemas.microsoft.com/office/drawing/2014/main" id="{568B7FD5-D9D3-BFF6-8809-F94CBE1BD1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028" y="866938"/>
            <a:ext cx="9996256" cy="5362101"/>
          </a:xfrm>
          <a:prstGeom prst="rect">
            <a:avLst/>
          </a:prstGeom>
        </p:spPr>
      </p:pic>
    </p:spTree>
    <p:extLst>
      <p:ext uri="{BB962C8B-B14F-4D97-AF65-F5344CB8AC3E}">
        <p14:creationId xmlns:p14="http://schemas.microsoft.com/office/powerpoint/2010/main" val="34188979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3A0B4B2-1DF3-6BEF-A90F-7D5D78FD09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764" y="275208"/>
            <a:ext cx="10768505" cy="5774820"/>
          </a:xfrm>
          <a:prstGeom prst="rect">
            <a:avLst/>
          </a:prstGeom>
        </p:spPr>
      </p:pic>
    </p:spTree>
    <p:extLst>
      <p:ext uri="{BB962C8B-B14F-4D97-AF65-F5344CB8AC3E}">
        <p14:creationId xmlns:p14="http://schemas.microsoft.com/office/powerpoint/2010/main" val="38634314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01A0E-64A8-27A4-6720-7355BCC83B7F}"/>
              </a:ext>
            </a:extLst>
          </p:cNvPr>
          <p:cNvSpPr>
            <a:spLocks noGrp="1"/>
          </p:cNvSpPr>
          <p:nvPr>
            <p:ph type="title"/>
          </p:nvPr>
        </p:nvSpPr>
        <p:spPr/>
        <p:txBody>
          <a:bodyPr/>
          <a:lstStyle/>
          <a:p>
            <a:r>
              <a:rPr lang="en-US" dirty="0">
                <a:solidFill>
                  <a:srgbClr val="FF0000"/>
                </a:solidFill>
              </a:rPr>
              <a:t>Conclusion:</a:t>
            </a:r>
            <a:endParaRPr lang="en-IN" dirty="0">
              <a:solidFill>
                <a:srgbClr val="FF0000"/>
              </a:solidFill>
            </a:endParaRPr>
          </a:p>
        </p:txBody>
      </p:sp>
      <p:sp>
        <p:nvSpPr>
          <p:cNvPr id="4" name="TextBox 3">
            <a:extLst>
              <a:ext uri="{FF2B5EF4-FFF2-40B4-BE49-F238E27FC236}">
                <a16:creationId xmlns:a16="http://schemas.microsoft.com/office/drawing/2014/main" id="{4EE0DC49-CA14-B571-31E7-763A539C24B7}"/>
              </a:ext>
            </a:extLst>
          </p:cNvPr>
          <p:cNvSpPr txBox="1"/>
          <p:nvPr/>
        </p:nvSpPr>
        <p:spPr>
          <a:xfrm>
            <a:off x="1473694" y="1784413"/>
            <a:ext cx="10147176" cy="1404770"/>
          </a:xfrm>
          <a:prstGeom prst="rect">
            <a:avLst/>
          </a:prstGeom>
          <a:noFill/>
        </p:spPr>
        <p:txBody>
          <a:bodyPr wrap="square">
            <a:spAutoFit/>
          </a:bodyPr>
          <a:lstStyle/>
          <a:p>
            <a:pPr algn="l"/>
            <a:r>
              <a:rPr lang="en-US" dirty="0">
                <a:latin typeface="Helvetica Neue"/>
              </a:rPr>
              <a:t>1. </a:t>
            </a:r>
            <a:r>
              <a:rPr lang="en-US" b="0" i="0" dirty="0">
                <a:solidFill>
                  <a:srgbClr val="000000"/>
                </a:solidFill>
                <a:effectLst/>
                <a:latin typeface="Helvetica Neue"/>
              </a:rPr>
              <a:t>We went through the various tasks involved in Churn prediction in this article. It is important to note that finding patterns in</a:t>
            </a:r>
          </a:p>
          <a:p>
            <a:pPr algn="l"/>
            <a:r>
              <a:rPr lang="en-US" b="0" i="0" dirty="0">
                <a:solidFill>
                  <a:srgbClr val="000000"/>
                </a:solidFill>
                <a:effectLst/>
                <a:latin typeface="Helvetica Neue"/>
              </a:rPr>
              <a:t>        Exploratory Data Analysis (EDA) is as important as the final prediction itself.</a:t>
            </a:r>
          </a:p>
          <a:p>
            <a:pPr algn="l"/>
            <a:endParaRPr lang="en-US" b="0" i="0" dirty="0">
              <a:solidFill>
                <a:srgbClr val="000000"/>
              </a:solidFill>
              <a:effectLst/>
              <a:latin typeface="Helvetica Neue"/>
            </a:endParaRPr>
          </a:p>
          <a:p>
            <a:pPr algn="l"/>
            <a:r>
              <a:rPr lang="en-US" b="0" i="0" dirty="0">
                <a:solidFill>
                  <a:srgbClr val="000000"/>
                </a:solidFill>
                <a:effectLst/>
                <a:latin typeface="Helvetica Neue"/>
              </a:rPr>
              <a:t>2. A Churn prediction task remains unfinished if the data patterns are not found in EDA.</a:t>
            </a:r>
          </a:p>
          <a:p>
            <a:pPr algn="l"/>
            <a:endParaRPr lang="en-US" b="0" i="0" dirty="0">
              <a:solidFill>
                <a:srgbClr val="000000"/>
              </a:solidFill>
              <a:effectLst/>
              <a:latin typeface="Helvetica Neue"/>
            </a:endParaRPr>
          </a:p>
          <a:p>
            <a:pPr algn="l"/>
            <a:r>
              <a:rPr lang="en-US" b="0" i="0" dirty="0">
                <a:solidFill>
                  <a:srgbClr val="000000"/>
                </a:solidFill>
                <a:effectLst/>
                <a:latin typeface="Helvetica Neue"/>
              </a:rPr>
              <a:t>3.This skill is not only limited to Churn prediction but will also help you in the solving of the usual data science problems.</a:t>
            </a:r>
          </a:p>
        </p:txBody>
      </p:sp>
    </p:spTree>
    <p:extLst>
      <p:ext uri="{BB962C8B-B14F-4D97-AF65-F5344CB8AC3E}">
        <p14:creationId xmlns:p14="http://schemas.microsoft.com/office/powerpoint/2010/main" val="11136384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FA10BA5-E187-4F68-CBBD-51F75327A204}"/>
              </a:ext>
            </a:extLst>
          </p:cNvPr>
          <p:cNvSpPr txBox="1"/>
          <p:nvPr/>
        </p:nvSpPr>
        <p:spPr>
          <a:xfrm>
            <a:off x="523783" y="2778711"/>
            <a:ext cx="7446145" cy="769441"/>
          </a:xfrm>
          <a:prstGeom prst="rect">
            <a:avLst/>
          </a:prstGeom>
          <a:noFill/>
        </p:spPr>
        <p:txBody>
          <a:bodyPr wrap="square">
            <a:sp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dirty="0">
                <a:solidFill>
                  <a:srgbClr val="C00000"/>
                </a:solidFill>
                <a:latin typeface="Libre Baskerville"/>
                <a:ea typeface="Libre Baskerville"/>
                <a:cs typeface="Libre Baskerville"/>
                <a:sym typeface="Libre Baskerville"/>
              </a:rPr>
              <a:t>THANK YOU</a:t>
            </a:r>
            <a:endParaRPr lang="en-IN" sz="4400" b="0" i="0" u="none" strike="noStrike" cap="none" dirty="0">
              <a:solidFill>
                <a:schemeClr val="dk1"/>
              </a:solidFill>
              <a:latin typeface="Calibri"/>
              <a:ea typeface="Calibri"/>
              <a:cs typeface="Calibri"/>
              <a:sym typeface="Calibri"/>
            </a:endParaRPr>
          </a:p>
        </p:txBody>
      </p:sp>
      <p:pic>
        <p:nvPicPr>
          <p:cNvPr id="8" name="Picture 7">
            <a:extLst>
              <a:ext uri="{FF2B5EF4-FFF2-40B4-BE49-F238E27FC236}">
                <a16:creationId xmlns:a16="http://schemas.microsoft.com/office/drawing/2014/main" id="{E98CC136-0013-0619-5D4F-057679F727BB}"/>
              </a:ext>
            </a:extLst>
          </p:cNvPr>
          <p:cNvPicPr>
            <a:picLocks noChangeAspect="1"/>
          </p:cNvPicPr>
          <p:nvPr/>
        </p:nvPicPr>
        <p:blipFill>
          <a:blip r:embed="rId2"/>
          <a:stretch>
            <a:fillRect/>
          </a:stretch>
        </p:blipFill>
        <p:spPr>
          <a:xfrm>
            <a:off x="6598993" y="1816248"/>
            <a:ext cx="4462659" cy="2834886"/>
          </a:xfrm>
          <a:prstGeom prst="rect">
            <a:avLst/>
          </a:prstGeom>
        </p:spPr>
      </p:pic>
    </p:spTree>
    <p:extLst>
      <p:ext uri="{BB962C8B-B14F-4D97-AF65-F5344CB8AC3E}">
        <p14:creationId xmlns:p14="http://schemas.microsoft.com/office/powerpoint/2010/main" val="653310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B7EEC-14F0-0325-A6EA-338A3E673188}"/>
              </a:ext>
            </a:extLst>
          </p:cNvPr>
          <p:cNvSpPr>
            <a:spLocks noGrp="1"/>
          </p:cNvSpPr>
          <p:nvPr>
            <p:ph type="title"/>
          </p:nvPr>
        </p:nvSpPr>
        <p:spPr/>
        <p:txBody>
          <a:bodyPr>
            <a:normAutofit/>
          </a:bodyPr>
          <a:lstStyle/>
          <a:p>
            <a:r>
              <a:rPr lang="en-IN" b="1" i="0" dirty="0">
                <a:solidFill>
                  <a:srgbClr val="FF0000"/>
                </a:solidFill>
                <a:effectLst/>
                <a:latin typeface="Helvetica Neue"/>
              </a:rPr>
              <a:t>Introduction</a:t>
            </a:r>
            <a:r>
              <a:rPr lang="en-IN" b="1" dirty="0">
                <a:solidFill>
                  <a:srgbClr val="1A466C"/>
                </a:solidFill>
                <a:latin typeface="Helvetica Neue"/>
              </a:rPr>
              <a:t>:</a:t>
            </a:r>
            <a:br>
              <a:rPr lang="en-IN" b="1" i="0" dirty="0">
                <a:solidFill>
                  <a:srgbClr val="000000"/>
                </a:solidFill>
                <a:effectLst/>
                <a:latin typeface="Helvetica Neue"/>
              </a:rPr>
            </a:br>
            <a:endParaRPr lang="en-IN" dirty="0"/>
          </a:p>
        </p:txBody>
      </p:sp>
      <p:sp>
        <p:nvSpPr>
          <p:cNvPr id="4" name="TextBox 3">
            <a:extLst>
              <a:ext uri="{FF2B5EF4-FFF2-40B4-BE49-F238E27FC236}">
                <a16:creationId xmlns:a16="http://schemas.microsoft.com/office/drawing/2014/main" id="{C9ADD44A-C792-E1C7-EBA1-B24BFBFB1A63}"/>
              </a:ext>
            </a:extLst>
          </p:cNvPr>
          <p:cNvSpPr txBox="1"/>
          <p:nvPr/>
        </p:nvSpPr>
        <p:spPr>
          <a:xfrm>
            <a:off x="838200" y="1597982"/>
            <a:ext cx="10782670" cy="3293209"/>
          </a:xfrm>
          <a:prstGeom prst="rect">
            <a:avLst/>
          </a:prstGeom>
          <a:noFill/>
        </p:spPr>
        <p:txBody>
          <a:bodyPr wrap="square">
            <a:spAutoFit/>
          </a:bodyPr>
          <a:lstStyle/>
          <a:p>
            <a:r>
              <a:rPr lang="en-US" dirty="0">
                <a:latin typeface="Helvetica Neue"/>
              </a:rPr>
              <a:t>1</a:t>
            </a:r>
            <a:r>
              <a:rPr lang="en-US" b="0" i="0" dirty="0">
                <a:solidFill>
                  <a:srgbClr val="000000"/>
                </a:solidFill>
                <a:effectLst/>
                <a:latin typeface="Helvetica Neue"/>
              </a:rPr>
              <a:t>. </a:t>
            </a:r>
            <a:r>
              <a:rPr lang="en-US" sz="1800" b="0" i="0" dirty="0">
                <a:solidFill>
                  <a:srgbClr val="000000"/>
                </a:solidFill>
                <a:effectLst/>
                <a:latin typeface="+mj-lt"/>
              </a:rPr>
              <a:t>Churn prediction is probably one of the most important applications of data science in the commercial sector. The thing which makes it popular is that its effects are more tangible to comprehend and it plays a major factor in the overall profits earned by the business.</a:t>
            </a:r>
          </a:p>
          <a:p>
            <a:endParaRPr lang="en-US" dirty="0">
              <a:latin typeface="+mj-lt"/>
            </a:endParaRPr>
          </a:p>
          <a:p>
            <a:pPr algn="just" rtl="0">
              <a:spcBef>
                <a:spcPts val="0"/>
              </a:spcBef>
              <a:spcAft>
                <a:spcPts val="0"/>
              </a:spcAft>
            </a:pPr>
            <a:r>
              <a:rPr lang="en-US" dirty="0">
                <a:latin typeface="+mj-lt"/>
              </a:rPr>
              <a:t>2. </a:t>
            </a:r>
            <a:r>
              <a:rPr lang="en-US" sz="1800" dirty="0">
                <a:latin typeface="+mj-lt"/>
              </a:rPr>
              <a:t>P</a:t>
            </a:r>
            <a:r>
              <a:rPr lang="en-US" sz="1800" i="0" u="none" strike="noStrike" dirty="0">
                <a:solidFill>
                  <a:srgbClr val="000000"/>
                </a:solidFill>
                <a:effectLst/>
                <a:latin typeface="+mj-lt"/>
              </a:rPr>
              <a:t>redict if the customer will </a:t>
            </a:r>
            <a:r>
              <a:rPr lang="en-US" sz="1800" i="0" dirty="0">
                <a:solidFill>
                  <a:srgbClr val="000000"/>
                </a:solidFill>
                <a:effectLst/>
                <a:latin typeface="+mj-lt"/>
              </a:rPr>
              <a:t>churn  or not  using Machine Learning </a:t>
            </a:r>
            <a:r>
              <a:rPr lang="en-US" sz="1800" i="0" dirty="0" err="1">
                <a:solidFill>
                  <a:srgbClr val="000000"/>
                </a:solidFill>
                <a:effectLst/>
                <a:latin typeface="+mj-lt"/>
              </a:rPr>
              <a:t>Alogrthem</a:t>
            </a:r>
            <a:r>
              <a:rPr lang="en-US" sz="1800" b="0" i="0" u="sng" dirty="0">
                <a:solidFill>
                  <a:srgbClr val="000000"/>
                </a:solidFill>
                <a:effectLst/>
                <a:latin typeface="+mj-lt"/>
              </a:rPr>
              <a:t>.</a:t>
            </a:r>
            <a:endParaRPr lang="en-US" b="0" dirty="0">
              <a:effectLst/>
              <a:latin typeface="+mj-lt"/>
            </a:endParaRPr>
          </a:p>
          <a:p>
            <a:pPr algn="just" rtl="0">
              <a:spcBef>
                <a:spcPts val="0"/>
              </a:spcBef>
              <a:spcAft>
                <a:spcPts val="0"/>
              </a:spcAft>
            </a:pPr>
            <a:br>
              <a:rPr lang="en-US" dirty="0">
                <a:latin typeface="+mj-lt"/>
              </a:rPr>
            </a:br>
            <a:r>
              <a:rPr lang="en-US" dirty="0">
                <a:latin typeface="+mj-lt"/>
              </a:rPr>
              <a:t>3.</a:t>
            </a:r>
            <a:r>
              <a:rPr lang="en-US" sz="1800" b="1" i="0" u="none" strike="noStrike" dirty="0">
                <a:solidFill>
                  <a:srgbClr val="000000"/>
                </a:solidFill>
                <a:effectLst/>
                <a:latin typeface="+mj-lt"/>
              </a:rPr>
              <a:t> </a:t>
            </a:r>
            <a:r>
              <a:rPr lang="en-US" sz="1800" i="0" u="none" strike="noStrike" dirty="0">
                <a:solidFill>
                  <a:srgbClr val="000000"/>
                </a:solidFill>
                <a:effectLst/>
                <a:latin typeface="+mj-lt"/>
              </a:rPr>
              <a:t>Customer Churn is one of the most important and challenging problems for businesses such as Credit Card companies, cable service providers, SASS and telecommunication companies worldwide. Even though it is not the most fun to look at, customer churn metrics can help businesses improve customer retention.</a:t>
            </a:r>
            <a:endParaRPr lang="en-US" sz="1800" dirty="0">
              <a:effectLst/>
              <a:latin typeface="+mj-lt"/>
            </a:endParaRPr>
          </a:p>
          <a:p>
            <a:br>
              <a:rPr lang="en-US" sz="1800" dirty="0">
                <a:latin typeface="+mj-lt"/>
              </a:rPr>
            </a:br>
            <a:endParaRPr lang="en-US" sz="1800" dirty="0">
              <a:latin typeface="+mj-lt"/>
            </a:endParaRPr>
          </a:p>
        </p:txBody>
      </p:sp>
    </p:spTree>
    <p:extLst>
      <p:ext uri="{BB962C8B-B14F-4D97-AF65-F5344CB8AC3E}">
        <p14:creationId xmlns:p14="http://schemas.microsoft.com/office/powerpoint/2010/main" val="1937153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10A03-26FE-DFD9-9452-20EB2129719E}"/>
              </a:ext>
            </a:extLst>
          </p:cNvPr>
          <p:cNvSpPr>
            <a:spLocks noGrp="1"/>
          </p:cNvSpPr>
          <p:nvPr>
            <p:ph type="title"/>
          </p:nvPr>
        </p:nvSpPr>
        <p:spPr>
          <a:xfrm>
            <a:off x="62144" y="-417249"/>
            <a:ext cx="11291656" cy="2107938"/>
          </a:xfrm>
        </p:spPr>
        <p:txBody>
          <a:bodyPr>
            <a:normAutofit/>
          </a:bodyPr>
          <a:lstStyle/>
          <a:p>
            <a:r>
              <a:rPr lang="en-US" sz="3200" dirty="0">
                <a:solidFill>
                  <a:srgbClr val="FF0000"/>
                </a:solidFill>
              </a:rPr>
              <a:t>Life cycle of Machine Learning:</a:t>
            </a:r>
            <a:endParaRPr lang="en-IN" sz="3200" dirty="0">
              <a:latin typeface="+mj-lt"/>
            </a:endParaRPr>
          </a:p>
        </p:txBody>
      </p:sp>
      <p:pic>
        <p:nvPicPr>
          <p:cNvPr id="5" name="Picture 4">
            <a:extLst>
              <a:ext uri="{FF2B5EF4-FFF2-40B4-BE49-F238E27FC236}">
                <a16:creationId xmlns:a16="http://schemas.microsoft.com/office/drawing/2014/main" id="{3246235E-945F-910A-3C4E-E780BF1D69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851" y="1059780"/>
            <a:ext cx="9669224" cy="5182323"/>
          </a:xfrm>
          <a:prstGeom prst="rect">
            <a:avLst/>
          </a:prstGeom>
        </p:spPr>
      </p:pic>
    </p:spTree>
    <p:extLst>
      <p:ext uri="{BB962C8B-B14F-4D97-AF65-F5344CB8AC3E}">
        <p14:creationId xmlns:p14="http://schemas.microsoft.com/office/powerpoint/2010/main" val="3063227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64D5A-00F5-49B1-0EB3-7BCCAB90C5EB}"/>
              </a:ext>
            </a:extLst>
          </p:cNvPr>
          <p:cNvSpPr>
            <a:spLocks noGrp="1"/>
          </p:cNvSpPr>
          <p:nvPr>
            <p:ph type="title"/>
          </p:nvPr>
        </p:nvSpPr>
        <p:spPr/>
        <p:txBody>
          <a:bodyPr/>
          <a:lstStyle/>
          <a:p>
            <a:r>
              <a:rPr lang="en-IN" b="1" dirty="0">
                <a:solidFill>
                  <a:srgbClr val="FF0000"/>
                </a:solidFill>
              </a:rPr>
              <a:t>Agenda:</a:t>
            </a:r>
            <a:endParaRPr lang="en-IN" dirty="0"/>
          </a:p>
        </p:txBody>
      </p:sp>
      <p:sp>
        <p:nvSpPr>
          <p:cNvPr id="3" name="Text Placeholder 2">
            <a:extLst>
              <a:ext uri="{FF2B5EF4-FFF2-40B4-BE49-F238E27FC236}">
                <a16:creationId xmlns:a16="http://schemas.microsoft.com/office/drawing/2014/main" id="{0141B22F-E3A7-DD82-BF0D-852174FFB492}"/>
              </a:ext>
            </a:extLst>
          </p:cNvPr>
          <p:cNvSpPr>
            <a:spLocks noGrp="1"/>
          </p:cNvSpPr>
          <p:nvPr>
            <p:ph type="body" idx="1"/>
          </p:nvPr>
        </p:nvSpPr>
        <p:spPr/>
        <p:txBody>
          <a:bodyPr>
            <a:normAutofit/>
          </a:bodyPr>
          <a:lstStyle/>
          <a:p>
            <a:pPr algn="just" rtl="0">
              <a:spcBef>
                <a:spcPts val="0"/>
              </a:spcBef>
              <a:spcAft>
                <a:spcPts val="0"/>
              </a:spcAft>
            </a:pPr>
            <a:r>
              <a:rPr lang="en-US" sz="1800" b="0" i="0" u="none" strike="noStrike" dirty="0">
                <a:solidFill>
                  <a:srgbClr val="000000"/>
                </a:solidFill>
                <a:effectLst/>
                <a:latin typeface="Arial" panose="020B0604020202020204" pitchFamily="34" charset="0"/>
              </a:rPr>
              <a:t>Prepare the Data and build a model to predict the churn of a customer.</a:t>
            </a:r>
            <a:endParaRPr lang="en-US" sz="1600" b="0" dirty="0">
              <a:effectLst/>
            </a:endParaRPr>
          </a:p>
          <a:p>
            <a:pPr algn="just" rtl="0">
              <a:spcBef>
                <a:spcPts val="0"/>
              </a:spcBef>
              <a:spcAft>
                <a:spcPts val="0"/>
              </a:spcAft>
            </a:pPr>
            <a:r>
              <a:rPr lang="en-US" sz="1600" dirty="0"/>
              <a:t>  </a:t>
            </a:r>
            <a:br>
              <a:rPr lang="en-US" sz="1600" dirty="0"/>
            </a:br>
            <a:endParaRPr lang="en-US" sz="1600" dirty="0"/>
          </a:p>
          <a:p>
            <a:pPr algn="just" rtl="0">
              <a:spcBef>
                <a:spcPts val="0"/>
              </a:spcBef>
              <a:spcAft>
                <a:spcPts val="0"/>
              </a:spcAft>
            </a:pPr>
            <a:r>
              <a:rPr lang="en-US" sz="1800" b="1" i="0" u="none" strike="noStrike" dirty="0">
                <a:solidFill>
                  <a:srgbClr val="000000"/>
                </a:solidFill>
                <a:effectLst/>
                <a:latin typeface="Arial" panose="020B0604020202020204" pitchFamily="34" charset="0"/>
              </a:rPr>
              <a:t>Step - 1:</a:t>
            </a:r>
            <a:r>
              <a:rPr lang="en-US" sz="1800" b="0" i="0" u="none" strike="noStrike" dirty="0">
                <a:solidFill>
                  <a:srgbClr val="000000"/>
                </a:solidFill>
                <a:effectLst/>
                <a:latin typeface="Arial" panose="020B0604020202020204" pitchFamily="34" charset="0"/>
              </a:rPr>
              <a:t> Load the data</a:t>
            </a:r>
            <a:endParaRPr lang="en-US" sz="1600" b="0" dirty="0">
              <a:effectLst/>
            </a:endParaRPr>
          </a:p>
          <a:p>
            <a:pPr algn="just" rtl="0">
              <a:spcBef>
                <a:spcPts val="0"/>
              </a:spcBef>
              <a:spcAft>
                <a:spcPts val="0"/>
              </a:spcAft>
            </a:pPr>
            <a:r>
              <a:rPr lang="en-US" sz="1800" b="1" i="0" u="none" strike="noStrike" dirty="0">
                <a:solidFill>
                  <a:srgbClr val="000000"/>
                </a:solidFill>
                <a:effectLst/>
                <a:latin typeface="Arial" panose="020B0604020202020204" pitchFamily="34" charset="0"/>
              </a:rPr>
              <a:t>Step - 2:</a:t>
            </a:r>
            <a:r>
              <a:rPr lang="en-US" sz="1800" b="0" i="0" u="none" strike="noStrike" dirty="0">
                <a:solidFill>
                  <a:srgbClr val="000000"/>
                </a:solidFill>
                <a:effectLst/>
                <a:latin typeface="Arial" panose="020B0604020202020204" pitchFamily="34" charset="0"/>
              </a:rPr>
              <a:t> Document the below mentioned points properly: </a:t>
            </a:r>
            <a:endParaRPr lang="en-US" sz="1600" b="0" dirty="0">
              <a:effectLst/>
            </a:endParaRPr>
          </a:p>
          <a:p>
            <a:pPr indent="457200" algn="just" rtl="0">
              <a:spcBef>
                <a:spcPts val="0"/>
              </a:spcBef>
              <a:spcAft>
                <a:spcPts val="0"/>
              </a:spcAft>
            </a:pPr>
            <a:r>
              <a:rPr lang="en-US" sz="1800" b="0" i="0" u="none" strike="noStrike" dirty="0">
                <a:solidFill>
                  <a:srgbClr val="000000"/>
                </a:solidFill>
                <a:effectLst/>
                <a:latin typeface="Arial" panose="020B0604020202020204" pitchFamily="34" charset="0"/>
              </a:rPr>
              <a:t>- Identify the input and output/target variables. </a:t>
            </a:r>
            <a:endParaRPr lang="en-US" sz="1600" b="0" dirty="0">
              <a:effectLst/>
            </a:endParaRPr>
          </a:p>
          <a:p>
            <a:pPr indent="457200" algn="just" rtl="0">
              <a:spcBef>
                <a:spcPts val="0"/>
              </a:spcBef>
              <a:spcAft>
                <a:spcPts val="0"/>
              </a:spcAft>
            </a:pPr>
            <a:r>
              <a:rPr lang="en-US" sz="1800" b="0" i="0" u="none" strike="noStrike" dirty="0">
                <a:solidFill>
                  <a:srgbClr val="000000"/>
                </a:solidFill>
                <a:effectLst/>
                <a:latin typeface="Arial" panose="020B0604020202020204" pitchFamily="34" charset="0"/>
              </a:rPr>
              <a:t>- Identify the type of ML Task.</a:t>
            </a:r>
            <a:endParaRPr lang="en-US" sz="1600" b="0" dirty="0">
              <a:effectLst/>
            </a:endParaRPr>
          </a:p>
          <a:p>
            <a:pPr indent="457200" algn="just" rtl="0">
              <a:spcBef>
                <a:spcPts val="0"/>
              </a:spcBef>
              <a:spcAft>
                <a:spcPts val="0"/>
              </a:spcAft>
            </a:pPr>
            <a:r>
              <a:rPr lang="en-US" sz="1800" b="0" i="0" u="none" strike="noStrike" dirty="0">
                <a:solidFill>
                  <a:srgbClr val="000000"/>
                </a:solidFill>
                <a:effectLst/>
                <a:latin typeface="Arial" panose="020B0604020202020204" pitchFamily="34" charset="0"/>
              </a:rPr>
              <a:t>- Identify the Evaluation Metric.</a:t>
            </a:r>
            <a:endParaRPr lang="en-US" sz="1600" b="0" dirty="0">
              <a:effectLst/>
            </a:endParaRPr>
          </a:p>
          <a:p>
            <a:pPr indent="457200" algn="just" rtl="0">
              <a:spcBef>
                <a:spcPts val="0"/>
              </a:spcBef>
              <a:spcAft>
                <a:spcPts val="0"/>
              </a:spcAft>
            </a:pPr>
            <a:r>
              <a:rPr lang="en-US" sz="1800" b="0" i="0" u="none" strike="noStrike" dirty="0">
                <a:solidFill>
                  <a:srgbClr val="000000"/>
                </a:solidFill>
                <a:effectLst/>
                <a:latin typeface="Arial" panose="020B0604020202020204" pitchFamily="34" charset="0"/>
              </a:rPr>
              <a:t>- For regression task - Mean Absolute Error</a:t>
            </a:r>
            <a:endParaRPr lang="en-US" sz="1600" b="0" dirty="0">
              <a:effectLst/>
            </a:endParaRPr>
          </a:p>
          <a:p>
            <a:pPr indent="457200" algn="just" rtl="0">
              <a:spcBef>
                <a:spcPts val="0"/>
              </a:spcBef>
              <a:spcAft>
                <a:spcPts val="0"/>
              </a:spcAft>
            </a:pPr>
            <a:r>
              <a:rPr lang="en-US" sz="1800" b="0" i="0" u="none" strike="noStrike" dirty="0">
                <a:solidFill>
                  <a:srgbClr val="000000"/>
                </a:solidFill>
                <a:effectLst/>
                <a:latin typeface="Arial" panose="020B0604020202020204" pitchFamily="34" charset="0"/>
              </a:rPr>
              <a:t>- For classification task - Accuracy</a:t>
            </a:r>
            <a:endParaRPr lang="en-US" sz="1600" b="0" dirty="0">
              <a:effectLst/>
            </a:endParaRPr>
          </a:p>
          <a:p>
            <a:r>
              <a:rPr lang="en-US" sz="1800" b="1" i="0" u="none" strike="noStrike" dirty="0">
                <a:solidFill>
                  <a:srgbClr val="000000"/>
                </a:solidFill>
                <a:effectLst/>
                <a:latin typeface="Arial" panose="020B0604020202020204" pitchFamily="34" charset="0"/>
              </a:rPr>
              <a:t>Step - 3: </a:t>
            </a:r>
            <a:r>
              <a:rPr lang="en-US" sz="1800" b="0" i="0" u="none" strike="noStrike" dirty="0">
                <a:solidFill>
                  <a:srgbClr val="000000"/>
                </a:solidFill>
                <a:effectLst/>
                <a:latin typeface="Arial" panose="020B0604020202020204" pitchFamily="34" charset="0"/>
              </a:rPr>
              <a:t>Split the dataset into Training and Testing</a:t>
            </a:r>
            <a:endParaRPr lang="en-IN" sz="2400" dirty="0"/>
          </a:p>
        </p:txBody>
      </p:sp>
      <p:sp>
        <p:nvSpPr>
          <p:cNvPr id="4" name="Text Placeholder 3">
            <a:extLst>
              <a:ext uri="{FF2B5EF4-FFF2-40B4-BE49-F238E27FC236}">
                <a16:creationId xmlns:a16="http://schemas.microsoft.com/office/drawing/2014/main" id="{C21D8BAE-A8A4-5DEC-18D8-4427AB2F03DB}"/>
              </a:ext>
            </a:extLst>
          </p:cNvPr>
          <p:cNvSpPr>
            <a:spLocks noGrp="1"/>
          </p:cNvSpPr>
          <p:nvPr>
            <p:ph type="body" idx="2"/>
          </p:nvPr>
        </p:nvSpPr>
        <p:spPr/>
        <p:txBody>
          <a:bodyPr>
            <a:normAutofit/>
          </a:bodyPr>
          <a:lstStyle/>
          <a:p>
            <a:r>
              <a:rPr lang="en-IN" sz="1800" b="1" i="0" u="none" strike="noStrike" dirty="0">
                <a:solidFill>
                  <a:srgbClr val="000000"/>
                </a:solidFill>
                <a:effectLst/>
                <a:latin typeface="Arial" panose="020B0604020202020204" pitchFamily="34" charset="0"/>
              </a:rPr>
              <a:t>Step - 4:</a:t>
            </a:r>
            <a:r>
              <a:rPr lang="en-IN" sz="1800" b="0" i="0" u="none" strike="noStrike" dirty="0">
                <a:solidFill>
                  <a:srgbClr val="000000"/>
                </a:solidFill>
                <a:effectLst/>
                <a:latin typeface="Arial" panose="020B0604020202020204" pitchFamily="34" charset="0"/>
              </a:rPr>
              <a:t> Data preparation</a:t>
            </a:r>
          </a:p>
          <a:p>
            <a:pPr algn="just" rtl="0">
              <a:spcBef>
                <a:spcPts val="0"/>
              </a:spcBef>
              <a:spcAft>
                <a:spcPts val="0"/>
              </a:spcAft>
            </a:pPr>
            <a:r>
              <a:rPr lang="en-US" sz="1800" b="1" i="0" u="none" strike="noStrike" dirty="0">
                <a:solidFill>
                  <a:srgbClr val="000000"/>
                </a:solidFill>
                <a:effectLst/>
                <a:latin typeface="Arial" panose="020B0604020202020204" pitchFamily="34" charset="0"/>
              </a:rPr>
              <a:t>Step - 5:</a:t>
            </a:r>
            <a:r>
              <a:rPr lang="en-US" sz="1800" b="0" i="0" u="none" strike="noStrike" dirty="0">
                <a:solidFill>
                  <a:srgbClr val="000000"/>
                </a:solidFill>
                <a:effectLst/>
                <a:latin typeface="Arial" panose="020B0604020202020204" pitchFamily="34" charset="0"/>
              </a:rPr>
              <a:t> Model Training Phase - Use all the algorithms mentioned below to train separate models:</a:t>
            </a:r>
            <a:endParaRPr lang="en-US" b="0" dirty="0">
              <a:effectLst/>
            </a:endParaRPr>
          </a:p>
          <a:p>
            <a:pPr indent="457200" algn="just" rtl="0">
              <a:spcBef>
                <a:spcPts val="0"/>
              </a:spcBef>
              <a:spcAft>
                <a:spcPts val="0"/>
              </a:spcAft>
            </a:pPr>
            <a:r>
              <a:rPr lang="en-US" sz="1800" b="0" i="0" u="none" strike="noStrike" dirty="0">
                <a:solidFill>
                  <a:srgbClr val="000000"/>
                </a:solidFill>
                <a:effectLst/>
                <a:latin typeface="Arial" panose="020B0604020202020204" pitchFamily="34" charset="0"/>
              </a:rPr>
              <a:t>- KNN</a:t>
            </a:r>
            <a:endParaRPr lang="en-US" b="0" dirty="0">
              <a:effectLst/>
            </a:endParaRPr>
          </a:p>
          <a:p>
            <a:pPr indent="457200" algn="just" rtl="0">
              <a:spcBef>
                <a:spcPts val="0"/>
              </a:spcBef>
              <a:spcAft>
                <a:spcPts val="0"/>
              </a:spcAft>
            </a:pPr>
            <a:r>
              <a:rPr lang="en-US" sz="1800" b="0" i="0" u="none" strike="noStrike" dirty="0">
                <a:solidFill>
                  <a:srgbClr val="000000"/>
                </a:solidFill>
                <a:effectLst/>
                <a:latin typeface="Arial" panose="020B0604020202020204" pitchFamily="34" charset="0"/>
              </a:rPr>
              <a:t>- Logistic Regression</a:t>
            </a:r>
            <a:endParaRPr lang="en-US" b="0" dirty="0">
              <a:effectLst/>
            </a:endParaRPr>
          </a:p>
          <a:p>
            <a:pPr indent="457200" algn="just" rtl="0">
              <a:spcBef>
                <a:spcPts val="0"/>
              </a:spcBef>
              <a:spcAft>
                <a:spcPts val="0"/>
              </a:spcAft>
            </a:pPr>
            <a:r>
              <a:rPr lang="en-US" sz="1800" b="0" i="0" u="none" strike="noStrike" dirty="0">
                <a:solidFill>
                  <a:srgbClr val="000000"/>
                </a:solidFill>
                <a:effectLst/>
                <a:latin typeface="Arial" panose="020B0604020202020204" pitchFamily="34" charset="0"/>
              </a:rPr>
              <a:t>- Support Vector Machines</a:t>
            </a:r>
            <a:endParaRPr lang="en-US" b="0" dirty="0">
              <a:effectLst/>
            </a:endParaRPr>
          </a:p>
          <a:p>
            <a:pPr indent="457200" algn="just" rtl="0">
              <a:spcBef>
                <a:spcPts val="0"/>
              </a:spcBef>
              <a:spcAft>
                <a:spcPts val="0"/>
              </a:spcAft>
            </a:pPr>
            <a:r>
              <a:rPr lang="en-US" sz="1800" b="0" i="0" u="none" strike="noStrike" dirty="0">
                <a:solidFill>
                  <a:srgbClr val="000000"/>
                </a:solidFill>
                <a:effectLst/>
                <a:latin typeface="Arial" panose="020B0604020202020204" pitchFamily="34" charset="0"/>
              </a:rPr>
              <a:t>- Decision Trees</a:t>
            </a:r>
            <a:endParaRPr lang="en-US" b="0" dirty="0">
              <a:effectLst/>
            </a:endParaRPr>
          </a:p>
          <a:p>
            <a:pPr indent="457200" algn="just" rtl="0">
              <a:spcBef>
                <a:spcPts val="0"/>
              </a:spcBef>
              <a:spcAft>
                <a:spcPts val="0"/>
              </a:spcAft>
            </a:pPr>
            <a:r>
              <a:rPr lang="en-US" sz="1800" b="0" i="0" u="none" strike="noStrike" dirty="0">
                <a:solidFill>
                  <a:srgbClr val="000000"/>
                </a:solidFill>
                <a:effectLst/>
                <a:latin typeface="Arial" panose="020B0604020202020204" pitchFamily="34" charset="0"/>
              </a:rPr>
              <a:t>- Random Forest</a:t>
            </a:r>
            <a:endParaRPr lang="en-US" b="0" dirty="0">
              <a:effectLst/>
            </a:endParaRPr>
          </a:p>
          <a:p>
            <a:r>
              <a:rPr lang="en-US" sz="1800" b="1" i="0" u="none" strike="noStrike" dirty="0">
                <a:solidFill>
                  <a:srgbClr val="000000"/>
                </a:solidFill>
                <a:effectLst/>
                <a:latin typeface="Arial" panose="020B0604020202020204" pitchFamily="34" charset="0"/>
              </a:rPr>
              <a:t>Step - 6:</a:t>
            </a:r>
            <a:r>
              <a:rPr lang="en-US" sz="1800" b="0" i="0" u="none" strike="noStrike" dirty="0">
                <a:solidFill>
                  <a:srgbClr val="000000"/>
                </a:solidFill>
                <a:effectLst/>
                <a:latin typeface="Arial" panose="020B0604020202020204" pitchFamily="34" charset="0"/>
              </a:rPr>
              <a:t> Predict and evaluate each model separately</a:t>
            </a:r>
          </a:p>
          <a:p>
            <a:endParaRPr lang="en-US" sz="1800" b="0" i="0" u="none" strike="noStrike" dirty="0">
              <a:solidFill>
                <a:srgbClr val="000000"/>
              </a:solidFill>
              <a:effectLst/>
              <a:latin typeface="Arial" panose="020B0604020202020204" pitchFamily="34" charset="0"/>
            </a:endParaRPr>
          </a:p>
          <a:p>
            <a:pPr algn="just" rtl="0">
              <a:spcBef>
                <a:spcPts val="0"/>
              </a:spcBef>
              <a:spcAft>
                <a:spcPts val="0"/>
              </a:spcAft>
            </a:pPr>
            <a:r>
              <a:rPr lang="en-US" sz="1800" b="1" i="0" u="none" strike="noStrike" dirty="0">
                <a:solidFill>
                  <a:srgbClr val="000000"/>
                </a:solidFill>
                <a:effectLst/>
                <a:latin typeface="Arial" panose="020B0604020202020204" pitchFamily="34" charset="0"/>
              </a:rPr>
              <a:t>Step - 7:</a:t>
            </a:r>
            <a:r>
              <a:rPr lang="en-US" sz="1800" b="0" i="0" u="none" strike="noStrike" dirty="0">
                <a:solidFill>
                  <a:srgbClr val="000000"/>
                </a:solidFill>
                <a:effectLst/>
                <a:latin typeface="Arial" panose="020B0604020202020204" pitchFamily="34" charset="0"/>
              </a:rPr>
              <a:t> Perform Hyperparameter tuning on the models to get the best model.</a:t>
            </a:r>
            <a:br>
              <a:rPr lang="en-US" dirty="0"/>
            </a:br>
            <a:endParaRPr lang="en-US" dirty="0"/>
          </a:p>
        </p:txBody>
      </p:sp>
    </p:spTree>
    <p:extLst>
      <p:ext uri="{BB962C8B-B14F-4D97-AF65-F5344CB8AC3E}">
        <p14:creationId xmlns:p14="http://schemas.microsoft.com/office/powerpoint/2010/main" val="523771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6530A-C914-5EE7-766C-4D532684BC9F}"/>
              </a:ext>
            </a:extLst>
          </p:cNvPr>
          <p:cNvSpPr>
            <a:spLocks noGrp="1"/>
          </p:cNvSpPr>
          <p:nvPr>
            <p:ph type="title"/>
          </p:nvPr>
        </p:nvSpPr>
        <p:spPr/>
        <p:txBody>
          <a:bodyPr>
            <a:normAutofit/>
          </a:bodyPr>
          <a:lstStyle/>
          <a:p>
            <a:r>
              <a:rPr lang="en-US" sz="2800" b="0" i="0" u="none" strike="noStrike" dirty="0">
                <a:solidFill>
                  <a:srgbClr val="FF0000"/>
                </a:solidFill>
                <a:effectLst/>
                <a:latin typeface="+mj-lt"/>
              </a:rPr>
              <a:t> Load the data:</a:t>
            </a:r>
            <a:br>
              <a:rPr lang="en-US" sz="2800" b="0" dirty="0">
                <a:effectLst/>
              </a:rPr>
            </a:br>
            <a:endParaRPr lang="en-IN" sz="3200" dirty="0"/>
          </a:p>
        </p:txBody>
      </p:sp>
      <p:pic>
        <p:nvPicPr>
          <p:cNvPr id="6" name="Picture 5">
            <a:extLst>
              <a:ext uri="{FF2B5EF4-FFF2-40B4-BE49-F238E27FC236}">
                <a16:creationId xmlns:a16="http://schemas.microsoft.com/office/drawing/2014/main" id="{27307920-0F16-E7AF-362B-4B828F9A8D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953" y="1160439"/>
            <a:ext cx="9466556" cy="5074928"/>
          </a:xfrm>
          <a:prstGeom prst="rect">
            <a:avLst/>
          </a:prstGeom>
        </p:spPr>
      </p:pic>
    </p:spTree>
    <p:extLst>
      <p:ext uri="{BB962C8B-B14F-4D97-AF65-F5344CB8AC3E}">
        <p14:creationId xmlns:p14="http://schemas.microsoft.com/office/powerpoint/2010/main" val="1106679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3B59A-FFDD-AE82-3AF1-A04F9B28EA0A}"/>
              </a:ext>
            </a:extLst>
          </p:cNvPr>
          <p:cNvSpPr>
            <a:spLocks noGrp="1"/>
          </p:cNvSpPr>
          <p:nvPr>
            <p:ph type="title"/>
          </p:nvPr>
        </p:nvSpPr>
        <p:spPr/>
        <p:txBody>
          <a:bodyPr>
            <a:normAutofit/>
          </a:bodyPr>
          <a:lstStyle/>
          <a:p>
            <a:r>
              <a:rPr lang="en-IN" sz="2000" b="1" i="0" dirty="0">
                <a:solidFill>
                  <a:srgbClr val="FF0000"/>
                </a:solidFill>
                <a:effectLst/>
                <a:latin typeface="Helvetica Neue"/>
              </a:rPr>
              <a:t>EXPLORATORY DATA ANALYSIS (EDA):</a:t>
            </a:r>
            <a:br>
              <a:rPr lang="en-IN" sz="1050" b="1" i="0" dirty="0">
                <a:solidFill>
                  <a:srgbClr val="000000"/>
                </a:solidFill>
                <a:effectLst/>
                <a:latin typeface="Helvetica Neue"/>
              </a:rPr>
            </a:br>
            <a:endParaRPr lang="en-IN" sz="2400" dirty="0">
              <a:solidFill>
                <a:srgbClr val="FF0000"/>
              </a:solidFill>
            </a:endParaRPr>
          </a:p>
        </p:txBody>
      </p:sp>
      <p:sp>
        <p:nvSpPr>
          <p:cNvPr id="4" name="TextBox 3">
            <a:extLst>
              <a:ext uri="{FF2B5EF4-FFF2-40B4-BE49-F238E27FC236}">
                <a16:creationId xmlns:a16="http://schemas.microsoft.com/office/drawing/2014/main" id="{D242BCF0-98BA-2545-CB69-DB013D56FB72}"/>
              </a:ext>
            </a:extLst>
          </p:cNvPr>
          <p:cNvSpPr txBox="1"/>
          <p:nvPr/>
        </p:nvSpPr>
        <p:spPr>
          <a:xfrm>
            <a:off x="838200" y="1163936"/>
            <a:ext cx="6094520" cy="338554"/>
          </a:xfrm>
          <a:prstGeom prst="rect">
            <a:avLst/>
          </a:prstGeom>
          <a:noFill/>
        </p:spPr>
        <p:txBody>
          <a:bodyPr wrap="square">
            <a:spAutoFit/>
          </a:bodyPr>
          <a:lstStyle/>
          <a:p>
            <a:r>
              <a:rPr lang="en-IN" sz="1600" b="1" i="1" dirty="0"/>
              <a:t>Univariate Analysis </a:t>
            </a:r>
            <a:endParaRPr lang="en-IN" sz="1600" dirty="0"/>
          </a:p>
        </p:txBody>
      </p:sp>
      <p:pic>
        <p:nvPicPr>
          <p:cNvPr id="8" name="Picture 7">
            <a:extLst>
              <a:ext uri="{FF2B5EF4-FFF2-40B4-BE49-F238E27FC236}">
                <a16:creationId xmlns:a16="http://schemas.microsoft.com/office/drawing/2014/main" id="{21E8B174-CAD4-1055-D9F6-E23B3DF759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8511" y="1657102"/>
            <a:ext cx="7685287" cy="4119491"/>
          </a:xfrm>
          <a:prstGeom prst="rect">
            <a:avLst/>
          </a:prstGeom>
        </p:spPr>
      </p:pic>
    </p:spTree>
    <p:extLst>
      <p:ext uri="{BB962C8B-B14F-4D97-AF65-F5344CB8AC3E}">
        <p14:creationId xmlns:p14="http://schemas.microsoft.com/office/powerpoint/2010/main" val="707213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1BCDA-A4E9-E252-BE3F-6C1B4B5C3C2C}"/>
              </a:ext>
            </a:extLst>
          </p:cNvPr>
          <p:cNvSpPr>
            <a:spLocks noGrp="1"/>
          </p:cNvSpPr>
          <p:nvPr>
            <p:ph type="title"/>
          </p:nvPr>
        </p:nvSpPr>
        <p:spPr/>
        <p:txBody>
          <a:bodyPr/>
          <a:lstStyle/>
          <a:p>
            <a:endParaRPr lang="en-IN" dirty="0"/>
          </a:p>
        </p:txBody>
      </p:sp>
      <p:pic>
        <p:nvPicPr>
          <p:cNvPr id="4" name="Picture 3">
            <a:extLst>
              <a:ext uri="{FF2B5EF4-FFF2-40B4-BE49-F238E27FC236}">
                <a16:creationId xmlns:a16="http://schemas.microsoft.com/office/drawing/2014/main" id="{0826A90C-043E-487B-7CAF-CFC06D50E2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815" y="601321"/>
            <a:ext cx="9681484" cy="5195800"/>
          </a:xfrm>
          <a:prstGeom prst="rect">
            <a:avLst/>
          </a:prstGeom>
        </p:spPr>
      </p:pic>
    </p:spTree>
    <p:extLst>
      <p:ext uri="{BB962C8B-B14F-4D97-AF65-F5344CB8AC3E}">
        <p14:creationId xmlns:p14="http://schemas.microsoft.com/office/powerpoint/2010/main" val="3936639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1F74B-EC0B-B7A6-9AAB-492D2B9B5286}"/>
              </a:ext>
            </a:extLst>
          </p:cNvPr>
          <p:cNvSpPr>
            <a:spLocks noGrp="1"/>
          </p:cNvSpPr>
          <p:nvPr>
            <p:ph type="title"/>
          </p:nvPr>
        </p:nvSpPr>
        <p:spPr>
          <a:xfrm>
            <a:off x="79899" y="-878889"/>
            <a:ext cx="11273901" cy="2569577"/>
          </a:xfrm>
        </p:spPr>
        <p:txBody>
          <a:bodyPr>
            <a:normAutofit/>
          </a:bodyPr>
          <a:lstStyle/>
          <a:p>
            <a:r>
              <a:rPr lang="en-IN" sz="2000" b="1" i="1" dirty="0"/>
              <a:t>Bivariate Analysis:</a:t>
            </a:r>
            <a:endParaRPr lang="en-IN" sz="2000" dirty="0"/>
          </a:p>
        </p:txBody>
      </p:sp>
      <p:pic>
        <p:nvPicPr>
          <p:cNvPr id="4" name="Picture 3">
            <a:extLst>
              <a:ext uri="{FF2B5EF4-FFF2-40B4-BE49-F238E27FC236}">
                <a16:creationId xmlns:a16="http://schemas.microsoft.com/office/drawing/2014/main" id="{0FE99E76-A134-94BF-87C2-6447818487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904" y="492512"/>
            <a:ext cx="8948693" cy="4801738"/>
          </a:xfrm>
          <a:prstGeom prst="rect">
            <a:avLst/>
          </a:prstGeom>
        </p:spPr>
      </p:pic>
      <p:sp>
        <p:nvSpPr>
          <p:cNvPr id="5" name="TextBox 4">
            <a:extLst>
              <a:ext uri="{FF2B5EF4-FFF2-40B4-BE49-F238E27FC236}">
                <a16:creationId xmlns:a16="http://schemas.microsoft.com/office/drawing/2014/main" id="{57A18F9B-10BD-7C0A-5C9E-FE8B554755E5}"/>
              </a:ext>
            </a:extLst>
          </p:cNvPr>
          <p:cNvSpPr txBox="1"/>
          <p:nvPr/>
        </p:nvSpPr>
        <p:spPr>
          <a:xfrm>
            <a:off x="514905" y="5842268"/>
            <a:ext cx="11392130" cy="523220"/>
          </a:xfrm>
          <a:prstGeom prst="rect">
            <a:avLst/>
          </a:prstGeom>
          <a:noFill/>
        </p:spPr>
        <p:txBody>
          <a:bodyPr wrap="square">
            <a:spAutoFit/>
          </a:bodyPr>
          <a:lstStyle/>
          <a:p>
            <a:r>
              <a:rPr lang="en-US" b="0" i="0" dirty="0">
                <a:solidFill>
                  <a:srgbClr val="FF0000"/>
                </a:solidFill>
                <a:effectLst/>
                <a:latin typeface="Helvetica Neue"/>
              </a:rPr>
              <a:t>Observation </a:t>
            </a:r>
            <a:r>
              <a:rPr lang="en-US" b="0" i="0" dirty="0">
                <a:solidFill>
                  <a:srgbClr val="000000"/>
                </a:solidFill>
                <a:effectLst/>
                <a:latin typeface="Helvetica Neue"/>
              </a:rPr>
              <a:t>: We can conclude that customers who use phone service and churned are likely to be </a:t>
            </a:r>
            <a:r>
              <a:rPr lang="en-US" b="1" i="0" dirty="0">
                <a:solidFill>
                  <a:srgbClr val="000000"/>
                </a:solidFill>
                <a:effectLst/>
                <a:latin typeface="Helvetica Neue"/>
              </a:rPr>
              <a:t>non-seniors, without partners and dependents.</a:t>
            </a:r>
            <a:endParaRPr lang="en-IN" dirty="0"/>
          </a:p>
        </p:txBody>
      </p:sp>
    </p:spTree>
    <p:extLst>
      <p:ext uri="{BB962C8B-B14F-4D97-AF65-F5344CB8AC3E}">
        <p14:creationId xmlns:p14="http://schemas.microsoft.com/office/powerpoint/2010/main" val="3536784805"/>
      </p:ext>
    </p:extLst>
  </p:cSld>
  <p:clrMapOvr>
    <a:masterClrMapping/>
  </p:clrMapOvr>
</p:sld>
</file>

<file path=ppt/theme/theme1.xml><?xml version="1.0" encoding="utf-8"?>
<a:theme xmlns:a="http://schemas.openxmlformats.org/drawingml/2006/main" name="Innomatics_Web Scraping with EDA_Project_Student_Template (1)">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Innomatics_Web Scraping with EDA_Project_Student_Template (1)</Template>
  <TotalTime>247</TotalTime>
  <Words>519</Words>
  <Application>Microsoft Office PowerPoint</Application>
  <PresentationFormat>Widescreen</PresentationFormat>
  <Paragraphs>64</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Helvetica Neue</vt:lpstr>
      <vt:lpstr>Lato Black</vt:lpstr>
      <vt:lpstr>Libre Baskerville</vt:lpstr>
      <vt:lpstr>Innomatics_Web Scraping with EDA_Project_Student_Template (1)</vt:lpstr>
      <vt:lpstr>PowerPoint Presentation</vt:lpstr>
      <vt:lpstr>About me</vt:lpstr>
      <vt:lpstr>Introduction: </vt:lpstr>
      <vt:lpstr>Life cycle of Machine Learning:</vt:lpstr>
      <vt:lpstr>Agenda:</vt:lpstr>
      <vt:lpstr> Load the data: </vt:lpstr>
      <vt:lpstr>EXPLORATORY DATA ANALYSIS (EDA): </vt:lpstr>
      <vt:lpstr>PowerPoint Presentation</vt:lpstr>
      <vt:lpstr>Bivariate Analysis:</vt:lpstr>
      <vt:lpstr>Data Preprossing: </vt:lpstr>
      <vt:lpstr>Split dataset into Train and Test : </vt:lpstr>
      <vt:lpstr>Model Training Phase:</vt:lpstr>
      <vt:lpstr>K-NEAREST NEIGHBORS (K-NN) </vt:lpstr>
      <vt:lpstr>Accuracy Score</vt:lpstr>
      <vt:lpstr>Actual :                                                                                                                           Prediction:</vt:lpstr>
      <vt:lpstr>Logistic Regression </vt:lpstr>
      <vt:lpstr>PowerPoint Presentation</vt:lpstr>
      <vt:lpstr>SUPPORT VECTOR MACHINES (SVM): </vt:lpstr>
      <vt:lpstr>Decision Trees </vt:lpstr>
      <vt:lpstr>PowerPoint Presentation</vt:lpstr>
      <vt:lpstr>RANDOM FOREST </vt:lpstr>
      <vt:lpstr>Hyperparameter Tuning:</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princesskarava@gmail.com</dc:creator>
  <cp:lastModifiedBy>princesskarava@gmail.com</cp:lastModifiedBy>
  <cp:revision>19</cp:revision>
  <dcterms:created xsi:type="dcterms:W3CDTF">2023-04-20T10:23:47Z</dcterms:created>
  <dcterms:modified xsi:type="dcterms:W3CDTF">2023-04-20T16:29:16Z</dcterms:modified>
</cp:coreProperties>
</file>