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28"/>
  </p:notesMasterIdLst>
  <p:sldIdLst>
    <p:sldId id="281" r:id="rId2"/>
    <p:sldId id="256" r:id="rId3"/>
    <p:sldId id="257" r:id="rId4"/>
    <p:sldId id="28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2C8"/>
    <a:srgbClr val="7827C1"/>
    <a:srgbClr val="688077"/>
    <a:srgbClr val="FF3300"/>
    <a:srgbClr val="FF00FF"/>
    <a:srgbClr val="EC7A12"/>
    <a:srgbClr val="339933"/>
    <a:srgbClr val="3333FF"/>
    <a:srgbClr val="9B137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5C99B-CDC4-4731-B605-44D2ECBA5C77}" type="datetimeFigureOut">
              <a:rPr lang="en-IN" smtClean="0"/>
              <a:t>28-04-2023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C2392-980C-4F23-A3BE-39F5505D34B3}" type="slidenum">
              <a:rPr lang="en-IN" smtClean="0"/>
              <a:t>‹#›</a:t>
            </a:fld>
            <a:endParaRPr lang="en-IN"/>
          </a:p>
        </p:txBody>
      </p:sp>
    </p:spTree>
    <p:extLst>
      <p:ext uri="{BB962C8B-B14F-4D97-AF65-F5344CB8AC3E}">
        <p14:creationId xmlns:p14="http://schemas.microsoft.com/office/powerpoint/2010/main" val="106459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52392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spTree>
    <p:extLst>
      <p:ext uri="{BB962C8B-B14F-4D97-AF65-F5344CB8AC3E}">
        <p14:creationId xmlns:p14="http://schemas.microsoft.com/office/powerpoint/2010/main" val="45068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3249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07687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24550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51567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141340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110890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117545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0AECCED-32C0-4B6C-8558-28C4DDD382F5}" type="datetimeFigureOut">
              <a:rPr lang="en-IN" smtClean="0"/>
              <a:t>28-04-2023</a:t>
            </a:fld>
            <a:endParaRPr lang="en-IN"/>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81AE47C4-3036-4642-A720-CD25008DD811}" type="slidenum">
              <a:rPr lang="en-IN" smtClean="0"/>
              <a:t>‹#›</a:t>
            </a:fld>
            <a:endParaRPr lang="en-IN"/>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202688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0AECCED-32C0-4B6C-8558-28C4DDD382F5}" type="datetimeFigureOut">
              <a:rPr lang="en-IN" smtClean="0"/>
              <a:t>28-04-2023</a:t>
            </a:fld>
            <a:endParaRPr lang="en-IN"/>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81AE47C4-3036-4642-A720-CD25008DD811}" type="slidenum">
              <a:rPr lang="en-IN" smtClean="0"/>
              <a:t>‹#›</a:t>
            </a:fld>
            <a:endParaRPr lang="en-IN"/>
          </a:p>
        </p:txBody>
      </p:sp>
    </p:spTree>
    <p:extLst>
      <p:ext uri="{BB962C8B-B14F-4D97-AF65-F5344CB8AC3E}">
        <p14:creationId xmlns:p14="http://schemas.microsoft.com/office/powerpoint/2010/main" val="1939181132"/>
      </p:ext>
    </p:extLst>
  </p:cSld>
  <p:clrMap bg1="lt1" tx1="dk1" bg2="dk2" tx2="lt2" accent1="accent1" accent2="accent2" accent3="accent3" accent4="accent4" accent5="accent5" accent6="accent6" hlink="hlink" folHlink="folHlink"/>
  <p:sldLayoutIdLst>
    <p:sldLayoutId id="2147483760"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technofaq.org/posts/2019/11/myths-about-web-scraping/"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1242-144E-FB84-94E1-CF005CD064E9}"/>
              </a:ext>
            </a:extLst>
          </p:cNvPr>
          <p:cNvSpPr>
            <a:spLocks noGrp="1"/>
          </p:cNvSpPr>
          <p:nvPr>
            <p:ph type="title"/>
          </p:nvPr>
        </p:nvSpPr>
        <p:spPr/>
        <p:txBody>
          <a:bodyPr/>
          <a:lstStyle/>
          <a:p>
            <a:endParaRPr lang="en-IN" dirty="0"/>
          </a:p>
        </p:txBody>
      </p:sp>
      <p:pic>
        <p:nvPicPr>
          <p:cNvPr id="3" name="Google Shape;98;p1">
            <a:extLst>
              <a:ext uri="{FF2B5EF4-FFF2-40B4-BE49-F238E27FC236}">
                <a16:creationId xmlns:a16="http://schemas.microsoft.com/office/drawing/2014/main" id="{07721F4C-D47E-DB3B-1400-ED680A7BE3B1}"/>
              </a:ext>
            </a:extLst>
          </p:cNvPr>
          <p:cNvPicPr preferRelativeResize="0"/>
          <p:nvPr/>
        </p:nvPicPr>
        <p:blipFill rotWithShape="1">
          <a:blip r:embed="rId2">
            <a:alphaModFix/>
          </a:blip>
          <a:srcRect/>
          <a:stretch/>
        </p:blipFill>
        <p:spPr>
          <a:xfrm>
            <a:off x="0" y="0"/>
            <a:ext cx="12109143" cy="6125516"/>
          </a:xfrm>
          <a:prstGeom prst="rect">
            <a:avLst/>
          </a:prstGeom>
          <a:noFill/>
          <a:ln>
            <a:noFill/>
          </a:ln>
        </p:spPr>
      </p:pic>
      <p:sp>
        <p:nvSpPr>
          <p:cNvPr id="5" name="TextBox 4">
            <a:extLst>
              <a:ext uri="{FF2B5EF4-FFF2-40B4-BE49-F238E27FC236}">
                <a16:creationId xmlns:a16="http://schemas.microsoft.com/office/drawing/2014/main" id="{0EE7A520-1B76-8B9D-E151-5D26AF054230}"/>
              </a:ext>
            </a:extLst>
          </p:cNvPr>
          <p:cNvSpPr txBox="1"/>
          <p:nvPr/>
        </p:nvSpPr>
        <p:spPr>
          <a:xfrm>
            <a:off x="4786544" y="3691618"/>
            <a:ext cx="6567256" cy="369332"/>
          </a:xfrm>
          <a:prstGeom prst="rect">
            <a:avLst/>
          </a:prstGeom>
          <a:noFill/>
        </p:spPr>
        <p:txBody>
          <a:bodyPr wrap="square">
            <a:spAutoFit/>
          </a:bodyPr>
          <a:lstStyle/>
          <a:p>
            <a:r>
              <a:rPr lang="en-US" sz="1800" b="1" i="0" u="none" strike="noStrike" baseline="0" dirty="0">
                <a:solidFill>
                  <a:srgbClr val="FF0000"/>
                </a:solidFill>
                <a:latin typeface="Arial Black" panose="020B0A04020102020204" pitchFamily="34" charset="0"/>
              </a:rPr>
              <a:t>WEB SCRAPING </a:t>
            </a:r>
            <a:endParaRPr lang="en-IN" sz="18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51190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1AC79-B2E0-0D75-38D9-7BB0F3919418}"/>
              </a:ext>
            </a:extLst>
          </p:cNvPr>
          <p:cNvSpPr txBox="1"/>
          <p:nvPr/>
        </p:nvSpPr>
        <p:spPr>
          <a:xfrm>
            <a:off x="123825" y="152401"/>
            <a:ext cx="9034462" cy="623248"/>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pPr marL="285750" indent="-285750">
              <a:buFont typeface="Wingdings" panose="05000000000000000000" pitchFamily="2" charset="2"/>
              <a:buChar char="q"/>
            </a:pPr>
            <a:r>
              <a:rPr lang="en-US" sz="2400" b="0" i="0" u="none" strike="noStrike" baseline="0" dirty="0">
                <a:solidFill>
                  <a:srgbClr val="1F2C8F"/>
                </a:solidFill>
                <a:latin typeface="Sabon Next LT" panose="02000500000000000000" pitchFamily="2" charset="0"/>
              </a:rPr>
              <a:t> Extract the data by running below code</a:t>
            </a:r>
            <a:endParaRPr lang="en-IN" sz="2400" dirty="0"/>
          </a:p>
        </p:txBody>
      </p:sp>
      <p:pic>
        <p:nvPicPr>
          <p:cNvPr id="4" name="Picture 3">
            <a:extLst>
              <a:ext uri="{FF2B5EF4-FFF2-40B4-BE49-F238E27FC236}">
                <a16:creationId xmlns:a16="http://schemas.microsoft.com/office/drawing/2014/main" id="{AD13D41D-0A7D-BEA5-09A0-F7468C824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775649"/>
            <a:ext cx="7370989" cy="2026201"/>
          </a:xfrm>
          <a:prstGeom prst="rect">
            <a:avLst/>
          </a:prstGeom>
        </p:spPr>
      </p:pic>
      <p:pic>
        <p:nvPicPr>
          <p:cNvPr id="6" name="Picture 5">
            <a:extLst>
              <a:ext uri="{FF2B5EF4-FFF2-40B4-BE49-F238E27FC236}">
                <a16:creationId xmlns:a16="http://schemas.microsoft.com/office/drawing/2014/main" id="{C3673816-987F-46D0-AFCF-B61E2698C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263" y="2533649"/>
            <a:ext cx="4268108" cy="4240064"/>
          </a:xfrm>
          <a:prstGeom prst="rect">
            <a:avLst/>
          </a:prstGeom>
        </p:spPr>
      </p:pic>
    </p:spTree>
    <p:extLst>
      <p:ext uri="{BB962C8B-B14F-4D97-AF65-F5344CB8AC3E}">
        <p14:creationId xmlns:p14="http://schemas.microsoft.com/office/powerpoint/2010/main" val="212634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169FF8-95F3-76A1-2279-3662E7D55B83}"/>
              </a:ext>
            </a:extLst>
          </p:cNvPr>
          <p:cNvSpPr txBox="1"/>
          <p:nvPr/>
        </p:nvSpPr>
        <p:spPr>
          <a:xfrm>
            <a:off x="142875" y="66675"/>
            <a:ext cx="9015412" cy="530915"/>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pPr marL="285750" indent="-285750">
              <a:buFont typeface="Wingdings" panose="05000000000000000000" pitchFamily="2" charset="2"/>
              <a:buChar char="q"/>
            </a:pPr>
            <a:r>
              <a:rPr lang="en-IN" sz="1800" b="0" i="0" u="none" strike="noStrike" baseline="0" dirty="0">
                <a:solidFill>
                  <a:srgbClr val="654416"/>
                </a:solidFill>
                <a:latin typeface="Sabon Next LT" panose="02000500000000000000" pitchFamily="2" charset="0"/>
              </a:rPr>
              <a:t>Creating </a:t>
            </a:r>
            <a:r>
              <a:rPr lang="en-IN" dirty="0">
                <a:solidFill>
                  <a:srgbClr val="654416"/>
                </a:solidFill>
                <a:latin typeface="Sabon Next LT" panose="02000500000000000000" pitchFamily="2" charset="0"/>
              </a:rPr>
              <a:t>D</a:t>
            </a:r>
            <a:r>
              <a:rPr lang="en-IN" sz="1800" b="0" i="0" u="none" strike="noStrike" baseline="0" dirty="0">
                <a:solidFill>
                  <a:srgbClr val="654416"/>
                </a:solidFill>
                <a:latin typeface="Sabon Next LT" panose="02000500000000000000" pitchFamily="2" charset="0"/>
              </a:rPr>
              <a:t>ata Frame&amp; Converting </a:t>
            </a:r>
            <a:r>
              <a:rPr lang="en-IN" sz="1800" b="0" i="1" u="none" strike="noStrike" baseline="0" dirty="0">
                <a:solidFill>
                  <a:srgbClr val="654416"/>
                </a:solidFill>
                <a:latin typeface="Sabon Next LT" panose="02000500000000000000" pitchFamily="2" charset="0"/>
              </a:rPr>
              <a:t>Data Frame </a:t>
            </a:r>
            <a:r>
              <a:rPr lang="en-IN" sz="1800" b="0" i="0" u="none" strike="noStrike" baseline="0" dirty="0">
                <a:solidFill>
                  <a:srgbClr val="654416"/>
                </a:solidFill>
                <a:latin typeface="Sabon Next LT" panose="02000500000000000000" pitchFamily="2" charset="0"/>
              </a:rPr>
              <a:t>to .</a:t>
            </a:r>
            <a:r>
              <a:rPr lang="en-IN" sz="1800" b="0" i="1" u="none" strike="noStrike" baseline="0" dirty="0">
                <a:solidFill>
                  <a:srgbClr val="654416"/>
                </a:solidFill>
                <a:latin typeface="Sabon Next LT" panose="02000500000000000000" pitchFamily="2" charset="0"/>
              </a:rPr>
              <a:t>CSV </a:t>
            </a:r>
            <a:r>
              <a:rPr lang="en-IN" sz="1800" b="0" i="0" u="none" strike="noStrike" baseline="0" dirty="0">
                <a:solidFill>
                  <a:srgbClr val="654416"/>
                </a:solidFill>
                <a:latin typeface="Sabon Next LT" panose="02000500000000000000" pitchFamily="2" charset="0"/>
              </a:rPr>
              <a:t>file</a:t>
            </a:r>
            <a:endParaRPr lang="en-IN" dirty="0"/>
          </a:p>
        </p:txBody>
      </p:sp>
      <p:pic>
        <p:nvPicPr>
          <p:cNvPr id="5" name="Picture 4">
            <a:extLst>
              <a:ext uri="{FF2B5EF4-FFF2-40B4-BE49-F238E27FC236}">
                <a16:creationId xmlns:a16="http://schemas.microsoft.com/office/drawing/2014/main" id="{C2F3B6EC-7100-29CD-8B68-B5D31E6B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597590"/>
            <a:ext cx="9576639" cy="1516961"/>
          </a:xfrm>
          <a:prstGeom prst="rect">
            <a:avLst/>
          </a:prstGeom>
        </p:spPr>
      </p:pic>
      <p:pic>
        <p:nvPicPr>
          <p:cNvPr id="7" name="Picture 6">
            <a:extLst>
              <a:ext uri="{FF2B5EF4-FFF2-40B4-BE49-F238E27FC236}">
                <a16:creationId xmlns:a16="http://schemas.microsoft.com/office/drawing/2014/main" id="{6A1E0E05-60E3-758D-EDCE-A33D6E4FF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650" y="2087073"/>
            <a:ext cx="5876925" cy="4704252"/>
          </a:xfrm>
          <a:prstGeom prst="rect">
            <a:avLst/>
          </a:prstGeom>
        </p:spPr>
      </p:pic>
    </p:spTree>
    <p:extLst>
      <p:ext uri="{BB962C8B-B14F-4D97-AF65-F5344CB8AC3E}">
        <p14:creationId xmlns:p14="http://schemas.microsoft.com/office/powerpoint/2010/main" val="425973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0BC66-71E1-446B-931A-AF2C72D3F8A9}"/>
              </a:ext>
            </a:extLst>
          </p:cNvPr>
          <p:cNvSpPr txBox="1"/>
          <p:nvPr/>
        </p:nvSpPr>
        <p:spPr>
          <a:xfrm>
            <a:off x="171450" y="0"/>
            <a:ext cx="8339137" cy="623248"/>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pPr marL="285750" indent="-285750">
              <a:buFont typeface="Wingdings" panose="05000000000000000000" pitchFamily="2" charset="2"/>
              <a:buChar char="q"/>
            </a:pPr>
            <a:r>
              <a:rPr lang="en-US" sz="2400" b="0" i="0" u="none" strike="noStrike" baseline="0" dirty="0">
                <a:solidFill>
                  <a:srgbClr val="00B0F0"/>
                </a:solidFill>
                <a:latin typeface="Sabon Next LT" panose="02000500000000000000" pitchFamily="2" charset="0"/>
              </a:rPr>
              <a:t>Importing the csv file to notebook </a:t>
            </a:r>
            <a:r>
              <a:rPr lang="en-US" sz="1800" b="0" i="0" u="none" strike="noStrike" baseline="0" dirty="0">
                <a:solidFill>
                  <a:srgbClr val="00B0F0"/>
                </a:solidFill>
                <a:latin typeface="Sabon Next LT" panose="02000500000000000000" pitchFamily="2" charset="0"/>
              </a:rPr>
              <a:t>:-</a:t>
            </a:r>
            <a:endParaRPr lang="en-IN" dirty="0">
              <a:solidFill>
                <a:srgbClr val="00B0F0"/>
              </a:solidFill>
            </a:endParaRPr>
          </a:p>
        </p:txBody>
      </p:sp>
      <p:pic>
        <p:nvPicPr>
          <p:cNvPr id="5" name="Picture 4">
            <a:extLst>
              <a:ext uri="{FF2B5EF4-FFF2-40B4-BE49-F238E27FC236}">
                <a16:creationId xmlns:a16="http://schemas.microsoft.com/office/drawing/2014/main" id="{884374DB-86CD-A5B7-9264-055D7801B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49" y="1354189"/>
            <a:ext cx="10994387" cy="3474986"/>
          </a:xfrm>
          <a:prstGeom prst="rect">
            <a:avLst/>
          </a:prstGeom>
        </p:spPr>
      </p:pic>
    </p:spTree>
    <p:extLst>
      <p:ext uri="{BB962C8B-B14F-4D97-AF65-F5344CB8AC3E}">
        <p14:creationId xmlns:p14="http://schemas.microsoft.com/office/powerpoint/2010/main" val="372931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0558FA-4F6D-67B4-AC04-75104E3D5C05}"/>
              </a:ext>
            </a:extLst>
          </p:cNvPr>
          <p:cNvSpPr txBox="1"/>
          <p:nvPr/>
        </p:nvSpPr>
        <p:spPr>
          <a:xfrm>
            <a:off x="428625" y="228600"/>
            <a:ext cx="8729662" cy="807913"/>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pPr marL="285750" indent="-285750">
              <a:buFont typeface="Wingdings" panose="05000000000000000000" pitchFamily="2" charset="2"/>
              <a:buChar char="q"/>
            </a:pPr>
            <a:r>
              <a:rPr lang="en-US" sz="1800" b="0" i="0" u="none" strike="noStrike" baseline="0" dirty="0">
                <a:solidFill>
                  <a:srgbClr val="339933"/>
                </a:solidFill>
                <a:latin typeface="Sabon Next LT" panose="02000500000000000000" pitchFamily="2" charset="0"/>
              </a:rPr>
              <a:t>Adding columns to </a:t>
            </a:r>
            <a:r>
              <a:rPr lang="en-US" dirty="0" err="1">
                <a:solidFill>
                  <a:srgbClr val="339933"/>
                </a:solidFill>
                <a:latin typeface="Sabon Next LT" panose="02000500000000000000" pitchFamily="2" charset="0"/>
              </a:rPr>
              <a:t>D</a:t>
            </a:r>
            <a:r>
              <a:rPr lang="en-US" sz="1800" b="0" i="0" u="none" strike="noStrike" baseline="0" dirty="0" err="1">
                <a:solidFill>
                  <a:srgbClr val="339933"/>
                </a:solidFill>
                <a:latin typeface="Sabon Next LT" panose="02000500000000000000" pitchFamily="2" charset="0"/>
              </a:rPr>
              <a:t>ataFrame</a:t>
            </a:r>
            <a:r>
              <a:rPr lang="en-US" sz="1800" b="0" i="0" u="none" strike="noStrike" baseline="0" dirty="0">
                <a:solidFill>
                  <a:srgbClr val="339933"/>
                </a:solidFill>
                <a:latin typeface="Sabon Next LT" panose="02000500000000000000" pitchFamily="2" charset="0"/>
              </a:rPr>
              <a:t> using regex:-</a:t>
            </a:r>
          </a:p>
          <a:p>
            <a:r>
              <a:rPr lang="en-US" sz="1800" b="0" i="0" u="none" strike="noStrike" baseline="0" dirty="0">
                <a:solidFill>
                  <a:srgbClr val="339933"/>
                </a:solidFill>
                <a:latin typeface="Sabon Next LT" panose="02000500000000000000" pitchFamily="2" charset="0"/>
              </a:rPr>
              <a:t>By differentiating the brand and specifications(RAM, </a:t>
            </a:r>
            <a:r>
              <a:rPr lang="en-US" dirty="0">
                <a:solidFill>
                  <a:srgbClr val="339933"/>
                </a:solidFill>
                <a:latin typeface="Sabon Next LT" panose="02000500000000000000" pitchFamily="2" charset="0"/>
              </a:rPr>
              <a:t>Brand</a:t>
            </a:r>
            <a:r>
              <a:rPr lang="en-US" sz="1800" b="0" i="0" u="none" strike="noStrike" baseline="0" dirty="0">
                <a:solidFill>
                  <a:srgbClr val="339933"/>
                </a:solidFill>
                <a:latin typeface="Sabon Next LT" panose="02000500000000000000" pitchFamily="2" charset="0"/>
              </a:rPr>
              <a:t>) using </a:t>
            </a:r>
            <a:r>
              <a:rPr lang="en-US" sz="1800" b="0" i="1" u="none" strike="noStrike" baseline="0" dirty="0">
                <a:solidFill>
                  <a:srgbClr val="339933"/>
                </a:solidFill>
                <a:latin typeface="Sabon Next LT" panose="02000500000000000000" pitchFamily="2" charset="0"/>
              </a:rPr>
              <a:t>regex</a:t>
            </a:r>
            <a:endParaRPr lang="en-IN" dirty="0">
              <a:solidFill>
                <a:srgbClr val="339933"/>
              </a:solidFill>
            </a:endParaRPr>
          </a:p>
        </p:txBody>
      </p:sp>
      <p:pic>
        <p:nvPicPr>
          <p:cNvPr id="11" name="Picture 10">
            <a:extLst>
              <a:ext uri="{FF2B5EF4-FFF2-40B4-BE49-F238E27FC236}">
                <a16:creationId xmlns:a16="http://schemas.microsoft.com/office/drawing/2014/main" id="{9E1F5934-50FD-CA49-EFE0-943431B6B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64" y="1333167"/>
            <a:ext cx="7859222" cy="4763165"/>
          </a:xfrm>
          <a:prstGeom prst="rect">
            <a:avLst/>
          </a:prstGeom>
        </p:spPr>
      </p:pic>
    </p:spTree>
    <p:extLst>
      <p:ext uri="{BB962C8B-B14F-4D97-AF65-F5344CB8AC3E}">
        <p14:creationId xmlns:p14="http://schemas.microsoft.com/office/powerpoint/2010/main" val="47580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155CEC-BEA7-4402-EF7E-E21FCBE60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498" y="623553"/>
            <a:ext cx="7544853" cy="4791744"/>
          </a:xfrm>
          <a:prstGeom prst="rect">
            <a:avLst/>
          </a:prstGeom>
        </p:spPr>
      </p:pic>
    </p:spTree>
    <p:extLst>
      <p:ext uri="{BB962C8B-B14F-4D97-AF65-F5344CB8AC3E}">
        <p14:creationId xmlns:p14="http://schemas.microsoft.com/office/powerpoint/2010/main" val="397438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7DAEC1-5036-8FE8-FCC1-73D68C448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213378"/>
            <a:ext cx="11610975" cy="4111216"/>
          </a:xfrm>
          <a:prstGeom prst="rect">
            <a:avLst/>
          </a:prstGeom>
        </p:spPr>
      </p:pic>
    </p:spTree>
    <p:extLst>
      <p:ext uri="{BB962C8B-B14F-4D97-AF65-F5344CB8AC3E}">
        <p14:creationId xmlns:p14="http://schemas.microsoft.com/office/powerpoint/2010/main" val="208632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370D14-286C-2320-9650-B7B5215E2B0F}"/>
              </a:ext>
            </a:extLst>
          </p:cNvPr>
          <p:cNvSpPr txBox="1"/>
          <p:nvPr/>
        </p:nvSpPr>
        <p:spPr>
          <a:xfrm>
            <a:off x="466726" y="295275"/>
            <a:ext cx="8691562" cy="623248"/>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pPr marL="285750" indent="-285750">
              <a:buFont typeface="Wingdings" panose="05000000000000000000" pitchFamily="2" charset="2"/>
              <a:buChar char="q"/>
            </a:pPr>
            <a:r>
              <a:rPr lang="en-US" sz="2400" b="0" i="0" u="none" strike="noStrike" baseline="0" dirty="0">
                <a:solidFill>
                  <a:schemeClr val="tx2">
                    <a:lumMod val="60000"/>
                    <a:lumOff val="40000"/>
                  </a:schemeClr>
                </a:solidFill>
                <a:latin typeface="Sabon Next LT" panose="02000500000000000000" pitchFamily="2" charset="0"/>
              </a:rPr>
              <a:t>Identifying missing values in </a:t>
            </a:r>
            <a:r>
              <a:rPr lang="en-US" sz="2400" dirty="0">
                <a:solidFill>
                  <a:schemeClr val="tx2">
                    <a:lumMod val="60000"/>
                    <a:lumOff val="40000"/>
                  </a:schemeClr>
                </a:solidFill>
                <a:latin typeface="Sabon Next LT" panose="02000500000000000000" pitchFamily="2" charset="0"/>
              </a:rPr>
              <a:t>D</a:t>
            </a:r>
            <a:r>
              <a:rPr lang="en-US" sz="2400" b="0" i="0" u="none" strike="noStrike" baseline="0" dirty="0">
                <a:solidFill>
                  <a:schemeClr val="tx2">
                    <a:lumMod val="60000"/>
                    <a:lumOff val="40000"/>
                  </a:schemeClr>
                </a:solidFill>
                <a:latin typeface="Sabon Next LT" panose="02000500000000000000" pitchFamily="2" charset="0"/>
              </a:rPr>
              <a:t>ata Frame:-</a:t>
            </a:r>
            <a:endParaRPr lang="en-IN" sz="2400" dirty="0">
              <a:solidFill>
                <a:schemeClr val="tx2">
                  <a:lumMod val="60000"/>
                  <a:lumOff val="40000"/>
                </a:schemeClr>
              </a:solidFill>
            </a:endParaRPr>
          </a:p>
        </p:txBody>
      </p:sp>
      <p:pic>
        <p:nvPicPr>
          <p:cNvPr id="5" name="Picture 4">
            <a:extLst>
              <a:ext uri="{FF2B5EF4-FFF2-40B4-BE49-F238E27FC236}">
                <a16:creationId xmlns:a16="http://schemas.microsoft.com/office/drawing/2014/main" id="{6DFB6D09-3034-7ABE-5734-04D87BF99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002" y="1461870"/>
            <a:ext cx="6949691" cy="3624480"/>
          </a:xfrm>
          <a:prstGeom prst="rect">
            <a:avLst/>
          </a:prstGeom>
        </p:spPr>
      </p:pic>
    </p:spTree>
    <p:extLst>
      <p:ext uri="{BB962C8B-B14F-4D97-AF65-F5344CB8AC3E}">
        <p14:creationId xmlns:p14="http://schemas.microsoft.com/office/powerpoint/2010/main" val="174512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1139-A70B-DE66-117A-D3532CF49703}"/>
              </a:ext>
            </a:extLst>
          </p:cNvPr>
          <p:cNvSpPr>
            <a:spLocks noGrp="1"/>
          </p:cNvSpPr>
          <p:nvPr>
            <p:ph type="title"/>
          </p:nvPr>
        </p:nvSpPr>
        <p:spPr>
          <a:xfrm>
            <a:off x="238125" y="0"/>
            <a:ext cx="9083503" cy="1457324"/>
          </a:xfrm>
        </p:spPr>
        <p:txBody>
          <a:bodyPr>
            <a:noAutofit/>
          </a:bodyPr>
          <a:lstStyle/>
          <a:p>
            <a:pPr marL="571500" indent="-571500">
              <a:buFont typeface="Wingdings" panose="05000000000000000000" pitchFamily="2" charset="2"/>
              <a:buChar char="q"/>
            </a:pPr>
            <a:r>
              <a:rPr lang="en-IN" sz="3600" b="0" i="0" u="none" strike="noStrike" baseline="0" dirty="0">
                <a:solidFill>
                  <a:srgbClr val="000000"/>
                </a:solidFill>
                <a:latin typeface="Sabon Next LT" panose="02000500000000000000" pitchFamily="2" charset="0"/>
              </a:rPr>
              <a:t>Cleaning the Data:~</a:t>
            </a:r>
            <a:br>
              <a:rPr lang="en-IN" sz="3600" b="0" i="0" u="none" strike="noStrike" baseline="0" dirty="0">
                <a:solidFill>
                  <a:srgbClr val="000000"/>
                </a:solidFill>
                <a:latin typeface="Sabon Next LT" panose="02000500000000000000" pitchFamily="2" charset="0"/>
              </a:rPr>
            </a:br>
            <a:endParaRPr lang="en-IN" sz="3600" dirty="0"/>
          </a:p>
        </p:txBody>
      </p:sp>
      <p:sp>
        <p:nvSpPr>
          <p:cNvPr id="3" name="Text Placeholder 2">
            <a:extLst>
              <a:ext uri="{FF2B5EF4-FFF2-40B4-BE49-F238E27FC236}">
                <a16:creationId xmlns:a16="http://schemas.microsoft.com/office/drawing/2014/main" id="{C14D0A94-55D9-4E15-31E3-22BC1AB8E440}"/>
              </a:ext>
            </a:extLst>
          </p:cNvPr>
          <p:cNvSpPr>
            <a:spLocks noGrp="1"/>
          </p:cNvSpPr>
          <p:nvPr>
            <p:ph type="body" idx="1"/>
          </p:nvPr>
        </p:nvSpPr>
        <p:spPr>
          <a:xfrm>
            <a:off x="314325" y="1038224"/>
            <a:ext cx="10010774" cy="838200"/>
          </a:xfrm>
        </p:spPr>
        <p:txBody>
          <a:bodyPr/>
          <a:lstStyle/>
          <a:p>
            <a:pPr marL="342900" indent="-342900">
              <a:buFont typeface="Wingdings" panose="05000000000000000000" pitchFamily="2" charset="2"/>
              <a:buChar char="v"/>
            </a:pPr>
            <a:r>
              <a:rPr lang="en-IN" dirty="0">
                <a:solidFill>
                  <a:schemeClr val="accent5"/>
                </a:solidFill>
              </a:rPr>
              <a:t>Removing ",and rupee symbol"</a:t>
            </a:r>
          </a:p>
        </p:txBody>
      </p:sp>
      <p:pic>
        <p:nvPicPr>
          <p:cNvPr id="5" name="Picture 4">
            <a:extLst>
              <a:ext uri="{FF2B5EF4-FFF2-40B4-BE49-F238E27FC236}">
                <a16:creationId xmlns:a16="http://schemas.microsoft.com/office/drawing/2014/main" id="{EBA79D7C-BE4D-FA0B-693D-3D115F312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90125"/>
            <a:ext cx="11746911" cy="3562900"/>
          </a:xfrm>
          <a:prstGeom prst="rect">
            <a:avLst/>
          </a:prstGeom>
        </p:spPr>
      </p:pic>
    </p:spTree>
    <p:extLst>
      <p:ext uri="{BB962C8B-B14F-4D97-AF65-F5344CB8AC3E}">
        <p14:creationId xmlns:p14="http://schemas.microsoft.com/office/powerpoint/2010/main" val="37875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62468-F1EF-57A6-DB3B-67A462A4B93B}"/>
              </a:ext>
            </a:extLst>
          </p:cNvPr>
          <p:cNvSpPr txBox="1"/>
          <p:nvPr/>
        </p:nvSpPr>
        <p:spPr>
          <a:xfrm>
            <a:off x="266700" y="171451"/>
            <a:ext cx="8929687" cy="1238801"/>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pPr marL="285750" indent="-285750">
              <a:buFont typeface="Wingdings" panose="05000000000000000000" pitchFamily="2" charset="2"/>
              <a:buChar char="q"/>
            </a:pPr>
            <a:r>
              <a:rPr lang="en-IN" sz="3200" b="0" i="0" u="none" strike="noStrike" baseline="0" dirty="0">
                <a:solidFill>
                  <a:srgbClr val="EC7A12"/>
                </a:solidFill>
                <a:latin typeface="Sabon Next LT" panose="02000500000000000000" pitchFamily="2" charset="0"/>
              </a:rPr>
              <a:t>Data Visualization by Plots:~</a:t>
            </a:r>
          </a:p>
          <a:p>
            <a:r>
              <a:rPr lang="en-IN" sz="3200" dirty="0">
                <a:solidFill>
                  <a:srgbClr val="EC7A12"/>
                </a:solidFill>
                <a:latin typeface="Sabon Next LT" panose="02000500000000000000" pitchFamily="2" charset="0"/>
              </a:rPr>
              <a:t>       </a:t>
            </a:r>
            <a:r>
              <a:rPr lang="en-IN" sz="2400" dirty="0">
                <a:solidFill>
                  <a:schemeClr val="tx1">
                    <a:lumMod val="95000"/>
                    <a:lumOff val="5000"/>
                  </a:schemeClr>
                </a:solidFill>
                <a:latin typeface="Sabon Next LT" panose="02000500000000000000" pitchFamily="2" charset="0"/>
              </a:rPr>
              <a:t>1.Histogram for MRP:</a:t>
            </a:r>
            <a:endParaRPr lang="en-IN" sz="2400" dirty="0">
              <a:solidFill>
                <a:schemeClr val="tx1">
                  <a:lumMod val="95000"/>
                  <a:lumOff val="5000"/>
                </a:schemeClr>
              </a:solidFill>
            </a:endParaRPr>
          </a:p>
        </p:txBody>
      </p:sp>
      <p:pic>
        <p:nvPicPr>
          <p:cNvPr id="5" name="Picture 4">
            <a:extLst>
              <a:ext uri="{FF2B5EF4-FFF2-40B4-BE49-F238E27FC236}">
                <a16:creationId xmlns:a16="http://schemas.microsoft.com/office/drawing/2014/main" id="{7E3D40F7-4AC3-A0FB-529F-648B148A1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17" y="1299809"/>
            <a:ext cx="8888065" cy="5058481"/>
          </a:xfrm>
          <a:prstGeom prst="rect">
            <a:avLst/>
          </a:prstGeom>
        </p:spPr>
      </p:pic>
    </p:spTree>
    <p:extLst>
      <p:ext uri="{BB962C8B-B14F-4D97-AF65-F5344CB8AC3E}">
        <p14:creationId xmlns:p14="http://schemas.microsoft.com/office/powerpoint/2010/main" val="395678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15F7-5113-757B-F49A-C52D4069522C}"/>
              </a:ext>
            </a:extLst>
          </p:cNvPr>
          <p:cNvSpPr>
            <a:spLocks noGrp="1"/>
          </p:cNvSpPr>
          <p:nvPr>
            <p:ph type="title"/>
          </p:nvPr>
        </p:nvSpPr>
        <p:spPr>
          <a:xfrm>
            <a:off x="171450" y="66676"/>
            <a:ext cx="9102552" cy="1104900"/>
          </a:xfrm>
        </p:spPr>
        <p:txBody>
          <a:bodyPr>
            <a:normAutofit/>
          </a:bodyPr>
          <a:lstStyle/>
          <a:p>
            <a:r>
              <a:rPr lang="en-IN" sz="2000" dirty="0">
                <a:solidFill>
                  <a:srgbClr val="FF00FF"/>
                </a:solidFill>
              </a:rPr>
              <a:t>      2.Count Plot:~</a:t>
            </a:r>
          </a:p>
        </p:txBody>
      </p:sp>
      <p:pic>
        <p:nvPicPr>
          <p:cNvPr id="4" name="Picture 3">
            <a:extLst>
              <a:ext uri="{FF2B5EF4-FFF2-40B4-BE49-F238E27FC236}">
                <a16:creationId xmlns:a16="http://schemas.microsoft.com/office/drawing/2014/main" id="{3215959B-A964-E8B0-FCDA-D6948BFF6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65" y="730377"/>
            <a:ext cx="8227509" cy="5397246"/>
          </a:xfrm>
          <a:prstGeom prst="rect">
            <a:avLst/>
          </a:prstGeom>
        </p:spPr>
      </p:pic>
    </p:spTree>
    <p:extLst>
      <p:ext uri="{BB962C8B-B14F-4D97-AF65-F5344CB8AC3E}">
        <p14:creationId xmlns:p14="http://schemas.microsoft.com/office/powerpoint/2010/main" val="200239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C0DF-356C-13F8-A322-ABCE0E1E5F6B}"/>
              </a:ext>
            </a:extLst>
          </p:cNvPr>
          <p:cNvSpPr>
            <a:spLocks noGrp="1"/>
          </p:cNvSpPr>
          <p:nvPr>
            <p:ph type="title"/>
          </p:nvPr>
        </p:nvSpPr>
        <p:spPr>
          <a:xfrm>
            <a:off x="677332" y="1001487"/>
            <a:ext cx="9266767" cy="4008664"/>
          </a:xfrm>
        </p:spPr>
        <p:style>
          <a:lnRef idx="2">
            <a:schemeClr val="dk1"/>
          </a:lnRef>
          <a:fillRef idx="1">
            <a:schemeClr val="lt1"/>
          </a:fillRef>
          <a:effectRef idx="0">
            <a:schemeClr val="dk1"/>
          </a:effectRef>
          <a:fontRef idx="minor">
            <a:schemeClr val="dk1"/>
          </a:fontRef>
        </p:style>
        <p:txBody>
          <a:bodyPr>
            <a:normAutofit/>
          </a:bodyPr>
          <a:lstStyle/>
          <a:p>
            <a:br>
              <a:rPr lang="en-IN" sz="1800" b="0" i="0" u="none" strike="noStrike" baseline="0" dirty="0">
                <a:solidFill>
                  <a:srgbClr val="000000"/>
                </a:solidFill>
                <a:latin typeface="Times New Roman" panose="02020603050405020304" pitchFamily="18" charset="0"/>
              </a:rPr>
            </a:br>
            <a:br>
              <a:rPr lang="en-IN" sz="1800" b="0" i="0" u="none" strike="noStrike" baseline="0" dirty="0">
                <a:latin typeface="Times New Roman" panose="02020603050405020304" pitchFamily="18" charset="0"/>
              </a:rPr>
            </a:br>
            <a:r>
              <a:rPr lang="en-US" sz="4000" b="1" i="0" u="none" strike="noStrike" baseline="0" dirty="0">
                <a:solidFill>
                  <a:schemeClr val="tx1"/>
                </a:solidFill>
                <a:latin typeface="Times New Roman" panose="02020603050405020304" pitchFamily="18" charset="0"/>
              </a:rPr>
              <a:t>WEB</a:t>
            </a:r>
            <a:r>
              <a:rPr lang="en-US" sz="4000" b="1" i="0" u="none" strike="noStrike" baseline="0" dirty="0">
                <a:solidFill>
                  <a:srgbClr val="FF00FF"/>
                </a:solidFill>
                <a:latin typeface="Times New Roman" panose="02020603050405020304" pitchFamily="18" charset="0"/>
              </a:rPr>
              <a:t> </a:t>
            </a:r>
            <a:r>
              <a:rPr lang="en-US" sz="4000" b="1" i="0" u="none" strike="noStrike" baseline="0" dirty="0">
                <a:solidFill>
                  <a:schemeClr val="tx1"/>
                </a:solidFill>
                <a:latin typeface="Times New Roman" panose="02020603050405020304" pitchFamily="18" charset="0"/>
              </a:rPr>
              <a:t>SCRAPING</a:t>
            </a:r>
            <a:r>
              <a:rPr lang="en-US" sz="4000" b="1" i="0" u="none" strike="noStrike" baseline="0" dirty="0">
                <a:solidFill>
                  <a:srgbClr val="FF00FF"/>
                </a:solidFill>
                <a:latin typeface="Times New Roman" panose="02020603050405020304" pitchFamily="18" charset="0"/>
              </a:rPr>
              <a:t> &amp;</a:t>
            </a:r>
            <a:br>
              <a:rPr lang="en-US" sz="4000" b="1" i="0" u="none" strike="noStrike" baseline="0" dirty="0">
                <a:solidFill>
                  <a:srgbClr val="FF00FF"/>
                </a:solidFill>
                <a:latin typeface="Times New Roman" panose="02020603050405020304" pitchFamily="18" charset="0"/>
              </a:rPr>
            </a:br>
            <a:r>
              <a:rPr lang="en-US" sz="4000" b="1" i="0" u="none" strike="noStrike" baseline="0" dirty="0">
                <a:solidFill>
                  <a:schemeClr val="tx1"/>
                </a:solidFill>
                <a:latin typeface="Times New Roman" panose="02020603050405020304" pitchFamily="18" charset="0"/>
              </a:rPr>
              <a:t>EXPLORATORY</a:t>
            </a:r>
            <a:r>
              <a:rPr lang="en-US" sz="4000" b="1" i="0" u="none" strike="noStrike" baseline="0" dirty="0">
                <a:solidFill>
                  <a:srgbClr val="FF00FF"/>
                </a:solidFill>
                <a:latin typeface="Times New Roman" panose="02020603050405020304" pitchFamily="18" charset="0"/>
              </a:rPr>
              <a:t> </a:t>
            </a:r>
            <a:r>
              <a:rPr lang="en-US" sz="4000" b="1" i="0" u="none" strike="noStrike" baseline="0" dirty="0">
                <a:solidFill>
                  <a:schemeClr val="tx1"/>
                </a:solidFill>
                <a:latin typeface="Times New Roman" panose="02020603050405020304" pitchFamily="18" charset="0"/>
              </a:rPr>
              <a:t>DATA</a:t>
            </a:r>
            <a:r>
              <a:rPr lang="en-US" sz="4000" b="1" i="0" u="none" strike="noStrike" baseline="0" dirty="0">
                <a:solidFill>
                  <a:srgbClr val="FF00FF"/>
                </a:solidFill>
                <a:latin typeface="Times New Roman" panose="02020603050405020304" pitchFamily="18" charset="0"/>
              </a:rPr>
              <a:t>  </a:t>
            </a:r>
            <a:r>
              <a:rPr lang="en-US" sz="4000" b="1" i="0" u="none" strike="noStrike" baseline="0" dirty="0">
                <a:solidFill>
                  <a:schemeClr val="tx1"/>
                </a:solidFill>
                <a:latin typeface="Times New Roman" panose="02020603050405020304" pitchFamily="18" charset="0"/>
              </a:rPr>
              <a:t>ANALYSIS</a:t>
            </a:r>
            <a:r>
              <a:rPr lang="en-US" sz="4000" b="1" i="0" u="none" strike="noStrike" baseline="0" dirty="0">
                <a:solidFill>
                  <a:srgbClr val="FF00FF"/>
                </a:solidFill>
                <a:latin typeface="Times New Roman" panose="02020603050405020304" pitchFamily="18" charset="0"/>
              </a:rPr>
              <a:t> </a:t>
            </a:r>
            <a:r>
              <a:rPr lang="en-US" sz="4000" b="1" i="1" u="none" strike="noStrike" baseline="0" dirty="0">
                <a:solidFill>
                  <a:schemeClr val="tx1"/>
                </a:solidFill>
                <a:latin typeface="Times New Roman" panose="02020603050405020304" pitchFamily="18" charset="0"/>
              </a:rPr>
              <a:t>USING</a:t>
            </a:r>
            <a:r>
              <a:rPr lang="en-US" sz="4000" b="1" i="1" u="none" strike="noStrike" baseline="0" dirty="0">
                <a:solidFill>
                  <a:srgbClr val="FF00FF"/>
                </a:solidFill>
                <a:latin typeface="Times New Roman" panose="02020603050405020304" pitchFamily="18" charset="0"/>
              </a:rPr>
              <a:t> </a:t>
            </a:r>
            <a:r>
              <a:rPr lang="en-US" sz="4000" b="1" i="1" u="none" strike="noStrike" baseline="0" dirty="0">
                <a:solidFill>
                  <a:schemeClr val="tx1"/>
                </a:solidFill>
                <a:latin typeface="Times New Roman" panose="02020603050405020304" pitchFamily="18" charset="0"/>
              </a:rPr>
              <a:t>PYTHON</a:t>
            </a:r>
            <a:br>
              <a:rPr lang="en-US" sz="4000" b="0" i="0" u="none" strike="noStrike" baseline="0" dirty="0">
                <a:solidFill>
                  <a:srgbClr val="FF00FF"/>
                </a:solidFill>
                <a:latin typeface="Times New Roman" panose="02020603050405020304" pitchFamily="18" charset="0"/>
              </a:rPr>
            </a:br>
            <a:endParaRPr lang="en-IN" sz="4000" dirty="0">
              <a:solidFill>
                <a:srgbClr val="FF00FF"/>
              </a:solidFill>
            </a:endParaRPr>
          </a:p>
        </p:txBody>
      </p:sp>
    </p:spTree>
    <p:extLst>
      <p:ext uri="{BB962C8B-B14F-4D97-AF65-F5344CB8AC3E}">
        <p14:creationId xmlns:p14="http://schemas.microsoft.com/office/powerpoint/2010/main" val="257966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9CD3-65E8-BE8B-9812-E3A3A68FB26F}"/>
              </a:ext>
            </a:extLst>
          </p:cNvPr>
          <p:cNvSpPr>
            <a:spLocks noGrp="1"/>
          </p:cNvSpPr>
          <p:nvPr>
            <p:ph type="title"/>
          </p:nvPr>
        </p:nvSpPr>
        <p:spPr/>
        <p:txBody>
          <a:bodyPr>
            <a:normAutofit/>
          </a:bodyPr>
          <a:lstStyle/>
          <a:p>
            <a:r>
              <a:rPr lang="en-IN" sz="2000" dirty="0"/>
              <a:t>              </a:t>
            </a:r>
            <a:r>
              <a:rPr lang="en-IN" sz="2000" dirty="0">
                <a:solidFill>
                  <a:srgbClr val="FF3300"/>
                </a:solidFill>
              </a:rPr>
              <a:t>3.Box Plot</a:t>
            </a:r>
          </a:p>
        </p:txBody>
      </p:sp>
      <p:pic>
        <p:nvPicPr>
          <p:cNvPr id="4" name="Picture 3">
            <a:extLst>
              <a:ext uri="{FF2B5EF4-FFF2-40B4-BE49-F238E27FC236}">
                <a16:creationId xmlns:a16="http://schemas.microsoft.com/office/drawing/2014/main" id="{07FEAF47-8494-14B1-7007-0FA767CD2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22" y="952500"/>
            <a:ext cx="6924953" cy="5295900"/>
          </a:xfrm>
          <a:prstGeom prst="rect">
            <a:avLst/>
          </a:prstGeom>
        </p:spPr>
      </p:pic>
    </p:spTree>
    <p:extLst>
      <p:ext uri="{BB962C8B-B14F-4D97-AF65-F5344CB8AC3E}">
        <p14:creationId xmlns:p14="http://schemas.microsoft.com/office/powerpoint/2010/main" val="72473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CD3E-D642-873F-DD77-4498437EB61F}"/>
              </a:ext>
            </a:extLst>
          </p:cNvPr>
          <p:cNvSpPr>
            <a:spLocks noGrp="1"/>
          </p:cNvSpPr>
          <p:nvPr>
            <p:ph type="title"/>
          </p:nvPr>
        </p:nvSpPr>
        <p:spPr/>
        <p:txBody>
          <a:bodyPr>
            <a:normAutofit/>
          </a:bodyPr>
          <a:lstStyle/>
          <a:p>
            <a:r>
              <a:rPr lang="en-IN" sz="2400" dirty="0"/>
              <a:t>   </a:t>
            </a:r>
            <a:r>
              <a:rPr lang="en-IN" sz="2400" dirty="0">
                <a:solidFill>
                  <a:schemeClr val="tx1"/>
                </a:solidFill>
              </a:rPr>
              <a:t>4.Scatter Plot:~</a:t>
            </a:r>
          </a:p>
        </p:txBody>
      </p:sp>
      <p:pic>
        <p:nvPicPr>
          <p:cNvPr id="4" name="Picture 3">
            <a:extLst>
              <a:ext uri="{FF2B5EF4-FFF2-40B4-BE49-F238E27FC236}">
                <a16:creationId xmlns:a16="http://schemas.microsoft.com/office/drawing/2014/main" id="{034C8862-1BE3-9397-71C5-63C6A650D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5" y="1852392"/>
            <a:ext cx="7787057" cy="4627497"/>
          </a:xfrm>
          <a:prstGeom prst="rect">
            <a:avLst/>
          </a:prstGeom>
        </p:spPr>
      </p:pic>
    </p:spTree>
    <p:extLst>
      <p:ext uri="{BB962C8B-B14F-4D97-AF65-F5344CB8AC3E}">
        <p14:creationId xmlns:p14="http://schemas.microsoft.com/office/powerpoint/2010/main" val="21139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8B3B-D048-C955-97A3-C366993CC513}"/>
              </a:ext>
            </a:extLst>
          </p:cNvPr>
          <p:cNvSpPr>
            <a:spLocks noGrp="1"/>
          </p:cNvSpPr>
          <p:nvPr>
            <p:ph type="title"/>
          </p:nvPr>
        </p:nvSpPr>
        <p:spPr/>
        <p:txBody>
          <a:bodyPr>
            <a:normAutofit/>
          </a:bodyPr>
          <a:lstStyle/>
          <a:p>
            <a:r>
              <a:rPr lang="en-IN" sz="2400" dirty="0">
                <a:solidFill>
                  <a:srgbClr val="688077"/>
                </a:solidFill>
              </a:rPr>
              <a:t>   </a:t>
            </a:r>
            <a:r>
              <a:rPr lang="en-IN" sz="2400" dirty="0">
                <a:solidFill>
                  <a:srgbClr val="7827C1"/>
                </a:solidFill>
              </a:rPr>
              <a:t>5.Displot:~</a:t>
            </a:r>
          </a:p>
        </p:txBody>
      </p:sp>
      <p:pic>
        <p:nvPicPr>
          <p:cNvPr id="4" name="Picture 3">
            <a:extLst>
              <a:ext uri="{FF2B5EF4-FFF2-40B4-BE49-F238E27FC236}">
                <a16:creationId xmlns:a16="http://schemas.microsoft.com/office/drawing/2014/main" id="{BD9FC341-4E85-8057-5CDB-2E906B673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395160"/>
            <a:ext cx="9216383" cy="4596065"/>
          </a:xfrm>
          <a:prstGeom prst="rect">
            <a:avLst/>
          </a:prstGeom>
        </p:spPr>
      </p:pic>
    </p:spTree>
    <p:extLst>
      <p:ext uri="{BB962C8B-B14F-4D97-AF65-F5344CB8AC3E}">
        <p14:creationId xmlns:p14="http://schemas.microsoft.com/office/powerpoint/2010/main" val="120666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8E14-69CD-1B45-D0C1-AA5A03FA9921}"/>
              </a:ext>
            </a:extLst>
          </p:cNvPr>
          <p:cNvSpPr>
            <a:spLocks noGrp="1"/>
          </p:cNvSpPr>
          <p:nvPr>
            <p:ph type="title"/>
          </p:nvPr>
        </p:nvSpPr>
        <p:spPr>
          <a:xfrm>
            <a:off x="342228" y="177045"/>
            <a:ext cx="8931774" cy="1753355"/>
          </a:xfrm>
        </p:spPr>
        <p:txBody>
          <a:bodyPr>
            <a:normAutofit/>
          </a:bodyPr>
          <a:lstStyle/>
          <a:p>
            <a:r>
              <a:rPr lang="en-IN" sz="2400" dirty="0"/>
              <a:t>6.Bar Graph</a:t>
            </a:r>
          </a:p>
        </p:txBody>
      </p:sp>
      <p:pic>
        <p:nvPicPr>
          <p:cNvPr id="4" name="Picture 3">
            <a:extLst>
              <a:ext uri="{FF2B5EF4-FFF2-40B4-BE49-F238E27FC236}">
                <a16:creationId xmlns:a16="http://schemas.microsoft.com/office/drawing/2014/main" id="{183030DC-FAE3-05D1-EFC4-A92A830BD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28" y="1270000"/>
            <a:ext cx="9621593" cy="5410955"/>
          </a:xfrm>
          <a:prstGeom prst="rect">
            <a:avLst/>
          </a:prstGeom>
        </p:spPr>
      </p:pic>
    </p:spTree>
    <p:extLst>
      <p:ext uri="{BB962C8B-B14F-4D97-AF65-F5344CB8AC3E}">
        <p14:creationId xmlns:p14="http://schemas.microsoft.com/office/powerpoint/2010/main" val="2083261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A14C-8C8D-D98C-3E3C-0BEE39A78D26}"/>
              </a:ext>
            </a:extLst>
          </p:cNvPr>
          <p:cNvSpPr>
            <a:spLocks noGrp="1"/>
          </p:cNvSpPr>
          <p:nvPr>
            <p:ph type="title"/>
          </p:nvPr>
        </p:nvSpPr>
        <p:spPr>
          <a:xfrm>
            <a:off x="276225" y="127843"/>
            <a:ext cx="7981950" cy="977057"/>
          </a:xfrm>
        </p:spPr>
        <p:txBody>
          <a:bodyPr>
            <a:normAutofit/>
          </a:bodyPr>
          <a:lstStyle/>
          <a:p>
            <a:r>
              <a:rPr lang="en-IN" sz="2400" dirty="0">
                <a:solidFill>
                  <a:srgbClr val="D612C8"/>
                </a:solidFill>
              </a:rPr>
              <a:t>7.Pie Chart</a:t>
            </a:r>
          </a:p>
        </p:txBody>
      </p:sp>
      <p:pic>
        <p:nvPicPr>
          <p:cNvPr id="4" name="Picture 3">
            <a:extLst>
              <a:ext uri="{FF2B5EF4-FFF2-40B4-BE49-F238E27FC236}">
                <a16:creationId xmlns:a16="http://schemas.microsoft.com/office/drawing/2014/main" id="{337FD7EA-E7C6-0DFD-7FF7-10B98F967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4" y="850119"/>
            <a:ext cx="6867525" cy="5880038"/>
          </a:xfrm>
          <a:prstGeom prst="rect">
            <a:avLst/>
          </a:prstGeom>
        </p:spPr>
      </p:pic>
    </p:spTree>
    <p:extLst>
      <p:ext uri="{BB962C8B-B14F-4D97-AF65-F5344CB8AC3E}">
        <p14:creationId xmlns:p14="http://schemas.microsoft.com/office/powerpoint/2010/main" val="73812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7F6B-2487-C1B2-3C64-FA3C83195EED}"/>
              </a:ext>
            </a:extLst>
          </p:cNvPr>
          <p:cNvSpPr>
            <a:spLocks noGrp="1"/>
          </p:cNvSpPr>
          <p:nvPr>
            <p:ph type="title"/>
          </p:nvPr>
        </p:nvSpPr>
        <p:spPr/>
        <p:txBody>
          <a:bodyPr/>
          <a:lstStyle/>
          <a:p>
            <a:br>
              <a:rPr lang="en-IN" sz="1800" b="0" i="0" u="none" strike="noStrike" baseline="0" dirty="0">
                <a:solidFill>
                  <a:srgbClr val="000000"/>
                </a:solidFill>
                <a:latin typeface="Arial" panose="020B0604020202020204" pitchFamily="34" charset="0"/>
              </a:rPr>
            </a:br>
            <a:r>
              <a:rPr lang="en-IN" b="1" i="0" u="none" strike="noStrike" baseline="0" dirty="0">
                <a:solidFill>
                  <a:srgbClr val="1F2C8F"/>
                </a:solidFill>
                <a:latin typeface="Bell MT" panose="02020503060305020303" pitchFamily="18" charset="0"/>
              </a:rPr>
              <a:t>CONCLUSION</a:t>
            </a:r>
            <a:endParaRPr lang="en-IN" dirty="0">
              <a:latin typeface="Bell MT" panose="02020503060305020303" pitchFamily="18" charset="0"/>
            </a:endParaRPr>
          </a:p>
        </p:txBody>
      </p:sp>
      <p:sp>
        <p:nvSpPr>
          <p:cNvPr id="3" name="Rectangle 1">
            <a:extLst>
              <a:ext uri="{FF2B5EF4-FFF2-40B4-BE49-F238E27FC236}">
                <a16:creationId xmlns:a16="http://schemas.microsoft.com/office/drawing/2014/main" id="{267AB1DD-9B4C-90A2-FDE1-99EA6268E161}"/>
              </a:ext>
            </a:extLst>
          </p:cNvPr>
          <p:cNvSpPr>
            <a:spLocks noChangeArrowheads="1"/>
          </p:cNvSpPr>
          <p:nvPr/>
        </p:nvSpPr>
        <p:spPr bwMode="auto">
          <a:xfrm>
            <a:off x="399494" y="1513468"/>
            <a:ext cx="11248010" cy="20464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we have plotted the tips dataset with the help of the four different plotting modules of Python namely Matplotlib, Seaborn, Bokeh, and </a:t>
            </a:r>
            <a:r>
              <a:rPr kumimoji="0" lang="en-US" altLang="en-US" b="0" i="0" u="none" strike="noStrike" cap="none" normalizeH="0" baseline="0" dirty="0" err="1">
                <a:ln>
                  <a:noFill/>
                </a:ln>
                <a:solidFill>
                  <a:srgbClr val="000000"/>
                </a:solidFill>
                <a:effectLst/>
                <a:latin typeface="+mn-lt"/>
              </a:rPr>
              <a:t>Plotly</a:t>
            </a:r>
            <a:r>
              <a:rPr kumimoji="0" lang="en-US" altLang="en-US" b="0" i="0" u="none" strike="noStrike" cap="none" normalizeH="0" baseline="0" dirty="0">
                <a:ln>
                  <a:noFill/>
                </a:ln>
                <a:solidFill>
                  <a:srgbClr val="000000"/>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Each module showed the plot in its own unique way and each one has its own set of features like Matplotlib provides more flexibility but at the cost of writing more code whereas Seaborn being a high-level language provides allows one to achieve the same goal with a small amount of code.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Each module can be used depending on the task we want to do.</a:t>
            </a:r>
            <a:r>
              <a:rPr kumimoji="0" lang="en-US" altLang="en-US"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2457488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9AB21-7DFD-AED6-B4B5-2049C8FBAD11}"/>
              </a:ext>
            </a:extLst>
          </p:cNvPr>
          <p:cNvPicPr>
            <a:picLocks noChangeAspect="1"/>
          </p:cNvPicPr>
          <p:nvPr/>
        </p:nvPicPr>
        <p:blipFill>
          <a:blip r:embed="rId2"/>
          <a:stretch>
            <a:fillRect/>
          </a:stretch>
        </p:blipFill>
        <p:spPr>
          <a:xfrm>
            <a:off x="6403685" y="1576551"/>
            <a:ext cx="4462659" cy="2834886"/>
          </a:xfrm>
          <a:prstGeom prst="rect">
            <a:avLst/>
          </a:prstGeom>
        </p:spPr>
      </p:pic>
      <p:sp>
        <p:nvSpPr>
          <p:cNvPr id="4" name="TextBox 3">
            <a:extLst>
              <a:ext uri="{FF2B5EF4-FFF2-40B4-BE49-F238E27FC236}">
                <a16:creationId xmlns:a16="http://schemas.microsoft.com/office/drawing/2014/main" id="{9E416BFB-E6D6-722F-BCE5-89F8E33721C1}"/>
              </a:ext>
            </a:extLst>
          </p:cNvPr>
          <p:cNvSpPr txBox="1"/>
          <p:nvPr/>
        </p:nvSpPr>
        <p:spPr>
          <a:xfrm>
            <a:off x="1440402" y="2782669"/>
            <a:ext cx="6094520" cy="646331"/>
          </a:xfrm>
          <a:prstGeom prst="rect">
            <a:avLst/>
          </a:prstGeom>
          <a:noFill/>
        </p:spPr>
        <p:txBody>
          <a:bodyPr wrap="square">
            <a:spAutoFit/>
          </a:bodyPr>
          <a:lstStyle/>
          <a:p>
            <a:pPr marL="0" marR="0" lvl="0" indent="0" algn="l" rtl="0">
              <a:spcBef>
                <a:spcPts val="0"/>
              </a:spcBef>
              <a:spcAft>
                <a:spcPts val="0"/>
              </a:spcAft>
              <a:buClr>
                <a:srgbClr val="C00000"/>
              </a:buClr>
              <a:buSzPts val="4400"/>
              <a:buFont typeface="Libre Baskerville"/>
              <a:buNone/>
            </a:pPr>
            <a:r>
              <a:rPr lang="en-IN" sz="3600" b="0" i="0" u="none" strike="noStrike" cap="none" dirty="0">
                <a:solidFill>
                  <a:srgbClr val="C00000"/>
                </a:solidFill>
                <a:latin typeface="Libre Baskerville"/>
                <a:ea typeface="Libre Baskerville"/>
                <a:cs typeface="Libre Baskerville"/>
                <a:sym typeface="Libre Baskerville"/>
              </a:rPr>
              <a:t>THANK YOU</a:t>
            </a:r>
            <a:endParaRPr lang="en-IN" sz="36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76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9194-A3EC-4747-0D0A-B3A73F234EC0}"/>
              </a:ext>
            </a:extLst>
          </p:cNvPr>
          <p:cNvSpPr>
            <a:spLocks noGrp="1"/>
          </p:cNvSpPr>
          <p:nvPr>
            <p:ph type="title"/>
          </p:nvPr>
        </p:nvSpPr>
        <p:spPr>
          <a:xfrm>
            <a:off x="323850" y="2200275"/>
            <a:ext cx="9934575" cy="2800349"/>
          </a:xfrm>
        </p:spPr>
        <p:txBody>
          <a:bodyPr>
            <a:normAutofit/>
          </a:bodyPr>
          <a:lstStyle/>
          <a:p>
            <a:pPr algn="l"/>
            <a:br>
              <a:rPr lang="en-IN" sz="1800" b="0" i="0" u="none" strike="noStrike" baseline="0" dirty="0">
                <a:solidFill>
                  <a:srgbClr val="000000"/>
                </a:solidFill>
                <a:latin typeface="Sabon Next LT" panose="02000500000000000000" pitchFamily="2" charset="0"/>
              </a:rPr>
            </a:br>
            <a:r>
              <a:rPr lang="en-US" sz="3200" b="1" i="0" u="none" strike="noStrike" baseline="0" dirty="0">
                <a:solidFill>
                  <a:srgbClr val="1F2C8F"/>
                </a:solidFill>
                <a:latin typeface="Sabon Next LT" panose="02000500000000000000" pitchFamily="2" charset="0"/>
              </a:rPr>
              <a:t>Web Scraping and Exploratory Data Analysis of</a:t>
            </a:r>
            <a:br>
              <a:rPr lang="en-US" sz="3200" b="1" i="0" u="none" strike="noStrike" baseline="0" dirty="0">
                <a:solidFill>
                  <a:srgbClr val="1F2C8F"/>
                </a:solidFill>
                <a:latin typeface="Sabon Next LT" panose="02000500000000000000" pitchFamily="2" charset="0"/>
              </a:rPr>
            </a:br>
            <a:br>
              <a:rPr lang="en-US" sz="3200" b="1" i="0" u="none" strike="noStrike" baseline="0" dirty="0">
                <a:solidFill>
                  <a:srgbClr val="1F2C8F"/>
                </a:solidFill>
                <a:latin typeface="Sabon Next LT" panose="02000500000000000000" pitchFamily="2" charset="0"/>
              </a:rPr>
            </a:br>
            <a:r>
              <a:rPr lang="en-US" sz="3200" b="1" i="0" u="none" strike="noStrike" baseline="0" dirty="0">
                <a:solidFill>
                  <a:srgbClr val="1F2C8F"/>
                </a:solidFill>
                <a:latin typeface="Sabon Next LT" panose="02000500000000000000" pitchFamily="2" charset="0"/>
              </a:rPr>
              <a:t>              “</a:t>
            </a:r>
            <a:r>
              <a:rPr lang="en-US" sz="3200" b="1" i="0" strike="noStrike" baseline="0" dirty="0">
                <a:solidFill>
                  <a:srgbClr val="9B137E"/>
                </a:solidFill>
                <a:latin typeface="Sabon Next LT" panose="02000500000000000000" pitchFamily="2" charset="0"/>
              </a:rPr>
              <a:t>Flipkart Mobile Phones</a:t>
            </a:r>
            <a:r>
              <a:rPr lang="en-US" sz="3200" b="1" i="0" u="none" strike="noStrike" baseline="0" dirty="0">
                <a:solidFill>
                  <a:srgbClr val="1F2C8F"/>
                </a:solidFill>
                <a:latin typeface="Sabon Next LT" panose="02000500000000000000" pitchFamily="2" charset="0"/>
              </a:rPr>
              <a:t>”</a:t>
            </a:r>
            <a:br>
              <a:rPr lang="en-IN" sz="1800" b="0" i="0" u="none" strike="noStrike" baseline="0" dirty="0">
                <a:solidFill>
                  <a:srgbClr val="000000"/>
                </a:solidFill>
                <a:latin typeface="Sabon Next LT" panose="02000500000000000000" pitchFamily="2" charset="0"/>
              </a:rPr>
            </a:br>
            <a:br>
              <a:rPr lang="en-IN" sz="1800" b="0" i="0" u="none" strike="noStrike" baseline="0" dirty="0">
                <a:solidFill>
                  <a:srgbClr val="000000"/>
                </a:solidFill>
                <a:latin typeface="Sabon Next LT" panose="02000500000000000000" pitchFamily="2" charset="0"/>
              </a:rPr>
            </a:br>
            <a:br>
              <a:rPr lang="en-IN" sz="1800" b="0" i="0" u="none" strike="noStrike" baseline="0" dirty="0">
                <a:solidFill>
                  <a:srgbClr val="000000"/>
                </a:solidFill>
                <a:latin typeface="Sabon Next LT" panose="02000500000000000000" pitchFamily="2" charset="0"/>
              </a:rPr>
            </a:br>
            <a:endParaRPr lang="en-IN" sz="3200" dirty="0"/>
          </a:p>
        </p:txBody>
      </p:sp>
    </p:spTree>
    <p:extLst>
      <p:ext uri="{BB962C8B-B14F-4D97-AF65-F5344CB8AC3E}">
        <p14:creationId xmlns:p14="http://schemas.microsoft.com/office/powerpoint/2010/main" val="423360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F2AE-906C-C960-7E5A-3672A82A3200}"/>
              </a:ext>
            </a:extLst>
          </p:cNvPr>
          <p:cNvSpPr>
            <a:spLocks noGrp="1"/>
          </p:cNvSpPr>
          <p:nvPr>
            <p:ph type="title"/>
          </p:nvPr>
        </p:nvSpPr>
        <p:spPr/>
        <p:txBody>
          <a:bodyPr/>
          <a:lstStyle/>
          <a:p>
            <a:r>
              <a:rPr lang="en-IN" sz="4400" b="0" i="0" u="none" strike="noStrike" cap="none" dirty="0">
                <a:solidFill>
                  <a:srgbClr val="FF0000"/>
                </a:solidFill>
                <a:latin typeface="Lato Black"/>
                <a:ea typeface="Lato Black"/>
                <a:cs typeface="Lato Black"/>
                <a:sym typeface="Lato Black"/>
              </a:rPr>
              <a:t>About me</a:t>
            </a:r>
            <a:endParaRPr lang="en-IN" dirty="0"/>
          </a:p>
        </p:txBody>
      </p:sp>
      <p:sp>
        <p:nvSpPr>
          <p:cNvPr id="3" name="Text Placeholder 2">
            <a:extLst>
              <a:ext uri="{FF2B5EF4-FFF2-40B4-BE49-F238E27FC236}">
                <a16:creationId xmlns:a16="http://schemas.microsoft.com/office/drawing/2014/main" id="{DDF418EE-EF36-97CA-F4BC-F83FBD97CC87}"/>
              </a:ext>
            </a:extLst>
          </p:cNvPr>
          <p:cNvSpPr>
            <a:spLocks noGrp="1"/>
          </p:cNvSpPr>
          <p:nvPr>
            <p:ph type="body" idx="1"/>
          </p:nvPr>
        </p:nvSpPr>
        <p:spPr/>
        <p:txBody>
          <a:bodyPr/>
          <a:lstStyle/>
          <a:p>
            <a:pPr marL="285750" marR="0" lvl="0" indent="-285750" algn="l" rtl="0">
              <a:spcBef>
                <a:spcPts val="0"/>
              </a:spcBef>
              <a:spcAft>
                <a:spcPts val="0"/>
              </a:spcAft>
              <a:buClr>
                <a:schemeClr val="dk1"/>
              </a:buClr>
              <a:buSzPts val="1800"/>
              <a:buFont typeface="Arial"/>
              <a:buChar char="•"/>
            </a:pPr>
            <a:r>
              <a:rPr lang="en-US" sz="2000" b="1" i="0" u="none" strike="noStrike" cap="none" dirty="0">
                <a:solidFill>
                  <a:schemeClr val="dk1"/>
                </a:solidFill>
                <a:latin typeface="+mn-lt"/>
                <a:ea typeface="Calibri"/>
                <a:cs typeface="Calibri"/>
                <a:sym typeface="Calibri"/>
              </a:rPr>
              <a:t>My Name is </a:t>
            </a:r>
            <a:r>
              <a:rPr lang="en-US" sz="2000" b="1" i="0" u="none" strike="noStrike" cap="none" dirty="0" err="1">
                <a:solidFill>
                  <a:schemeClr val="dk1"/>
                </a:solidFill>
                <a:latin typeface="+mn-lt"/>
                <a:ea typeface="Calibri"/>
                <a:cs typeface="Calibri"/>
                <a:sym typeface="Calibri"/>
              </a:rPr>
              <a:t>Karava</a:t>
            </a:r>
            <a:r>
              <a:rPr lang="en-US" sz="2000" b="1" i="0" u="none" strike="noStrike" cap="none" dirty="0">
                <a:solidFill>
                  <a:schemeClr val="dk1"/>
                </a:solidFill>
                <a:latin typeface="+mn-lt"/>
                <a:ea typeface="Calibri"/>
                <a:cs typeface="Calibri"/>
                <a:sym typeface="Calibri"/>
              </a:rPr>
              <a:t> . </a:t>
            </a:r>
            <a:r>
              <a:rPr lang="en-US" sz="2000" b="1" i="0" u="none" strike="noStrike" cap="none" dirty="0" err="1">
                <a:solidFill>
                  <a:schemeClr val="dk1"/>
                </a:solidFill>
                <a:latin typeface="+mn-lt"/>
                <a:ea typeface="Calibri"/>
                <a:cs typeface="Calibri"/>
                <a:sym typeface="Calibri"/>
              </a:rPr>
              <a:t>Anoosha</a:t>
            </a:r>
            <a:r>
              <a:rPr lang="en-US" sz="2000" b="1" i="0" u="none" strike="noStrike" cap="none" dirty="0">
                <a:solidFill>
                  <a:schemeClr val="dk1"/>
                </a:solidFill>
                <a:latin typeface="+mn-lt"/>
                <a:ea typeface="Calibri"/>
                <a:cs typeface="Calibri"/>
                <a:sym typeface="Calibri"/>
              </a:rPr>
              <a:t> </a:t>
            </a:r>
          </a:p>
          <a:p>
            <a:pPr marL="285750" marR="0" lvl="0" indent="-285750" algn="l" rtl="0">
              <a:spcBef>
                <a:spcPts val="0"/>
              </a:spcBef>
              <a:spcAft>
                <a:spcPts val="0"/>
              </a:spcAft>
              <a:buClr>
                <a:schemeClr val="dk1"/>
              </a:buClr>
              <a:buSzPts val="1800"/>
              <a:buFont typeface="Arial"/>
              <a:buChar char="•"/>
            </a:pPr>
            <a:r>
              <a:rPr lang="en-US" sz="2000" b="1" dirty="0">
                <a:solidFill>
                  <a:schemeClr val="dk1"/>
                </a:solidFill>
                <a:latin typeface="+mn-lt"/>
                <a:ea typeface="Calibri"/>
                <a:cs typeface="Calibri"/>
                <a:sym typeface="Calibri"/>
              </a:rPr>
              <a:t>I completed my Graduation Bachelor of computer Science</a:t>
            </a:r>
            <a:endParaRPr lang="en-US" sz="2000" b="1" i="0" u="none" strike="noStrike" cap="none" dirty="0">
              <a:solidFill>
                <a:schemeClr val="dk1"/>
              </a:solidFill>
              <a:latin typeface="+mn-lt"/>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2000" b="1" i="0" dirty="0">
                <a:solidFill>
                  <a:srgbClr val="040C28"/>
                </a:solidFill>
                <a:effectLst/>
                <a:latin typeface="+mn-lt"/>
              </a:rPr>
              <a:t>I have a passion for working for data-driven, innovative companies</a:t>
            </a:r>
            <a:r>
              <a:rPr lang="en-US" sz="2000" b="0" i="0" dirty="0">
                <a:solidFill>
                  <a:srgbClr val="040C28"/>
                </a:solidFill>
                <a:effectLst/>
                <a:latin typeface="+mn-lt"/>
              </a:rPr>
              <a:t>.</a:t>
            </a:r>
          </a:p>
          <a:p>
            <a:pPr marL="114300" indent="0">
              <a:buNone/>
            </a:pPr>
            <a:endParaRPr lang="en-IN" dirty="0"/>
          </a:p>
        </p:txBody>
      </p:sp>
    </p:spTree>
    <p:extLst>
      <p:ext uri="{BB962C8B-B14F-4D97-AF65-F5344CB8AC3E}">
        <p14:creationId xmlns:p14="http://schemas.microsoft.com/office/powerpoint/2010/main" val="266153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3C66A-CEBC-9915-A7E3-9941192A7BCA}"/>
              </a:ext>
            </a:extLst>
          </p:cNvPr>
          <p:cNvSpPr txBox="1"/>
          <p:nvPr/>
        </p:nvSpPr>
        <p:spPr>
          <a:xfrm>
            <a:off x="747713" y="500070"/>
            <a:ext cx="6105524" cy="2754600"/>
          </a:xfrm>
          <a:prstGeom prst="rect">
            <a:avLst/>
          </a:prstGeom>
          <a:noFill/>
        </p:spPr>
        <p:txBody>
          <a:bodyPr wrap="square">
            <a:spAutoFit/>
          </a:bodyPr>
          <a:lstStyle/>
          <a:p>
            <a:pPr algn="l"/>
            <a:endParaRPr lang="en-IN" sz="1100" b="0" i="0" u="none" strike="noStrike" baseline="0" dirty="0">
              <a:solidFill>
                <a:srgbClr val="000000"/>
              </a:solidFill>
              <a:latin typeface="Sabon Next LT" panose="02000500000000000000" pitchFamily="2" charset="0"/>
            </a:endParaRPr>
          </a:p>
          <a:p>
            <a:r>
              <a:rPr lang="en-IN" sz="1800" b="1" i="1" u="none" strike="noStrike" baseline="0" dirty="0">
                <a:solidFill>
                  <a:srgbClr val="1F2C8F"/>
                </a:solidFill>
                <a:latin typeface="Sabon Next LT" panose="02000500000000000000" pitchFamily="2" charset="0"/>
              </a:rPr>
              <a:t>WEBSCRAPING</a:t>
            </a:r>
          </a:p>
          <a:p>
            <a:endParaRPr lang="en-IN" sz="1800" b="0" i="0" u="none" strike="noStrike" baseline="0" dirty="0">
              <a:solidFill>
                <a:srgbClr val="1F2C8F"/>
              </a:solidFill>
              <a:latin typeface="Sabon Next LT" panose="02000500000000000000" pitchFamily="2" charset="0"/>
            </a:endParaRPr>
          </a:p>
          <a:p>
            <a:pPr marL="285750" indent="-285750">
              <a:buFont typeface="Arial" panose="020B0604020202020204" pitchFamily="34" charset="0"/>
              <a:buChar char="•"/>
            </a:pPr>
            <a:r>
              <a:rPr lang="en-US" sz="1800" b="0" i="1" u="none" strike="noStrike" baseline="0" dirty="0">
                <a:solidFill>
                  <a:srgbClr val="1F2C8F"/>
                </a:solidFill>
                <a:latin typeface="Sabon Next LT" panose="02000500000000000000" pitchFamily="2" charset="0"/>
              </a:rPr>
              <a:t>Extracting the data of mobiles from </a:t>
            </a:r>
            <a:r>
              <a:rPr lang="en-US" sz="1800" b="0" i="1" u="none" strike="noStrike" baseline="0" dirty="0" err="1">
                <a:solidFill>
                  <a:srgbClr val="1F2C8F"/>
                </a:solidFill>
                <a:latin typeface="Sabon Next LT" panose="02000500000000000000" pitchFamily="2" charset="0"/>
              </a:rPr>
              <a:t>flipkart</a:t>
            </a:r>
            <a:r>
              <a:rPr lang="en-US" sz="1800" b="0" i="1" u="none" strike="noStrike" baseline="0" dirty="0">
                <a:solidFill>
                  <a:srgbClr val="1F2C8F"/>
                </a:solidFill>
                <a:latin typeface="Sabon Next LT" panose="02000500000000000000" pitchFamily="2" charset="0"/>
              </a:rPr>
              <a:t> shopping website.</a:t>
            </a:r>
            <a:endParaRPr lang="en-US" sz="1800" b="0" i="0" u="none" strike="noStrike" baseline="0" dirty="0">
              <a:solidFill>
                <a:srgbClr val="1F2C8F"/>
              </a:solidFill>
              <a:latin typeface="Sabon Next LT" panose="02000500000000000000" pitchFamily="2" charset="0"/>
            </a:endParaRPr>
          </a:p>
          <a:p>
            <a:pPr marL="285750" indent="-285750">
              <a:buFont typeface="Arial" panose="020B0604020202020204" pitchFamily="34" charset="0"/>
              <a:buChar char="•"/>
            </a:pPr>
            <a:r>
              <a:rPr lang="en-IN" sz="1800" b="0" i="1" u="none" strike="noStrike" baseline="0" dirty="0">
                <a:solidFill>
                  <a:srgbClr val="1F2C8F"/>
                </a:solidFill>
                <a:latin typeface="Sabon Next LT" panose="02000500000000000000" pitchFamily="2" charset="0"/>
              </a:rPr>
              <a:t>Exploratory data analysis.</a:t>
            </a:r>
            <a:endParaRPr lang="en-IN" sz="1800" b="0" i="0" u="none" strike="noStrike" baseline="0" dirty="0">
              <a:solidFill>
                <a:srgbClr val="1F2C8F"/>
              </a:solidFill>
              <a:latin typeface="Sabon Next LT" panose="02000500000000000000" pitchFamily="2" charset="0"/>
            </a:endParaRPr>
          </a:p>
          <a:p>
            <a:pPr marL="285750" indent="-285750">
              <a:buFont typeface="Arial" panose="020B0604020202020204" pitchFamily="34" charset="0"/>
              <a:buChar char="•"/>
            </a:pPr>
            <a:r>
              <a:rPr lang="en-IN" sz="1800" b="0" i="1" u="none" strike="noStrike" baseline="0" dirty="0">
                <a:solidFill>
                  <a:srgbClr val="1F2C8F"/>
                </a:solidFill>
                <a:latin typeface="Sabon Next LT" panose="02000500000000000000" pitchFamily="2" charset="0"/>
              </a:rPr>
              <a:t>Data cleaning.</a:t>
            </a:r>
            <a:endParaRPr lang="en-IN" sz="1800" b="0" i="0" u="none" strike="noStrike" baseline="0" dirty="0">
              <a:solidFill>
                <a:srgbClr val="1F2C8F"/>
              </a:solidFill>
              <a:latin typeface="Sabon Next LT" panose="02000500000000000000" pitchFamily="2" charset="0"/>
            </a:endParaRPr>
          </a:p>
          <a:p>
            <a:pPr marL="285750" indent="-285750">
              <a:buFont typeface="Arial" panose="020B0604020202020204" pitchFamily="34" charset="0"/>
              <a:buChar char="•"/>
            </a:pPr>
            <a:r>
              <a:rPr lang="en-IN" sz="1800" b="0" i="1" u="none" strike="noStrike" baseline="0" dirty="0">
                <a:solidFill>
                  <a:srgbClr val="1F2C8F"/>
                </a:solidFill>
                <a:latin typeface="Sabon Next LT" panose="02000500000000000000" pitchFamily="2" charset="0"/>
              </a:rPr>
              <a:t> Converting </a:t>
            </a:r>
            <a:r>
              <a:rPr lang="en-IN" sz="1800" b="0" i="1" u="none" strike="noStrike" baseline="0" dirty="0" err="1">
                <a:solidFill>
                  <a:srgbClr val="1F2C8F"/>
                </a:solidFill>
                <a:latin typeface="Sabon Next LT" panose="02000500000000000000" pitchFamily="2" charset="0"/>
              </a:rPr>
              <a:t>dataframe</a:t>
            </a:r>
            <a:r>
              <a:rPr lang="en-IN" sz="1800" b="0" i="1" u="none" strike="noStrike" baseline="0" dirty="0">
                <a:solidFill>
                  <a:srgbClr val="1F2C8F"/>
                </a:solidFill>
                <a:latin typeface="Sabon Next LT" panose="02000500000000000000" pitchFamily="2" charset="0"/>
              </a:rPr>
              <a:t> to 'csv’ file.</a:t>
            </a:r>
            <a:endParaRPr lang="en-IN" sz="1800" b="0" i="0" u="none" strike="noStrike" baseline="0" dirty="0">
              <a:solidFill>
                <a:srgbClr val="1F2C8F"/>
              </a:solidFill>
              <a:latin typeface="Sabon Next LT" panose="02000500000000000000" pitchFamily="2" charset="0"/>
            </a:endParaRPr>
          </a:p>
          <a:p>
            <a:pPr marL="285750" indent="-285750">
              <a:buFont typeface="Arial" panose="020B0604020202020204" pitchFamily="34" charset="0"/>
              <a:buChar char="•"/>
            </a:pPr>
            <a:r>
              <a:rPr lang="en-IN" sz="1800" b="0" i="1" u="none" strike="noStrike" baseline="0" dirty="0">
                <a:solidFill>
                  <a:srgbClr val="1F2C8F"/>
                </a:solidFill>
                <a:latin typeface="Sabon Next LT" panose="02000500000000000000" pitchFamily="2" charset="0"/>
              </a:rPr>
              <a:t>Data visualization</a:t>
            </a:r>
            <a:endParaRPr lang="en-IN" sz="1800" b="0" i="0" u="none" strike="noStrike" baseline="0" dirty="0">
              <a:solidFill>
                <a:srgbClr val="1F2C8F"/>
              </a:solidFill>
              <a:latin typeface="Sabon Next LT" panose="02000500000000000000" pitchFamily="2" charset="0"/>
            </a:endParaRPr>
          </a:p>
          <a:p>
            <a:endParaRPr lang="en-IN" sz="1800" b="0" i="0" u="none" strike="noStrike" baseline="0" dirty="0">
              <a:solidFill>
                <a:srgbClr val="1F2C8F"/>
              </a:solidFill>
              <a:latin typeface="Sabon Next LT" panose="02000500000000000000" pitchFamily="2" charset="0"/>
            </a:endParaRPr>
          </a:p>
          <a:p>
            <a:endParaRPr lang="en-IN" dirty="0"/>
          </a:p>
        </p:txBody>
      </p:sp>
      <p:pic>
        <p:nvPicPr>
          <p:cNvPr id="5" name="Picture 4">
            <a:extLst>
              <a:ext uri="{FF2B5EF4-FFF2-40B4-BE49-F238E27FC236}">
                <a16:creationId xmlns:a16="http://schemas.microsoft.com/office/drawing/2014/main" id="{6C448661-079D-E350-852B-1A030A3FE5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7713" y="2919412"/>
            <a:ext cx="7315200" cy="1743075"/>
          </a:xfrm>
          <a:prstGeom prst="rect">
            <a:avLst/>
          </a:prstGeom>
        </p:spPr>
      </p:pic>
      <p:sp>
        <p:nvSpPr>
          <p:cNvPr id="6" name="TextBox 5">
            <a:extLst>
              <a:ext uri="{FF2B5EF4-FFF2-40B4-BE49-F238E27FC236}">
                <a16:creationId xmlns:a16="http://schemas.microsoft.com/office/drawing/2014/main" id="{70FE633A-DFA0-0B72-3917-2C0B8BABB94C}"/>
              </a:ext>
            </a:extLst>
          </p:cNvPr>
          <p:cNvSpPr txBox="1"/>
          <p:nvPr/>
        </p:nvSpPr>
        <p:spPr>
          <a:xfrm>
            <a:off x="1345636" y="5443180"/>
            <a:ext cx="10358437" cy="369332"/>
          </a:xfrm>
          <a:prstGeom prst="rect">
            <a:avLst/>
          </a:prstGeom>
          <a:noFill/>
        </p:spPr>
        <p:txBody>
          <a:bodyPr wrap="square" rtlCol="0">
            <a:spAutoFit/>
          </a:bodyPr>
          <a:lstStyle/>
          <a:p>
            <a:endParaRPr lang="en-US" sz="900" dirty="0"/>
          </a:p>
          <a:p>
            <a:endParaRPr lang="en-IN" sz="900" dirty="0"/>
          </a:p>
        </p:txBody>
      </p:sp>
    </p:spTree>
    <p:extLst>
      <p:ext uri="{BB962C8B-B14F-4D97-AF65-F5344CB8AC3E}">
        <p14:creationId xmlns:p14="http://schemas.microsoft.com/office/powerpoint/2010/main" val="416437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9B84E-5FBA-F998-BE52-0C1A8231A2F4}"/>
              </a:ext>
            </a:extLst>
          </p:cNvPr>
          <p:cNvSpPr txBox="1"/>
          <p:nvPr/>
        </p:nvSpPr>
        <p:spPr>
          <a:xfrm>
            <a:off x="461963" y="0"/>
            <a:ext cx="6105524" cy="6063198"/>
          </a:xfrm>
          <a:prstGeom prst="rect">
            <a:avLst/>
          </a:prstGeom>
          <a:noFill/>
        </p:spPr>
        <p:txBody>
          <a:bodyPr wrap="square">
            <a:spAutoFit/>
          </a:bodyPr>
          <a:lstStyle/>
          <a:p>
            <a:pPr algn="l"/>
            <a:endParaRPr lang="en-IN" sz="1000" b="0" i="0" u="none" strike="noStrike" baseline="0" dirty="0">
              <a:solidFill>
                <a:srgbClr val="000000"/>
              </a:solidFill>
              <a:latin typeface="Sabon Next LT" panose="02000500000000000000" pitchFamily="2" charset="0"/>
            </a:endParaRPr>
          </a:p>
          <a:p>
            <a:endParaRPr lang="en-IN" sz="1000" b="0" i="0" u="none" strike="noStrike" baseline="0" dirty="0">
              <a:latin typeface="Sabon Next LT" panose="02000500000000000000" pitchFamily="2" charset="0"/>
            </a:endParaRPr>
          </a:p>
          <a:p>
            <a:r>
              <a:rPr lang="en-IN" sz="2800" b="1" i="1" u="none" strike="noStrike" baseline="0" dirty="0">
                <a:solidFill>
                  <a:srgbClr val="0D0D0D"/>
                </a:solidFill>
                <a:latin typeface="Sabon Next LT" panose="02000500000000000000" pitchFamily="2" charset="0"/>
              </a:rPr>
              <a:t>Web scraping using </a:t>
            </a:r>
            <a:r>
              <a:rPr lang="en-IN" sz="2800" b="1" i="1" u="none" strike="noStrike" baseline="0" dirty="0">
                <a:solidFill>
                  <a:srgbClr val="FF0000"/>
                </a:solidFill>
                <a:latin typeface="Sabon Next LT" panose="02000500000000000000" pitchFamily="2" charset="0"/>
              </a:rPr>
              <a:t>python</a:t>
            </a:r>
          </a:p>
          <a:p>
            <a:endParaRPr lang="en-IN" sz="2800" b="0" i="0" u="none" strike="noStrike" baseline="0" dirty="0">
              <a:solidFill>
                <a:srgbClr val="FF0000"/>
              </a:solidFill>
              <a:latin typeface="Sabon Next LT" panose="02000500000000000000" pitchFamily="2" charset="0"/>
            </a:endParaRPr>
          </a:p>
          <a:p>
            <a:pPr marL="342900" indent="-342900">
              <a:buFont typeface="Wingdings" panose="05000000000000000000" pitchFamily="2" charset="2"/>
              <a:buChar char="q"/>
            </a:pPr>
            <a:r>
              <a:rPr lang="en-US" sz="2000" b="0" i="1" u="none" strike="noStrike" baseline="0" dirty="0">
                <a:solidFill>
                  <a:srgbClr val="0D0D0D"/>
                </a:solidFill>
                <a:latin typeface="Sabon Next LT" panose="02000500000000000000" pitchFamily="2" charset="0"/>
              </a:rPr>
              <a:t>Python libraries used for web scraping ,EDA &amp; visualization</a:t>
            </a:r>
            <a:r>
              <a:rPr lang="en-US" sz="2000" b="0" i="0" u="none" strike="noStrike" baseline="0" dirty="0">
                <a:solidFill>
                  <a:srgbClr val="0D0D0D"/>
                </a:solidFill>
                <a:latin typeface="Sabon Next LT" panose="02000500000000000000" pitchFamily="2" charset="0"/>
              </a:rPr>
              <a:t>:-</a:t>
            </a:r>
          </a:p>
          <a:p>
            <a:r>
              <a:rPr lang="en-IN" sz="1800" b="0" i="0" u="none" strike="noStrike" baseline="0" dirty="0">
                <a:solidFill>
                  <a:srgbClr val="0D0D0D"/>
                </a:solidFill>
                <a:latin typeface="Sabon Next LT" panose="02000500000000000000" pitchFamily="2" charset="0"/>
              </a:rPr>
              <a:t>                       </a:t>
            </a:r>
            <a:r>
              <a:rPr lang="en-IN" dirty="0">
                <a:solidFill>
                  <a:srgbClr val="0D0D0D"/>
                </a:solidFill>
                <a:latin typeface="Sabon Next LT" panose="02000500000000000000" pitchFamily="2" charset="0"/>
              </a:rPr>
              <a:t>1.</a:t>
            </a:r>
            <a:r>
              <a:rPr lang="en-IN" sz="1800" b="0" i="1" u="none" strike="noStrike" baseline="0" dirty="0">
                <a:solidFill>
                  <a:srgbClr val="0D0D0D"/>
                </a:solidFill>
                <a:latin typeface="Sabon Next LT" panose="02000500000000000000" pitchFamily="2" charset="0"/>
              </a:rPr>
              <a:t>Beautifulsoup</a:t>
            </a:r>
            <a:endParaRPr lang="en-IN" sz="1800" b="0" i="0" u="none" strike="noStrike" baseline="0" dirty="0">
              <a:solidFill>
                <a:srgbClr val="0D0D0D"/>
              </a:solidFill>
              <a:latin typeface="Sabon Next LT" panose="02000500000000000000" pitchFamily="2" charset="0"/>
            </a:endParaRPr>
          </a:p>
          <a:p>
            <a:r>
              <a:rPr lang="en-IN" sz="1800" b="0" i="1" u="none" strike="noStrike" baseline="0" dirty="0">
                <a:solidFill>
                  <a:srgbClr val="0D0D0D"/>
                </a:solidFill>
                <a:latin typeface="Sabon Next LT" panose="02000500000000000000" pitchFamily="2" charset="0"/>
              </a:rPr>
              <a:t>                      2.Pandas</a:t>
            </a:r>
            <a:endParaRPr lang="en-IN" sz="1800" b="0" i="0" u="none" strike="noStrike" baseline="0" dirty="0">
              <a:solidFill>
                <a:srgbClr val="0D0D0D"/>
              </a:solidFill>
              <a:latin typeface="Sabon Next LT" panose="02000500000000000000" pitchFamily="2" charset="0"/>
            </a:endParaRPr>
          </a:p>
          <a:p>
            <a:r>
              <a:rPr lang="en-IN" sz="1800" b="0" i="1" u="none" strike="noStrike" baseline="0" dirty="0">
                <a:solidFill>
                  <a:srgbClr val="0D0D0D"/>
                </a:solidFill>
                <a:latin typeface="Sabon Next LT" panose="02000500000000000000" pitchFamily="2" charset="0"/>
              </a:rPr>
              <a:t>                      3.Matplotlib</a:t>
            </a:r>
            <a:endParaRPr lang="en-IN" sz="1800" b="0" i="0" u="none" strike="noStrike" baseline="0" dirty="0">
              <a:solidFill>
                <a:srgbClr val="0D0D0D"/>
              </a:solidFill>
              <a:latin typeface="Sabon Next LT" panose="02000500000000000000" pitchFamily="2" charset="0"/>
            </a:endParaRPr>
          </a:p>
          <a:p>
            <a:r>
              <a:rPr lang="en-IN" sz="1800" b="0" i="1" u="none" strike="noStrike" baseline="0" dirty="0">
                <a:solidFill>
                  <a:srgbClr val="0D0D0D"/>
                </a:solidFill>
                <a:latin typeface="Sabon Next LT" panose="02000500000000000000" pitchFamily="2" charset="0"/>
              </a:rPr>
              <a:t>                      4.Seaborn</a:t>
            </a:r>
            <a:endParaRPr lang="en-IN" sz="1800" b="0" i="0" u="none" strike="noStrike" baseline="0" dirty="0">
              <a:solidFill>
                <a:srgbClr val="0D0D0D"/>
              </a:solidFill>
              <a:latin typeface="Sabon Next LT" panose="02000500000000000000" pitchFamily="2" charset="0"/>
            </a:endParaRPr>
          </a:p>
          <a:p>
            <a:r>
              <a:rPr lang="en-IN" sz="1800" b="0" i="1" u="none" strike="noStrike" baseline="0" dirty="0">
                <a:solidFill>
                  <a:srgbClr val="0D0D0D"/>
                </a:solidFill>
                <a:latin typeface="Sabon Next LT" panose="02000500000000000000" pitchFamily="2" charset="0"/>
              </a:rPr>
              <a:t>                      5.regex</a:t>
            </a:r>
            <a:endParaRPr lang="en-IN" sz="1800" b="0" i="0" u="none" strike="noStrike" baseline="0" dirty="0">
              <a:solidFill>
                <a:srgbClr val="0D0D0D"/>
              </a:solidFill>
              <a:latin typeface="Sabon Next LT" panose="02000500000000000000" pitchFamily="2" charset="0"/>
            </a:endParaRPr>
          </a:p>
          <a:p>
            <a:endParaRPr lang="en-IN" dirty="0">
              <a:solidFill>
                <a:srgbClr val="0D0D0D"/>
              </a:solidFill>
              <a:latin typeface="Sabon Next LT" panose="02000500000000000000" pitchFamily="2" charset="0"/>
            </a:endParaRPr>
          </a:p>
          <a:p>
            <a:endParaRPr lang="en-IN" sz="1800" b="0" i="0" u="none" strike="noStrike" baseline="0" dirty="0">
              <a:solidFill>
                <a:srgbClr val="0D0D0D"/>
              </a:solidFill>
              <a:latin typeface="Sabon Next LT" panose="02000500000000000000" pitchFamily="2" charset="0"/>
            </a:endParaRPr>
          </a:p>
          <a:p>
            <a:pPr marL="285750" indent="-285750">
              <a:buFont typeface="Wingdings" panose="05000000000000000000" pitchFamily="2" charset="2"/>
              <a:buChar char="q"/>
            </a:pPr>
            <a:r>
              <a:rPr lang="en-IN" b="1" dirty="0">
                <a:solidFill>
                  <a:srgbClr val="0D0D0D"/>
                </a:solidFill>
                <a:latin typeface="Sabon Next LT" panose="02000500000000000000" pitchFamily="2" charset="0"/>
              </a:rPr>
              <a:t> </a:t>
            </a:r>
            <a:r>
              <a:rPr lang="en-US" sz="2000" b="1" i="1" dirty="0">
                <a:latin typeface="Sabon Next LT" panose="02000500000000000000" pitchFamily="2" charset="0"/>
              </a:rPr>
              <a:t>Scrap the data of mobiles from </a:t>
            </a:r>
            <a:r>
              <a:rPr lang="en-US" sz="2000" b="1" i="1" dirty="0" err="1">
                <a:latin typeface="Sabon Next LT" panose="02000500000000000000" pitchFamily="2" charset="0"/>
              </a:rPr>
              <a:t>flipkartwebsite</a:t>
            </a:r>
            <a:endParaRPr lang="en-US" sz="2000" b="1" dirty="0">
              <a:latin typeface="Sabon Next LT" panose="02000500000000000000" pitchFamily="2" charset="0"/>
            </a:endParaRPr>
          </a:p>
          <a:p>
            <a:pPr marL="285750" indent="-285750" algn="l">
              <a:buFont typeface="Wingdings" panose="05000000000000000000" pitchFamily="2" charset="2"/>
              <a:buChar char="q"/>
            </a:pPr>
            <a:endParaRPr lang="en-IN" sz="1800" b="0" i="0" u="none" strike="noStrike" baseline="0" dirty="0">
              <a:latin typeface="Sabon Next LT" panose="02000500000000000000" pitchFamily="2" charset="0"/>
            </a:endParaRPr>
          </a:p>
          <a:p>
            <a:pPr marL="285750" indent="-285750">
              <a:buFont typeface="Wingdings" panose="05000000000000000000" pitchFamily="2" charset="2"/>
              <a:buChar char="q"/>
            </a:pPr>
            <a:r>
              <a:rPr lang="en-IN" sz="1800" b="0" i="0" u="none" strike="noStrike" baseline="0" dirty="0">
                <a:latin typeface="Sabon Next LT" panose="02000500000000000000" pitchFamily="2" charset="0"/>
              </a:rPr>
              <a:t>Importing libraries:-</a:t>
            </a:r>
          </a:p>
          <a:p>
            <a:r>
              <a:rPr lang="en-IN" dirty="0">
                <a:latin typeface="Sabon Next LT" panose="02000500000000000000" pitchFamily="2" charset="0"/>
              </a:rPr>
              <a:t>         </a:t>
            </a:r>
            <a:endParaRPr lang="en-IN" sz="1800" b="0" i="0" u="none" strike="noStrike" baseline="0" dirty="0">
              <a:latin typeface="Sabon Next LT" panose="02000500000000000000" pitchFamily="2" charset="0"/>
            </a:endParaRPr>
          </a:p>
          <a:p>
            <a:r>
              <a:rPr lang="en-IN" dirty="0">
                <a:latin typeface="Sabon Next LT" panose="02000500000000000000" pitchFamily="2" charset="0"/>
              </a:rPr>
              <a:t>         </a:t>
            </a:r>
            <a:endParaRPr lang="en-IN" sz="1800" b="0" i="0" u="none" strike="noStrike" baseline="0" dirty="0">
              <a:latin typeface="Sabon Next LT" panose="02000500000000000000" pitchFamily="2" charset="0"/>
            </a:endParaRPr>
          </a:p>
          <a:p>
            <a:endParaRPr lang="en-IN" sz="1800" b="0" i="0" u="none" strike="noStrike" baseline="0" dirty="0">
              <a:latin typeface="Sabon Next LT" panose="02000500000000000000" pitchFamily="2" charset="0"/>
            </a:endParaRPr>
          </a:p>
          <a:p>
            <a:endParaRPr lang="en-IN" sz="1800" b="0" i="0" u="none" strike="noStrike" baseline="0" dirty="0">
              <a:solidFill>
                <a:srgbClr val="767070"/>
              </a:solidFill>
              <a:latin typeface="Sabon Next LT" panose="02000500000000000000" pitchFamily="2" charset="0"/>
            </a:endParaRPr>
          </a:p>
          <a:p>
            <a:r>
              <a:rPr lang="en-IN" dirty="0">
                <a:solidFill>
                  <a:srgbClr val="0D0D0D"/>
                </a:solidFill>
                <a:latin typeface="Sabon Next LT" panose="02000500000000000000" pitchFamily="2" charset="0"/>
              </a:rPr>
              <a:t>                  </a:t>
            </a:r>
            <a:endParaRPr lang="en-IN" sz="1800" b="0" i="0" u="none" strike="noStrike" baseline="0" dirty="0">
              <a:solidFill>
                <a:srgbClr val="0D0D0D"/>
              </a:solidFill>
              <a:latin typeface="Sabon Next LT" panose="02000500000000000000" pitchFamily="2" charset="0"/>
            </a:endParaRPr>
          </a:p>
        </p:txBody>
      </p:sp>
      <p:pic>
        <p:nvPicPr>
          <p:cNvPr id="7" name="Picture 6">
            <a:extLst>
              <a:ext uri="{FF2B5EF4-FFF2-40B4-BE49-F238E27FC236}">
                <a16:creationId xmlns:a16="http://schemas.microsoft.com/office/drawing/2014/main" id="{14F384EC-84C7-A73B-8231-81B9C5DD6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00" y="4438651"/>
            <a:ext cx="4897211" cy="2247900"/>
          </a:xfrm>
          <a:prstGeom prst="rect">
            <a:avLst/>
          </a:prstGeom>
        </p:spPr>
      </p:pic>
    </p:spTree>
    <p:extLst>
      <p:ext uri="{BB962C8B-B14F-4D97-AF65-F5344CB8AC3E}">
        <p14:creationId xmlns:p14="http://schemas.microsoft.com/office/powerpoint/2010/main" val="76457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705F83-B70A-9860-E32C-FE05510ABCC4}"/>
              </a:ext>
            </a:extLst>
          </p:cNvPr>
          <p:cNvSpPr txBox="1"/>
          <p:nvPr/>
        </p:nvSpPr>
        <p:spPr>
          <a:xfrm>
            <a:off x="723900" y="571501"/>
            <a:ext cx="9191625" cy="1238801"/>
          </a:xfrm>
          <a:prstGeom prst="rect">
            <a:avLst/>
          </a:prstGeom>
          <a:noFill/>
        </p:spPr>
        <p:txBody>
          <a:bodyPr wrap="square">
            <a:spAutoFit/>
          </a:bodyPr>
          <a:lstStyle/>
          <a:p>
            <a:pPr algn="l"/>
            <a:endParaRPr lang="en-IN" sz="1050" b="0" i="0" u="none" strike="noStrike" baseline="0" dirty="0">
              <a:solidFill>
                <a:srgbClr val="000000"/>
              </a:solidFill>
              <a:latin typeface="Times New Roman" panose="02020603050405020304" pitchFamily="18" charset="0"/>
            </a:endParaRPr>
          </a:p>
          <a:p>
            <a:pPr marL="285750" indent="-285750">
              <a:buFont typeface="Wingdings" panose="05000000000000000000" pitchFamily="2" charset="2"/>
              <a:buChar char="q"/>
            </a:pPr>
            <a:r>
              <a:rPr lang="en-US" sz="3200" b="1" i="1" u="none" strike="noStrike" baseline="0" dirty="0">
                <a:solidFill>
                  <a:srgbClr val="291B08"/>
                </a:solidFill>
                <a:latin typeface="Times New Roman" panose="02020603050405020304" pitchFamily="18" charset="0"/>
              </a:rPr>
              <a:t>FINDING </a:t>
            </a:r>
            <a:r>
              <a:rPr lang="en-US" sz="3200" b="1" i="1" u="none" strike="noStrike" baseline="0" dirty="0">
                <a:solidFill>
                  <a:srgbClr val="FF0000"/>
                </a:solidFill>
                <a:latin typeface="Times New Roman" panose="02020603050405020304" pitchFamily="18" charset="0"/>
              </a:rPr>
              <a:t>URL</a:t>
            </a:r>
            <a:r>
              <a:rPr lang="en-US" sz="3200" b="1" i="1" u="none" strike="noStrike" baseline="0" dirty="0">
                <a:solidFill>
                  <a:srgbClr val="291B08"/>
                </a:solidFill>
                <a:latin typeface="Times New Roman" panose="02020603050405020304" pitchFamily="18" charset="0"/>
              </a:rPr>
              <a:t>AND GETTING DATA BY BELOW CODES</a:t>
            </a:r>
            <a:endParaRPr lang="en-IN" sz="3200" dirty="0"/>
          </a:p>
        </p:txBody>
      </p:sp>
      <p:pic>
        <p:nvPicPr>
          <p:cNvPr id="5" name="Picture 4">
            <a:extLst>
              <a:ext uri="{FF2B5EF4-FFF2-40B4-BE49-F238E27FC236}">
                <a16:creationId xmlns:a16="http://schemas.microsoft.com/office/drawing/2014/main" id="{43671EA3-8AB4-D8DF-8610-D677E0051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20098" y="6581775"/>
            <a:ext cx="220098" cy="118096"/>
          </a:xfrm>
          <a:prstGeom prst="rect">
            <a:avLst/>
          </a:prstGeom>
        </p:spPr>
      </p:pic>
      <p:pic>
        <p:nvPicPr>
          <p:cNvPr id="11" name="Picture 10">
            <a:extLst>
              <a:ext uri="{FF2B5EF4-FFF2-40B4-BE49-F238E27FC236}">
                <a16:creationId xmlns:a16="http://schemas.microsoft.com/office/drawing/2014/main" id="{8F1647B0-ACFD-0FA5-40E7-D6BC34EC4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4354" y="2474290"/>
            <a:ext cx="7308788" cy="3066539"/>
          </a:xfrm>
          <a:prstGeom prst="rect">
            <a:avLst/>
          </a:prstGeom>
        </p:spPr>
      </p:pic>
    </p:spTree>
    <p:extLst>
      <p:ext uri="{BB962C8B-B14F-4D97-AF65-F5344CB8AC3E}">
        <p14:creationId xmlns:p14="http://schemas.microsoft.com/office/powerpoint/2010/main" val="277550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7C3DBA-CB09-F1FD-C474-D72A8A30AB06}"/>
              </a:ext>
            </a:extLst>
          </p:cNvPr>
          <p:cNvSpPr txBox="1"/>
          <p:nvPr/>
        </p:nvSpPr>
        <p:spPr>
          <a:xfrm>
            <a:off x="628650" y="838201"/>
            <a:ext cx="8820150" cy="1361911"/>
          </a:xfrm>
          <a:prstGeom prst="rect">
            <a:avLst/>
          </a:prstGeom>
          <a:noFill/>
        </p:spPr>
        <p:txBody>
          <a:bodyPr wrap="square">
            <a:spAutoFit/>
          </a:bodyPr>
          <a:lstStyle/>
          <a:p>
            <a:pPr algn="l"/>
            <a:endParaRPr lang="en-IN" sz="1050" b="0" i="0" u="none" strike="noStrike" baseline="0" dirty="0">
              <a:solidFill>
                <a:srgbClr val="000000"/>
              </a:solidFill>
              <a:latin typeface="Sabon Next LT" panose="02000500000000000000" pitchFamily="2" charset="0"/>
            </a:endParaRPr>
          </a:p>
          <a:p>
            <a:r>
              <a:rPr lang="en-US" sz="3600" b="0" i="0" u="none" strike="noStrike" baseline="0" dirty="0">
                <a:solidFill>
                  <a:srgbClr val="1F2C8F"/>
                </a:solidFill>
                <a:latin typeface="Sabon Next LT" panose="02000500000000000000" pitchFamily="2" charset="0"/>
              </a:rPr>
              <a:t>Creating Empty lists to store the data in structured form</a:t>
            </a:r>
            <a:endParaRPr lang="en-IN" sz="3600" dirty="0"/>
          </a:p>
        </p:txBody>
      </p:sp>
      <p:pic>
        <p:nvPicPr>
          <p:cNvPr id="5" name="Picture 4">
            <a:extLst>
              <a:ext uri="{FF2B5EF4-FFF2-40B4-BE49-F238E27FC236}">
                <a16:creationId xmlns:a16="http://schemas.microsoft.com/office/drawing/2014/main" id="{BAFCAA0A-CB63-40F9-3ECD-ED7F183C8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325" y="2295409"/>
            <a:ext cx="6656811" cy="3724390"/>
          </a:xfrm>
          <a:prstGeom prst="rect">
            <a:avLst/>
          </a:prstGeom>
        </p:spPr>
      </p:pic>
    </p:spTree>
    <p:extLst>
      <p:ext uri="{BB962C8B-B14F-4D97-AF65-F5344CB8AC3E}">
        <p14:creationId xmlns:p14="http://schemas.microsoft.com/office/powerpoint/2010/main" val="146054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0AB149-5D4F-35DD-13FE-9063A44FB34A}"/>
              </a:ext>
            </a:extLst>
          </p:cNvPr>
          <p:cNvSpPr txBox="1"/>
          <p:nvPr/>
        </p:nvSpPr>
        <p:spPr>
          <a:xfrm>
            <a:off x="361950" y="285752"/>
            <a:ext cx="8796337" cy="954107"/>
          </a:xfrm>
          <a:prstGeom prst="rect">
            <a:avLst/>
          </a:prstGeom>
          <a:noFill/>
        </p:spPr>
        <p:txBody>
          <a:bodyPr wrap="square">
            <a:spAutoFit/>
          </a:bodyPr>
          <a:lstStyle/>
          <a:p>
            <a:pPr algn="l"/>
            <a:endParaRPr lang="en-IN" sz="1000" b="0" i="0" u="none" strike="noStrike" baseline="0" dirty="0">
              <a:solidFill>
                <a:srgbClr val="000000"/>
              </a:solidFill>
              <a:latin typeface="Sabon Next LT" panose="02000500000000000000" pitchFamily="2" charset="0"/>
            </a:endParaRPr>
          </a:p>
          <a:p>
            <a:endParaRPr lang="en-IN" sz="1000" b="0" i="0" u="none" strike="noStrike" baseline="0" dirty="0">
              <a:latin typeface="Sabon Next LT" panose="02000500000000000000" pitchFamily="2" charset="0"/>
            </a:endParaRPr>
          </a:p>
          <a:p>
            <a:pPr marL="285750" indent="-285750">
              <a:buFont typeface="Wingdings" panose="05000000000000000000" pitchFamily="2" charset="2"/>
              <a:buChar char="q"/>
            </a:pPr>
            <a:r>
              <a:rPr lang="en-IN" sz="1800" b="0" i="1" u="none" strike="noStrike" baseline="0" dirty="0">
                <a:solidFill>
                  <a:srgbClr val="9B137E"/>
                </a:solidFill>
                <a:latin typeface="Sabon Next LT" panose="02000500000000000000" pitchFamily="2" charset="0"/>
              </a:rPr>
              <a:t>Inspecting page</a:t>
            </a:r>
            <a:endParaRPr lang="en-IN" sz="1800" b="0" i="0" u="none" strike="noStrike" baseline="0" dirty="0">
              <a:solidFill>
                <a:srgbClr val="9B137E"/>
              </a:solidFill>
              <a:latin typeface="Sabon Next LT" panose="02000500000000000000" pitchFamily="2" charset="0"/>
            </a:endParaRPr>
          </a:p>
          <a:p>
            <a:r>
              <a:rPr lang="en-US" sz="1800" b="0" i="1" u="none" strike="noStrike" baseline="0" dirty="0">
                <a:solidFill>
                  <a:srgbClr val="9B137E"/>
                </a:solidFill>
                <a:latin typeface="Sabon Next LT" panose="02000500000000000000" pitchFamily="2" charset="0"/>
              </a:rPr>
              <a:t>Under which tag the data was stored</a:t>
            </a:r>
            <a:endParaRPr lang="en-IN" dirty="0">
              <a:solidFill>
                <a:srgbClr val="9B137E"/>
              </a:solidFill>
            </a:endParaRPr>
          </a:p>
        </p:txBody>
      </p:sp>
      <p:pic>
        <p:nvPicPr>
          <p:cNvPr id="5" name="Picture 4">
            <a:extLst>
              <a:ext uri="{FF2B5EF4-FFF2-40B4-BE49-F238E27FC236}">
                <a16:creationId xmlns:a16="http://schemas.microsoft.com/office/drawing/2014/main" id="{0122B202-A022-2491-8CE2-692C372E5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3" y="1239859"/>
            <a:ext cx="4824412" cy="2614024"/>
          </a:xfrm>
          <a:prstGeom prst="rect">
            <a:avLst/>
          </a:prstGeom>
        </p:spPr>
      </p:pic>
      <p:pic>
        <p:nvPicPr>
          <p:cNvPr id="7" name="Picture 6">
            <a:extLst>
              <a:ext uri="{FF2B5EF4-FFF2-40B4-BE49-F238E27FC236}">
                <a16:creationId xmlns:a16="http://schemas.microsoft.com/office/drawing/2014/main" id="{FC4CEA39-BAD8-102F-26AE-3BC94C204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3601986"/>
            <a:ext cx="6505575" cy="2970262"/>
          </a:xfrm>
          <a:prstGeom prst="rect">
            <a:avLst/>
          </a:prstGeom>
        </p:spPr>
      </p:pic>
    </p:spTree>
    <p:extLst>
      <p:ext uri="{BB962C8B-B14F-4D97-AF65-F5344CB8AC3E}">
        <p14:creationId xmlns:p14="http://schemas.microsoft.com/office/powerpoint/2010/main" val="2677135130"/>
      </p:ext>
    </p:extLst>
  </p:cSld>
  <p:clrMapOvr>
    <a:masterClrMapping/>
  </p:clrMapOvr>
</p:sld>
</file>

<file path=ppt/theme/theme1.xml><?xml version="1.0" encoding="utf-8"?>
<a:theme xmlns:a="http://schemas.openxmlformats.org/drawingml/2006/main" name="Innomatics_Web Scraping with EDA_Project_Student_Template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Innomatics_Web Scraping with EDA_Project_Student_Template (1)</Template>
  <TotalTime>260</TotalTime>
  <Words>369</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Black</vt:lpstr>
      <vt:lpstr>Bell MT</vt:lpstr>
      <vt:lpstr>Calibri</vt:lpstr>
      <vt:lpstr>Lato Black</vt:lpstr>
      <vt:lpstr>Libre Baskerville</vt:lpstr>
      <vt:lpstr>Sabon Next LT</vt:lpstr>
      <vt:lpstr>Times New Roman</vt:lpstr>
      <vt:lpstr>Wingdings</vt:lpstr>
      <vt:lpstr>Innomatics_Web Scraping with EDA_Project_Student_Template (1)</vt:lpstr>
      <vt:lpstr>PowerPoint Presentation</vt:lpstr>
      <vt:lpstr>  WEB SCRAPING &amp; EXPLORATORY DATA  ANALYSIS USING PYTHON </vt:lpstr>
      <vt:lpstr> Web Scraping and Exploratory Data Analysis of                “Flipkart Mobile Phones”   </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Cleaning the Data:~ </vt:lpstr>
      <vt:lpstr>PowerPoint Presentation</vt:lpstr>
      <vt:lpstr>      2.Count Plot:~</vt:lpstr>
      <vt:lpstr>              3.Box Plot</vt:lpstr>
      <vt:lpstr>   4.Scatter Plot:~</vt:lpstr>
      <vt:lpstr>   5.Displot:~</vt:lpstr>
      <vt:lpstr>6.Bar Graph</vt:lpstr>
      <vt:lpstr>7.Pie Chart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SCRAPING&amp; EXPLORATORY DATA ANALYSISUSING PYTHON</dc:title>
  <dc:creator>princesskarava@gmail.com</dc:creator>
  <cp:lastModifiedBy>princesskarava@gmail.com</cp:lastModifiedBy>
  <cp:revision>10</cp:revision>
  <dcterms:created xsi:type="dcterms:W3CDTF">2022-12-12T09:54:57Z</dcterms:created>
  <dcterms:modified xsi:type="dcterms:W3CDTF">2023-04-28T07:59:02Z</dcterms:modified>
</cp:coreProperties>
</file>