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28201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304950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235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445856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0720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96780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577851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49922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403233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E3189BD-0201-4DC6-A4B7-022C02434A7A}" type="datetimeFigureOut">
              <a:rPr lang="uk-UA" smtClean="0"/>
              <a:t>11.06.2025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41390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1E3189BD-0201-4DC6-A4B7-022C02434A7A}" type="datetimeFigureOut">
              <a:rPr lang="uk-UA" smtClean="0"/>
              <a:t>11.06.2025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9089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1E3189BD-0201-4DC6-A4B7-022C02434A7A}" type="datetimeFigureOut">
              <a:rPr lang="uk-UA" smtClean="0"/>
              <a:t>11.06.2025</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9267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1E3189BD-0201-4DC6-A4B7-022C02434A7A}" type="datetimeFigureOut">
              <a:rPr lang="uk-UA" smtClean="0"/>
              <a:t>11.06.2025</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315935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189BD-0201-4DC6-A4B7-022C02434A7A}" type="datetimeFigureOut">
              <a:rPr lang="uk-UA" smtClean="0"/>
              <a:t>11.06.2025</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229450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E3189BD-0201-4DC6-A4B7-022C02434A7A}" type="datetimeFigureOut">
              <a:rPr lang="uk-UA" smtClean="0"/>
              <a:t>11.06.2025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53072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E3189BD-0201-4DC6-A4B7-022C02434A7A}" type="datetimeFigureOut">
              <a:rPr lang="uk-UA" smtClean="0"/>
              <a:t>11.06.2025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C43B39E-0751-4618-8DAA-2D9F5A7CFE38}" type="slidenum">
              <a:rPr lang="uk-UA" smtClean="0"/>
              <a:t>‹№›</a:t>
            </a:fld>
            <a:endParaRPr lang="uk-UA"/>
          </a:p>
        </p:txBody>
      </p:sp>
    </p:spTree>
    <p:extLst>
      <p:ext uri="{BB962C8B-B14F-4D97-AF65-F5344CB8AC3E}">
        <p14:creationId xmlns:p14="http://schemas.microsoft.com/office/powerpoint/2010/main" val="143542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3189BD-0201-4DC6-A4B7-022C02434A7A}" type="datetimeFigureOut">
              <a:rPr lang="uk-UA" smtClean="0"/>
              <a:t>11.06.2025</a:t>
            </a:fld>
            <a:endParaRPr lang="uk-U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43B39E-0751-4618-8DAA-2D9F5A7CFE38}" type="slidenum">
              <a:rPr lang="uk-UA" smtClean="0"/>
              <a:t>‹№›</a:t>
            </a:fld>
            <a:endParaRPr lang="uk-UA"/>
          </a:p>
        </p:txBody>
      </p:sp>
    </p:spTree>
    <p:extLst>
      <p:ext uri="{BB962C8B-B14F-4D97-AF65-F5344CB8AC3E}">
        <p14:creationId xmlns:p14="http://schemas.microsoft.com/office/powerpoint/2010/main" val="3927966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764863F-0DC7-3B99-23FC-38B3D957382A}"/>
              </a:ext>
            </a:extLst>
          </p:cNvPr>
          <p:cNvSpPr>
            <a:spLocks noGrp="1"/>
          </p:cNvSpPr>
          <p:nvPr>
            <p:ph type="ctrTitle"/>
          </p:nvPr>
        </p:nvSpPr>
        <p:spPr>
          <a:xfrm>
            <a:off x="866109" y="419040"/>
            <a:ext cx="8689976" cy="4138910"/>
          </a:xfrm>
        </p:spPr>
        <p:txBody>
          <a:bodyPr>
            <a:noAutofit/>
          </a:bodyPr>
          <a:lstStyle/>
          <a:p>
            <a:pPr algn="ctr"/>
            <a:r>
              <a:rPr lang="ru-RU" sz="3600" dirty="0" err="1">
                <a:solidFill>
                  <a:schemeClr val="tx1"/>
                </a:solidFill>
              </a:rPr>
              <a:t>Кваліфікаційна</a:t>
            </a:r>
            <a:r>
              <a:rPr lang="ru-RU" sz="3600" dirty="0">
                <a:solidFill>
                  <a:schemeClr val="tx1"/>
                </a:solidFill>
              </a:rPr>
              <a:t> робота бакалавра</a:t>
            </a:r>
            <a:br>
              <a:rPr lang="ru-RU" sz="3600" dirty="0">
                <a:solidFill>
                  <a:schemeClr val="tx1"/>
                </a:solidFill>
              </a:rPr>
            </a:br>
            <a:br>
              <a:rPr lang="ru-RU" sz="3600" dirty="0">
                <a:solidFill>
                  <a:schemeClr val="tx1"/>
                </a:solidFill>
              </a:rPr>
            </a:br>
            <a:r>
              <a:rPr lang="ru-RU" sz="3600" dirty="0">
                <a:solidFill>
                  <a:schemeClr val="tx1"/>
                </a:solidFill>
              </a:rPr>
              <a:t>Тема: «Веб-</a:t>
            </a:r>
            <a:r>
              <a:rPr lang="ru-RU" sz="3600" dirty="0" err="1">
                <a:solidFill>
                  <a:schemeClr val="tx1"/>
                </a:solidFill>
              </a:rPr>
              <a:t>застосунок</a:t>
            </a:r>
            <a:r>
              <a:rPr lang="ru-RU" sz="3600" dirty="0">
                <a:solidFill>
                  <a:schemeClr val="tx1"/>
                </a:solidFill>
              </a:rPr>
              <a:t> для </a:t>
            </a:r>
            <a:r>
              <a:rPr lang="ru-RU" sz="3600" dirty="0" err="1">
                <a:solidFill>
                  <a:schemeClr val="tx1"/>
                </a:solidFill>
              </a:rPr>
              <a:t>відстежування</a:t>
            </a:r>
            <a:r>
              <a:rPr lang="ru-RU" sz="3600" dirty="0">
                <a:solidFill>
                  <a:schemeClr val="tx1"/>
                </a:solidFill>
              </a:rPr>
              <a:t> </a:t>
            </a:r>
            <a:r>
              <a:rPr lang="ru-RU" sz="3600" dirty="0" err="1">
                <a:solidFill>
                  <a:schemeClr val="tx1"/>
                </a:solidFill>
              </a:rPr>
              <a:t>персональних</a:t>
            </a:r>
            <a:r>
              <a:rPr lang="ru-RU" sz="3600" dirty="0">
                <a:solidFill>
                  <a:schemeClr val="tx1"/>
                </a:solidFill>
              </a:rPr>
              <a:t> </a:t>
            </a:r>
            <a:r>
              <a:rPr lang="ru-RU" sz="3600" dirty="0" err="1">
                <a:solidFill>
                  <a:schemeClr val="tx1"/>
                </a:solidFill>
              </a:rPr>
              <a:t>досягнень</a:t>
            </a:r>
            <a:r>
              <a:rPr lang="ru-RU" sz="3600" dirty="0">
                <a:solidFill>
                  <a:schemeClr val="tx1"/>
                </a:solidFill>
              </a:rPr>
              <a:t> студента»</a:t>
            </a:r>
            <a:br>
              <a:rPr lang="ru-RU" sz="3600" dirty="0">
                <a:solidFill>
                  <a:schemeClr val="tx1"/>
                </a:solidFill>
              </a:rPr>
            </a:br>
            <a:endParaRPr lang="uk-UA" sz="3600" dirty="0">
              <a:solidFill>
                <a:schemeClr val="tx1"/>
              </a:solidFill>
            </a:endParaRPr>
          </a:p>
        </p:txBody>
      </p:sp>
      <p:pic>
        <p:nvPicPr>
          <p:cNvPr id="5" name="Google Shape;66;p13">
            <a:extLst>
              <a:ext uri="{FF2B5EF4-FFF2-40B4-BE49-F238E27FC236}">
                <a16:creationId xmlns:a16="http://schemas.microsoft.com/office/drawing/2014/main" id="{7A2B6CBD-9231-25BD-F439-DC3396B8AF6F}"/>
              </a:ext>
            </a:extLst>
          </p:cNvPr>
          <p:cNvPicPr preferRelativeResize="0"/>
          <p:nvPr/>
        </p:nvPicPr>
        <p:blipFill>
          <a:blip r:embed="rId2">
            <a:alphaModFix/>
          </a:blip>
          <a:stretch>
            <a:fillRect/>
          </a:stretch>
        </p:blipFill>
        <p:spPr>
          <a:xfrm>
            <a:off x="0" y="6236713"/>
            <a:ext cx="2212258" cy="538082"/>
          </a:xfrm>
          <a:prstGeom prst="rect">
            <a:avLst/>
          </a:prstGeom>
          <a:solidFill>
            <a:schemeClr val="bg1"/>
          </a:solidFill>
          <a:ln>
            <a:noFill/>
          </a:ln>
        </p:spPr>
      </p:pic>
      <p:sp>
        <p:nvSpPr>
          <p:cNvPr id="6" name="TextBox 5">
            <a:extLst>
              <a:ext uri="{FF2B5EF4-FFF2-40B4-BE49-F238E27FC236}">
                <a16:creationId xmlns:a16="http://schemas.microsoft.com/office/drawing/2014/main" id="{5CCA9D06-A606-357C-DD92-3FD859D4761F}"/>
              </a:ext>
            </a:extLst>
          </p:cNvPr>
          <p:cNvSpPr txBox="1"/>
          <p:nvPr/>
        </p:nvSpPr>
        <p:spPr>
          <a:xfrm>
            <a:off x="2723535" y="5059204"/>
            <a:ext cx="6832549" cy="1446550"/>
          </a:xfrm>
          <a:prstGeom prst="rect">
            <a:avLst/>
          </a:prstGeom>
          <a:noFill/>
        </p:spPr>
        <p:txBody>
          <a:bodyPr wrap="square" rtlCol="0">
            <a:spAutoFit/>
          </a:bodyPr>
          <a:lstStyle/>
          <a:p>
            <a:pPr algn="r"/>
            <a:r>
              <a:rPr lang="ru-RU" sz="2600" dirty="0" err="1"/>
              <a:t>Виконав</a:t>
            </a:r>
            <a:r>
              <a:rPr lang="ru-RU" sz="2600" dirty="0"/>
              <a:t>: ст. гр. ПЗПІ-21-7 </a:t>
            </a:r>
            <a:r>
              <a:rPr lang="ru-RU" sz="2600" dirty="0" err="1"/>
              <a:t>Заікін</a:t>
            </a:r>
            <a:r>
              <a:rPr lang="ru-RU" sz="2600" dirty="0"/>
              <a:t> В.Д.</a:t>
            </a:r>
          </a:p>
          <a:p>
            <a:pPr algn="r"/>
            <a:endParaRPr lang="ru-RU" sz="1000" dirty="0"/>
          </a:p>
          <a:p>
            <a:pPr algn="r"/>
            <a:r>
              <a:rPr lang="ru-RU" sz="2600" dirty="0"/>
              <a:t> </a:t>
            </a:r>
            <a:r>
              <a:rPr lang="ru-RU" sz="2600" dirty="0" err="1"/>
              <a:t>Керівник</a:t>
            </a:r>
            <a:r>
              <a:rPr lang="ru-RU" sz="2600" dirty="0"/>
              <a:t> </a:t>
            </a:r>
            <a:r>
              <a:rPr lang="ru-RU" sz="2600" dirty="0" err="1"/>
              <a:t>роботи</a:t>
            </a:r>
            <a:r>
              <a:rPr lang="ru-RU" sz="2600" dirty="0"/>
              <a:t>: </a:t>
            </a:r>
            <a:r>
              <a:rPr lang="ru-RU" sz="2600" dirty="0" err="1"/>
              <a:t>ст.викл</a:t>
            </a:r>
            <a:r>
              <a:rPr lang="ru-RU" sz="2600" dirty="0"/>
              <a:t>. </a:t>
            </a:r>
            <a:r>
              <a:rPr lang="ru-RU" sz="2600" dirty="0" err="1"/>
              <a:t>Саманцов</a:t>
            </a:r>
            <a:r>
              <a:rPr lang="ru-RU" sz="2600" dirty="0"/>
              <a:t> О.О.</a:t>
            </a:r>
          </a:p>
          <a:p>
            <a:pPr algn="r"/>
            <a:endParaRPr lang="ru-RU" sz="2600" dirty="0"/>
          </a:p>
        </p:txBody>
      </p:sp>
    </p:spTree>
    <p:extLst>
      <p:ext uri="{BB962C8B-B14F-4D97-AF65-F5344CB8AC3E}">
        <p14:creationId xmlns:p14="http://schemas.microsoft.com/office/powerpoint/2010/main" val="16963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111FA-BFB2-C56A-1254-AFFEE8AF2740}"/>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34A146D6-F396-78D2-E2E6-CBAD9E3EAD82}"/>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9542CFCD-735E-B516-CC60-1488614D7F5D}"/>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10</a:t>
            </a:fld>
            <a:endParaRPr lang="ru-RU" sz="2600" b="1" dirty="0"/>
          </a:p>
        </p:txBody>
      </p:sp>
      <p:sp>
        <p:nvSpPr>
          <p:cNvPr id="7" name="Заголовок 1">
            <a:extLst>
              <a:ext uri="{FF2B5EF4-FFF2-40B4-BE49-F238E27FC236}">
                <a16:creationId xmlns:a16="http://schemas.microsoft.com/office/drawing/2014/main" id="{B17F57D5-D5ED-CCBE-C115-3D0FF4B71C01}"/>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3600" dirty="0"/>
              <a:t>Інтерфейс користувача: сторінка з рейтинговою таблицею </a:t>
            </a:r>
            <a:endParaRPr lang="ru-RU" dirty="0"/>
          </a:p>
        </p:txBody>
      </p:sp>
      <p:pic>
        <p:nvPicPr>
          <p:cNvPr id="2" name="Рисунок 1" descr="photo_2024-05-10_18-02-44">
            <a:extLst>
              <a:ext uri="{FF2B5EF4-FFF2-40B4-BE49-F238E27FC236}">
                <a16:creationId xmlns:a16="http://schemas.microsoft.com/office/drawing/2014/main" id="{0F3BAF14-4C9A-F73C-F6E1-231E3BE916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377" y="1831606"/>
            <a:ext cx="9811246" cy="4703814"/>
          </a:xfrm>
          <a:prstGeom prst="rect">
            <a:avLst/>
          </a:prstGeom>
          <a:noFill/>
          <a:ln>
            <a:solidFill>
              <a:schemeClr val="tx1"/>
            </a:solidFill>
          </a:ln>
        </p:spPr>
      </p:pic>
    </p:spTree>
    <p:extLst>
      <p:ext uri="{BB962C8B-B14F-4D97-AF65-F5344CB8AC3E}">
        <p14:creationId xmlns:p14="http://schemas.microsoft.com/office/powerpoint/2010/main" val="189367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D772E-7024-A5F3-D91C-78B948B62EDB}"/>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A1D203DE-75CE-855A-E953-FAF9E7E8B667}"/>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DB34B299-B614-A4C8-7894-328F1EC27CF6}"/>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11</a:t>
            </a:fld>
            <a:endParaRPr lang="ru-RU" sz="2600" b="1" dirty="0"/>
          </a:p>
        </p:txBody>
      </p:sp>
      <p:sp>
        <p:nvSpPr>
          <p:cNvPr id="7" name="Заголовок 1">
            <a:extLst>
              <a:ext uri="{FF2B5EF4-FFF2-40B4-BE49-F238E27FC236}">
                <a16:creationId xmlns:a16="http://schemas.microsoft.com/office/drawing/2014/main" id="{0078406F-9C21-F622-6677-F0B4F5E031BD}"/>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3600" dirty="0"/>
              <a:t>Інтерфейс користувача: сторінка нотифікацій</a:t>
            </a:r>
            <a:endParaRPr lang="ru-RU" dirty="0"/>
          </a:p>
        </p:txBody>
      </p:sp>
      <p:pic>
        <p:nvPicPr>
          <p:cNvPr id="3" name="Рисунок 2">
            <a:extLst>
              <a:ext uri="{FF2B5EF4-FFF2-40B4-BE49-F238E27FC236}">
                <a16:creationId xmlns:a16="http://schemas.microsoft.com/office/drawing/2014/main" id="{45A44F74-74DA-23C0-7276-80D95C00E8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328" b="32902"/>
          <a:stretch/>
        </p:blipFill>
        <p:spPr bwMode="auto">
          <a:xfrm>
            <a:off x="368111" y="1709082"/>
            <a:ext cx="11455778" cy="2942911"/>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318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E1E6-A052-7A85-F3DA-121EF3EFB9BB}"/>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ECF9163E-3BD0-5BFE-5372-8D6848ADE066}"/>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311EC9EF-475F-49DD-D1B4-C9F7E3300A58}"/>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12</a:t>
            </a:fld>
            <a:endParaRPr lang="ru-RU" sz="2600" b="1" dirty="0"/>
          </a:p>
        </p:txBody>
      </p:sp>
      <p:sp>
        <p:nvSpPr>
          <p:cNvPr id="7" name="Заголовок 1">
            <a:extLst>
              <a:ext uri="{FF2B5EF4-FFF2-40B4-BE49-F238E27FC236}">
                <a16:creationId xmlns:a16="http://schemas.microsoft.com/office/drawing/2014/main" id="{5915A6CA-B3DD-B96D-B966-E2D460235FFF}"/>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3600" dirty="0"/>
              <a:t>Інтерфейс користувача: дошка новин</a:t>
            </a:r>
            <a:endParaRPr lang="ru-RU" dirty="0"/>
          </a:p>
        </p:txBody>
      </p:sp>
      <p:pic>
        <p:nvPicPr>
          <p:cNvPr id="3" name="Рисунок 2">
            <a:extLst>
              <a:ext uri="{FF2B5EF4-FFF2-40B4-BE49-F238E27FC236}">
                <a16:creationId xmlns:a16="http://schemas.microsoft.com/office/drawing/2014/main" id="{3AE5970F-7692-0D89-F7B7-5AE1BDB65FB6}"/>
              </a:ext>
            </a:extLst>
          </p:cNvPr>
          <p:cNvPicPr>
            <a:picLocks noChangeAspect="1"/>
          </p:cNvPicPr>
          <p:nvPr/>
        </p:nvPicPr>
        <p:blipFill rotWithShape="1">
          <a:blip r:embed="rId3"/>
          <a:srcRect t="8051" b="12382"/>
          <a:stretch/>
        </p:blipFill>
        <p:spPr bwMode="auto">
          <a:xfrm>
            <a:off x="444088" y="1709082"/>
            <a:ext cx="11303823" cy="422491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659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8468-3884-358A-56F1-E45367862637}"/>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11F966AA-DB5F-9E4D-497C-BEF4EEB6C8E0}"/>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BF0F170D-8188-C40C-4B4D-C7358049E4CB}"/>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13</a:t>
            </a:fld>
            <a:endParaRPr lang="ru-RU" sz="2600" b="1" dirty="0"/>
          </a:p>
        </p:txBody>
      </p:sp>
      <p:sp>
        <p:nvSpPr>
          <p:cNvPr id="6" name="TextBox 5">
            <a:extLst>
              <a:ext uri="{FF2B5EF4-FFF2-40B4-BE49-F238E27FC236}">
                <a16:creationId xmlns:a16="http://schemas.microsoft.com/office/drawing/2014/main" id="{B23D13ED-C15D-9177-1D9E-D5D15DB36C42}"/>
              </a:ext>
            </a:extLst>
          </p:cNvPr>
          <p:cNvSpPr txBox="1"/>
          <p:nvPr/>
        </p:nvSpPr>
        <p:spPr>
          <a:xfrm>
            <a:off x="580102" y="1509027"/>
            <a:ext cx="11302182" cy="4524315"/>
          </a:xfrm>
          <a:prstGeom prst="rect">
            <a:avLst/>
          </a:prstGeom>
          <a:noFill/>
        </p:spPr>
        <p:txBody>
          <a:bodyPr wrap="square" rtlCol="0">
            <a:spAutoFit/>
          </a:bodyPr>
          <a:lstStyle/>
          <a:p>
            <a:pPr marL="342900" indent="-342900" algn="just">
              <a:buFont typeface="Wingdings" panose="05000000000000000000" pitchFamily="2" charset="2"/>
              <a:buChar char="Ø"/>
            </a:pPr>
            <a:r>
              <a:rPr lang="uk-UA" sz="3600" b="1" dirty="0">
                <a:effectLst/>
                <a:latin typeface="Calibri" panose="020F0502020204030204" pitchFamily="34" charset="0"/>
                <a:ea typeface="Calibri" panose="020F0502020204030204" pitchFamily="34" charset="0"/>
                <a:cs typeface="Arial" panose="020B0604020202020204" pitchFamily="34" charset="0"/>
              </a:rPr>
              <a:t>Серверна частина</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Java</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Spring</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Framework</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Spring</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Boot</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Spring</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Web</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Spring</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Security</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Hibernate</a:t>
            </a:r>
            <a:r>
              <a:rPr lang="uk-UA" sz="3600" dirty="0">
                <a:effectLst/>
                <a:latin typeface="Calibri" panose="020F0502020204030204" pitchFamily="34" charset="0"/>
                <a:ea typeface="Calibri" panose="020F0502020204030204" pitchFamily="34" charset="0"/>
                <a:cs typeface="Arial" panose="020B0604020202020204" pitchFamily="34" charset="0"/>
              </a:rPr>
              <a:t> ORM, база даних H2.</a:t>
            </a:r>
          </a:p>
          <a:p>
            <a:pPr marL="342900" indent="-342900" algn="just">
              <a:buFont typeface="Wingdings" panose="05000000000000000000" pitchFamily="2" charset="2"/>
              <a:buChar char="Ø"/>
            </a:pPr>
            <a:r>
              <a:rPr lang="uk-UA" sz="3600" b="1" dirty="0">
                <a:effectLst/>
                <a:latin typeface="Calibri" panose="020F0502020204030204" pitchFamily="34" charset="0"/>
                <a:ea typeface="Calibri" panose="020F0502020204030204" pitchFamily="34" charset="0"/>
                <a:cs typeface="Arial" panose="020B0604020202020204" pitchFamily="34" charset="0"/>
              </a:rPr>
              <a:t>Клієнтська частина</a:t>
            </a:r>
            <a:r>
              <a:rPr lang="uk-UA" sz="3600" dirty="0">
                <a:effectLst/>
                <a:latin typeface="Calibri" panose="020F0502020204030204" pitchFamily="34" charset="0"/>
                <a:ea typeface="Calibri" panose="020F0502020204030204" pitchFamily="34" charset="0"/>
                <a:cs typeface="Arial" panose="020B0604020202020204" pitchFamily="34" charset="0"/>
              </a:rPr>
              <a:t>: HTML, CSS, </a:t>
            </a:r>
            <a:r>
              <a:rPr lang="uk-UA" sz="3600" dirty="0" err="1">
                <a:effectLst/>
                <a:latin typeface="Calibri" panose="020F0502020204030204" pitchFamily="34" charset="0"/>
                <a:ea typeface="Calibri" panose="020F0502020204030204" pitchFamily="34" charset="0"/>
                <a:cs typeface="Arial" panose="020B0604020202020204" pitchFamily="34" charset="0"/>
              </a:rPr>
              <a:t>JavaScript</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Thymeleaf</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Bootstrap</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jQuery</a:t>
            </a:r>
            <a:r>
              <a:rPr lang="uk-UA" sz="3600" dirty="0">
                <a:effectLst/>
                <a:latin typeface="Calibri" panose="020F0502020204030204" pitchFamily="34" charset="0"/>
                <a:ea typeface="Calibri" panose="020F0502020204030204" pitchFamily="34" charset="0"/>
                <a:cs typeface="Arial" panose="020B0604020202020204" pitchFamily="34" charset="0"/>
              </a:rPr>
              <a:t>, AJAX.</a:t>
            </a:r>
          </a:p>
          <a:p>
            <a:pPr marL="342900" indent="-342900" algn="just">
              <a:buFont typeface="Wingdings" panose="05000000000000000000" pitchFamily="2" charset="2"/>
              <a:buChar char="Ø"/>
            </a:pPr>
            <a:r>
              <a:rPr lang="uk-UA" sz="3600" b="1" dirty="0">
                <a:effectLst/>
                <a:latin typeface="Calibri" panose="020F0502020204030204" pitchFamily="34" charset="0"/>
                <a:ea typeface="Calibri" panose="020F0502020204030204" pitchFamily="34" charset="0"/>
                <a:cs typeface="Arial" panose="020B0604020202020204" pitchFamily="34" charset="0"/>
              </a:rPr>
              <a:t>Додаткові бібліотеки</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Apache</a:t>
            </a:r>
            <a:r>
              <a:rPr lang="uk-UA" sz="3600" dirty="0">
                <a:effectLst/>
                <a:latin typeface="Calibri" panose="020F0502020204030204" pitchFamily="34" charset="0"/>
                <a:ea typeface="Calibri" panose="020F0502020204030204" pitchFamily="34" charset="0"/>
                <a:cs typeface="Arial" panose="020B0604020202020204" pitchFamily="34" charset="0"/>
              </a:rPr>
              <a:t> POI-</a:t>
            </a:r>
            <a:r>
              <a:rPr lang="uk-UA" sz="3600" dirty="0" err="1">
                <a:effectLst/>
                <a:latin typeface="Calibri" panose="020F0502020204030204" pitchFamily="34" charset="0"/>
                <a:ea typeface="Calibri" panose="020F0502020204030204" pitchFamily="34" charset="0"/>
                <a:cs typeface="Arial" panose="020B0604020202020204" pitchFamily="34" charset="0"/>
              </a:rPr>
              <a:t>ooxml</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OpenCSV</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xlsx</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csv</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Spring</a:t>
            </a:r>
            <a:r>
              <a:rPr lang="uk-UA" sz="3600" dirty="0">
                <a:effectLst/>
                <a:latin typeface="Calibri" panose="020F0502020204030204" pitchFamily="34" charset="0"/>
                <a:ea typeface="Calibri" panose="020F0502020204030204" pitchFamily="34" charset="0"/>
                <a:cs typeface="Arial" panose="020B0604020202020204" pitchFamily="34" charset="0"/>
              </a:rPr>
              <a:t> </a:t>
            </a:r>
            <a:r>
              <a:rPr lang="uk-UA" sz="3600" dirty="0" err="1">
                <a:effectLst/>
                <a:latin typeface="Calibri" panose="020F0502020204030204" pitchFamily="34" charset="0"/>
                <a:ea typeface="Calibri" panose="020F0502020204030204" pitchFamily="34" charset="0"/>
                <a:cs typeface="Arial" panose="020B0604020202020204" pitchFamily="34" charset="0"/>
              </a:rPr>
              <a:t>Mail</a:t>
            </a:r>
            <a:r>
              <a:rPr lang="uk-UA" sz="3600" dirty="0">
                <a:effectLst/>
                <a:latin typeface="Calibri" panose="020F0502020204030204" pitchFamily="34" charset="0"/>
                <a:ea typeface="Calibri" panose="020F0502020204030204" pitchFamily="34" charset="0"/>
                <a:cs typeface="Arial" panose="020B0604020202020204" pitchFamily="34" charset="0"/>
              </a:rPr>
              <a:t> (нотифікації), </a:t>
            </a:r>
            <a:r>
              <a:rPr lang="uk-UA" sz="3600" dirty="0" err="1">
                <a:effectLst/>
                <a:latin typeface="Calibri" panose="020F0502020204030204" pitchFamily="34" charset="0"/>
                <a:ea typeface="Calibri" panose="020F0502020204030204" pitchFamily="34" charset="0"/>
                <a:cs typeface="Arial" panose="020B0604020202020204" pitchFamily="34" charset="0"/>
              </a:rPr>
              <a:t>Lombok</a:t>
            </a:r>
            <a:r>
              <a:rPr lang="uk-UA" sz="3600" dirty="0">
                <a:effectLst/>
                <a:latin typeface="Calibri" panose="020F0502020204030204" pitchFamily="34" charset="0"/>
                <a:ea typeface="Calibri" panose="020F0502020204030204" pitchFamily="34" charset="0"/>
                <a:cs typeface="Arial" panose="020B0604020202020204" pitchFamily="34" charset="0"/>
              </a:rPr>
              <a:t>.</a:t>
            </a:r>
          </a:p>
          <a:p>
            <a:pPr marL="342900" indent="-342900" algn="just">
              <a:buFont typeface="Wingdings" panose="05000000000000000000" pitchFamily="2" charset="2"/>
              <a:buChar char="Ø"/>
            </a:pPr>
            <a:r>
              <a:rPr lang="uk-UA" sz="3600" b="1" dirty="0">
                <a:effectLst/>
                <a:latin typeface="Calibri" panose="020F0502020204030204" pitchFamily="34" charset="0"/>
                <a:ea typeface="Calibri" panose="020F0502020204030204" pitchFamily="34" charset="0"/>
                <a:cs typeface="Arial" panose="020B0604020202020204" pitchFamily="34" charset="0"/>
              </a:rPr>
              <a:t>Обмін даними</a:t>
            </a:r>
            <a:r>
              <a:rPr lang="uk-UA" sz="3600" dirty="0">
                <a:effectLst/>
                <a:latin typeface="Calibri" panose="020F0502020204030204" pitchFamily="34" charset="0"/>
                <a:ea typeface="Calibri" panose="020F0502020204030204" pitchFamily="34" charset="0"/>
                <a:cs typeface="Arial" panose="020B0604020202020204" pitchFamily="34" charset="0"/>
              </a:rPr>
              <a:t>: REST API (JSON).</a:t>
            </a:r>
          </a:p>
        </p:txBody>
      </p:sp>
      <p:sp>
        <p:nvSpPr>
          <p:cNvPr id="7" name="Заголовок 1">
            <a:extLst>
              <a:ext uri="{FF2B5EF4-FFF2-40B4-BE49-F238E27FC236}">
                <a16:creationId xmlns:a16="http://schemas.microsoft.com/office/drawing/2014/main" id="{0F97B58B-106C-FD4D-BB2F-10253D9D8794}"/>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Використані</a:t>
            </a:r>
            <a:r>
              <a:rPr lang="ru-RU" dirty="0"/>
              <a:t> </a:t>
            </a:r>
            <a:r>
              <a:rPr lang="ru-RU" dirty="0" err="1"/>
              <a:t>технології</a:t>
            </a:r>
            <a:endParaRPr lang="ru-RU" dirty="0"/>
          </a:p>
        </p:txBody>
      </p:sp>
    </p:spTree>
    <p:extLst>
      <p:ext uri="{BB962C8B-B14F-4D97-AF65-F5344CB8AC3E}">
        <p14:creationId xmlns:p14="http://schemas.microsoft.com/office/powerpoint/2010/main" val="420284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2EE8C-0B92-F1E0-7A6A-C5A19A2F6288}"/>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FD00C4B1-C5A5-6C0E-DDAC-189B9AA3BA1D}"/>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136DEFF1-26EE-0422-27E7-C82ACFD19640}"/>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14</a:t>
            </a:fld>
            <a:endParaRPr lang="ru-RU" sz="2600" b="1" dirty="0"/>
          </a:p>
        </p:txBody>
      </p:sp>
      <p:sp>
        <p:nvSpPr>
          <p:cNvPr id="6" name="TextBox 5">
            <a:extLst>
              <a:ext uri="{FF2B5EF4-FFF2-40B4-BE49-F238E27FC236}">
                <a16:creationId xmlns:a16="http://schemas.microsoft.com/office/drawing/2014/main" id="{05AA257C-9A36-F56F-BBF9-869B900D07A5}"/>
              </a:ext>
            </a:extLst>
          </p:cNvPr>
          <p:cNvSpPr txBox="1"/>
          <p:nvPr/>
        </p:nvSpPr>
        <p:spPr>
          <a:xfrm>
            <a:off x="580102" y="1509027"/>
            <a:ext cx="11302182" cy="5170646"/>
          </a:xfrm>
          <a:prstGeom prst="rect">
            <a:avLst/>
          </a:prstGeom>
          <a:noFill/>
        </p:spPr>
        <p:txBody>
          <a:bodyPr wrap="square" rtlCol="0">
            <a:spAutoFit/>
          </a:bodyPr>
          <a:lstStyle/>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Модульне</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JUnit</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Mockito</a:t>
            </a:r>
            <a:r>
              <a:rPr lang="uk-UA" sz="3000" dirty="0">
                <a:effectLst/>
                <a:ea typeface="Calibri" panose="020F0502020204030204" pitchFamily="34" charset="0"/>
                <a:cs typeface="Arial" panose="020B0604020202020204" pitchFamily="34" charset="0"/>
              </a:rPr>
              <a:t> для перевірки окремих компонентів.</a:t>
            </a:r>
          </a:p>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Інтеграційне</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Spring</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Boot</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Test</a:t>
            </a:r>
            <a:r>
              <a:rPr lang="uk-UA" sz="3000" dirty="0">
                <a:effectLst/>
                <a:ea typeface="Calibri" panose="020F0502020204030204" pitchFamily="34" charset="0"/>
                <a:cs typeface="Arial" panose="020B0604020202020204" pitchFamily="34" charset="0"/>
              </a:rPr>
              <a:t> для взаємодії модулів і доступу до H2.</a:t>
            </a:r>
          </a:p>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Функціональне</a:t>
            </a:r>
            <a:r>
              <a:rPr lang="uk-UA" sz="3000" dirty="0">
                <a:effectLst/>
                <a:ea typeface="Calibri" panose="020F0502020204030204" pitchFamily="34" charset="0"/>
                <a:cs typeface="Arial" panose="020B0604020202020204" pitchFamily="34" charset="0"/>
              </a:rPr>
              <a:t>: перевірка сценаріїв (реєстрація, профілі, рейтинги, нотифікації) з </a:t>
            </a:r>
            <a:r>
              <a:rPr lang="uk-UA" sz="3000" dirty="0" err="1">
                <a:effectLst/>
                <a:ea typeface="Calibri" panose="020F0502020204030204" pitchFamily="34" charset="0"/>
                <a:cs typeface="Arial" panose="020B0604020202020204" pitchFamily="34" charset="0"/>
              </a:rPr>
              <a:t>Selenium</a:t>
            </a:r>
            <a:r>
              <a:rPr lang="uk-UA" sz="3000" dirty="0">
                <a:effectLst/>
                <a:ea typeface="Calibri" panose="020F0502020204030204" pitchFamily="34" charset="0"/>
                <a:cs typeface="Arial" panose="020B0604020202020204" pitchFamily="34" charset="0"/>
              </a:rPr>
              <a:t> для веб-інтерфейсу.</a:t>
            </a:r>
          </a:p>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REST API</a:t>
            </a:r>
            <a:r>
              <a:rPr lang="uk-UA" sz="3000" dirty="0">
                <a:effectLst/>
                <a:ea typeface="Calibri" panose="020F0502020204030204" pitchFamily="34" charset="0"/>
                <a:cs typeface="Arial" panose="020B0604020202020204" pitchFamily="34" charset="0"/>
              </a:rPr>
              <a:t>: тестування </a:t>
            </a:r>
            <a:r>
              <a:rPr lang="uk-UA" sz="3000" dirty="0" err="1">
                <a:effectLst/>
                <a:ea typeface="Calibri" panose="020F0502020204030204" pitchFamily="34" charset="0"/>
                <a:cs typeface="Arial" panose="020B0604020202020204" pitchFamily="34" charset="0"/>
              </a:rPr>
              <a:t>ендпоінтів</a:t>
            </a:r>
            <a:r>
              <a:rPr lang="uk-UA" sz="3000" dirty="0">
                <a:effectLst/>
                <a:ea typeface="Calibri" panose="020F0502020204030204" pitchFamily="34" charset="0"/>
                <a:cs typeface="Arial" panose="020B0604020202020204" pitchFamily="34" charset="0"/>
              </a:rPr>
              <a:t> через </a:t>
            </a:r>
            <a:r>
              <a:rPr lang="uk-UA" sz="3000" dirty="0" err="1">
                <a:effectLst/>
                <a:ea typeface="Calibri" panose="020F0502020204030204" pitchFamily="34" charset="0"/>
                <a:cs typeface="Arial" panose="020B0604020202020204" pitchFamily="34" charset="0"/>
              </a:rPr>
              <a:t>Postman</a:t>
            </a:r>
            <a:r>
              <a:rPr lang="uk-UA" sz="3000" dirty="0">
                <a:effectLst/>
                <a:ea typeface="Calibri" panose="020F0502020204030204" pitchFamily="34" charset="0"/>
                <a:cs typeface="Arial" panose="020B0604020202020204" pitchFamily="34" charset="0"/>
              </a:rPr>
              <a:t>.</a:t>
            </a:r>
          </a:p>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Безпека</a:t>
            </a:r>
            <a:r>
              <a:rPr lang="uk-UA" sz="3000" dirty="0">
                <a:effectLst/>
                <a:ea typeface="Calibri" panose="020F0502020204030204" pitchFamily="34" charset="0"/>
                <a:cs typeface="Arial" panose="020B0604020202020204" pitchFamily="34" charset="0"/>
              </a:rPr>
              <a:t>: OWASP ZAP для захисту від SQL-ін’єкцій, XSS-атак.</a:t>
            </a:r>
          </a:p>
          <a:p>
            <a:pPr marL="285750" indent="-285750" algn="just">
              <a:buFont typeface="Wingdings" panose="05000000000000000000" pitchFamily="2" charset="2"/>
              <a:buChar char="Ø"/>
            </a:pPr>
            <a:r>
              <a:rPr lang="uk-UA" sz="3000" b="1" dirty="0" err="1">
                <a:effectLst/>
                <a:ea typeface="Calibri" panose="020F0502020204030204" pitchFamily="34" charset="0"/>
                <a:cs typeface="Arial" panose="020B0604020202020204" pitchFamily="34" charset="0"/>
              </a:rPr>
              <a:t>JavaScript</a:t>
            </a:r>
            <a:r>
              <a:rPr lang="uk-UA" sz="3000" dirty="0">
                <a:effectLst/>
                <a:ea typeface="Calibri" panose="020F0502020204030204" pitchFamily="34" charset="0"/>
                <a:cs typeface="Arial" panose="020B0604020202020204" pitchFamily="34" charset="0"/>
              </a:rPr>
              <a:t>: </a:t>
            </a:r>
            <a:r>
              <a:rPr lang="uk-UA" sz="3000" dirty="0" err="1">
                <a:effectLst/>
                <a:ea typeface="Calibri" panose="020F0502020204030204" pitchFamily="34" charset="0"/>
                <a:cs typeface="Arial" panose="020B0604020202020204" pitchFamily="34" charset="0"/>
              </a:rPr>
              <a:t>Jasmine</a:t>
            </a:r>
            <a:r>
              <a:rPr lang="uk-UA" sz="3000" dirty="0">
                <a:effectLst/>
                <a:ea typeface="Calibri" panose="020F0502020204030204" pitchFamily="34" charset="0"/>
                <a:cs typeface="Arial" panose="020B0604020202020204" pitchFamily="34" charset="0"/>
              </a:rPr>
              <a:t> для клієнтської логіки.</a:t>
            </a:r>
          </a:p>
          <a:p>
            <a:pPr marL="285750" indent="-285750" algn="just">
              <a:buFont typeface="Wingdings" panose="05000000000000000000" pitchFamily="2" charset="2"/>
              <a:buChar char="Ø"/>
            </a:pPr>
            <a:r>
              <a:rPr lang="uk-UA" sz="3000" b="1" dirty="0">
                <a:effectLst/>
                <a:ea typeface="Calibri" panose="020F0502020204030204" pitchFamily="34" charset="0"/>
                <a:cs typeface="Arial" panose="020B0604020202020204" pitchFamily="34" charset="0"/>
              </a:rPr>
              <a:t>Навантаження</a:t>
            </a:r>
            <a:r>
              <a:rPr lang="uk-UA" sz="3000" dirty="0">
                <a:effectLst/>
                <a:ea typeface="Calibri" panose="020F0502020204030204" pitchFamily="34" charset="0"/>
                <a:cs typeface="Arial" panose="020B0604020202020204" pitchFamily="34" charset="0"/>
              </a:rPr>
              <a:t>: перевірка стійкості до пікових навантажень.</a:t>
            </a:r>
          </a:p>
        </p:txBody>
      </p:sp>
      <p:sp>
        <p:nvSpPr>
          <p:cNvPr id="7" name="Заголовок 1">
            <a:extLst>
              <a:ext uri="{FF2B5EF4-FFF2-40B4-BE49-F238E27FC236}">
                <a16:creationId xmlns:a16="http://schemas.microsoft.com/office/drawing/2014/main" id="{453166A3-DF30-8B28-ACF0-E1E82486C149}"/>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Тестування</a:t>
            </a:r>
            <a:r>
              <a:rPr lang="ru-RU" dirty="0"/>
              <a:t> веб-</a:t>
            </a:r>
            <a:r>
              <a:rPr lang="ru-RU" dirty="0" err="1"/>
              <a:t>системи</a:t>
            </a:r>
            <a:endParaRPr lang="ru-RU" dirty="0"/>
          </a:p>
        </p:txBody>
      </p:sp>
    </p:spTree>
    <p:extLst>
      <p:ext uri="{BB962C8B-B14F-4D97-AF65-F5344CB8AC3E}">
        <p14:creationId xmlns:p14="http://schemas.microsoft.com/office/powerpoint/2010/main" val="161478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2F18E-713C-7009-DCA5-DFACEC598F62}"/>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DB555D1E-EA96-26D0-326B-078D961765B2}"/>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692867C1-E8DD-7DDD-B353-4B78D02436F2}"/>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15</a:t>
            </a:fld>
            <a:endParaRPr lang="ru-RU" sz="2600" b="1" dirty="0"/>
          </a:p>
        </p:txBody>
      </p:sp>
      <p:sp>
        <p:nvSpPr>
          <p:cNvPr id="6" name="TextBox 5">
            <a:extLst>
              <a:ext uri="{FF2B5EF4-FFF2-40B4-BE49-F238E27FC236}">
                <a16:creationId xmlns:a16="http://schemas.microsoft.com/office/drawing/2014/main" id="{036A36C1-D052-6991-0C7F-DA1332F2B7C8}"/>
              </a:ext>
            </a:extLst>
          </p:cNvPr>
          <p:cNvSpPr txBox="1"/>
          <p:nvPr/>
        </p:nvSpPr>
        <p:spPr>
          <a:xfrm>
            <a:off x="580102" y="1509027"/>
            <a:ext cx="11302182" cy="4801314"/>
          </a:xfrm>
          <a:prstGeom prst="rect">
            <a:avLst/>
          </a:prstGeom>
          <a:noFill/>
        </p:spPr>
        <p:txBody>
          <a:bodyPr wrap="square" rtlCol="0">
            <a:spAutoFit/>
          </a:bodyPr>
          <a:lstStyle/>
          <a:p>
            <a:pPr algn="just">
              <a:buNone/>
            </a:pPr>
            <a:r>
              <a:rPr lang="uk-UA" i="1" dirty="0">
                <a:effectLst/>
              </a:rPr>
              <a:t>Реалістичність та корисність отриманих результатів</a:t>
            </a:r>
            <a:endParaRPr lang="uk-UA" i="1" dirty="0"/>
          </a:p>
          <a:p>
            <a:pPr algn="just">
              <a:buNone/>
            </a:pPr>
            <a:r>
              <a:rPr lang="uk-UA" dirty="0">
                <a:effectLst/>
              </a:rPr>
              <a:t>Розроблений веб-застосунок успішно реалізує моніторинг і управління академічними досягненнями студентів. Система забезпечує зручний доступ до профілів, рейтингів, нагород і нотифікацій, підвищуючи прозорість і ефективність навчального процесу. Проведене тестування підтвердило стабільність, безпеку та відповідність функціональним вимогам.</a:t>
            </a:r>
          </a:p>
          <a:p>
            <a:pPr algn="just">
              <a:buNone/>
            </a:pPr>
            <a:endParaRPr lang="uk-UA" dirty="0">
              <a:effectLst/>
            </a:endParaRPr>
          </a:p>
          <a:p>
            <a:pPr algn="just">
              <a:buNone/>
            </a:pPr>
            <a:r>
              <a:rPr lang="uk-UA" i="1" dirty="0">
                <a:effectLst/>
              </a:rPr>
              <a:t>Можливості використання</a:t>
            </a:r>
            <a:endParaRPr lang="uk-UA" i="1" dirty="0"/>
          </a:p>
          <a:p>
            <a:pPr algn="just">
              <a:buNone/>
            </a:pPr>
            <a:r>
              <a:rPr lang="uk-UA" dirty="0">
                <a:effectLst/>
              </a:rPr>
              <a:t>Застосунок може бути впроваджений в університетах для автоматизації управління навчальними даними, мотивації студентів через рейтингові таблиці та спрощення комунікації між студентами, викладачами й адміністрацією. Інтеграція з іншими системами через </a:t>
            </a:r>
            <a:r>
              <a:rPr lang="en-US" dirty="0">
                <a:effectLst/>
              </a:rPr>
              <a:t>REST API </a:t>
            </a:r>
            <a:r>
              <a:rPr lang="uk-UA" dirty="0">
                <a:effectLst/>
              </a:rPr>
              <a:t>робить його універсальним для освітніх закладів.</a:t>
            </a:r>
          </a:p>
          <a:p>
            <a:pPr algn="just">
              <a:buNone/>
            </a:pPr>
            <a:endParaRPr lang="uk-UA" dirty="0">
              <a:effectLst/>
            </a:endParaRPr>
          </a:p>
          <a:p>
            <a:pPr algn="just"/>
            <a:r>
              <a:rPr lang="uk-UA" i="1" dirty="0">
                <a:effectLst/>
              </a:rPr>
              <a:t>Можливий розвиток програмного забезпечення</a:t>
            </a:r>
            <a:endParaRPr lang="uk-UA" i="1" dirty="0"/>
          </a:p>
          <a:p>
            <a:pPr algn="just"/>
            <a:r>
              <a:rPr lang="uk-UA" dirty="0">
                <a:effectLst/>
              </a:rPr>
              <a:t>Подальший розвиток включає додавання мобільного додатку, інтеграцію з хмарними сервісами, підтримку багатомовності та розширення аналітичних інструментів для прогнозування академічного прогресу. Планується впровадження машинного навчання для персоналізації рекомендацій і оптимізації рейтингів.</a:t>
            </a:r>
          </a:p>
        </p:txBody>
      </p:sp>
      <p:sp>
        <p:nvSpPr>
          <p:cNvPr id="7" name="Заголовок 1">
            <a:extLst>
              <a:ext uri="{FF2B5EF4-FFF2-40B4-BE49-F238E27FC236}">
                <a16:creationId xmlns:a16="http://schemas.microsoft.com/office/drawing/2014/main" id="{C1D3982E-8FE7-D31D-2E03-43026629CE52}"/>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Підсумки</a:t>
            </a:r>
            <a:endParaRPr lang="ru-RU" dirty="0"/>
          </a:p>
        </p:txBody>
      </p:sp>
    </p:spTree>
    <p:extLst>
      <p:ext uri="{BB962C8B-B14F-4D97-AF65-F5344CB8AC3E}">
        <p14:creationId xmlns:p14="http://schemas.microsoft.com/office/powerpoint/2010/main" val="131611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68FB43ED-8CC5-85C8-98DA-68BCD1D420D2}"/>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C1C424AE-306F-2DB0-D0DA-C4DB7385A730}"/>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2</a:t>
            </a:fld>
            <a:endParaRPr lang="ru-RU" sz="2600" b="1" dirty="0"/>
          </a:p>
        </p:txBody>
      </p:sp>
      <p:sp>
        <p:nvSpPr>
          <p:cNvPr id="6" name="TextBox 5">
            <a:extLst>
              <a:ext uri="{FF2B5EF4-FFF2-40B4-BE49-F238E27FC236}">
                <a16:creationId xmlns:a16="http://schemas.microsoft.com/office/drawing/2014/main" id="{A9AB34EF-31FF-5E22-D7F7-92A328FE3953}"/>
              </a:ext>
            </a:extLst>
          </p:cNvPr>
          <p:cNvSpPr txBox="1"/>
          <p:nvPr/>
        </p:nvSpPr>
        <p:spPr>
          <a:xfrm>
            <a:off x="580102" y="1509027"/>
            <a:ext cx="11302182" cy="4832092"/>
          </a:xfrm>
          <a:prstGeom prst="rect">
            <a:avLst/>
          </a:prstGeom>
          <a:noFill/>
        </p:spPr>
        <p:txBody>
          <a:bodyPr wrap="square" rtlCol="0">
            <a:spAutoFit/>
          </a:bodyPr>
          <a:lstStyle/>
          <a:p>
            <a:pPr algn="just"/>
            <a:r>
              <a:rPr lang="uk-UA" sz="2200" i="1" dirty="0">
                <a:effectLst/>
              </a:rPr>
              <a:t>Мета роботи</a:t>
            </a:r>
          </a:p>
          <a:p>
            <a:pPr algn="just"/>
            <a:r>
              <a:rPr lang="uk-UA" sz="2200" dirty="0"/>
              <a:t>Створення </a:t>
            </a:r>
            <a:r>
              <a:rPr lang="uk-UA" sz="2200" dirty="0">
                <a:effectLst/>
              </a:rPr>
              <a:t>надійної, безпечної та масштабованої веб-системи для моніторингу та управління академічними досягненнями студентів. Система спрямована на забезпечення зручного доступу до профілів користувачів, рейтингів, нагород та нотифікацій для студентів, викладачів та адміністрації, що сприяє підвищенню прозорості оцінювання та оптимізації навчального процесу.</a:t>
            </a:r>
          </a:p>
          <a:p>
            <a:pPr algn="just"/>
            <a:endParaRPr lang="uk-UA" sz="2200" dirty="0">
              <a:effectLst/>
            </a:endParaRPr>
          </a:p>
          <a:p>
            <a:pPr algn="just"/>
            <a:r>
              <a:rPr lang="uk-UA" sz="2200" i="1" dirty="0">
                <a:effectLst/>
              </a:rPr>
              <a:t>Об’єкт розробки</a:t>
            </a:r>
          </a:p>
          <a:p>
            <a:pPr algn="just"/>
            <a:r>
              <a:rPr lang="uk-UA" sz="2200" dirty="0">
                <a:effectLst/>
              </a:rPr>
              <a:t>Веб-застосунок для відстежування персональних досягнень студента, що включає </a:t>
            </a:r>
            <a:r>
              <a:rPr lang="uk-UA" sz="2200" dirty="0" err="1">
                <a:effectLst/>
              </a:rPr>
              <a:t>фронтенд</a:t>
            </a:r>
            <a:r>
              <a:rPr lang="uk-UA" sz="2200" dirty="0">
                <a:effectLst/>
              </a:rPr>
              <a:t> та </a:t>
            </a:r>
            <a:r>
              <a:rPr lang="uk-UA" sz="2200" dirty="0" err="1">
                <a:effectLst/>
              </a:rPr>
              <a:t>бекенд</a:t>
            </a:r>
            <a:r>
              <a:rPr lang="uk-UA" sz="2200" dirty="0">
                <a:effectLst/>
              </a:rPr>
              <a:t>. </a:t>
            </a:r>
            <a:r>
              <a:rPr lang="uk-UA" sz="2200" dirty="0" err="1">
                <a:effectLst/>
              </a:rPr>
              <a:t>Фронтенд</a:t>
            </a:r>
            <a:r>
              <a:rPr lang="uk-UA" sz="2200" dirty="0">
                <a:effectLst/>
              </a:rPr>
              <a:t> забезпечує інтуїтивно зрозумілий інтерфейс для взаємодії користувачів, розроблений з використанням </a:t>
            </a:r>
            <a:r>
              <a:rPr lang="en-US" sz="2200" dirty="0">
                <a:effectLst/>
              </a:rPr>
              <a:t>HTML, CSS, JavaScript, Thymeleaf </a:t>
            </a:r>
            <a:r>
              <a:rPr lang="uk-UA" sz="2200" dirty="0">
                <a:effectLst/>
              </a:rPr>
              <a:t>та </a:t>
            </a:r>
            <a:r>
              <a:rPr lang="en-US" sz="2200" dirty="0">
                <a:effectLst/>
              </a:rPr>
              <a:t>Bootstrap. </a:t>
            </a:r>
            <a:r>
              <a:rPr lang="uk-UA" sz="2200" dirty="0" err="1">
                <a:effectLst/>
              </a:rPr>
              <a:t>Бекенд</a:t>
            </a:r>
            <a:r>
              <a:rPr lang="uk-UA" sz="2200" dirty="0">
                <a:effectLst/>
              </a:rPr>
              <a:t> відповідає за обробку даних, реалізацію бізнес-логіки та інтеграцію з базою даних, використовуючи </a:t>
            </a:r>
            <a:r>
              <a:rPr lang="en-US" sz="2200" dirty="0">
                <a:effectLst/>
              </a:rPr>
              <a:t>Java, Spring Framework </a:t>
            </a:r>
            <a:r>
              <a:rPr lang="uk-UA" sz="2200" dirty="0">
                <a:effectLst/>
              </a:rPr>
              <a:t>та </a:t>
            </a:r>
            <a:r>
              <a:rPr lang="en-US" sz="2200" dirty="0">
                <a:effectLst/>
              </a:rPr>
              <a:t>Hibernate ORM.</a:t>
            </a:r>
          </a:p>
        </p:txBody>
      </p:sp>
      <p:sp>
        <p:nvSpPr>
          <p:cNvPr id="7" name="Заголовок 1">
            <a:extLst>
              <a:ext uri="{FF2B5EF4-FFF2-40B4-BE49-F238E27FC236}">
                <a16:creationId xmlns:a16="http://schemas.microsoft.com/office/drawing/2014/main" id="{C7465A4E-39C2-E2E0-888E-8474F4528A5E}"/>
              </a:ext>
            </a:extLst>
          </p:cNvPr>
          <p:cNvSpPr txBox="1">
            <a:spLocks/>
          </p:cNvSpPr>
          <p:nvPr/>
        </p:nvSpPr>
        <p:spPr>
          <a:xfrm>
            <a:off x="580103" y="462587"/>
            <a:ext cx="9860885"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a:t>Мета </a:t>
            </a:r>
            <a:r>
              <a:rPr lang="ru-RU" dirty="0" err="1"/>
              <a:t>роботи</a:t>
            </a:r>
            <a:r>
              <a:rPr lang="ru-RU" dirty="0"/>
              <a:t> та </a:t>
            </a:r>
            <a:r>
              <a:rPr lang="ru-RU" dirty="0" err="1"/>
              <a:t>об’єкт</a:t>
            </a:r>
            <a:r>
              <a:rPr lang="ru-RU" dirty="0"/>
              <a:t> </a:t>
            </a:r>
            <a:r>
              <a:rPr lang="ru-RU" dirty="0" err="1"/>
              <a:t>розробки</a:t>
            </a:r>
            <a:endParaRPr lang="uk-UA" dirty="0"/>
          </a:p>
        </p:txBody>
      </p:sp>
    </p:spTree>
    <p:extLst>
      <p:ext uri="{BB962C8B-B14F-4D97-AF65-F5344CB8AC3E}">
        <p14:creationId xmlns:p14="http://schemas.microsoft.com/office/powerpoint/2010/main" val="260781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91F11-0E51-E3A2-D998-B07B6B999876}"/>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0EB0370E-874D-3234-C6B9-781292FE4B73}"/>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72FCD949-C199-1C35-F69D-B4513C8A43E2}"/>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3</a:t>
            </a:fld>
            <a:endParaRPr lang="ru-RU" sz="2600" b="1" dirty="0"/>
          </a:p>
        </p:txBody>
      </p:sp>
      <p:sp>
        <p:nvSpPr>
          <p:cNvPr id="6" name="TextBox 5">
            <a:extLst>
              <a:ext uri="{FF2B5EF4-FFF2-40B4-BE49-F238E27FC236}">
                <a16:creationId xmlns:a16="http://schemas.microsoft.com/office/drawing/2014/main" id="{C4993298-8330-0C02-4708-CE800216B161}"/>
              </a:ext>
            </a:extLst>
          </p:cNvPr>
          <p:cNvSpPr txBox="1"/>
          <p:nvPr/>
        </p:nvSpPr>
        <p:spPr>
          <a:xfrm>
            <a:off x="580102" y="1509027"/>
            <a:ext cx="11302182" cy="5016758"/>
          </a:xfrm>
          <a:prstGeom prst="rect">
            <a:avLst/>
          </a:prstGeom>
          <a:noFill/>
        </p:spPr>
        <p:txBody>
          <a:bodyPr wrap="square" rtlCol="0">
            <a:spAutoFit/>
          </a:bodyPr>
          <a:lstStyle/>
          <a:p>
            <a:pPr algn="just">
              <a:buNone/>
            </a:pPr>
            <a:r>
              <a:rPr lang="uk-UA" sz="2000" dirty="0">
                <a:effectLst/>
              </a:rPr>
              <a:t>Сучасна освіта активно інтегрує інформаційні технології для </a:t>
            </a:r>
            <a:r>
              <a:rPr lang="uk-UA" sz="2000" dirty="0" err="1">
                <a:effectLst/>
              </a:rPr>
              <a:t>цифровізації</a:t>
            </a:r>
            <a:r>
              <a:rPr lang="uk-UA" sz="2000" dirty="0">
                <a:effectLst/>
              </a:rPr>
              <a:t> навчальних процесів. Ключові виклики включають потребу в персоналізації навчання, аналізі великих обсягів даних (</a:t>
            </a:r>
            <a:r>
              <a:rPr lang="en-US" sz="2000" dirty="0">
                <a:effectLst/>
              </a:rPr>
              <a:t>Big Data) </a:t>
            </a:r>
            <a:r>
              <a:rPr lang="uk-UA" sz="2000" dirty="0">
                <a:effectLst/>
              </a:rPr>
              <a:t>та забезпеченні високого рівня </a:t>
            </a:r>
            <a:r>
              <a:rPr lang="uk-UA" sz="2000" dirty="0" err="1">
                <a:effectLst/>
              </a:rPr>
              <a:t>кібербезпеки</a:t>
            </a:r>
            <a:r>
              <a:rPr lang="uk-UA" sz="2000" dirty="0">
                <a:effectLst/>
              </a:rPr>
              <a:t>. Університети потребують платформ для ефективного управління академічними досягненнями студентів, що адаптуються до індивідуальних потреб та забезпечують прозорість інформації.</a:t>
            </a:r>
          </a:p>
          <a:p>
            <a:pPr algn="just">
              <a:buNone/>
            </a:pPr>
            <a:endParaRPr lang="uk-UA" sz="2000" dirty="0">
              <a:effectLst/>
            </a:endParaRPr>
          </a:p>
          <a:p>
            <a:pPr algn="just">
              <a:buNone/>
            </a:pPr>
            <a:r>
              <a:rPr lang="uk-UA" sz="2000" i="1" dirty="0">
                <a:effectLst/>
              </a:rPr>
              <a:t>Аналіз предметної галузі </a:t>
            </a:r>
            <a:r>
              <a:rPr lang="uk-UA" sz="2000" dirty="0">
                <a:effectLst/>
              </a:rPr>
              <a:t>показує, що системи на зразок </a:t>
            </a:r>
            <a:r>
              <a:rPr lang="en-US" sz="2000" dirty="0">
                <a:effectLst/>
              </a:rPr>
              <a:t>Moodle </a:t>
            </a:r>
            <a:r>
              <a:rPr lang="uk-UA" sz="2000" dirty="0">
                <a:effectLst/>
              </a:rPr>
              <a:t>та </a:t>
            </a:r>
            <a:r>
              <a:rPr lang="en-US" sz="2000" dirty="0">
                <a:effectLst/>
              </a:rPr>
              <a:t>Canvas </a:t>
            </a:r>
            <a:r>
              <a:rPr lang="uk-UA" sz="2000" dirty="0">
                <a:effectLst/>
              </a:rPr>
              <a:t>пропонують інструменти для управління навчанням, однак мають обмеження у гнучкості інтеграції та спеціалізації на моніторингу досягнень. Розроблена система вирізняється фокусом на академічні досягнення, інтуїтивним інтерфейсом, розширеною аналітикою та підтримкою мобільних пристроїв, що відповідає сучасним вимогам освіти.</a:t>
            </a:r>
          </a:p>
          <a:p>
            <a:pPr algn="just"/>
            <a:endParaRPr lang="uk-UA" sz="2000" dirty="0">
              <a:effectLst/>
            </a:endParaRPr>
          </a:p>
          <a:p>
            <a:pPr algn="just"/>
            <a:r>
              <a:rPr lang="uk-UA" sz="2000" i="1" dirty="0">
                <a:effectLst/>
              </a:rPr>
              <a:t>Актуальність</a:t>
            </a:r>
            <a:r>
              <a:rPr lang="uk-UA" sz="2000" dirty="0">
                <a:effectLst/>
              </a:rPr>
              <a:t> теми зумовлена зростанням попиту на цифрові платформи, які оптимізують управління навчальним процесом, підвищують мотивацію студентів через прозоре відстеження прогресу та забезпечують безпеку даних. Система сприяє ефективній взаємодії між студентами, викладачами та адміністрацією, відповідаючи викликам глобалізації освіти.</a:t>
            </a:r>
          </a:p>
        </p:txBody>
      </p:sp>
      <p:sp>
        <p:nvSpPr>
          <p:cNvPr id="7" name="Заголовок 1">
            <a:extLst>
              <a:ext uri="{FF2B5EF4-FFF2-40B4-BE49-F238E27FC236}">
                <a16:creationId xmlns:a16="http://schemas.microsoft.com/office/drawing/2014/main" id="{DCC5AE36-2DB1-D83E-34CA-1794B4A9B21B}"/>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Аналіз</a:t>
            </a:r>
            <a:r>
              <a:rPr lang="ru-RU" dirty="0"/>
              <a:t> </a:t>
            </a:r>
            <a:r>
              <a:rPr lang="ru-RU" dirty="0" err="1"/>
              <a:t>предметної</a:t>
            </a:r>
            <a:r>
              <a:rPr lang="ru-RU" dirty="0"/>
              <a:t> </a:t>
            </a:r>
            <a:r>
              <a:rPr lang="ru-RU" dirty="0" err="1"/>
              <a:t>області</a:t>
            </a:r>
            <a:r>
              <a:rPr lang="ru-RU" dirty="0"/>
              <a:t> та </a:t>
            </a:r>
            <a:r>
              <a:rPr lang="ru-RU" dirty="0" err="1"/>
              <a:t>актуальність</a:t>
            </a:r>
            <a:r>
              <a:rPr lang="ru-RU" dirty="0"/>
              <a:t> теми</a:t>
            </a:r>
            <a:endParaRPr lang="uk-UA" dirty="0"/>
          </a:p>
        </p:txBody>
      </p:sp>
    </p:spTree>
    <p:extLst>
      <p:ext uri="{BB962C8B-B14F-4D97-AF65-F5344CB8AC3E}">
        <p14:creationId xmlns:p14="http://schemas.microsoft.com/office/powerpoint/2010/main" val="59573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18F96-9F0C-9AD9-82B3-853ADC7A57EC}"/>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95D3C503-D8BF-6CE7-9512-3DE73BE262C4}"/>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5F3D9138-A194-7705-E2EF-CA4E392B7800}"/>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4</a:t>
            </a:fld>
            <a:endParaRPr lang="ru-RU" sz="2600" b="1" dirty="0"/>
          </a:p>
        </p:txBody>
      </p:sp>
      <p:sp>
        <p:nvSpPr>
          <p:cNvPr id="6" name="TextBox 5">
            <a:extLst>
              <a:ext uri="{FF2B5EF4-FFF2-40B4-BE49-F238E27FC236}">
                <a16:creationId xmlns:a16="http://schemas.microsoft.com/office/drawing/2014/main" id="{726B5F60-A78A-FA37-010A-28BC68283471}"/>
              </a:ext>
            </a:extLst>
          </p:cNvPr>
          <p:cNvSpPr txBox="1"/>
          <p:nvPr/>
        </p:nvSpPr>
        <p:spPr>
          <a:xfrm>
            <a:off x="580102" y="1509027"/>
            <a:ext cx="11302182" cy="5355312"/>
          </a:xfrm>
          <a:prstGeom prst="rect">
            <a:avLst/>
          </a:prstGeom>
          <a:noFill/>
        </p:spPr>
        <p:txBody>
          <a:bodyPr wrap="square" rtlCol="0">
            <a:spAutoFit/>
          </a:bodyPr>
          <a:lstStyle/>
          <a:p>
            <a:pPr algn="just">
              <a:buNone/>
            </a:pPr>
            <a:r>
              <a:rPr lang="uk-UA" sz="1900" i="1" dirty="0">
                <a:effectLst/>
              </a:rPr>
              <a:t>Метою кваліфікаційної роботи є </a:t>
            </a:r>
            <a:r>
              <a:rPr lang="uk-UA" sz="1900" dirty="0">
                <a:effectLst/>
              </a:rPr>
              <a:t>розробка та впровадження веб-застосунку для моніторингу та управління академічними досягненнями студентів, що забезпечує надійне збирання, обробку та відображення даних про навчальний прогрес, участь у заходах і здобуті нагороди.</a:t>
            </a:r>
          </a:p>
          <a:p>
            <a:pPr algn="just">
              <a:buNone/>
            </a:pPr>
            <a:endParaRPr lang="uk-UA" sz="1900" dirty="0">
              <a:effectLst/>
            </a:endParaRPr>
          </a:p>
          <a:p>
            <a:pPr algn="just">
              <a:buNone/>
            </a:pPr>
            <a:r>
              <a:rPr lang="uk-UA" sz="1900" i="1" dirty="0">
                <a:effectLst/>
              </a:rPr>
              <a:t>Основні задачі включають:</a:t>
            </a:r>
          </a:p>
          <a:p>
            <a:pPr marL="285750" indent="-285750" algn="just">
              <a:buFont typeface="Wingdings" panose="05000000000000000000" pitchFamily="2" charset="2"/>
              <a:buChar char="Ø"/>
            </a:pPr>
            <a:r>
              <a:rPr lang="uk-UA" sz="1900" dirty="0"/>
              <a:t>автоматизацію реєстрації та авторизації з підтримкою </a:t>
            </a:r>
            <a:r>
              <a:rPr lang="en-US" sz="1900" dirty="0"/>
              <a:t>Single Sign-On </a:t>
            </a:r>
            <a:r>
              <a:rPr lang="uk-UA" sz="1900" dirty="0"/>
              <a:t>для зручного доступу до університетських сервісів;</a:t>
            </a:r>
          </a:p>
          <a:p>
            <a:pPr marL="285750" indent="-285750" algn="just">
              <a:buFont typeface="Wingdings" panose="05000000000000000000" pitchFamily="2" charset="2"/>
              <a:buChar char="Ø"/>
            </a:pPr>
            <a:r>
              <a:rPr lang="uk-UA" sz="1900" dirty="0"/>
              <a:t>створення та управління профілями студентів і викладачів з персональними даними, академічною інформацією та нагородами;</a:t>
            </a:r>
          </a:p>
          <a:p>
            <a:pPr marL="285750" indent="-285750" algn="just">
              <a:buFont typeface="Wingdings" panose="05000000000000000000" pitchFamily="2" charset="2"/>
              <a:buChar char="Ø"/>
            </a:pPr>
            <a:r>
              <a:rPr lang="uk-UA" sz="1900" dirty="0"/>
              <a:t>реалізацію системи нотифікацій для інформування про зміни рейтингів і події;</a:t>
            </a:r>
          </a:p>
          <a:p>
            <a:pPr marL="285750" indent="-285750" algn="just">
              <a:buFont typeface="Wingdings" panose="05000000000000000000" pitchFamily="2" charset="2"/>
              <a:buChar char="Ø"/>
            </a:pPr>
            <a:r>
              <a:rPr lang="uk-UA" sz="1900" dirty="0"/>
              <a:t>забезпечення масового завантаження даних у форматах .</a:t>
            </a:r>
            <a:r>
              <a:rPr lang="en-US" sz="1900" dirty="0"/>
              <a:t>xlsx, .csv, .xml</a:t>
            </a:r>
            <a:r>
              <a:rPr lang="uk-UA" sz="1900" dirty="0"/>
              <a:t>;</a:t>
            </a:r>
            <a:endParaRPr lang="en-US" sz="1900" dirty="0"/>
          </a:p>
          <a:p>
            <a:pPr marL="285750" indent="-285750" algn="just">
              <a:buFont typeface="Wingdings" panose="05000000000000000000" pitchFamily="2" charset="2"/>
              <a:buChar char="Ø"/>
            </a:pPr>
            <a:r>
              <a:rPr lang="uk-UA" sz="1900" dirty="0"/>
              <a:t>розробку рейтингових таблиць із фільтрацією за курсом, кафедрою, групою;</a:t>
            </a:r>
          </a:p>
          <a:p>
            <a:pPr marL="285750" indent="-285750" algn="just">
              <a:buFont typeface="Wingdings" panose="05000000000000000000" pitchFamily="2" charset="2"/>
              <a:buChar char="Ø"/>
            </a:pPr>
            <a:r>
              <a:rPr lang="uk-UA" sz="1900" dirty="0"/>
              <a:t>управління нагородами та сертифікатами з верифікацією та розрахунком їхньої ваги;</a:t>
            </a:r>
          </a:p>
          <a:p>
            <a:pPr marL="285750" indent="-285750" algn="just">
              <a:buFont typeface="Wingdings" panose="05000000000000000000" pitchFamily="2" charset="2"/>
              <a:buChar char="Ø"/>
            </a:pPr>
            <a:r>
              <a:rPr lang="uk-UA" sz="1900" dirty="0"/>
              <a:t>створення модулів для перегляду та публікації оголошень.</a:t>
            </a:r>
          </a:p>
          <a:p>
            <a:pPr algn="just"/>
            <a:endParaRPr lang="uk-UA" sz="1900" dirty="0">
              <a:effectLst/>
            </a:endParaRPr>
          </a:p>
          <a:p>
            <a:pPr algn="just"/>
            <a:r>
              <a:rPr lang="uk-UA" sz="1900" dirty="0">
                <a:effectLst/>
              </a:rPr>
              <a:t>Система має забезпечити інтуїтивний інтерфейс, адаптивний дизайн, безпеку даних через шифрування та рольовий доступ, а також високу продуктивність за допомогою оптимізованих запитів і </a:t>
            </a:r>
            <a:r>
              <a:rPr lang="uk-UA" sz="1900" dirty="0" err="1">
                <a:effectLst/>
              </a:rPr>
              <a:t>кешування</a:t>
            </a:r>
            <a:r>
              <a:rPr lang="uk-UA" sz="1900" dirty="0">
                <a:effectLst/>
              </a:rPr>
              <a:t>.</a:t>
            </a:r>
          </a:p>
        </p:txBody>
      </p:sp>
      <p:sp>
        <p:nvSpPr>
          <p:cNvPr id="7" name="Заголовок 1">
            <a:extLst>
              <a:ext uri="{FF2B5EF4-FFF2-40B4-BE49-F238E27FC236}">
                <a16:creationId xmlns:a16="http://schemas.microsoft.com/office/drawing/2014/main" id="{61B93E7B-ACEE-5213-55D5-ACE89F96891B}"/>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a:t>Постановка </a:t>
            </a:r>
            <a:r>
              <a:rPr lang="ru-RU" dirty="0" err="1"/>
              <a:t>задачі</a:t>
            </a:r>
            <a:r>
              <a:rPr lang="ru-RU" dirty="0"/>
              <a:t> </a:t>
            </a:r>
            <a:r>
              <a:rPr lang="ru-RU" dirty="0" err="1"/>
              <a:t>кваліфікаційної</a:t>
            </a:r>
            <a:r>
              <a:rPr lang="ru-RU" dirty="0"/>
              <a:t> </a:t>
            </a:r>
            <a:r>
              <a:rPr lang="ru-RU" dirty="0" err="1"/>
              <a:t>роботи</a:t>
            </a:r>
            <a:endParaRPr lang="ru-RU" dirty="0"/>
          </a:p>
        </p:txBody>
      </p:sp>
    </p:spTree>
    <p:extLst>
      <p:ext uri="{BB962C8B-B14F-4D97-AF65-F5344CB8AC3E}">
        <p14:creationId xmlns:p14="http://schemas.microsoft.com/office/powerpoint/2010/main" val="137913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49DBA-71E1-7F11-9214-5023092901AE}"/>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0DE9FC9B-3E48-18C7-874D-9828602787FF}"/>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22EBA68C-B55A-5607-068C-EDF164A1F944}"/>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5</a:t>
            </a:fld>
            <a:endParaRPr lang="ru-RU" sz="2600" b="1" dirty="0"/>
          </a:p>
        </p:txBody>
      </p:sp>
      <p:sp>
        <p:nvSpPr>
          <p:cNvPr id="6" name="TextBox 5">
            <a:extLst>
              <a:ext uri="{FF2B5EF4-FFF2-40B4-BE49-F238E27FC236}">
                <a16:creationId xmlns:a16="http://schemas.microsoft.com/office/drawing/2014/main" id="{6FA3BC42-0342-D981-8D20-023DCDD0D7D9}"/>
              </a:ext>
            </a:extLst>
          </p:cNvPr>
          <p:cNvSpPr txBox="1"/>
          <p:nvPr/>
        </p:nvSpPr>
        <p:spPr>
          <a:xfrm>
            <a:off x="580102" y="1509027"/>
            <a:ext cx="11302182" cy="4832092"/>
          </a:xfrm>
          <a:prstGeom prst="rect">
            <a:avLst/>
          </a:prstGeom>
          <a:noFill/>
        </p:spPr>
        <p:txBody>
          <a:bodyPr wrap="square" rtlCol="0">
            <a:spAutoFit/>
          </a:bodyPr>
          <a:lstStyle/>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Реєстрація та авторизація</a:t>
            </a:r>
            <a:r>
              <a:rPr lang="uk-UA" sz="2200" dirty="0">
                <a:effectLst/>
                <a:latin typeface="Calibri" panose="020F0502020204030204" pitchFamily="34" charset="0"/>
                <a:ea typeface="Calibri" panose="020F0502020204030204" pitchFamily="34" charset="0"/>
                <a:cs typeface="Arial" panose="020B0604020202020204" pitchFamily="34" charset="0"/>
              </a:rPr>
              <a:t>: підтримка </a:t>
            </a:r>
            <a:r>
              <a:rPr lang="uk-UA" sz="2200" dirty="0" err="1">
                <a:effectLst/>
                <a:latin typeface="Calibri" panose="020F0502020204030204" pitchFamily="34" charset="0"/>
                <a:ea typeface="Calibri" panose="020F0502020204030204" pitchFamily="34" charset="0"/>
                <a:cs typeface="Arial" panose="020B0604020202020204" pitchFamily="34" charset="0"/>
              </a:rPr>
              <a:t>Single</a:t>
            </a:r>
            <a:r>
              <a:rPr lang="uk-UA" sz="2200" dirty="0">
                <a:effectLst/>
                <a:latin typeface="Calibri" panose="020F0502020204030204" pitchFamily="34" charset="0"/>
                <a:ea typeface="Calibri" panose="020F0502020204030204" pitchFamily="34" charset="0"/>
                <a:cs typeface="Arial" panose="020B0604020202020204" pitchFamily="34" charset="0"/>
              </a:rPr>
              <a:t> </a:t>
            </a:r>
            <a:r>
              <a:rPr lang="uk-UA" sz="2200" dirty="0" err="1">
                <a:effectLst/>
                <a:latin typeface="Calibri" panose="020F0502020204030204" pitchFamily="34" charset="0"/>
                <a:ea typeface="Calibri" panose="020F0502020204030204" pitchFamily="34" charset="0"/>
                <a:cs typeface="Arial" panose="020B0604020202020204" pitchFamily="34" charset="0"/>
              </a:rPr>
              <a:t>Sign-On</a:t>
            </a:r>
            <a:r>
              <a:rPr lang="uk-UA" sz="2200" dirty="0">
                <a:effectLst/>
                <a:latin typeface="Calibri" panose="020F0502020204030204" pitchFamily="34" charset="0"/>
                <a:ea typeface="Calibri" panose="020F0502020204030204" pitchFamily="34" charset="0"/>
                <a:cs typeface="Arial" panose="020B0604020202020204" pitchFamily="34" charset="0"/>
              </a:rPr>
              <a:t> (SSO) для зручного входу через університетські облікові записи, безпечна обробка паролів з використанням </a:t>
            </a:r>
            <a:r>
              <a:rPr lang="uk-UA" sz="2200" dirty="0" err="1">
                <a:effectLst/>
                <a:latin typeface="Calibri" panose="020F0502020204030204" pitchFamily="34" charset="0"/>
                <a:ea typeface="Calibri" panose="020F0502020204030204" pitchFamily="34" charset="0"/>
                <a:cs typeface="Arial" panose="020B0604020202020204" pitchFamily="34" charset="0"/>
              </a:rPr>
              <a:t>BCrypt</a:t>
            </a:r>
            <a:r>
              <a:rPr lang="uk-UA" sz="2200" dirty="0">
                <a:effectLst/>
                <a:latin typeface="Calibri" panose="020F0502020204030204" pitchFamily="34" charset="0"/>
                <a:ea typeface="Calibri" panose="020F0502020204030204" pitchFamily="34" charset="0"/>
                <a:cs typeface="Arial" panose="020B0604020202020204" pitchFamily="34" charset="0"/>
              </a:rPr>
              <a:t>.</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Управління профілями</a:t>
            </a:r>
            <a:r>
              <a:rPr lang="uk-UA" sz="2200" dirty="0">
                <a:effectLst/>
                <a:latin typeface="Calibri" panose="020F0502020204030204" pitchFamily="34" charset="0"/>
                <a:ea typeface="Calibri" panose="020F0502020204030204" pitchFamily="34" charset="0"/>
                <a:cs typeface="Arial" panose="020B0604020202020204" pitchFamily="34" charset="0"/>
              </a:rPr>
              <a:t>: створення та редагування профілів студентів і викладачів із даними про ім’я, </a:t>
            </a:r>
            <a:r>
              <a:rPr lang="uk-UA" sz="2200" dirty="0" err="1">
                <a:effectLst/>
                <a:latin typeface="Calibri" panose="020F0502020204030204" pitchFamily="34" charset="0"/>
                <a:ea typeface="Calibri" panose="020F0502020204030204" pitchFamily="34" charset="0"/>
                <a:cs typeface="Arial" panose="020B0604020202020204" pitchFamily="34" charset="0"/>
              </a:rPr>
              <a:t>email</a:t>
            </a:r>
            <a:r>
              <a:rPr lang="uk-UA" sz="2200" dirty="0">
                <a:effectLst/>
                <a:latin typeface="Calibri" panose="020F0502020204030204" pitchFamily="34" charset="0"/>
                <a:ea typeface="Calibri" panose="020F0502020204030204" pitchFamily="34" charset="0"/>
                <a:cs typeface="Arial" panose="020B0604020202020204" pitchFamily="34" charset="0"/>
              </a:rPr>
              <a:t>, групу, кафедру, фото та налаштування </a:t>
            </a:r>
            <a:r>
              <a:rPr lang="uk-UA" sz="2200" dirty="0" err="1">
                <a:effectLst/>
                <a:latin typeface="Calibri" panose="020F0502020204030204" pitchFamily="34" charset="0"/>
                <a:ea typeface="Calibri" panose="020F0502020204030204" pitchFamily="34" charset="0"/>
                <a:cs typeface="Arial" panose="020B0604020202020204" pitchFamily="34" charset="0"/>
              </a:rPr>
              <a:t>приватності</a:t>
            </a:r>
            <a:r>
              <a:rPr lang="uk-UA" sz="2200" dirty="0">
                <a:effectLst/>
                <a:latin typeface="Calibri" panose="020F0502020204030204" pitchFamily="34" charset="0"/>
                <a:ea typeface="Calibri" panose="020F0502020204030204" pitchFamily="34" charset="0"/>
                <a:cs typeface="Arial" panose="020B0604020202020204" pitchFamily="34" charset="0"/>
              </a:rPr>
              <a:t>.</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Рейтингові таблиці</a:t>
            </a:r>
            <a:r>
              <a:rPr lang="uk-UA" sz="2200" dirty="0">
                <a:effectLst/>
                <a:latin typeface="Calibri" panose="020F0502020204030204" pitchFamily="34" charset="0"/>
                <a:ea typeface="Calibri" panose="020F0502020204030204" pitchFamily="34" charset="0"/>
                <a:cs typeface="Arial" panose="020B0604020202020204" pitchFamily="34" charset="0"/>
              </a:rPr>
              <a:t>: відображення рейтингів студентів із можливістю фільтрації за курсом, кафедрою, групою; автоматичний перерахунок балів та позицій.</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Система нотифікацій</a:t>
            </a:r>
            <a:r>
              <a:rPr lang="uk-UA" sz="2200" dirty="0">
                <a:effectLst/>
                <a:latin typeface="Calibri" panose="020F0502020204030204" pitchFamily="34" charset="0"/>
                <a:ea typeface="Calibri" panose="020F0502020204030204" pitchFamily="34" charset="0"/>
                <a:cs typeface="Arial" panose="020B0604020202020204" pitchFamily="34" charset="0"/>
              </a:rPr>
              <a:t>: автоматизоване інформування про зміни в рейтингах, нові нагороди чи важливі події через </a:t>
            </a:r>
            <a:r>
              <a:rPr lang="uk-UA" sz="2200" dirty="0" err="1">
                <a:effectLst/>
                <a:latin typeface="Calibri" panose="020F0502020204030204" pitchFamily="34" charset="0"/>
                <a:ea typeface="Calibri" panose="020F0502020204030204" pitchFamily="34" charset="0"/>
                <a:cs typeface="Arial" panose="020B0604020202020204" pitchFamily="34" charset="0"/>
              </a:rPr>
              <a:t>email</a:t>
            </a:r>
            <a:r>
              <a:rPr lang="uk-UA" sz="2200" dirty="0">
                <a:effectLst/>
                <a:latin typeface="Calibri" panose="020F0502020204030204" pitchFamily="34" charset="0"/>
                <a:ea typeface="Calibri" panose="020F0502020204030204" pitchFamily="34" charset="0"/>
                <a:cs typeface="Arial" panose="020B0604020202020204" pitchFamily="34" charset="0"/>
              </a:rPr>
              <a:t> та інтерфейс.</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Обробка даних</a:t>
            </a:r>
            <a:r>
              <a:rPr lang="uk-UA" sz="2200" dirty="0">
                <a:effectLst/>
                <a:latin typeface="Calibri" panose="020F0502020204030204" pitchFamily="34" charset="0"/>
                <a:ea typeface="Calibri" panose="020F0502020204030204" pitchFamily="34" charset="0"/>
                <a:cs typeface="Arial" panose="020B0604020202020204" pitchFamily="34" charset="0"/>
              </a:rPr>
              <a:t>: масове завантаження академічної інформації у форматах .</a:t>
            </a:r>
            <a:r>
              <a:rPr lang="uk-UA" sz="2200" dirty="0" err="1">
                <a:effectLst/>
                <a:latin typeface="Calibri" panose="020F0502020204030204" pitchFamily="34" charset="0"/>
                <a:ea typeface="Calibri" panose="020F0502020204030204" pitchFamily="34" charset="0"/>
                <a:cs typeface="Arial" panose="020B0604020202020204" pitchFamily="34" charset="0"/>
              </a:rPr>
              <a:t>xlsx</a:t>
            </a:r>
            <a:r>
              <a:rPr lang="uk-UA" sz="2200" dirty="0">
                <a:effectLst/>
                <a:latin typeface="Calibri" panose="020F0502020204030204" pitchFamily="34" charset="0"/>
                <a:ea typeface="Calibri" panose="020F0502020204030204" pitchFamily="34" charset="0"/>
                <a:cs typeface="Arial" panose="020B0604020202020204" pitchFamily="34" charset="0"/>
              </a:rPr>
              <a:t>, .</a:t>
            </a:r>
            <a:r>
              <a:rPr lang="uk-UA" sz="2200" dirty="0" err="1">
                <a:effectLst/>
                <a:latin typeface="Calibri" panose="020F0502020204030204" pitchFamily="34" charset="0"/>
                <a:ea typeface="Calibri" panose="020F0502020204030204" pitchFamily="34" charset="0"/>
                <a:cs typeface="Arial" panose="020B0604020202020204" pitchFamily="34" charset="0"/>
              </a:rPr>
              <a:t>csv</a:t>
            </a:r>
            <a:r>
              <a:rPr lang="uk-UA" sz="2200" dirty="0">
                <a:effectLst/>
                <a:latin typeface="Calibri" panose="020F0502020204030204" pitchFamily="34" charset="0"/>
                <a:ea typeface="Calibri" panose="020F0502020204030204" pitchFamily="34" charset="0"/>
                <a:cs typeface="Arial" panose="020B0604020202020204" pitchFamily="34" charset="0"/>
              </a:rPr>
              <a:t>, .</a:t>
            </a:r>
            <a:r>
              <a:rPr lang="uk-UA" sz="2200" dirty="0" err="1">
                <a:effectLst/>
                <a:latin typeface="Calibri" panose="020F0502020204030204" pitchFamily="34" charset="0"/>
                <a:ea typeface="Calibri" panose="020F0502020204030204" pitchFamily="34" charset="0"/>
                <a:cs typeface="Arial" panose="020B0604020202020204" pitchFamily="34" charset="0"/>
              </a:rPr>
              <a:t>xml</a:t>
            </a:r>
            <a:r>
              <a:rPr lang="uk-UA" sz="2200" dirty="0">
                <a:effectLst/>
                <a:latin typeface="Calibri" panose="020F0502020204030204" pitchFamily="34" charset="0"/>
                <a:ea typeface="Calibri" panose="020F0502020204030204" pitchFamily="34" charset="0"/>
                <a:cs typeface="Arial" panose="020B0604020202020204" pitchFamily="34" charset="0"/>
              </a:rPr>
              <a:t> для швидкого оновлення даних.</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Управління нагородами</a:t>
            </a:r>
            <a:r>
              <a:rPr lang="uk-UA" sz="2200" dirty="0">
                <a:effectLst/>
                <a:latin typeface="Calibri" panose="020F0502020204030204" pitchFamily="34" charset="0"/>
                <a:ea typeface="Calibri" panose="020F0502020204030204" pitchFamily="34" charset="0"/>
                <a:cs typeface="Arial" panose="020B0604020202020204" pitchFamily="34" charset="0"/>
              </a:rPr>
              <a:t>: реєстрація, верифікація та облік сертифікатів і відзнак із розрахунком їхньої ваги для рейтингу.</a:t>
            </a:r>
          </a:p>
          <a:p>
            <a:pPr marL="342900" indent="-342900">
              <a:buFont typeface="Wingdings" panose="05000000000000000000" pitchFamily="2" charset="2"/>
              <a:buChar char="Ø"/>
            </a:pPr>
            <a:r>
              <a:rPr lang="uk-UA" sz="2200" b="1" dirty="0">
                <a:effectLst/>
                <a:latin typeface="Calibri" panose="020F0502020204030204" pitchFamily="34" charset="0"/>
                <a:ea typeface="Calibri" panose="020F0502020204030204" pitchFamily="34" charset="0"/>
                <a:cs typeface="Arial" panose="020B0604020202020204" pitchFamily="34" charset="0"/>
              </a:rPr>
              <a:t>Дошка новин</a:t>
            </a:r>
            <a:r>
              <a:rPr lang="uk-UA" sz="2200" dirty="0">
                <a:effectLst/>
                <a:latin typeface="Calibri" panose="020F0502020204030204" pitchFamily="34" charset="0"/>
                <a:ea typeface="Calibri" panose="020F0502020204030204" pitchFamily="34" charset="0"/>
                <a:cs typeface="Arial" panose="020B0604020202020204" pitchFamily="34" charset="0"/>
              </a:rPr>
              <a:t>: публікація та перегляд оголошень для своєчасного інформування користувачів.</a:t>
            </a:r>
          </a:p>
        </p:txBody>
      </p:sp>
      <p:sp>
        <p:nvSpPr>
          <p:cNvPr id="7" name="Заголовок 1">
            <a:extLst>
              <a:ext uri="{FF2B5EF4-FFF2-40B4-BE49-F238E27FC236}">
                <a16:creationId xmlns:a16="http://schemas.microsoft.com/office/drawing/2014/main" id="{40C8026A-1DF1-C00A-8ED9-17761103873B}"/>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Функціональні</a:t>
            </a:r>
            <a:r>
              <a:rPr lang="ru-RU" dirty="0"/>
              <a:t> </a:t>
            </a:r>
            <a:r>
              <a:rPr lang="ru-RU" dirty="0" err="1"/>
              <a:t>можливості</a:t>
            </a:r>
            <a:r>
              <a:rPr lang="ru-RU" dirty="0"/>
              <a:t> </a:t>
            </a:r>
            <a:r>
              <a:rPr lang="ru-RU" dirty="0" err="1"/>
              <a:t>програмної</a:t>
            </a:r>
            <a:r>
              <a:rPr lang="ru-RU" dirty="0"/>
              <a:t> </a:t>
            </a:r>
            <a:r>
              <a:rPr lang="ru-RU" dirty="0" err="1"/>
              <a:t>системи</a:t>
            </a:r>
            <a:endParaRPr lang="ru-RU" dirty="0"/>
          </a:p>
        </p:txBody>
      </p:sp>
    </p:spTree>
    <p:extLst>
      <p:ext uri="{BB962C8B-B14F-4D97-AF65-F5344CB8AC3E}">
        <p14:creationId xmlns:p14="http://schemas.microsoft.com/office/powerpoint/2010/main" val="244032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F255B-C8E6-CE91-6EB1-38D23253B40B}"/>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4AA6824C-3A1C-0E92-D43E-6ECED557033F}"/>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62AE8FF6-9DA2-5FA3-E0CB-39DDC0D19379}"/>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6</a:t>
            </a:fld>
            <a:endParaRPr lang="ru-RU" sz="2600" b="1" dirty="0"/>
          </a:p>
        </p:txBody>
      </p:sp>
      <p:sp>
        <p:nvSpPr>
          <p:cNvPr id="6" name="TextBox 5">
            <a:extLst>
              <a:ext uri="{FF2B5EF4-FFF2-40B4-BE49-F238E27FC236}">
                <a16:creationId xmlns:a16="http://schemas.microsoft.com/office/drawing/2014/main" id="{E9AC6C31-65C5-2F43-1B7D-A290784A58F4}"/>
              </a:ext>
            </a:extLst>
          </p:cNvPr>
          <p:cNvSpPr txBox="1"/>
          <p:nvPr/>
        </p:nvSpPr>
        <p:spPr>
          <a:xfrm>
            <a:off x="580102" y="1509027"/>
            <a:ext cx="11302182" cy="5078313"/>
          </a:xfrm>
          <a:prstGeom prst="rect">
            <a:avLst/>
          </a:prstGeom>
          <a:noFill/>
        </p:spPr>
        <p:txBody>
          <a:bodyPr wrap="square" rtlCol="0">
            <a:spAutoFit/>
          </a:bodyPr>
          <a:lstStyle/>
          <a:p>
            <a:pPr marL="342900" indent="-342900" algn="just">
              <a:buFont typeface="Wingdings" panose="05000000000000000000" pitchFamily="2" charset="2"/>
              <a:buChar char="Ø"/>
            </a:pPr>
            <a:r>
              <a:rPr lang="uk-UA" dirty="0">
                <a:effectLst/>
              </a:rPr>
              <a:t>Веб-застосунок для відстежування персональних досягнень студентів побудовано на </a:t>
            </a:r>
            <a:r>
              <a:rPr lang="uk-UA" i="1" dirty="0">
                <a:effectLst/>
              </a:rPr>
              <a:t>клієнт-серверній моделі</a:t>
            </a:r>
            <a:r>
              <a:rPr lang="uk-UA" dirty="0">
                <a:effectLst/>
              </a:rPr>
              <a:t>, що забезпечує розподіл функціональності між серверною обробкою даних та клієнтською взаємодією з користувачами. Це гарантує високу продуктивність, масштабованість та безпеку системи.</a:t>
            </a:r>
          </a:p>
          <a:p>
            <a:pPr marL="342900" indent="-342900" algn="just">
              <a:buFont typeface="Wingdings" panose="05000000000000000000" pitchFamily="2" charset="2"/>
              <a:buChar char="Ø"/>
            </a:pPr>
            <a:r>
              <a:rPr lang="uk-UA" i="1" dirty="0">
                <a:effectLst/>
              </a:rPr>
              <a:t>Серверна частина </a:t>
            </a:r>
            <a:r>
              <a:rPr lang="uk-UA" dirty="0">
                <a:effectLst/>
              </a:rPr>
              <a:t>реалізована на </a:t>
            </a:r>
            <a:r>
              <a:rPr lang="en-US" dirty="0">
                <a:effectLst/>
              </a:rPr>
              <a:t>Spring Framework </a:t>
            </a:r>
            <a:r>
              <a:rPr lang="uk-UA" dirty="0">
                <a:effectLst/>
              </a:rPr>
              <a:t>з модулями для веб-розробки та безпеки (</a:t>
            </a:r>
            <a:r>
              <a:rPr lang="en-US" dirty="0">
                <a:effectLst/>
              </a:rPr>
              <a:t>Spring Security). </a:t>
            </a:r>
            <a:r>
              <a:rPr lang="uk-UA" dirty="0">
                <a:effectLst/>
              </a:rPr>
              <a:t>Вона обробляє </a:t>
            </a:r>
            <a:r>
              <a:rPr lang="en-US" dirty="0">
                <a:effectLst/>
              </a:rPr>
              <a:t>HTTP-</a:t>
            </a:r>
            <a:r>
              <a:rPr lang="uk-UA" dirty="0">
                <a:effectLst/>
              </a:rPr>
              <a:t>запити, взаємодіє з реляційною базою даних </a:t>
            </a:r>
            <a:r>
              <a:rPr lang="en-US" dirty="0">
                <a:effectLst/>
              </a:rPr>
              <a:t>H2, </a:t>
            </a:r>
            <a:r>
              <a:rPr lang="uk-UA" dirty="0">
                <a:effectLst/>
              </a:rPr>
              <a:t>забезпечує аутентифікацію, авторизацію та інтеграцію з університетськими сервісами через </a:t>
            </a:r>
            <a:r>
              <a:rPr lang="en-US" dirty="0">
                <a:effectLst/>
              </a:rPr>
              <a:t>RESTful API. </a:t>
            </a:r>
            <a:r>
              <a:rPr lang="uk-UA" dirty="0">
                <a:effectLst/>
              </a:rPr>
              <a:t>Сервер відповідає за збереження даних студентів, нагород і системних налаштувань.</a:t>
            </a:r>
          </a:p>
          <a:p>
            <a:pPr marL="342900" indent="-342900" algn="just">
              <a:buFont typeface="Wingdings" panose="05000000000000000000" pitchFamily="2" charset="2"/>
              <a:buChar char="Ø"/>
            </a:pPr>
            <a:r>
              <a:rPr lang="uk-UA" i="1" dirty="0">
                <a:effectLst/>
              </a:rPr>
              <a:t>Клієнтська частина</a:t>
            </a:r>
            <a:r>
              <a:rPr lang="uk-UA" dirty="0">
                <a:effectLst/>
              </a:rPr>
              <a:t> розроблена з використанням </a:t>
            </a:r>
            <a:r>
              <a:rPr lang="en-US" dirty="0">
                <a:effectLst/>
              </a:rPr>
              <a:t>HTML, CSS, JavaScript </a:t>
            </a:r>
            <a:r>
              <a:rPr lang="uk-UA" dirty="0">
                <a:effectLst/>
              </a:rPr>
              <a:t>та </a:t>
            </a:r>
            <a:r>
              <a:rPr lang="uk-UA" dirty="0" err="1">
                <a:effectLst/>
              </a:rPr>
              <a:t>шаблонізатора</a:t>
            </a:r>
            <a:r>
              <a:rPr lang="uk-UA" dirty="0">
                <a:effectLst/>
              </a:rPr>
              <a:t> </a:t>
            </a:r>
            <a:r>
              <a:rPr lang="en-US" dirty="0">
                <a:effectLst/>
              </a:rPr>
              <a:t>Thymeleaf, </a:t>
            </a:r>
            <a:r>
              <a:rPr lang="uk-UA" dirty="0">
                <a:effectLst/>
              </a:rPr>
              <a:t>який інтегрується зі </a:t>
            </a:r>
            <a:r>
              <a:rPr lang="en-US" dirty="0">
                <a:effectLst/>
              </a:rPr>
              <a:t>Spring </a:t>
            </a:r>
            <a:r>
              <a:rPr lang="uk-UA" dirty="0">
                <a:effectLst/>
              </a:rPr>
              <a:t>для динамічного формування веб-сторінок. Інтерфейс адаптивний, працює в браузерах на будь-яких пристроях, забезпечуючи зручну навігацію та введення даних.</a:t>
            </a:r>
          </a:p>
          <a:p>
            <a:pPr marL="342900" indent="-342900" algn="just">
              <a:buFont typeface="Wingdings" panose="05000000000000000000" pitchFamily="2" charset="2"/>
              <a:buChar char="Ø"/>
            </a:pPr>
            <a:r>
              <a:rPr lang="uk-UA" i="1" dirty="0">
                <a:effectLst/>
              </a:rPr>
              <a:t>Архітектура дозволяє</a:t>
            </a:r>
            <a:r>
              <a:rPr lang="uk-UA" dirty="0">
                <a:effectLst/>
              </a:rPr>
              <a:t> незалежне масштабування серверних і клієнтських компонентів. Обмін даними відбувається через </a:t>
            </a:r>
            <a:r>
              <a:rPr lang="en-US" dirty="0">
                <a:effectLst/>
              </a:rPr>
              <a:t>HTTP/HTTPS </a:t>
            </a:r>
            <a:r>
              <a:rPr lang="uk-UA" dirty="0">
                <a:effectLst/>
              </a:rPr>
              <a:t>у </a:t>
            </a:r>
            <a:r>
              <a:rPr lang="en-US" dirty="0">
                <a:effectLst/>
              </a:rPr>
              <a:t>REST-</a:t>
            </a:r>
            <a:r>
              <a:rPr lang="uk-UA" dirty="0">
                <a:effectLst/>
              </a:rPr>
              <a:t>стилі, що спрощує інтеграцію з мобільними додатками. Безпека забезпечена </a:t>
            </a:r>
            <a:r>
              <a:rPr lang="en-US" dirty="0">
                <a:effectLst/>
              </a:rPr>
              <a:t>HTTPS-</a:t>
            </a:r>
            <a:r>
              <a:rPr lang="uk-UA" dirty="0">
                <a:effectLst/>
              </a:rPr>
              <a:t>шифруванням, </a:t>
            </a:r>
            <a:r>
              <a:rPr lang="uk-UA" dirty="0" err="1">
                <a:effectLst/>
              </a:rPr>
              <a:t>токенізацією</a:t>
            </a:r>
            <a:r>
              <a:rPr lang="uk-UA" dirty="0">
                <a:effectLst/>
              </a:rPr>
              <a:t> (</a:t>
            </a:r>
            <a:r>
              <a:rPr lang="en-US" dirty="0">
                <a:effectLst/>
              </a:rPr>
              <a:t>OAuth2) </a:t>
            </a:r>
            <a:r>
              <a:rPr lang="uk-UA" dirty="0">
                <a:effectLst/>
              </a:rPr>
              <a:t>та аудитом дій користувачів.</a:t>
            </a:r>
          </a:p>
          <a:p>
            <a:pPr marL="342900" indent="-342900" algn="just">
              <a:buFont typeface="Wingdings" panose="05000000000000000000" pitchFamily="2" charset="2"/>
              <a:buChar char="Ø"/>
            </a:pPr>
            <a:r>
              <a:rPr lang="uk-UA" dirty="0">
                <a:effectLst/>
              </a:rPr>
              <a:t>Система стійка до пікових навантажень, підтримує резервне копіювання та швидке відновлення, забезпечуючи безперебійну роботу навчального процесу.</a:t>
            </a:r>
          </a:p>
        </p:txBody>
      </p:sp>
      <p:sp>
        <p:nvSpPr>
          <p:cNvPr id="7" name="Заголовок 1">
            <a:extLst>
              <a:ext uri="{FF2B5EF4-FFF2-40B4-BE49-F238E27FC236}">
                <a16:creationId xmlns:a16="http://schemas.microsoft.com/office/drawing/2014/main" id="{047CE7A6-3E60-9ADD-E81F-EB0FF92D1EAD}"/>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Архітектура</a:t>
            </a:r>
            <a:r>
              <a:rPr lang="ru-RU" dirty="0"/>
              <a:t> </a:t>
            </a:r>
            <a:r>
              <a:rPr lang="ru-RU" dirty="0" err="1"/>
              <a:t>програмної</a:t>
            </a:r>
            <a:r>
              <a:rPr lang="ru-RU" dirty="0"/>
              <a:t> </a:t>
            </a:r>
            <a:r>
              <a:rPr lang="ru-RU" dirty="0" err="1"/>
              <a:t>системи</a:t>
            </a:r>
            <a:endParaRPr lang="ru-RU" dirty="0"/>
          </a:p>
        </p:txBody>
      </p:sp>
    </p:spTree>
    <p:extLst>
      <p:ext uri="{BB962C8B-B14F-4D97-AF65-F5344CB8AC3E}">
        <p14:creationId xmlns:p14="http://schemas.microsoft.com/office/powerpoint/2010/main" val="38723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4F207-78BF-3FFD-7715-0154510A5AE4}"/>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1932880A-399B-643F-3165-A0082FF8E632}"/>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9336C77F-F4F0-C266-562D-BFEA81FBFB80}"/>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7</a:t>
            </a:fld>
            <a:endParaRPr lang="ru-RU" sz="2600" b="1" dirty="0"/>
          </a:p>
        </p:txBody>
      </p:sp>
      <p:sp>
        <p:nvSpPr>
          <p:cNvPr id="7" name="Заголовок 1">
            <a:extLst>
              <a:ext uri="{FF2B5EF4-FFF2-40B4-BE49-F238E27FC236}">
                <a16:creationId xmlns:a16="http://schemas.microsoft.com/office/drawing/2014/main" id="{DFBB5797-2844-FA22-B3D6-723FE420CAA2}"/>
              </a:ext>
            </a:extLst>
          </p:cNvPr>
          <p:cNvSpPr txBox="1">
            <a:spLocks/>
          </p:cNvSpPr>
          <p:nvPr/>
        </p:nvSpPr>
        <p:spPr>
          <a:xfrm>
            <a:off x="580103" y="462587"/>
            <a:ext cx="1130218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400" dirty="0"/>
              <a:t>Приклад </a:t>
            </a:r>
            <a:r>
              <a:rPr lang="ru-RU" sz="2400" dirty="0" err="1"/>
              <a:t>найцікавішого</a:t>
            </a:r>
            <a:r>
              <a:rPr lang="ru-RU" sz="2400" dirty="0"/>
              <a:t> фрагменту </a:t>
            </a:r>
            <a:r>
              <a:rPr lang="ru-RU" sz="2400" dirty="0" err="1"/>
              <a:t>програмного</a:t>
            </a:r>
            <a:r>
              <a:rPr lang="ru-RU" sz="2400" dirty="0"/>
              <a:t> коду: REST-контролер для </a:t>
            </a:r>
            <a:r>
              <a:rPr lang="ru-RU" sz="2400" dirty="0" err="1"/>
              <a:t>обробки</a:t>
            </a:r>
            <a:r>
              <a:rPr lang="ru-RU" sz="2400" dirty="0"/>
              <a:t> </a:t>
            </a:r>
            <a:r>
              <a:rPr lang="ru-RU" sz="2400" dirty="0" err="1"/>
              <a:t>запитів</a:t>
            </a:r>
            <a:r>
              <a:rPr lang="ru-RU" sz="2400" dirty="0"/>
              <a:t> на </a:t>
            </a:r>
            <a:r>
              <a:rPr lang="ru-RU" sz="2400" dirty="0" err="1"/>
              <a:t>отримання</a:t>
            </a:r>
            <a:r>
              <a:rPr lang="ru-RU" sz="2400" dirty="0"/>
              <a:t> та </a:t>
            </a:r>
            <a:r>
              <a:rPr lang="ru-RU" sz="2400" dirty="0" err="1"/>
              <a:t>оновлення</a:t>
            </a:r>
            <a:r>
              <a:rPr lang="ru-RU" sz="2400" dirty="0"/>
              <a:t> </a:t>
            </a:r>
            <a:r>
              <a:rPr lang="ru-RU" sz="2400" dirty="0" err="1"/>
              <a:t>профілю</a:t>
            </a:r>
            <a:endParaRPr lang="ru-RU" sz="2400" dirty="0"/>
          </a:p>
        </p:txBody>
      </p:sp>
      <p:pic>
        <p:nvPicPr>
          <p:cNvPr id="3" name="Рисунок 2">
            <a:extLst>
              <a:ext uri="{FF2B5EF4-FFF2-40B4-BE49-F238E27FC236}">
                <a16:creationId xmlns:a16="http://schemas.microsoft.com/office/drawing/2014/main" id="{8E776B36-EABD-10B5-673E-51A86F51E9C4}"/>
              </a:ext>
            </a:extLst>
          </p:cNvPr>
          <p:cNvPicPr>
            <a:picLocks noChangeAspect="1"/>
          </p:cNvPicPr>
          <p:nvPr/>
        </p:nvPicPr>
        <p:blipFill>
          <a:blip r:embed="rId3"/>
          <a:stretch>
            <a:fillRect/>
          </a:stretch>
        </p:blipFill>
        <p:spPr>
          <a:xfrm>
            <a:off x="1963757" y="1272927"/>
            <a:ext cx="8264485" cy="5545701"/>
          </a:xfrm>
          <a:prstGeom prst="rect">
            <a:avLst/>
          </a:prstGeom>
        </p:spPr>
      </p:pic>
    </p:spTree>
    <p:extLst>
      <p:ext uri="{BB962C8B-B14F-4D97-AF65-F5344CB8AC3E}">
        <p14:creationId xmlns:p14="http://schemas.microsoft.com/office/powerpoint/2010/main" val="70321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59CC9-3E3D-A53F-3BB2-32DDBFF0DCF2}"/>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9428BA89-1C10-B870-1DB6-4BA5E49E8C98}"/>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D1FEEE24-AE0A-EF69-4AE3-0159CC71BD32}"/>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8</a:t>
            </a:fld>
            <a:endParaRPr lang="ru-RU" sz="2600" b="1" dirty="0"/>
          </a:p>
        </p:txBody>
      </p:sp>
      <p:sp>
        <p:nvSpPr>
          <p:cNvPr id="7" name="Заголовок 1">
            <a:extLst>
              <a:ext uri="{FF2B5EF4-FFF2-40B4-BE49-F238E27FC236}">
                <a16:creationId xmlns:a16="http://schemas.microsoft.com/office/drawing/2014/main" id="{6F105E05-B7B9-F09F-5A59-FA9ADC9747F4}"/>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Діаграма</a:t>
            </a:r>
            <a:r>
              <a:rPr lang="ru-RU" dirty="0"/>
              <a:t> </a:t>
            </a:r>
            <a:r>
              <a:rPr lang="ru-RU" dirty="0" err="1"/>
              <a:t>класів</a:t>
            </a:r>
            <a:endParaRPr lang="ru-RU" dirty="0"/>
          </a:p>
        </p:txBody>
      </p:sp>
      <p:pic>
        <p:nvPicPr>
          <p:cNvPr id="2" name="Рисунок 1" descr="diagram">
            <a:extLst>
              <a:ext uri="{FF2B5EF4-FFF2-40B4-BE49-F238E27FC236}">
                <a16:creationId xmlns:a16="http://schemas.microsoft.com/office/drawing/2014/main" id="{08965778-63EF-E1D4-B5C0-EF331577F9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567" y="1709082"/>
            <a:ext cx="11154865" cy="3619254"/>
          </a:xfrm>
          <a:prstGeom prst="rect">
            <a:avLst/>
          </a:prstGeom>
          <a:noFill/>
          <a:ln>
            <a:noFill/>
          </a:ln>
        </p:spPr>
      </p:pic>
    </p:spTree>
    <p:extLst>
      <p:ext uri="{BB962C8B-B14F-4D97-AF65-F5344CB8AC3E}">
        <p14:creationId xmlns:p14="http://schemas.microsoft.com/office/powerpoint/2010/main" val="389007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D8BAB-6301-9CAF-4818-AF3321FC7568}"/>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EC8E478A-BBA5-84F0-E553-F4FF3FA3B15C}"/>
              </a:ext>
            </a:extLst>
          </p:cNvPr>
          <p:cNvPicPr>
            <a:picLocks noChangeAspect="1"/>
          </p:cNvPicPr>
          <p:nvPr/>
        </p:nvPicPr>
        <p:blipFill>
          <a:blip r:embed="rId2"/>
          <a:srcRect b="1615"/>
          <a:stretch/>
        </p:blipFill>
        <p:spPr>
          <a:xfrm>
            <a:off x="7000569" y="-29496"/>
            <a:ext cx="5191432" cy="6887496"/>
          </a:xfrm>
          <a:prstGeom prst="rect">
            <a:avLst/>
          </a:prstGeom>
        </p:spPr>
      </p:pic>
      <p:sp>
        <p:nvSpPr>
          <p:cNvPr id="4" name="TextBox 3">
            <a:extLst>
              <a:ext uri="{FF2B5EF4-FFF2-40B4-BE49-F238E27FC236}">
                <a16:creationId xmlns:a16="http://schemas.microsoft.com/office/drawing/2014/main" id="{9E0809C3-9928-FD6A-239A-4DB654C5B09F}"/>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9</a:t>
            </a:fld>
            <a:endParaRPr lang="ru-RU" sz="2600" b="1" dirty="0"/>
          </a:p>
        </p:txBody>
      </p:sp>
      <p:sp>
        <p:nvSpPr>
          <p:cNvPr id="7" name="Заголовок 1">
            <a:extLst>
              <a:ext uri="{FF2B5EF4-FFF2-40B4-BE49-F238E27FC236}">
                <a16:creationId xmlns:a16="http://schemas.microsoft.com/office/drawing/2014/main" id="{0074FA60-A746-EA6A-0A75-EA00ED571272}"/>
              </a:ext>
            </a:extLst>
          </p:cNvPr>
          <p:cNvSpPr txBox="1">
            <a:spLocks/>
          </p:cNvSpPr>
          <p:nvPr/>
        </p:nvSpPr>
        <p:spPr>
          <a:xfrm>
            <a:off x="580103" y="462587"/>
            <a:ext cx="10761407"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Діаграма</a:t>
            </a:r>
            <a:r>
              <a:rPr lang="ru-RU" dirty="0"/>
              <a:t> </a:t>
            </a:r>
          </a:p>
          <a:p>
            <a:r>
              <a:rPr lang="ru-RU" dirty="0" err="1"/>
              <a:t>діяльності</a:t>
            </a:r>
            <a:endParaRPr lang="ru-RU" dirty="0"/>
          </a:p>
        </p:txBody>
      </p:sp>
      <p:pic>
        <p:nvPicPr>
          <p:cNvPr id="3" name="Рисунок 2" descr="Изображение выглядит как диаграмма&#10;&#10;Автоматически созданное описание">
            <a:extLst>
              <a:ext uri="{FF2B5EF4-FFF2-40B4-BE49-F238E27FC236}">
                <a16:creationId xmlns:a16="http://schemas.microsoft.com/office/drawing/2014/main" id="{DCB1D5EE-950E-F102-AC5C-E8E30B3EDA0E}"/>
              </a:ext>
            </a:extLst>
          </p:cNvPr>
          <p:cNvPicPr>
            <a:picLocks noChangeAspect="1"/>
          </p:cNvPicPr>
          <p:nvPr/>
        </p:nvPicPr>
        <p:blipFill>
          <a:blip r:embed="rId3"/>
          <a:stretch>
            <a:fillRect/>
          </a:stretch>
        </p:blipFill>
        <p:spPr>
          <a:xfrm>
            <a:off x="3864077" y="201549"/>
            <a:ext cx="6484375" cy="6454901"/>
          </a:xfrm>
          <a:prstGeom prst="rect">
            <a:avLst/>
          </a:prstGeom>
        </p:spPr>
      </p:pic>
    </p:spTree>
    <p:extLst>
      <p:ext uri="{BB962C8B-B14F-4D97-AF65-F5344CB8AC3E}">
        <p14:creationId xmlns:p14="http://schemas.microsoft.com/office/powerpoint/2010/main" val="1644366216"/>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1138</Words>
  <PresentationFormat>Широкий екран</PresentationFormat>
  <Paragraphs>86</Paragraphs>
  <Slides>15</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Arial</vt:lpstr>
      <vt:lpstr>Calibri</vt:lpstr>
      <vt:lpstr>Trebuchet MS</vt:lpstr>
      <vt:lpstr>Wingdings</vt:lpstr>
      <vt:lpstr>Wingdings 3</vt:lpstr>
      <vt:lpstr>Грань</vt:lpstr>
      <vt:lpstr>Кваліфікаційна робота бакалавра  Тема: «Веб-застосунок для відстежування персональних досягнень студента»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2025-06-11T15:42:39Z</dcterms:created>
  <dcterms:modified xsi:type="dcterms:W3CDTF">2025-06-11T19:13:43Z</dcterms:modified>
</cp:coreProperties>
</file>