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8d42316c3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8d42316c3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88d42316c3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8d42316c3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8d42316c3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88d42316c3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8d42316c3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8d42316c3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88d42316c3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d42313ed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d42313ed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88d42313ed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5DBFB"/>
              </a:buClr>
              <a:buSzPts val="6000"/>
              <a:buFont typeface="Avenir"/>
              <a:buNone/>
              <a:defRPr sz="6000">
                <a:solidFill>
                  <a:srgbClr val="95DBF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  <a:defRPr sz="2400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058" y="5920906"/>
            <a:ext cx="1401483" cy="80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8428" y="6017240"/>
            <a:ext cx="1146046" cy="771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058" y="5920906"/>
            <a:ext cx="1401483" cy="80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8428" y="6017240"/>
            <a:ext cx="1146046" cy="771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">
  <p:cSld name="2_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08428" y="6017240"/>
            <a:ext cx="1146046" cy="771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E463"/>
              </a:buClr>
              <a:buSzPts val="4400"/>
              <a:buFont typeface="Avenir"/>
              <a:buNone/>
              <a:defRPr>
                <a:solidFill>
                  <a:srgbClr val="4AE46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11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>
  <p:cSld name="2_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E463"/>
              </a:buClr>
              <a:buSzPts val="6000"/>
              <a:buFont typeface="Avenir"/>
              <a:buNone/>
              <a:defRPr sz="6000">
                <a:solidFill>
                  <a:srgbClr val="4AE46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058" y="5920906"/>
            <a:ext cx="1401483" cy="80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8428" y="6017240"/>
            <a:ext cx="1146046" cy="771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>
  <p:cSld name="3_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800"/>
              </a:buClr>
              <a:buSzPts val="6000"/>
              <a:buFont typeface="Avenir"/>
              <a:buNone/>
              <a:defRPr sz="6000">
                <a:solidFill>
                  <a:srgbClr val="FFD8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DFF97"/>
              </a:buClr>
              <a:buSzPts val="2400"/>
              <a:buNone/>
              <a:defRPr sz="2400">
                <a:solidFill>
                  <a:srgbClr val="FDFF9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058" y="5920906"/>
            <a:ext cx="1401483" cy="80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8428" y="6017240"/>
            <a:ext cx="1146046" cy="771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and Content">
  <p:cSld name="5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E463"/>
              </a:buClr>
              <a:buSzPts val="4400"/>
              <a:buFont typeface="Avenir"/>
              <a:buNone/>
              <a:defRPr>
                <a:solidFill>
                  <a:srgbClr val="4AE46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8200" y="1825625"/>
            <a:ext cx="10515600" cy="411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058" y="5920906"/>
            <a:ext cx="1401483" cy="80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8428" y="6017240"/>
            <a:ext cx="1146046" cy="771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E463"/>
              </a:buClr>
              <a:buSzPts val="6000"/>
              <a:buFont typeface="Avenir"/>
              <a:buNone/>
              <a:defRPr sz="6000">
                <a:solidFill>
                  <a:srgbClr val="4AE46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FA78"/>
              </a:buClr>
              <a:buSzPts val="2400"/>
              <a:buNone/>
              <a:defRPr sz="2400">
                <a:solidFill>
                  <a:srgbClr val="5CFA7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058" y="5920906"/>
            <a:ext cx="1401483" cy="80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8428" y="6017240"/>
            <a:ext cx="1146046" cy="771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Section Header">
  <p:cSld name="4_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EA5F"/>
              </a:buClr>
              <a:buSzPts val="6000"/>
              <a:buFont typeface="Avenir"/>
              <a:buNone/>
              <a:defRPr sz="6000">
                <a:solidFill>
                  <a:srgbClr val="00EA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8FF4B"/>
              </a:buClr>
              <a:buSzPts val="2400"/>
              <a:buNone/>
              <a:defRPr sz="2400">
                <a:solidFill>
                  <a:srgbClr val="58FF4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08428" y="6017240"/>
            <a:ext cx="1146046" cy="771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FA78"/>
              </a:buClr>
              <a:buSzPts val="4400"/>
              <a:buFont typeface="Avenir"/>
              <a:buNone/>
              <a:defRPr>
                <a:solidFill>
                  <a:srgbClr val="5CFA7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Only">
  <p:cSld name="2_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E463"/>
              </a:buClr>
              <a:buSzPts val="4400"/>
              <a:buFont typeface="Avenir"/>
              <a:buNone/>
              <a:defRPr>
                <a:solidFill>
                  <a:srgbClr val="4AE46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058" y="5920906"/>
            <a:ext cx="1401483" cy="80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8428" y="6017240"/>
            <a:ext cx="1146046" cy="771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venir"/>
              <a:buNone/>
              <a:defRPr b="0" i="0" sz="4400" u="none" cap="none" strike="noStrike">
                <a:solidFill>
                  <a:schemeClr val="accent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4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1176617" y="682315"/>
            <a:ext cx="983876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FF4B"/>
              </a:buClr>
              <a:buSzPts val="8500"/>
              <a:buFont typeface="Avenir"/>
              <a:buNone/>
            </a:pPr>
            <a:r>
              <a:rPr lang="en-US" sz="8500">
                <a:solidFill>
                  <a:srgbClr val="58FF4B"/>
                </a:solidFill>
              </a:rPr>
              <a:t>Prediction Of Brain Connectivity Values</a:t>
            </a:r>
            <a:endParaRPr sz="3300">
              <a:solidFill>
                <a:srgbClr val="87E499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524000" y="4793459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 sz="2600">
                <a:solidFill>
                  <a:schemeClr val="lt1"/>
                </a:solidFill>
              </a:rPr>
              <a:t>Kaggle group ID: 150140011_150140007_150150026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>
                <a:solidFill>
                  <a:schemeClr val="lt1"/>
                </a:solidFill>
              </a:rPr>
              <a:t>O. Kürşat Karayılan, Muhammed Said Dikici, Selim Enes Kılıçaslan</a:t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 sz="2600">
                <a:solidFill>
                  <a:schemeClr val="lt1"/>
                </a:solidFill>
              </a:rPr>
              <a:t>Kaggle rank: </a:t>
            </a:r>
            <a:r>
              <a:rPr b="1" lang="en-US" sz="2600">
                <a:solidFill>
                  <a:schemeClr val="lt1"/>
                </a:solidFill>
              </a:rPr>
              <a:t>10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487706" y="625288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E463"/>
              </a:buClr>
              <a:buSzPts val="4400"/>
              <a:buFont typeface="Avenir"/>
              <a:buNone/>
            </a:pPr>
            <a:r>
              <a:rPr lang="en-US"/>
              <a:t>What is our main goal?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838200" y="1825625"/>
            <a:ext cx="10515600" cy="411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Our main goal is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predicting brain connectivity features</a:t>
            </a:r>
            <a:r>
              <a:rPr lang="en-US"/>
              <a:t> by using different type of machine learning techniques. We are given two datasets which are train_t0 and train_t1. Brain connectivity features </a:t>
            </a:r>
            <a:r>
              <a:rPr lang="en-US">
                <a:solidFill>
                  <a:srgbClr val="58FF4B"/>
                </a:solidFill>
              </a:rPr>
              <a:t>measured at two different timepoints t0 and t1</a:t>
            </a:r>
            <a:r>
              <a:rPr lang="en-US"/>
              <a:t>, spaced out by 6 months. Our aim is to predict what could be the values after six months given each brain dataset.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838200" y="5000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E463"/>
              </a:buClr>
              <a:buSzPts val="4400"/>
              <a:buFont typeface="Avenir"/>
              <a:buNone/>
            </a:pPr>
            <a:r>
              <a:rPr lang="en-US"/>
              <a:t>Proposed solution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38200" y="1825625"/>
            <a:ext cx="10515600" cy="411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00"/>
              <a:buAutoNum type="arabicPeriod"/>
            </a:pPr>
            <a:r>
              <a:rPr lang="en-US" sz="3500"/>
              <a:t>Clear the data from redundant values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-US" sz="3500"/>
              <a:t>Use PCA to reduce dimensions</a:t>
            </a:r>
            <a:endParaRPr sz="3500"/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-US" sz="3500"/>
              <a:t>Apply SVR algorithm</a:t>
            </a:r>
            <a:endParaRPr sz="3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38200" y="1825625"/>
            <a:ext cx="10515600" cy="411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deleted ID columns in order to not include them into computations. Other than that we found some duplicated and empty columns and deleted them.</a:t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838200" y="5000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E463"/>
              </a:buClr>
              <a:buSzPts val="4400"/>
              <a:buFont typeface="Avenir"/>
              <a:buNone/>
            </a:pPr>
            <a:r>
              <a:rPr lang="en-US"/>
              <a:t>1) </a:t>
            </a:r>
            <a:r>
              <a:rPr lang="en-US"/>
              <a:t>Clear the data from redundant 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38200" y="1825625"/>
            <a:ext cx="10515600" cy="411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order to reduce dimensionality and mean squared error we used </a:t>
            </a:r>
            <a:r>
              <a:rPr lang="en-US"/>
              <a:t>Principal Component Analysis (PCA). We tried different number of component amount. We found that optimal component quantity is 11 in our model. </a:t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838200" y="5000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E463"/>
              </a:buClr>
              <a:buSzPts val="4400"/>
              <a:buFont typeface="Avenir"/>
              <a:buNone/>
            </a:pPr>
            <a:r>
              <a:rPr lang="en-US"/>
              <a:t>2</a:t>
            </a:r>
            <a:r>
              <a:rPr lang="en-US"/>
              <a:t>) </a:t>
            </a:r>
            <a:r>
              <a:rPr lang="en-US"/>
              <a:t>Use PCA to reduce dimensions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38200" y="1825625"/>
            <a:ext cx="10515600" cy="411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Since SVR’s output is a single column, we created the model for each column.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With the help of scikit-learn.org we optimized some of our </a:t>
            </a:r>
            <a:r>
              <a:rPr lang="en-US"/>
              <a:t>parameters</a:t>
            </a:r>
            <a:r>
              <a:rPr lang="en-US"/>
              <a:t> with </a:t>
            </a:r>
            <a:r>
              <a:rPr lang="en-US"/>
              <a:t>GridSearchCV.</a:t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838200" y="5000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E463"/>
              </a:buClr>
              <a:buSzPts val="4400"/>
              <a:buFont typeface="Avenir"/>
              <a:buNone/>
            </a:pPr>
            <a:r>
              <a:rPr lang="en-US"/>
              <a:t>3</a:t>
            </a:r>
            <a:r>
              <a:rPr lang="en-US"/>
              <a:t>) </a:t>
            </a:r>
            <a:r>
              <a:rPr lang="en-US"/>
              <a:t>Apply SVR algorithm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275" y="1916150"/>
            <a:ext cx="5683450" cy="424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0"/>
          <p:cNvCxnSpPr/>
          <p:nvPr/>
        </p:nvCxnSpPr>
        <p:spPr>
          <a:xfrm>
            <a:off x="5460723" y="2462548"/>
            <a:ext cx="1113900" cy="0"/>
          </a:xfrm>
          <a:prstGeom prst="straightConnector1">
            <a:avLst/>
          </a:prstGeom>
          <a:noFill/>
          <a:ln cap="flat" cmpd="sng" w="38100">
            <a:solidFill>
              <a:srgbClr val="4AE46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20"/>
          <p:cNvCxnSpPr/>
          <p:nvPr/>
        </p:nvCxnSpPr>
        <p:spPr>
          <a:xfrm>
            <a:off x="7755750" y="2777762"/>
            <a:ext cx="0" cy="720300"/>
          </a:xfrm>
          <a:prstGeom prst="straightConnector1">
            <a:avLst/>
          </a:prstGeom>
          <a:noFill/>
          <a:ln cap="flat" cmpd="sng" w="38100">
            <a:solidFill>
              <a:srgbClr val="4AE46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0"/>
          <p:cNvCxnSpPr/>
          <p:nvPr/>
        </p:nvCxnSpPr>
        <p:spPr>
          <a:xfrm rot="10800000">
            <a:off x="5715987" y="3858491"/>
            <a:ext cx="979500" cy="15000"/>
          </a:xfrm>
          <a:prstGeom prst="straightConnector1">
            <a:avLst/>
          </a:prstGeom>
          <a:noFill/>
          <a:ln cap="flat" cmpd="sng" w="38100">
            <a:solidFill>
              <a:srgbClr val="4AE46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/>
          <p:nvPr/>
        </p:nvCxnSpPr>
        <p:spPr>
          <a:xfrm>
            <a:off x="4480976" y="4308781"/>
            <a:ext cx="1650900" cy="930900"/>
          </a:xfrm>
          <a:prstGeom prst="straightConnector1">
            <a:avLst/>
          </a:prstGeom>
          <a:noFill/>
          <a:ln cap="flat" cmpd="sng" w="38100">
            <a:solidFill>
              <a:srgbClr val="4AE46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Pipeline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40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838200" y="3620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E463"/>
              </a:buClr>
              <a:buSzPts val="4400"/>
              <a:buFont typeface="Avenir"/>
              <a:buNone/>
            </a:pPr>
            <a:r>
              <a:rPr lang="en-US"/>
              <a:t>Code demo using Python and 5-fold CV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E463"/>
              </a:buClr>
              <a:buSzPts val="4400"/>
              <a:buFont typeface="Avenir"/>
              <a:buNone/>
            </a:pPr>
            <a:r>
              <a:rPr lang="en-US"/>
              <a:t>How to further improve our model?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838200" y="1825625"/>
            <a:ext cx="10515600" cy="411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Fine tuning hyperparameters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