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9"/>
  </p:notesMasterIdLst>
  <p:sldIdLst>
    <p:sldId id="256" r:id="rId2"/>
    <p:sldId id="581" r:id="rId3"/>
    <p:sldId id="585" r:id="rId4"/>
    <p:sldId id="586" r:id="rId5"/>
    <p:sldId id="589" r:id="rId6"/>
    <p:sldId id="587" r:id="rId7"/>
    <p:sldId id="599" r:id="rId8"/>
    <p:sldId id="590" r:id="rId9"/>
    <p:sldId id="688" r:id="rId10"/>
    <p:sldId id="690" r:id="rId11"/>
    <p:sldId id="592" r:id="rId12"/>
    <p:sldId id="694" r:id="rId13"/>
    <p:sldId id="696" r:id="rId14"/>
    <p:sldId id="695" r:id="rId15"/>
    <p:sldId id="593" r:id="rId16"/>
    <p:sldId id="594" r:id="rId17"/>
    <p:sldId id="595" r:id="rId18"/>
    <p:sldId id="601" r:id="rId19"/>
    <p:sldId id="602" r:id="rId20"/>
    <p:sldId id="605" r:id="rId21"/>
    <p:sldId id="597" r:id="rId22"/>
    <p:sldId id="604" r:id="rId23"/>
    <p:sldId id="606" r:id="rId24"/>
    <p:sldId id="698" r:id="rId25"/>
    <p:sldId id="699" r:id="rId26"/>
    <p:sldId id="700" r:id="rId27"/>
    <p:sldId id="687" r:id="rId28"/>
    <p:sldId id="608" r:id="rId29"/>
    <p:sldId id="607" r:id="rId30"/>
    <p:sldId id="609" r:id="rId31"/>
    <p:sldId id="610" r:id="rId32"/>
    <p:sldId id="668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622" r:id="rId44"/>
    <p:sldId id="624" r:id="rId45"/>
    <p:sldId id="625" r:id="rId46"/>
    <p:sldId id="628" r:id="rId47"/>
    <p:sldId id="626" r:id="rId48"/>
    <p:sldId id="627" r:id="rId49"/>
    <p:sldId id="629" r:id="rId50"/>
    <p:sldId id="630" r:id="rId51"/>
    <p:sldId id="631" r:id="rId52"/>
    <p:sldId id="632" r:id="rId53"/>
    <p:sldId id="633" r:id="rId54"/>
    <p:sldId id="635" r:id="rId55"/>
    <p:sldId id="634" r:id="rId56"/>
    <p:sldId id="636" r:id="rId57"/>
    <p:sldId id="638" r:id="rId58"/>
    <p:sldId id="637" r:id="rId59"/>
    <p:sldId id="639" r:id="rId60"/>
    <p:sldId id="640" r:id="rId61"/>
    <p:sldId id="641" r:id="rId62"/>
    <p:sldId id="642" r:id="rId63"/>
    <p:sldId id="643" r:id="rId64"/>
    <p:sldId id="645" r:id="rId65"/>
    <p:sldId id="646" r:id="rId66"/>
    <p:sldId id="647" r:id="rId67"/>
    <p:sldId id="648" r:id="rId68"/>
    <p:sldId id="649" r:id="rId69"/>
    <p:sldId id="651" r:id="rId70"/>
    <p:sldId id="650" r:id="rId71"/>
    <p:sldId id="652" r:id="rId72"/>
    <p:sldId id="657" r:id="rId73"/>
    <p:sldId id="653" r:id="rId74"/>
    <p:sldId id="654" r:id="rId75"/>
    <p:sldId id="656" r:id="rId76"/>
    <p:sldId id="655" r:id="rId77"/>
    <p:sldId id="658" r:id="rId78"/>
    <p:sldId id="659" r:id="rId79"/>
    <p:sldId id="660" r:id="rId80"/>
    <p:sldId id="661" r:id="rId81"/>
    <p:sldId id="662" r:id="rId82"/>
    <p:sldId id="663" r:id="rId83"/>
    <p:sldId id="664" r:id="rId84"/>
    <p:sldId id="665" r:id="rId85"/>
    <p:sldId id="666" r:id="rId86"/>
    <p:sldId id="667" r:id="rId87"/>
    <p:sldId id="670" r:id="rId88"/>
    <p:sldId id="676" r:id="rId89"/>
    <p:sldId id="684" r:id="rId90"/>
    <p:sldId id="677" r:id="rId91"/>
    <p:sldId id="678" r:id="rId92"/>
    <p:sldId id="679" r:id="rId93"/>
    <p:sldId id="680" r:id="rId94"/>
    <p:sldId id="681" r:id="rId95"/>
    <p:sldId id="682" r:id="rId96"/>
    <p:sldId id="685" r:id="rId97"/>
    <p:sldId id="686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FF"/>
    <a:srgbClr val="F09A3C"/>
    <a:srgbClr val="FDFF97"/>
    <a:srgbClr val="FF8F7D"/>
    <a:srgbClr val="B034FF"/>
    <a:srgbClr val="FF40FF"/>
    <a:srgbClr val="00FA00"/>
    <a:srgbClr val="00F26F"/>
    <a:srgbClr val="00FDFF"/>
    <a:srgbClr val="87E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908"/>
    <p:restoredTop sz="95100"/>
  </p:normalViewPr>
  <p:slideViewPr>
    <p:cSldViewPr snapToGrid="0" snapToObjects="1">
      <p:cViewPr>
        <p:scale>
          <a:sx n="59" d="100"/>
          <a:sy n="59" d="100"/>
        </p:scale>
        <p:origin x="296" y="944"/>
      </p:cViewPr>
      <p:guideLst/>
    </p:cSldViewPr>
  </p:slideViewPr>
  <p:outlineViewPr>
    <p:cViewPr>
      <p:scale>
        <a:sx n="33" d="100"/>
        <a:sy n="33" d="100"/>
      </p:scale>
      <p:origin x="0" y="-8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90BE-7632-C548-A197-F5BE8B905DE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021AA-7352-5D46-90C9-D4701DFC1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3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tr-TR" sz="1200" dirty="0">
                <a:latin typeface="Avenir Next" panose="020B0503020202020204" pitchFamily="34" charset="0"/>
              </a:rPr>
              <a:t>The recursive call to MAX-HEAPIFY in line 10 implies a recurrence 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3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7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k-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tr-TR" dirty="0"/>
          </a:p>
          <a:p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k. 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2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52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4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8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4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5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5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9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k-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tr-TR" dirty="0"/>
          </a:p>
          <a:p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k. 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3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9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0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1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39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2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9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at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h−1 has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h−1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 has 2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h−1 has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tr-TR" dirty="0">
              <a:effectLst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69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4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3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3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2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6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9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9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0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61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1200" dirty="0"/>
              <a:t>If a node has index </a:t>
            </a:r>
            <a:r>
              <a:rPr lang="en-US" altLang="tr-TR" sz="1200" dirty="0" err="1"/>
              <a:t>i</a:t>
            </a:r>
            <a:r>
              <a:rPr lang="en-US" altLang="tr-TR" sz="1200" dirty="0"/>
              <a:t>, we can easily compute the indices of its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88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54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72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93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0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4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64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4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29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84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1200" dirty="0"/>
              <a:t>If a node has index </a:t>
            </a:r>
            <a:r>
              <a:rPr lang="en-US" altLang="tr-TR" sz="1200" dirty="0" err="1"/>
              <a:t>i</a:t>
            </a:r>
            <a:r>
              <a:rPr lang="en-US" altLang="tr-TR" sz="1200" dirty="0"/>
              <a:t>, we can easily compute the indices of its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4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798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49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3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BUILD-MAX-HEAP</a:t>
            </a:r>
            <a:r>
              <a:rPr lang="en-US" altLang="tr-TR" dirty="0">
                <a:latin typeface="Avenir Next" panose="020B0503020202020204" pitchFamily="34" charset="0"/>
              </a:rPr>
              <a:t> takes 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O(</a:t>
            </a:r>
            <a:r>
              <a:rPr lang="en-US" altLang="tr-TR" i="1" dirty="0">
                <a:solidFill>
                  <a:srgbClr val="FFFF00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).</a:t>
            </a:r>
          </a:p>
          <a:p>
            <a:r>
              <a:rPr lang="en-US" altLang="tr-TR" dirty="0">
                <a:latin typeface="Avenir Next" panose="020B0503020202020204" pitchFamily="34" charset="0"/>
              </a:rPr>
              <a:t>We have a loop.  Each of the </a:t>
            </a:r>
            <a:r>
              <a:rPr lang="en-US" altLang="tr-TR" i="1" dirty="0">
                <a:solidFill>
                  <a:srgbClr val="FFFF00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-1 calls to MAX-HEAPIFY</a:t>
            </a:r>
            <a:r>
              <a:rPr lang="en-US" altLang="tr-TR" dirty="0">
                <a:latin typeface="Avenir Next" panose="020B0503020202020204" pitchFamily="34" charset="0"/>
              </a:rPr>
              <a:t> takes 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O(lg </a:t>
            </a:r>
            <a:r>
              <a:rPr lang="en-US" altLang="tr-TR" i="1" dirty="0">
                <a:solidFill>
                  <a:srgbClr val="FFFF00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) </a:t>
            </a:r>
            <a:r>
              <a:rPr lang="en-US" altLang="tr-TR" dirty="0">
                <a:latin typeface="Avenir Next" panose="020B0503020202020204" pitchFamily="34" charset="0"/>
              </a:rPr>
              <a:t>time.</a:t>
            </a:r>
          </a:p>
          <a:p>
            <a:r>
              <a:rPr lang="en-US" altLang="tr-TR" dirty="0">
                <a:latin typeface="Avenir Next" panose="020B0503020202020204" pitchFamily="34" charset="0"/>
              </a:rPr>
              <a:t>Total time is </a:t>
            </a:r>
            <a:r>
              <a:rPr lang="en-US" altLang="tr-TR" dirty="0">
                <a:solidFill>
                  <a:srgbClr val="FF8F7D"/>
                </a:solidFill>
                <a:latin typeface="Avenir Next" panose="020B0503020202020204" pitchFamily="34" charset="0"/>
              </a:rPr>
              <a:t>O(</a:t>
            </a:r>
            <a:r>
              <a:rPr lang="en-US" altLang="tr-TR" i="1" dirty="0">
                <a:solidFill>
                  <a:srgbClr val="FF8F7D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dirty="0">
                <a:solidFill>
                  <a:srgbClr val="FF8F7D"/>
                </a:solidFill>
                <a:latin typeface="Avenir Next" panose="020B0503020202020204" pitchFamily="34" charset="0"/>
              </a:rPr>
              <a:t> lg </a:t>
            </a:r>
            <a:r>
              <a:rPr lang="en-US" altLang="tr-TR" i="1" dirty="0">
                <a:solidFill>
                  <a:srgbClr val="FF8F7D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dirty="0">
                <a:solidFill>
                  <a:srgbClr val="FF8F7D"/>
                </a:solidFill>
                <a:latin typeface="Avenir Next" panose="020B0503020202020204" pitchFamily="34" charset="0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009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36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34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50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348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7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1200" dirty="0"/>
              <a:t>If a node has index </a:t>
            </a:r>
            <a:r>
              <a:rPr lang="en-US" altLang="tr-TR" sz="1200" dirty="0" err="1"/>
              <a:t>i</a:t>
            </a:r>
            <a:r>
              <a:rPr lang="en-US" altLang="tr-TR" sz="1200" dirty="0"/>
              <a:t>, we can easily compute the indices of its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67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96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75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49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55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tr-TR" dirty="0"/>
          </a:p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k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k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 </a:t>
            </a:r>
            <a:endParaRPr lang="tr-TR" dirty="0"/>
          </a:p>
          <a:p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 is k 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k-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logk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k-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 is 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2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add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D80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2000">
                <a:latin typeface="Avenir Next" charset="0"/>
                <a:ea typeface="Avenir Next" charset="0"/>
                <a:cs typeface="Avenir Next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AE463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add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701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304802" y="3962400"/>
            <a:ext cx="11064647" cy="1066800"/>
          </a:xfrm>
        </p:spPr>
        <p:txBody>
          <a:bodyPr bIns="0"/>
          <a:lstStyle>
            <a:lvl1pPr algn="r">
              <a:defRPr lang="en-US" dirty="0">
                <a:latin typeface="Avenir book"/>
                <a:cs typeface="Avenir book"/>
              </a:defRPr>
            </a:lvl1pPr>
            <a:extLst/>
          </a:lstStyle>
          <a:p>
            <a:r>
              <a:rPr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604981" y="5181600"/>
            <a:ext cx="109728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/>
              <a:ea typeface="+mj-ea"/>
              <a:cs typeface="Avenir book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844800" y="5133975"/>
            <a:ext cx="8515928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extLst/>
          </a:lstStyle>
          <a:p>
            <a:pPr lvl="0"/>
            <a:r>
              <a:rPr lang="en-US" dirty="0"/>
              <a:t>Click to add date and other details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128000" y="1600200"/>
            <a:ext cx="3048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lvl1pPr>
              <a:defRPr>
                <a:latin typeface="Avenir book"/>
                <a:cs typeface="Avenir book"/>
              </a:defRPr>
            </a:lvl1pPr>
            <a:extLst/>
          </a:lstStyle>
          <a:p>
            <a:pPr algn="ctr">
              <a:buFontTx/>
              <a:buNone/>
            </a:pPr>
            <a:r>
              <a:rPr lang="fr-FR" sz="2000"/>
              <a:t>Drag picture to placeholder or click icon to add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5792" y="186904"/>
            <a:ext cx="11684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venir book"/>
              <a:cs typeface="Avenir book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>
          <a:xfrm>
            <a:off x="88900" y="6559361"/>
            <a:ext cx="3251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cs typeface="Avenir book"/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11/12/19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3994204" y="6558153"/>
            <a:ext cx="6197600" cy="246888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cs typeface="Avenir book"/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05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D80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add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DFF97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leveldfdf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leveldfdf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EA5F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8FF4B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EA5F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8FF4B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184D-4B37-9648-B598-07504E2C935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7" r:id="rId2"/>
    <p:sldLayoutId id="2147483680" r:id="rId3"/>
    <p:sldLayoutId id="2147483666" r:id="rId4"/>
    <p:sldLayoutId id="2147483667" r:id="rId5"/>
    <p:sldLayoutId id="2147483651" r:id="rId6"/>
    <p:sldLayoutId id="2147483675" r:id="rId7"/>
    <p:sldLayoutId id="2147483674" r:id="rId8"/>
    <p:sldLayoutId id="2147483678" r:id="rId9"/>
    <p:sldLayoutId id="2147483664" r:id="rId10"/>
    <p:sldLayoutId id="2147483652" r:id="rId11"/>
    <p:sldLayoutId id="2147483653" r:id="rId12"/>
    <p:sldLayoutId id="2147483671" r:id="rId13"/>
    <p:sldLayoutId id="2147483672" r:id="rId14"/>
    <p:sldLayoutId id="2147483679" r:id="rId15"/>
    <p:sldLayoutId id="2147483655" r:id="rId16"/>
    <p:sldLayoutId id="2147483668" r:id="rId17"/>
    <p:sldLayoutId id="2147483670" r:id="rId18"/>
    <p:sldLayoutId id="2147483656" r:id="rId19"/>
    <p:sldLayoutId id="2147483658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solidFill>
                  <a:schemeClr val="bg1"/>
                </a:solidFill>
                <a:latin typeface="Monotype Corsiva" charset="0"/>
                <a:ea typeface="Monotype Corsiva" charset="0"/>
                <a:cs typeface="Monotype Corsiva" charset="0"/>
              </a:rPr>
              <a:t>A</a:t>
            </a:r>
            <a:r>
              <a:rPr lang="en-US" sz="6600" dirty="0"/>
              <a:t>nalysis of </a:t>
            </a:r>
            <a:r>
              <a:rPr lang="en-US" sz="8000" b="1" dirty="0">
                <a:solidFill>
                  <a:srgbClr val="00FDFF"/>
                </a:solidFill>
                <a:latin typeface="Monotype Corsiva" charset="0"/>
                <a:ea typeface="Monotype Corsiva" charset="0"/>
                <a:cs typeface="Monotype Corsiva" charset="0"/>
              </a:rPr>
              <a:t>A</a:t>
            </a:r>
            <a:r>
              <a:rPr lang="en-US" sz="6600" dirty="0"/>
              <a:t>lgorithms</a:t>
            </a:r>
            <a:br>
              <a:rPr lang="en-US" sz="6600" dirty="0"/>
            </a:b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BLG 335E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44126"/>
          </a:xfrm>
        </p:spPr>
        <p:txBody>
          <a:bodyPr>
            <a:normAutofit/>
          </a:bodyPr>
          <a:lstStyle/>
          <a:p>
            <a:r>
              <a:rPr lang="en-US" sz="2800" dirty="0"/>
              <a:t>Recitation 3 (14.11.19)</a:t>
            </a:r>
          </a:p>
          <a:p>
            <a:r>
              <a:rPr lang="en-US" sz="2800" dirty="0"/>
              <a:t>HEAP SORT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Kübra</a:t>
            </a:r>
            <a:r>
              <a:rPr lang="en-US" sz="2800" dirty="0">
                <a:solidFill>
                  <a:schemeClr val="bg1"/>
                </a:solidFill>
              </a:rPr>
              <a:t> Cengiz </a:t>
            </a:r>
            <a:r>
              <a:rPr lang="en-US" sz="2800" dirty="0" err="1">
                <a:solidFill>
                  <a:schemeClr val="bg1"/>
                </a:solidFill>
              </a:rPr>
              <a:t>Toyan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kcengiz@itu.edu.tr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706" y="6252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11" y="188913"/>
            <a:ext cx="10668000" cy="5969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77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92766"/>
            <a:ext cx="1102659" cy="7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9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FDFF"/>
                </a:solidFill>
              </a:rPr>
              <a:t>Nearly Complete Binary Trees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 sz="3600" dirty="0"/>
              <a:t>b)  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nodes</a:t>
            </a:r>
            <a:r>
              <a:rPr lang="tr-TR" sz="3600" dirty="0"/>
              <a:t> at </a:t>
            </a:r>
            <a:r>
              <a:rPr lang="tr-TR" sz="3600" dirty="0" err="1"/>
              <a:t>depth</a:t>
            </a:r>
            <a:r>
              <a:rPr lang="tr-TR" sz="3600" dirty="0"/>
              <a:t> h </a:t>
            </a:r>
            <a:r>
              <a:rPr lang="tr-TR" sz="3600" dirty="0" err="1"/>
              <a:t>are</a:t>
            </a:r>
            <a:r>
              <a:rPr lang="tr-TR" sz="3600" dirty="0"/>
              <a:t> as far </a:t>
            </a:r>
            <a:r>
              <a:rPr lang="tr-TR" sz="3600" dirty="0" err="1">
                <a:solidFill>
                  <a:srgbClr val="FFFF00"/>
                </a:solidFill>
              </a:rPr>
              <a:t>left</a:t>
            </a:r>
            <a:r>
              <a:rPr lang="tr-TR" sz="3600" dirty="0"/>
              <a:t> as </a:t>
            </a:r>
            <a:r>
              <a:rPr lang="tr-TR" sz="3600" dirty="0" err="1"/>
              <a:t>possible</a:t>
            </a:r>
            <a:r>
              <a:rPr lang="tr-TR" sz="3600" dirty="0"/>
              <a:t>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5AF98E-CCD4-464B-B45A-81D0318394C0}"/>
              </a:ext>
            </a:extLst>
          </p:cNvPr>
          <p:cNvSpPr/>
          <p:nvPr/>
        </p:nvSpPr>
        <p:spPr>
          <a:xfrm>
            <a:off x="3869061" y="3731984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32EB1F-433F-C54F-B591-DA34DA2C3F8E}"/>
              </a:ext>
            </a:extLst>
          </p:cNvPr>
          <p:cNvSpPr/>
          <p:nvPr/>
        </p:nvSpPr>
        <p:spPr>
          <a:xfrm>
            <a:off x="5237348" y="2817585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18C63-D09D-F043-BD7B-0C3A1984CD0A}"/>
              </a:ext>
            </a:extLst>
          </p:cNvPr>
          <p:cNvSpPr/>
          <p:nvPr/>
        </p:nvSpPr>
        <p:spPr>
          <a:xfrm>
            <a:off x="2820831" y="4614566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7F5E17-318D-6443-A798-0132ED9A095A}"/>
              </a:ext>
            </a:extLst>
          </p:cNvPr>
          <p:cNvSpPr/>
          <p:nvPr/>
        </p:nvSpPr>
        <p:spPr>
          <a:xfrm>
            <a:off x="4788614" y="4614566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941AC2-FFBC-8945-A55D-AFBC8F964EC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3182615" y="4349588"/>
            <a:ext cx="792410" cy="26497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D288B-5D08-824D-82E4-710FFB23F618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4486665" y="4349588"/>
            <a:ext cx="663733" cy="26497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7087442-A59E-8543-8EBE-3E5E26FCB474}"/>
              </a:ext>
            </a:extLst>
          </p:cNvPr>
          <p:cNvSpPr/>
          <p:nvPr/>
        </p:nvSpPr>
        <p:spPr>
          <a:xfrm>
            <a:off x="6723424" y="3710105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1662F2-82BA-4A4D-95F4-11E7D398701B}"/>
              </a:ext>
            </a:extLst>
          </p:cNvPr>
          <p:cNvSpPr/>
          <p:nvPr/>
        </p:nvSpPr>
        <p:spPr>
          <a:xfrm>
            <a:off x="6065610" y="4614566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A6A816-72CF-AA4E-AA27-27E7A1A9C3D9}"/>
              </a:ext>
            </a:extLst>
          </p:cNvPr>
          <p:cNvSpPr/>
          <p:nvPr/>
        </p:nvSpPr>
        <p:spPr>
          <a:xfrm>
            <a:off x="7378933" y="4614566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E23837-41F4-F745-AA95-CEDC9DD6A24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445132" y="4327709"/>
            <a:ext cx="384256" cy="28685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2C0C44-8D1D-CC40-A35A-69ABEF697B10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7341028" y="4327709"/>
            <a:ext cx="399689" cy="286857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D3291C-859F-4B4B-ACC7-C88C5F9953DF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4486665" y="3435189"/>
            <a:ext cx="856647" cy="40275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026BC3-56A9-4B47-B3B6-E564C8BF135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854952" y="3435189"/>
            <a:ext cx="974436" cy="3808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E5FE1E-5046-4148-8B63-4AC0CC31F0C8}"/>
              </a:ext>
            </a:extLst>
          </p:cNvPr>
          <p:cNvSpPr/>
          <p:nvPr/>
        </p:nvSpPr>
        <p:spPr>
          <a:xfrm>
            <a:off x="2257225" y="5551413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756488-A842-AB49-A58C-F2BD7994F951}"/>
              </a:ext>
            </a:extLst>
          </p:cNvPr>
          <p:cNvSpPr/>
          <p:nvPr/>
        </p:nvSpPr>
        <p:spPr>
          <a:xfrm>
            <a:off x="3384436" y="5551413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78CA1-81B5-3241-B5DB-0351A9F77C2C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2619009" y="5232170"/>
            <a:ext cx="307786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D76EB-67D0-5E4C-9A98-005A0CC4F0D0}"/>
              </a:ext>
            </a:extLst>
          </p:cNvPr>
          <p:cNvCxnSpPr>
            <a:cxnSpLocks/>
            <a:stCxn id="7" idx="5"/>
            <a:endCxn id="19" idx="0"/>
          </p:cNvCxnSpPr>
          <p:nvPr/>
        </p:nvCxnSpPr>
        <p:spPr>
          <a:xfrm>
            <a:off x="3438435" y="5232170"/>
            <a:ext cx="307785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1DAFDD0-8F7D-8546-A1B2-F04CCC815B05}"/>
              </a:ext>
            </a:extLst>
          </p:cNvPr>
          <p:cNvSpPr/>
          <p:nvPr/>
        </p:nvSpPr>
        <p:spPr>
          <a:xfrm>
            <a:off x="4368312" y="5551413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5F0375-B72A-5843-ABF0-B17826D87D94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4730096" y="5232170"/>
            <a:ext cx="164482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94B9AA-BC38-1D4D-AC3F-B99921A4122D}"/>
              </a:ext>
            </a:extLst>
          </p:cNvPr>
          <p:cNvSpPr txBox="1"/>
          <p:nvPr/>
        </p:nvSpPr>
        <p:spPr>
          <a:xfrm>
            <a:off x="9718781" y="304311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6E9233-8C5E-0545-A7B9-9361283A3DA9}"/>
              </a:ext>
            </a:extLst>
          </p:cNvPr>
          <p:cNvSpPr txBox="1"/>
          <p:nvPr/>
        </p:nvSpPr>
        <p:spPr>
          <a:xfrm>
            <a:off x="9723206" y="390823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6AE66F-684A-614D-AE6D-67FB89FA5C84}"/>
              </a:ext>
            </a:extLst>
          </p:cNvPr>
          <p:cNvSpPr txBox="1"/>
          <p:nvPr/>
        </p:nvSpPr>
        <p:spPr>
          <a:xfrm>
            <a:off x="9718781" y="476779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484F51-CCF7-CB44-B03A-620A7B6663B5}"/>
              </a:ext>
            </a:extLst>
          </p:cNvPr>
          <p:cNvSpPr txBox="1"/>
          <p:nvPr/>
        </p:nvSpPr>
        <p:spPr>
          <a:xfrm>
            <a:off x="9728719" y="557386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DB48C-6089-1445-850A-1DFC86C87802}"/>
              </a:ext>
            </a:extLst>
          </p:cNvPr>
          <p:cNvSpPr txBox="1"/>
          <p:nvPr/>
        </p:nvSpPr>
        <p:spPr>
          <a:xfrm>
            <a:off x="3438435" y="2916725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6B6603-2393-DC45-80FD-D00DEE935E8F}"/>
              </a:ext>
            </a:extLst>
          </p:cNvPr>
          <p:cNvSpPr txBox="1"/>
          <p:nvPr/>
        </p:nvSpPr>
        <p:spPr>
          <a:xfrm>
            <a:off x="2040457" y="3908237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2002DB-9E4C-4742-BA4F-B08AA2BF115E}"/>
              </a:ext>
            </a:extLst>
          </p:cNvPr>
          <p:cNvSpPr txBox="1"/>
          <p:nvPr/>
        </p:nvSpPr>
        <p:spPr>
          <a:xfrm>
            <a:off x="1128747" y="4712873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h-1</a:t>
            </a:r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 = 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721FA8-07B5-914B-8AB9-7A88AA087745}"/>
              </a:ext>
            </a:extLst>
          </p:cNvPr>
          <p:cNvCxnSpPr>
            <a:cxnSpLocks/>
          </p:cNvCxnSpPr>
          <p:nvPr/>
        </p:nvCxnSpPr>
        <p:spPr>
          <a:xfrm>
            <a:off x="1765005" y="6581363"/>
            <a:ext cx="6826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Representation of </a:t>
            </a:r>
            <a:br>
              <a:rPr lang="en-US" altLang="tr-TR" b="1" dirty="0">
                <a:solidFill>
                  <a:srgbClr val="00FDFF"/>
                </a:solidFill>
              </a:rPr>
            </a:br>
            <a:r>
              <a:rPr lang="en-US" altLang="tr-TR" b="1" dirty="0">
                <a:solidFill>
                  <a:srgbClr val="00FDFF"/>
                </a:solidFill>
              </a:rPr>
              <a:t>Nearly Complete Binary Tree 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572"/>
            <a:ext cx="10515600" cy="372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tr-TR" sz="3200" dirty="0"/>
              <a:t>A nearly complete binary tree may be represented </a:t>
            </a:r>
            <a:r>
              <a:rPr lang="en-US" altLang="tr-TR" sz="3200" b="1" dirty="0">
                <a:solidFill>
                  <a:schemeClr val="bg1">
                    <a:lumMod val="85000"/>
                  </a:schemeClr>
                </a:solidFill>
              </a:rPr>
              <a:t>as an array</a:t>
            </a:r>
            <a:r>
              <a:rPr lang="en-US" altLang="tr-TR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tr-TR" sz="3200" dirty="0"/>
              <a:t>(i.e., no pointers):</a:t>
            </a:r>
          </a:p>
          <a:p>
            <a:pPr marL="0" indent="0">
              <a:buNone/>
            </a:pPr>
            <a:endParaRPr lang="en-US" altLang="tr-TR" sz="3200" dirty="0"/>
          </a:p>
          <a:p>
            <a:pPr marL="0" indent="0">
              <a:buNone/>
            </a:pPr>
            <a:r>
              <a:rPr lang="en-US" altLang="tr-TR" sz="3200" dirty="0"/>
              <a:t>Number of nodes, beginning with the root node and moving </a:t>
            </a:r>
            <a:r>
              <a:rPr lang="en-US" altLang="tr-TR" sz="3200" b="1" dirty="0">
                <a:solidFill>
                  <a:srgbClr val="FFFF00"/>
                </a:solidFill>
              </a:rPr>
              <a:t>from level to level</a:t>
            </a:r>
            <a:r>
              <a:rPr lang="en-US" altLang="tr-TR" sz="3200" dirty="0"/>
              <a:t>, </a:t>
            </a:r>
            <a:r>
              <a:rPr lang="en-US" altLang="tr-TR" sz="3200" b="1" dirty="0">
                <a:solidFill>
                  <a:srgbClr val="FF8F7D"/>
                </a:solidFill>
              </a:rPr>
              <a:t>left to right within a level</a:t>
            </a:r>
            <a:r>
              <a:rPr lang="en-US" altLang="tr-TR" sz="3200" dirty="0"/>
              <a:t>.</a:t>
            </a:r>
          </a:p>
          <a:p>
            <a:pPr marL="0" indent="0">
              <a:buNone/>
            </a:pPr>
            <a:r>
              <a:rPr lang="en-US" altLang="tr-TR" sz="3200" dirty="0"/>
              <a:t>The number assigned to a node is its index in the array.</a:t>
            </a:r>
          </a:p>
          <a:p>
            <a:endParaRPr lang="en-US" altLang="tr-TR" sz="32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414780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29AED1-CBFB-1048-8CAE-4210A0EB963C}"/>
              </a:ext>
            </a:extLst>
          </p:cNvPr>
          <p:cNvSpPr/>
          <p:nvPr/>
        </p:nvSpPr>
        <p:spPr>
          <a:xfrm>
            <a:off x="4613340" y="3612688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9F6944-00AB-0E4B-88EA-83C5B60EA66B}"/>
              </a:ext>
            </a:extLst>
          </p:cNvPr>
          <p:cNvSpPr/>
          <p:nvPr/>
        </p:nvSpPr>
        <p:spPr>
          <a:xfrm>
            <a:off x="5981627" y="2698289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84C0F-E15E-E048-8592-8EEDC8F9FFD3}"/>
              </a:ext>
            </a:extLst>
          </p:cNvPr>
          <p:cNvSpPr/>
          <p:nvPr/>
        </p:nvSpPr>
        <p:spPr>
          <a:xfrm>
            <a:off x="7467703" y="3590809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BD27AF-0FE6-DB42-B32E-A20A106C655F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5230944" y="3315893"/>
            <a:ext cx="856647" cy="40275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CFCA8-B53D-8A4B-8A00-F73410B00F5D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6599231" y="3315893"/>
            <a:ext cx="974436" cy="3808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160236-0318-D542-9389-66E788B68D01}"/>
              </a:ext>
            </a:extLst>
          </p:cNvPr>
          <p:cNvSpPr txBox="1"/>
          <p:nvPr/>
        </p:nvSpPr>
        <p:spPr>
          <a:xfrm>
            <a:off x="5783094" y="24184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3E258-FA25-114C-8386-13C79BAF961F}"/>
              </a:ext>
            </a:extLst>
          </p:cNvPr>
          <p:cNvSpPr txBox="1"/>
          <p:nvPr/>
        </p:nvSpPr>
        <p:spPr>
          <a:xfrm>
            <a:off x="4285214" y="33130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940CC-810F-5E48-B29D-34B05F7E5311}"/>
              </a:ext>
            </a:extLst>
          </p:cNvPr>
          <p:cNvSpPr txBox="1"/>
          <p:nvPr/>
        </p:nvSpPr>
        <p:spPr>
          <a:xfrm>
            <a:off x="8061933" y="32991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00AC23-EE73-9840-8DE4-42DE4F0E4F3C}"/>
              </a:ext>
            </a:extLst>
          </p:cNvPr>
          <p:cNvSpPr txBox="1"/>
          <p:nvPr/>
        </p:nvSpPr>
        <p:spPr>
          <a:xfrm>
            <a:off x="1510217" y="25412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HEAP: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17EBBB-C5D6-EA4B-B578-2A12D19D8E10}"/>
              </a:ext>
            </a:extLst>
          </p:cNvPr>
          <p:cNvSpPr txBox="1"/>
          <p:nvPr/>
        </p:nvSpPr>
        <p:spPr>
          <a:xfrm>
            <a:off x="1510217" y="130917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ARRAY: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A2062-9648-8D45-A37E-BC7CE53729A4}"/>
              </a:ext>
            </a:extLst>
          </p:cNvPr>
          <p:cNvSpPr/>
          <p:nvPr/>
        </p:nvSpPr>
        <p:spPr>
          <a:xfrm>
            <a:off x="6750056" y="2517986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dirty="0">
                <a:solidFill>
                  <a:schemeClr val="bg1">
                    <a:lumMod val="95000"/>
                  </a:schemeClr>
                </a:solidFill>
              </a:rPr>
              <a:t>Root = A[1]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2E4F2D2-5F68-2241-9406-3567A5D95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12826"/>
              </p:ext>
            </p:extLst>
          </p:nvPr>
        </p:nvGraphicFramePr>
        <p:xfrm>
          <a:off x="2951817" y="902224"/>
          <a:ext cx="4890054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637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AB08C16-84E9-F045-87AE-ED5F4E089F4B}"/>
              </a:ext>
            </a:extLst>
          </p:cNvPr>
          <p:cNvSpPr/>
          <p:nvPr/>
        </p:nvSpPr>
        <p:spPr>
          <a:xfrm>
            <a:off x="7841871" y="5447944"/>
            <a:ext cx="387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parent		</a:t>
            </a: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</a:t>
            </a:r>
            <a:r>
              <a:rPr lang="en-US" altLang="tr-TR" sz="2000" dirty="0" err="1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i</a:t>
            </a: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/2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left child		2i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sym typeface="Symbol" pitchFamily="2" charset="2"/>
            </a:endParaRPr>
          </a:p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right child		2i + 1</a:t>
            </a:r>
          </a:p>
        </p:txBody>
      </p:sp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329938ED-5066-B542-AE41-58FD57B1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180" y="3060073"/>
            <a:ext cx="1435008" cy="14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6253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6253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15" grpId="0" build="allAtOnce" animBg="1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29AED1-CBFB-1048-8CAE-4210A0EB963C}"/>
              </a:ext>
            </a:extLst>
          </p:cNvPr>
          <p:cNvSpPr/>
          <p:nvPr/>
        </p:nvSpPr>
        <p:spPr>
          <a:xfrm>
            <a:off x="4613340" y="3612688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9F6944-00AB-0E4B-88EA-83C5B60EA66B}"/>
              </a:ext>
            </a:extLst>
          </p:cNvPr>
          <p:cNvSpPr/>
          <p:nvPr/>
        </p:nvSpPr>
        <p:spPr>
          <a:xfrm>
            <a:off x="5981627" y="2698289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84C0F-E15E-E048-8592-8EEDC8F9FFD3}"/>
              </a:ext>
            </a:extLst>
          </p:cNvPr>
          <p:cNvSpPr/>
          <p:nvPr/>
        </p:nvSpPr>
        <p:spPr>
          <a:xfrm>
            <a:off x="7467703" y="3590809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04684A-6D95-B148-9C0F-22F191935329}"/>
              </a:ext>
            </a:extLst>
          </p:cNvPr>
          <p:cNvSpPr/>
          <p:nvPr/>
        </p:nvSpPr>
        <p:spPr>
          <a:xfrm>
            <a:off x="6809889" y="4495270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68F5E7-7D02-1044-A124-E25B291E700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7189411" y="4208413"/>
            <a:ext cx="384256" cy="28685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BD27AF-0FE6-DB42-B32E-A20A106C655F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5230944" y="3315893"/>
            <a:ext cx="856647" cy="40275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CFCA8-B53D-8A4B-8A00-F73410B00F5D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6599231" y="3315893"/>
            <a:ext cx="974436" cy="3808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160236-0318-D542-9389-66E788B68D01}"/>
              </a:ext>
            </a:extLst>
          </p:cNvPr>
          <p:cNvSpPr txBox="1"/>
          <p:nvPr/>
        </p:nvSpPr>
        <p:spPr>
          <a:xfrm>
            <a:off x="5783094" y="24184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3E258-FA25-114C-8386-13C79BAF961F}"/>
              </a:ext>
            </a:extLst>
          </p:cNvPr>
          <p:cNvSpPr txBox="1"/>
          <p:nvPr/>
        </p:nvSpPr>
        <p:spPr>
          <a:xfrm>
            <a:off x="4285214" y="33130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940CC-810F-5E48-B29D-34B05F7E5311}"/>
              </a:ext>
            </a:extLst>
          </p:cNvPr>
          <p:cNvSpPr txBox="1"/>
          <p:nvPr/>
        </p:nvSpPr>
        <p:spPr>
          <a:xfrm>
            <a:off x="8061933" y="32991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54B56D-74DF-874A-A094-079598545746}"/>
              </a:ext>
            </a:extLst>
          </p:cNvPr>
          <p:cNvSpPr txBox="1"/>
          <p:nvPr/>
        </p:nvSpPr>
        <p:spPr>
          <a:xfrm>
            <a:off x="6652634" y="41845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00AC23-EE73-9840-8DE4-42DE4F0E4F3C}"/>
              </a:ext>
            </a:extLst>
          </p:cNvPr>
          <p:cNvSpPr txBox="1"/>
          <p:nvPr/>
        </p:nvSpPr>
        <p:spPr>
          <a:xfrm>
            <a:off x="1510217" y="25412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HEAP: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17EBBB-C5D6-EA4B-B578-2A12D19D8E10}"/>
              </a:ext>
            </a:extLst>
          </p:cNvPr>
          <p:cNvSpPr txBox="1"/>
          <p:nvPr/>
        </p:nvSpPr>
        <p:spPr>
          <a:xfrm>
            <a:off x="1510217" y="130917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ARRAY: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A2062-9648-8D45-A37E-BC7CE53729A4}"/>
              </a:ext>
            </a:extLst>
          </p:cNvPr>
          <p:cNvSpPr/>
          <p:nvPr/>
        </p:nvSpPr>
        <p:spPr>
          <a:xfrm>
            <a:off x="6750056" y="2517986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dirty="0">
                <a:solidFill>
                  <a:schemeClr val="bg1">
                    <a:lumMod val="95000"/>
                  </a:schemeClr>
                </a:solidFill>
              </a:rPr>
              <a:t>Root = A[1]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2E4F2D2-5F68-2241-9406-3567A5D9554C}"/>
              </a:ext>
            </a:extLst>
          </p:cNvPr>
          <p:cNvGraphicFramePr>
            <a:graphicFrameLocks noGrp="1"/>
          </p:cNvGraphicFramePr>
          <p:nvPr/>
        </p:nvGraphicFramePr>
        <p:xfrm>
          <a:off x="2951817" y="902224"/>
          <a:ext cx="4890054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637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ADB3468-BF92-4143-B39B-8CED4A96E6A8}"/>
              </a:ext>
            </a:extLst>
          </p:cNvPr>
          <p:cNvSpPr/>
          <p:nvPr/>
        </p:nvSpPr>
        <p:spPr>
          <a:xfrm>
            <a:off x="7841871" y="5447944"/>
            <a:ext cx="387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parent		</a:t>
            </a: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</a:t>
            </a:r>
            <a:r>
              <a:rPr lang="en-US" altLang="tr-TR" sz="2000" dirty="0" err="1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i</a:t>
            </a: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/2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left child		2i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sym typeface="Symbol" pitchFamily="2" charset="2"/>
            </a:endParaRPr>
          </a:p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right child		2i + 1</a:t>
            </a:r>
          </a:p>
        </p:txBody>
      </p:sp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EF9F45E4-5681-534D-BD8C-A47D0572A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1440" y="4125348"/>
            <a:ext cx="1435008" cy="14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6253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6253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16" grpId="0" build="allAtOnce" animBg="1"/>
      <p:bldP spid="71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29AED1-CBFB-1048-8CAE-4210A0EB963C}"/>
              </a:ext>
            </a:extLst>
          </p:cNvPr>
          <p:cNvSpPr/>
          <p:nvPr/>
        </p:nvSpPr>
        <p:spPr>
          <a:xfrm>
            <a:off x="4613340" y="3612688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9F6944-00AB-0E4B-88EA-83C5B60EA66B}"/>
              </a:ext>
            </a:extLst>
          </p:cNvPr>
          <p:cNvSpPr/>
          <p:nvPr/>
        </p:nvSpPr>
        <p:spPr>
          <a:xfrm>
            <a:off x="5981627" y="2698289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5DDA19-ACAB-ED4C-9482-F5923D4FC1A3}"/>
              </a:ext>
            </a:extLst>
          </p:cNvPr>
          <p:cNvSpPr/>
          <p:nvPr/>
        </p:nvSpPr>
        <p:spPr>
          <a:xfrm>
            <a:off x="3565110" y="4495270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DD7E73-A11E-634B-A41C-D13E08A623D2}"/>
              </a:ext>
            </a:extLst>
          </p:cNvPr>
          <p:cNvSpPr/>
          <p:nvPr/>
        </p:nvSpPr>
        <p:spPr>
          <a:xfrm>
            <a:off x="5532893" y="4495270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94D342-A0C7-194C-8AAA-C35EC19FAFCE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 flipH="1">
            <a:off x="3926894" y="4230292"/>
            <a:ext cx="792410" cy="26497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A78EE1-D693-DB4E-AA81-8074389A268C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5230944" y="4230292"/>
            <a:ext cx="663733" cy="26497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F84C0F-E15E-E048-8592-8EEDC8F9FFD3}"/>
              </a:ext>
            </a:extLst>
          </p:cNvPr>
          <p:cNvSpPr/>
          <p:nvPr/>
        </p:nvSpPr>
        <p:spPr>
          <a:xfrm>
            <a:off x="7467703" y="3590809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04684A-6D95-B148-9C0F-22F191935329}"/>
              </a:ext>
            </a:extLst>
          </p:cNvPr>
          <p:cNvSpPr/>
          <p:nvPr/>
        </p:nvSpPr>
        <p:spPr>
          <a:xfrm>
            <a:off x="6809889" y="4495270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20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68F5E7-7D02-1044-A124-E25B291E700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7189411" y="4208413"/>
            <a:ext cx="384256" cy="28685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BD27AF-0FE6-DB42-B32E-A20A106C655F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5230944" y="3315893"/>
            <a:ext cx="856647" cy="40275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CFCA8-B53D-8A4B-8A00-F73410B00F5D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6599231" y="3315893"/>
            <a:ext cx="974436" cy="3808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160236-0318-D542-9389-66E788B68D01}"/>
              </a:ext>
            </a:extLst>
          </p:cNvPr>
          <p:cNvSpPr txBox="1"/>
          <p:nvPr/>
        </p:nvSpPr>
        <p:spPr>
          <a:xfrm>
            <a:off x="5783094" y="24184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3E258-FA25-114C-8386-13C79BAF961F}"/>
              </a:ext>
            </a:extLst>
          </p:cNvPr>
          <p:cNvSpPr txBox="1"/>
          <p:nvPr/>
        </p:nvSpPr>
        <p:spPr>
          <a:xfrm>
            <a:off x="4285214" y="33130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940CC-810F-5E48-B29D-34B05F7E5311}"/>
              </a:ext>
            </a:extLst>
          </p:cNvPr>
          <p:cNvSpPr txBox="1"/>
          <p:nvPr/>
        </p:nvSpPr>
        <p:spPr>
          <a:xfrm>
            <a:off x="8061933" y="32991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833A44-6506-A94D-B138-0D73002FB714}"/>
              </a:ext>
            </a:extLst>
          </p:cNvPr>
          <p:cNvSpPr txBox="1"/>
          <p:nvPr/>
        </p:nvSpPr>
        <p:spPr>
          <a:xfrm>
            <a:off x="3370598" y="41781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528F87-7BB8-0C40-9BB3-10F4BC0C3663}"/>
              </a:ext>
            </a:extLst>
          </p:cNvPr>
          <p:cNvSpPr txBox="1"/>
          <p:nvPr/>
        </p:nvSpPr>
        <p:spPr>
          <a:xfrm>
            <a:off x="6034093" y="4180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54B56D-74DF-874A-A094-079598545746}"/>
              </a:ext>
            </a:extLst>
          </p:cNvPr>
          <p:cNvSpPr txBox="1"/>
          <p:nvPr/>
        </p:nvSpPr>
        <p:spPr>
          <a:xfrm>
            <a:off x="6652634" y="41845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00AC23-EE73-9840-8DE4-42DE4F0E4F3C}"/>
              </a:ext>
            </a:extLst>
          </p:cNvPr>
          <p:cNvSpPr txBox="1"/>
          <p:nvPr/>
        </p:nvSpPr>
        <p:spPr>
          <a:xfrm>
            <a:off x="1510217" y="25412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HEAP: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17EBBB-C5D6-EA4B-B578-2A12D19D8E10}"/>
              </a:ext>
            </a:extLst>
          </p:cNvPr>
          <p:cNvSpPr txBox="1"/>
          <p:nvPr/>
        </p:nvSpPr>
        <p:spPr>
          <a:xfrm>
            <a:off x="1510217" y="130917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ARRAY: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A2062-9648-8D45-A37E-BC7CE53729A4}"/>
              </a:ext>
            </a:extLst>
          </p:cNvPr>
          <p:cNvSpPr/>
          <p:nvPr/>
        </p:nvSpPr>
        <p:spPr>
          <a:xfrm>
            <a:off x="6750056" y="2517986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dirty="0">
                <a:solidFill>
                  <a:schemeClr val="bg1">
                    <a:lumMod val="95000"/>
                  </a:schemeClr>
                </a:solidFill>
              </a:rPr>
              <a:t>Root = A[1]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2E4F2D2-5F68-2241-9406-3567A5D9554C}"/>
              </a:ext>
            </a:extLst>
          </p:cNvPr>
          <p:cNvGraphicFramePr>
            <a:graphicFrameLocks noGrp="1"/>
          </p:cNvGraphicFramePr>
          <p:nvPr/>
        </p:nvGraphicFramePr>
        <p:xfrm>
          <a:off x="2951817" y="902224"/>
          <a:ext cx="4890054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637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FFBEA33A-FE6E-9C43-B398-46693B456872}"/>
              </a:ext>
            </a:extLst>
          </p:cNvPr>
          <p:cNvSpPr/>
          <p:nvPr/>
        </p:nvSpPr>
        <p:spPr>
          <a:xfrm>
            <a:off x="8285151" y="5457171"/>
            <a:ext cx="387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parent		</a:t>
            </a: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</a:t>
            </a:r>
            <a:r>
              <a:rPr lang="en-US" altLang="tr-TR" sz="2000" dirty="0" err="1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i</a:t>
            </a: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  <a:sym typeface="Symbol" pitchFamily="2" charset="2"/>
              </a:rPr>
              <a:t>/2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left child		2i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sym typeface="Symbol" pitchFamily="2" charset="2"/>
            </a:endParaRPr>
          </a:p>
          <a:p>
            <a:pPr lvl="1">
              <a:buSzPct val="75000"/>
            </a:pPr>
            <a:r>
              <a:rPr lang="en-US" altLang="tr-TR" sz="2000" dirty="0">
                <a:solidFill>
                  <a:schemeClr val="bg1">
                    <a:lumMod val="95000"/>
                  </a:schemeClr>
                </a:solidFill>
              </a:rPr>
              <a:t>right child		2i + 1</a:t>
            </a:r>
          </a:p>
        </p:txBody>
      </p:sp>
    </p:spTree>
    <p:extLst>
      <p:ext uri="{BB962C8B-B14F-4D97-AF65-F5344CB8AC3E}">
        <p14:creationId xmlns:p14="http://schemas.microsoft.com/office/powerpoint/2010/main" val="38944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build="allAtOnce" animBg="1"/>
      <p:bldP spid="16" grpId="0" build="allAtOnce" animBg="1"/>
      <p:bldP spid="72" grpId="0"/>
      <p:bldP spid="73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98F383-CF24-264D-8D81-AB680FD54CAD}"/>
              </a:ext>
            </a:extLst>
          </p:cNvPr>
          <p:cNvGrpSpPr/>
          <p:nvPr/>
        </p:nvGrpSpPr>
        <p:grpSpPr>
          <a:xfrm>
            <a:off x="442655" y="1142864"/>
            <a:ext cx="10860280" cy="4175261"/>
            <a:chOff x="323385" y="188707"/>
            <a:chExt cx="10860280" cy="4175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AFAFE7-1E35-E948-BA07-6BDC9D85A442}"/>
                </a:ext>
              </a:extLst>
            </p:cNvPr>
            <p:cNvGrpSpPr/>
            <p:nvPr/>
          </p:nvGrpSpPr>
          <p:grpSpPr>
            <a:xfrm>
              <a:off x="800209" y="188707"/>
              <a:ext cx="10383456" cy="3245630"/>
              <a:chOff x="-273217" y="2952197"/>
              <a:chExt cx="10383456" cy="324563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7EAD775-526C-9649-AF20-6E63F6366382}"/>
                  </a:ext>
                </a:extLst>
              </p:cNvPr>
              <p:cNvSpPr/>
              <p:nvPr/>
            </p:nvSpPr>
            <p:spPr>
              <a:xfrm>
                <a:off x="5570269" y="2952197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4CD25CE-80CB-1640-AE25-10227A529EE1}"/>
                  </a:ext>
                </a:extLst>
              </p:cNvPr>
              <p:cNvGrpSpPr/>
              <p:nvPr/>
            </p:nvGrpSpPr>
            <p:grpSpPr>
              <a:xfrm>
                <a:off x="604811" y="3892555"/>
                <a:ext cx="4029291" cy="1501802"/>
                <a:chOff x="1117504" y="3913742"/>
                <a:chExt cx="4029291" cy="150180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3EC383B-2D86-8A4B-9835-5E5123BBAF92}"/>
                    </a:ext>
                  </a:extLst>
                </p:cNvPr>
                <p:cNvSpPr/>
                <p:nvPr/>
              </p:nvSpPr>
              <p:spPr>
                <a:xfrm>
                  <a:off x="2961862" y="3913742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60F1FCA-0835-B741-A38C-23703562A06B}"/>
                    </a:ext>
                  </a:extLst>
                </p:cNvPr>
                <p:cNvSpPr/>
                <p:nvPr/>
              </p:nvSpPr>
              <p:spPr>
                <a:xfrm>
                  <a:off x="1117504" y="4779064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EDFED8A-0920-9A44-96FD-4FBE8DB46CEF}"/>
                    </a:ext>
                  </a:extLst>
                </p:cNvPr>
                <p:cNvSpPr/>
                <p:nvPr/>
              </p:nvSpPr>
              <p:spPr>
                <a:xfrm>
                  <a:off x="4590204" y="4858953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8BB8787-8A61-BA4F-A0C3-D76E424A6C67}"/>
                    </a:ext>
                  </a:extLst>
                </p:cNvPr>
                <p:cNvCxnSpPr>
                  <a:cxnSpLocks/>
                  <a:stCxn id="33" idx="3"/>
                  <a:endCxn id="34" idx="0"/>
                </p:cNvCxnSpPr>
                <p:nvPr/>
              </p:nvCxnSpPr>
              <p:spPr>
                <a:xfrm flipH="1">
                  <a:off x="1395800" y="4388822"/>
                  <a:ext cx="1647573" cy="3902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E35AC2A-7D20-3545-A6AE-59C43C84B501}"/>
                    </a:ext>
                  </a:extLst>
                </p:cNvPr>
                <p:cNvCxnSpPr>
                  <a:cxnSpLocks/>
                  <a:stCxn id="33" idx="5"/>
                  <a:endCxn id="35" idx="0"/>
                </p:cNvCxnSpPr>
                <p:nvPr/>
              </p:nvCxnSpPr>
              <p:spPr>
                <a:xfrm>
                  <a:off x="3436942" y="4388822"/>
                  <a:ext cx="1431558" cy="47013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4EA7F3C-5163-0240-BA00-0572E1883D20}"/>
                  </a:ext>
                </a:extLst>
              </p:cNvPr>
              <p:cNvCxnSpPr>
                <a:cxnSpLocks/>
                <a:stCxn id="3" idx="3"/>
                <a:endCxn id="33" idx="7"/>
              </p:cNvCxnSpPr>
              <p:nvPr/>
            </p:nvCxnSpPr>
            <p:spPr>
              <a:xfrm flipH="1">
                <a:off x="2924249" y="3427277"/>
                <a:ext cx="2727531" cy="546789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1F06622-CEC9-4249-9E34-0AB33A755BFE}"/>
                  </a:ext>
                </a:extLst>
              </p:cNvPr>
              <p:cNvCxnSpPr>
                <a:cxnSpLocks/>
                <a:stCxn id="3" idx="5"/>
                <a:endCxn id="20" idx="0"/>
              </p:cNvCxnSpPr>
              <p:nvPr/>
            </p:nvCxnSpPr>
            <p:spPr>
              <a:xfrm>
                <a:off x="6045349" y="3427277"/>
                <a:ext cx="2415831" cy="465277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478D26E-E77C-BF45-8E35-79A26FA11039}"/>
                  </a:ext>
                </a:extLst>
              </p:cNvPr>
              <p:cNvGrpSpPr/>
              <p:nvPr/>
            </p:nvGrpSpPr>
            <p:grpSpPr>
              <a:xfrm>
                <a:off x="-273217" y="5232957"/>
                <a:ext cx="2285237" cy="959533"/>
                <a:chOff x="1194544" y="4415260"/>
                <a:chExt cx="2285237" cy="959533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E7AEAA8-1ED9-0E4F-B8A1-BD3C53A985CF}"/>
                    </a:ext>
                  </a:extLst>
                </p:cNvPr>
                <p:cNvSpPr/>
                <p:nvPr/>
              </p:nvSpPr>
              <p:spPr>
                <a:xfrm>
                  <a:off x="1194544" y="4818202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1DB8B7-D446-A54E-B937-CBAAB3558D54}"/>
                    </a:ext>
                  </a:extLst>
                </p:cNvPr>
                <p:cNvSpPr/>
                <p:nvPr/>
              </p:nvSpPr>
              <p:spPr>
                <a:xfrm>
                  <a:off x="2923190" y="4818050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42ACD4A-D398-B14B-ACDC-92BB6E014F65}"/>
                    </a:ext>
                  </a:extLst>
                </p:cNvPr>
                <p:cNvCxnSpPr>
                  <a:cxnSpLocks/>
                  <a:stCxn id="34" idx="3"/>
                  <a:endCxn id="29" idx="0"/>
                </p:cNvCxnSpPr>
                <p:nvPr/>
              </p:nvCxnSpPr>
              <p:spPr>
                <a:xfrm flipH="1">
                  <a:off x="1472840" y="4415260"/>
                  <a:ext cx="681243" cy="4029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A43597D-5345-FD49-942F-70D0FE484FBE}"/>
                    </a:ext>
                  </a:extLst>
                </p:cNvPr>
                <p:cNvCxnSpPr>
                  <a:cxnSpLocks/>
                  <a:stCxn id="34" idx="5"/>
                  <a:endCxn id="30" idx="0"/>
                </p:cNvCxnSpPr>
                <p:nvPr/>
              </p:nvCxnSpPr>
              <p:spPr>
                <a:xfrm>
                  <a:off x="2547652" y="4415260"/>
                  <a:ext cx="653834" cy="402790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298C965-F2B7-6A43-8E4C-DDB1AE99D9D1}"/>
                  </a:ext>
                </a:extLst>
              </p:cNvPr>
              <p:cNvGrpSpPr/>
              <p:nvPr/>
            </p:nvGrpSpPr>
            <p:grpSpPr>
              <a:xfrm>
                <a:off x="3202545" y="5312846"/>
                <a:ext cx="2262517" cy="884981"/>
                <a:chOff x="2785734" y="4493483"/>
                <a:chExt cx="2262517" cy="88498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2795CDE-D887-DB47-9879-721CEB064C99}"/>
                    </a:ext>
                  </a:extLst>
                </p:cNvPr>
                <p:cNvSpPr/>
                <p:nvPr/>
              </p:nvSpPr>
              <p:spPr>
                <a:xfrm>
                  <a:off x="2785734" y="4821873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FA8F988-5C43-EE45-BE4B-CD117FF23A70}"/>
                    </a:ext>
                  </a:extLst>
                </p:cNvPr>
                <p:cNvSpPr/>
                <p:nvPr/>
              </p:nvSpPr>
              <p:spPr>
                <a:xfrm>
                  <a:off x="4491660" y="4816384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7A4F918-1FE1-554A-9B22-D15F81A0AE68}"/>
                    </a:ext>
                  </a:extLst>
                </p:cNvPr>
                <p:cNvCxnSpPr>
                  <a:cxnSpLocks/>
                  <a:stCxn id="35" idx="3"/>
                  <a:endCxn id="25" idx="0"/>
                </p:cNvCxnSpPr>
                <p:nvPr/>
              </p:nvCxnSpPr>
              <p:spPr>
                <a:xfrm flipH="1">
                  <a:off x="3064030" y="4493483"/>
                  <a:ext cx="678181" cy="328390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C696410-EA66-304B-BEB2-C44FA2662140}"/>
                    </a:ext>
                  </a:extLst>
                </p:cNvPr>
                <p:cNvCxnSpPr>
                  <a:cxnSpLocks/>
                  <a:stCxn id="35" idx="5"/>
                  <a:endCxn id="26" idx="0"/>
                </p:cNvCxnSpPr>
                <p:nvPr/>
              </p:nvCxnSpPr>
              <p:spPr>
                <a:xfrm>
                  <a:off x="4135780" y="4493483"/>
                  <a:ext cx="634176" cy="32290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3B3D0B9-D07A-A54B-846E-3578E0E40846}"/>
                  </a:ext>
                </a:extLst>
              </p:cNvPr>
              <p:cNvGrpSpPr/>
              <p:nvPr/>
            </p:nvGrpSpPr>
            <p:grpSpPr>
              <a:xfrm>
                <a:off x="7294114" y="3892554"/>
                <a:ext cx="2309914" cy="1421013"/>
                <a:chOff x="3958219" y="3899209"/>
                <a:chExt cx="2309914" cy="142101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59A14BA-4923-2947-B08C-48D5CDC3DDA6}"/>
                    </a:ext>
                  </a:extLst>
                </p:cNvPr>
                <p:cNvSpPr/>
                <p:nvPr/>
              </p:nvSpPr>
              <p:spPr>
                <a:xfrm>
                  <a:off x="4846989" y="3899209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F5E9DCD-036C-3F48-9BE3-B12867BA3C49}"/>
                    </a:ext>
                  </a:extLst>
                </p:cNvPr>
                <p:cNvSpPr/>
                <p:nvPr/>
              </p:nvSpPr>
              <p:spPr>
                <a:xfrm>
                  <a:off x="3958219" y="4763631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FCC9ED7-5AF1-614C-81F8-3D496250EF63}"/>
                    </a:ext>
                  </a:extLst>
                </p:cNvPr>
                <p:cNvSpPr/>
                <p:nvPr/>
              </p:nvSpPr>
              <p:spPr>
                <a:xfrm>
                  <a:off x="5711542" y="4679736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A4104BB-29ED-F84A-BFF6-79E279607C2A}"/>
                    </a:ext>
                  </a:extLst>
                </p:cNvPr>
                <p:cNvCxnSpPr>
                  <a:cxnSpLocks/>
                  <a:stCxn id="20" idx="3"/>
                  <a:endCxn id="21" idx="0"/>
                </p:cNvCxnSpPr>
                <p:nvPr/>
              </p:nvCxnSpPr>
              <p:spPr>
                <a:xfrm flipH="1">
                  <a:off x="4236515" y="4374289"/>
                  <a:ext cx="691985" cy="3893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AAE65ED-1EE8-CC49-AB05-9B0F27850905}"/>
                    </a:ext>
                  </a:extLst>
                </p:cNvPr>
                <p:cNvCxnSpPr>
                  <a:cxnSpLocks/>
                  <a:stCxn id="20" idx="5"/>
                  <a:endCxn id="22" idx="0"/>
                </p:cNvCxnSpPr>
                <p:nvPr/>
              </p:nvCxnSpPr>
              <p:spPr>
                <a:xfrm>
                  <a:off x="5322069" y="4374289"/>
                  <a:ext cx="667769" cy="305447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2E261CA-70D8-FF47-9C2A-A3CE60A11534}"/>
                  </a:ext>
                </a:extLst>
              </p:cNvPr>
              <p:cNvGrpSpPr/>
              <p:nvPr/>
            </p:nvGrpSpPr>
            <p:grpSpPr>
              <a:xfrm>
                <a:off x="6714886" y="5232056"/>
                <a:ext cx="660739" cy="914528"/>
                <a:chOff x="4233583" y="4438924"/>
                <a:chExt cx="660739" cy="91452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717096E-EA81-5047-AD5B-D8F3DF2BBD39}"/>
                    </a:ext>
                  </a:extLst>
                </p:cNvPr>
                <p:cNvSpPr/>
                <p:nvPr/>
              </p:nvSpPr>
              <p:spPr>
                <a:xfrm>
                  <a:off x="4233583" y="4796861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8E1FCD0-4795-6746-9BB9-6E291B128828}"/>
                    </a:ext>
                  </a:extLst>
                </p:cNvPr>
                <p:cNvCxnSpPr>
                  <a:cxnSpLocks/>
                  <a:stCxn id="21" idx="3"/>
                  <a:endCxn id="16" idx="0"/>
                </p:cNvCxnSpPr>
                <p:nvPr/>
              </p:nvCxnSpPr>
              <p:spPr>
                <a:xfrm flipH="1">
                  <a:off x="4511879" y="4438924"/>
                  <a:ext cx="382443" cy="357937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1BEAA66-8680-6447-B0FB-B6AB857DD524}"/>
                  </a:ext>
                </a:extLst>
              </p:cNvPr>
              <p:cNvGrpSpPr/>
              <p:nvPr/>
            </p:nvGrpSpPr>
            <p:grpSpPr>
              <a:xfrm>
                <a:off x="8523927" y="5148161"/>
                <a:ext cx="1586312" cy="1000122"/>
                <a:chOff x="4258528" y="4375694"/>
                <a:chExt cx="1586312" cy="100012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25FE432-F08B-C045-BEB4-29B21C6E00AD}"/>
                    </a:ext>
                  </a:extLst>
                </p:cNvPr>
                <p:cNvSpPr/>
                <p:nvPr/>
              </p:nvSpPr>
              <p:spPr>
                <a:xfrm>
                  <a:off x="4258528" y="481922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52576C-7354-9B45-9539-0DD94AE5A7DC}"/>
                    </a:ext>
                  </a:extLst>
                </p:cNvPr>
                <p:cNvSpPr/>
                <p:nvPr/>
              </p:nvSpPr>
              <p:spPr>
                <a:xfrm>
                  <a:off x="5288249" y="479689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8123A3-77FC-ED46-A02D-6D69EEED0081}"/>
                    </a:ext>
                  </a:extLst>
                </p:cNvPr>
                <p:cNvCxnSpPr>
                  <a:cxnSpLocks/>
                  <a:stCxn id="22" idx="3"/>
                  <a:endCxn id="12" idx="0"/>
                </p:cNvCxnSpPr>
                <p:nvPr/>
              </p:nvCxnSpPr>
              <p:spPr>
                <a:xfrm flipH="1">
                  <a:off x="4536824" y="4375694"/>
                  <a:ext cx="326725" cy="44353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EF18B30-3710-B844-9209-C4BD217BBCAB}"/>
                    </a:ext>
                  </a:extLst>
                </p:cNvPr>
                <p:cNvCxnSpPr>
                  <a:cxnSpLocks/>
                  <a:stCxn id="22" idx="5"/>
                  <a:endCxn id="13" idx="0"/>
                </p:cNvCxnSpPr>
                <p:nvPr/>
              </p:nvCxnSpPr>
              <p:spPr>
                <a:xfrm>
                  <a:off x="5257118" y="4375694"/>
                  <a:ext cx="309427" cy="42120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162A14-060D-7442-B470-E627725B9F90}"/>
                </a:ext>
              </a:extLst>
            </p:cNvPr>
            <p:cNvGrpSpPr/>
            <p:nvPr/>
          </p:nvGrpSpPr>
          <p:grpSpPr>
            <a:xfrm>
              <a:off x="323385" y="3404435"/>
              <a:ext cx="1547179" cy="959533"/>
              <a:chOff x="1479530" y="3386904"/>
              <a:chExt cx="1547179" cy="959533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C97902-AEC0-0045-8D6C-D10F2E2173C2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3284E5F-7AE1-DA4B-8F38-CDF06BE681FA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BB21F8-51C1-8B49-9B64-34B9E07E6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FCD8C12-727D-884B-A8CB-E2870F50FE4B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2472530" y="3386904"/>
                <a:ext cx="275884" cy="38330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29A4DA2-1D7A-2B4D-B299-DFAF6445D36A}"/>
                </a:ext>
              </a:extLst>
            </p:cNvPr>
            <p:cNvGrpSpPr/>
            <p:nvPr/>
          </p:nvGrpSpPr>
          <p:grpSpPr>
            <a:xfrm>
              <a:off x="2055009" y="3404435"/>
              <a:ext cx="1547179" cy="959533"/>
              <a:chOff x="1479530" y="3386904"/>
              <a:chExt cx="1547179" cy="95953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64EF9-886B-1545-83AC-4566FDB44CE1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486DB04-B813-3D45-BC59-1A60A13CBF7C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E843EA5-FA42-C84F-9483-362544F9D6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E00C7E4-D12E-9A42-91B9-B3CD1B077911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2472530" y="3386904"/>
                <a:ext cx="275884" cy="38330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6E2CE67-DBB7-884B-BFD5-3C45956CC01B}"/>
                </a:ext>
              </a:extLst>
            </p:cNvPr>
            <p:cNvGrpSpPr/>
            <p:nvPr/>
          </p:nvGrpSpPr>
          <p:grpSpPr>
            <a:xfrm>
              <a:off x="3780676" y="3384793"/>
              <a:ext cx="1547179" cy="959533"/>
              <a:chOff x="1479530" y="3386904"/>
              <a:chExt cx="1547179" cy="95953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A822098-EC6B-B144-830B-17CC1AC76E19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86CF37C-065E-0741-9BBA-2DD795E6077B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FE10323-408C-D740-9CE0-05E4371CC4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9894AE2-86D5-7542-B28C-F344296C45F9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472530" y="3386904"/>
                <a:ext cx="275884" cy="38330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48A0755-3ABA-2447-93B3-B49048E5ACB5}"/>
                </a:ext>
              </a:extLst>
            </p:cNvPr>
            <p:cNvGrpSpPr/>
            <p:nvPr/>
          </p:nvGrpSpPr>
          <p:grpSpPr>
            <a:xfrm>
              <a:off x="5512753" y="3396342"/>
              <a:ext cx="556591" cy="959533"/>
              <a:chOff x="1479530" y="3386904"/>
              <a:chExt cx="556591" cy="95953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6EFFA46-EC4A-D34F-905A-C30D776EE484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BC723D2-D240-9541-B634-D61BF70DD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1493E6D-D7F7-B64B-A414-2290B15973B6}"/>
              </a:ext>
            </a:extLst>
          </p:cNvPr>
          <p:cNvSpPr txBox="1"/>
          <p:nvPr/>
        </p:nvSpPr>
        <p:spPr>
          <a:xfrm>
            <a:off x="327439" y="5907578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Nearly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complete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binary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tree</a:t>
            </a:r>
            <a:r>
              <a:rPr lang="tr-TR" sz="2800" dirty="0">
                <a:solidFill>
                  <a:srgbClr val="FFFF00"/>
                </a:solidFill>
              </a:rPr>
              <a:t> 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A83998-61B2-4D45-B261-8153E8666CD5}"/>
              </a:ext>
            </a:extLst>
          </p:cNvPr>
          <p:cNvSpPr txBox="1"/>
          <p:nvPr/>
        </p:nvSpPr>
        <p:spPr>
          <a:xfrm>
            <a:off x="6446680" y="5645698"/>
            <a:ext cx="3302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FF8F7D"/>
                </a:solidFill>
              </a:rPr>
              <a:t>NOT </a:t>
            </a:r>
          </a:p>
          <a:p>
            <a:r>
              <a:rPr lang="tr-TR" sz="2800" b="1" dirty="0">
                <a:solidFill>
                  <a:srgbClr val="FF8F7D"/>
                </a:solidFill>
              </a:rPr>
              <a:t>(a) </a:t>
            </a:r>
            <a:r>
              <a:rPr lang="tr-TR" sz="2800" dirty="0" err="1">
                <a:solidFill>
                  <a:srgbClr val="FF8F7D"/>
                </a:solidFill>
              </a:rPr>
              <a:t>fails</a:t>
            </a:r>
            <a:r>
              <a:rPr lang="tr-TR" sz="2800" dirty="0">
                <a:solidFill>
                  <a:srgbClr val="FF8F7D"/>
                </a:solidFill>
              </a:rPr>
              <a:t> 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7CB8EACF-762B-924A-A7CA-2C84779565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algn="ctr"/>
            <a:r>
              <a:rPr lang="en-US" b="1" dirty="0">
                <a:solidFill>
                  <a:srgbClr val="00FDFF"/>
                </a:solidFill>
              </a:rPr>
              <a:t>Exercises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98F383-CF24-264D-8D81-AB680FD54CAD}"/>
              </a:ext>
            </a:extLst>
          </p:cNvPr>
          <p:cNvGrpSpPr/>
          <p:nvPr/>
        </p:nvGrpSpPr>
        <p:grpSpPr>
          <a:xfrm>
            <a:off x="442655" y="1142864"/>
            <a:ext cx="10860280" cy="4175261"/>
            <a:chOff x="323385" y="188707"/>
            <a:chExt cx="10860280" cy="4175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AFAFE7-1E35-E948-BA07-6BDC9D85A442}"/>
                </a:ext>
              </a:extLst>
            </p:cNvPr>
            <p:cNvGrpSpPr/>
            <p:nvPr/>
          </p:nvGrpSpPr>
          <p:grpSpPr>
            <a:xfrm>
              <a:off x="800209" y="188707"/>
              <a:ext cx="10383456" cy="3245630"/>
              <a:chOff x="-273217" y="2952197"/>
              <a:chExt cx="10383456" cy="324563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7EAD775-526C-9649-AF20-6E63F6366382}"/>
                  </a:ext>
                </a:extLst>
              </p:cNvPr>
              <p:cNvSpPr/>
              <p:nvPr/>
            </p:nvSpPr>
            <p:spPr>
              <a:xfrm>
                <a:off x="5570269" y="2952197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4CD25CE-80CB-1640-AE25-10227A529EE1}"/>
                  </a:ext>
                </a:extLst>
              </p:cNvPr>
              <p:cNvGrpSpPr/>
              <p:nvPr/>
            </p:nvGrpSpPr>
            <p:grpSpPr>
              <a:xfrm>
                <a:off x="604811" y="3892555"/>
                <a:ext cx="4029291" cy="1501802"/>
                <a:chOff x="1117504" y="3913742"/>
                <a:chExt cx="4029291" cy="150180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3EC383B-2D86-8A4B-9835-5E5123BBAF92}"/>
                    </a:ext>
                  </a:extLst>
                </p:cNvPr>
                <p:cNvSpPr/>
                <p:nvPr/>
              </p:nvSpPr>
              <p:spPr>
                <a:xfrm>
                  <a:off x="2961862" y="3913742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60F1FCA-0835-B741-A38C-23703562A06B}"/>
                    </a:ext>
                  </a:extLst>
                </p:cNvPr>
                <p:cNvSpPr/>
                <p:nvPr/>
              </p:nvSpPr>
              <p:spPr>
                <a:xfrm>
                  <a:off x="1117504" y="4779064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EDFED8A-0920-9A44-96FD-4FBE8DB46CEF}"/>
                    </a:ext>
                  </a:extLst>
                </p:cNvPr>
                <p:cNvSpPr/>
                <p:nvPr/>
              </p:nvSpPr>
              <p:spPr>
                <a:xfrm>
                  <a:off x="4590204" y="4858953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8BB8787-8A61-BA4F-A0C3-D76E424A6C67}"/>
                    </a:ext>
                  </a:extLst>
                </p:cNvPr>
                <p:cNvCxnSpPr>
                  <a:cxnSpLocks/>
                  <a:stCxn id="33" idx="3"/>
                  <a:endCxn id="34" idx="0"/>
                </p:cNvCxnSpPr>
                <p:nvPr/>
              </p:nvCxnSpPr>
              <p:spPr>
                <a:xfrm flipH="1">
                  <a:off x="1395800" y="4388822"/>
                  <a:ext cx="1647573" cy="3902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E35AC2A-7D20-3545-A6AE-59C43C84B501}"/>
                    </a:ext>
                  </a:extLst>
                </p:cNvPr>
                <p:cNvCxnSpPr>
                  <a:cxnSpLocks/>
                  <a:stCxn id="33" idx="5"/>
                  <a:endCxn id="35" idx="0"/>
                </p:cNvCxnSpPr>
                <p:nvPr/>
              </p:nvCxnSpPr>
              <p:spPr>
                <a:xfrm>
                  <a:off x="3436942" y="4388822"/>
                  <a:ext cx="1431558" cy="47013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4EA7F3C-5163-0240-BA00-0572E1883D20}"/>
                  </a:ext>
                </a:extLst>
              </p:cNvPr>
              <p:cNvCxnSpPr>
                <a:cxnSpLocks/>
                <a:stCxn id="3" idx="3"/>
                <a:endCxn id="33" idx="7"/>
              </p:cNvCxnSpPr>
              <p:nvPr/>
            </p:nvCxnSpPr>
            <p:spPr>
              <a:xfrm flipH="1">
                <a:off x="2924249" y="3427277"/>
                <a:ext cx="2727531" cy="546789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1F06622-CEC9-4249-9E34-0AB33A755BFE}"/>
                  </a:ext>
                </a:extLst>
              </p:cNvPr>
              <p:cNvCxnSpPr>
                <a:cxnSpLocks/>
                <a:stCxn id="3" idx="5"/>
                <a:endCxn id="20" idx="0"/>
              </p:cNvCxnSpPr>
              <p:nvPr/>
            </p:nvCxnSpPr>
            <p:spPr>
              <a:xfrm>
                <a:off x="6045349" y="3427277"/>
                <a:ext cx="2415831" cy="465277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478D26E-E77C-BF45-8E35-79A26FA11039}"/>
                  </a:ext>
                </a:extLst>
              </p:cNvPr>
              <p:cNvGrpSpPr/>
              <p:nvPr/>
            </p:nvGrpSpPr>
            <p:grpSpPr>
              <a:xfrm>
                <a:off x="-273217" y="5232957"/>
                <a:ext cx="2285237" cy="959533"/>
                <a:chOff x="1194544" y="4415260"/>
                <a:chExt cx="2285237" cy="959533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E7AEAA8-1ED9-0E4F-B8A1-BD3C53A985CF}"/>
                    </a:ext>
                  </a:extLst>
                </p:cNvPr>
                <p:cNvSpPr/>
                <p:nvPr/>
              </p:nvSpPr>
              <p:spPr>
                <a:xfrm>
                  <a:off x="1194544" y="4818202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1DB8B7-D446-A54E-B937-CBAAB3558D54}"/>
                    </a:ext>
                  </a:extLst>
                </p:cNvPr>
                <p:cNvSpPr/>
                <p:nvPr/>
              </p:nvSpPr>
              <p:spPr>
                <a:xfrm>
                  <a:off x="2923190" y="4818050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42ACD4A-D398-B14B-ACDC-92BB6E014F65}"/>
                    </a:ext>
                  </a:extLst>
                </p:cNvPr>
                <p:cNvCxnSpPr>
                  <a:cxnSpLocks/>
                  <a:stCxn id="34" idx="3"/>
                  <a:endCxn id="29" idx="0"/>
                </p:cNvCxnSpPr>
                <p:nvPr/>
              </p:nvCxnSpPr>
              <p:spPr>
                <a:xfrm flipH="1">
                  <a:off x="1472840" y="4415260"/>
                  <a:ext cx="681243" cy="4029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A43597D-5345-FD49-942F-70D0FE484FBE}"/>
                    </a:ext>
                  </a:extLst>
                </p:cNvPr>
                <p:cNvCxnSpPr>
                  <a:cxnSpLocks/>
                  <a:stCxn id="34" idx="5"/>
                  <a:endCxn id="30" idx="0"/>
                </p:cNvCxnSpPr>
                <p:nvPr/>
              </p:nvCxnSpPr>
              <p:spPr>
                <a:xfrm>
                  <a:off x="2547652" y="4415260"/>
                  <a:ext cx="653834" cy="402790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298C965-F2B7-6A43-8E4C-DDB1AE99D9D1}"/>
                  </a:ext>
                </a:extLst>
              </p:cNvPr>
              <p:cNvGrpSpPr/>
              <p:nvPr/>
            </p:nvGrpSpPr>
            <p:grpSpPr>
              <a:xfrm>
                <a:off x="3202545" y="5312846"/>
                <a:ext cx="2262517" cy="884981"/>
                <a:chOff x="2785734" y="4493483"/>
                <a:chExt cx="2262517" cy="88498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2795CDE-D887-DB47-9879-721CEB064C99}"/>
                    </a:ext>
                  </a:extLst>
                </p:cNvPr>
                <p:cNvSpPr/>
                <p:nvPr/>
              </p:nvSpPr>
              <p:spPr>
                <a:xfrm>
                  <a:off x="2785734" y="4821873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FA8F988-5C43-EE45-BE4B-CD117FF23A70}"/>
                    </a:ext>
                  </a:extLst>
                </p:cNvPr>
                <p:cNvSpPr/>
                <p:nvPr/>
              </p:nvSpPr>
              <p:spPr>
                <a:xfrm>
                  <a:off x="4491660" y="4816384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7A4F918-1FE1-554A-9B22-D15F81A0AE68}"/>
                    </a:ext>
                  </a:extLst>
                </p:cNvPr>
                <p:cNvCxnSpPr>
                  <a:cxnSpLocks/>
                  <a:stCxn id="35" idx="3"/>
                  <a:endCxn id="25" idx="0"/>
                </p:cNvCxnSpPr>
                <p:nvPr/>
              </p:nvCxnSpPr>
              <p:spPr>
                <a:xfrm flipH="1">
                  <a:off x="3064030" y="4493483"/>
                  <a:ext cx="678181" cy="328390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C696410-EA66-304B-BEB2-C44FA2662140}"/>
                    </a:ext>
                  </a:extLst>
                </p:cNvPr>
                <p:cNvCxnSpPr>
                  <a:cxnSpLocks/>
                  <a:stCxn id="35" idx="5"/>
                  <a:endCxn id="26" idx="0"/>
                </p:cNvCxnSpPr>
                <p:nvPr/>
              </p:nvCxnSpPr>
              <p:spPr>
                <a:xfrm>
                  <a:off x="4135780" y="4493483"/>
                  <a:ext cx="634176" cy="32290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3B3D0B9-D07A-A54B-846E-3578E0E40846}"/>
                  </a:ext>
                </a:extLst>
              </p:cNvPr>
              <p:cNvGrpSpPr/>
              <p:nvPr/>
            </p:nvGrpSpPr>
            <p:grpSpPr>
              <a:xfrm>
                <a:off x="7294114" y="3892554"/>
                <a:ext cx="2309914" cy="1421013"/>
                <a:chOff x="3958219" y="3899209"/>
                <a:chExt cx="2309914" cy="142101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59A14BA-4923-2947-B08C-48D5CDC3DDA6}"/>
                    </a:ext>
                  </a:extLst>
                </p:cNvPr>
                <p:cNvSpPr/>
                <p:nvPr/>
              </p:nvSpPr>
              <p:spPr>
                <a:xfrm>
                  <a:off x="4846989" y="3899209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F5E9DCD-036C-3F48-9BE3-B12867BA3C49}"/>
                    </a:ext>
                  </a:extLst>
                </p:cNvPr>
                <p:cNvSpPr/>
                <p:nvPr/>
              </p:nvSpPr>
              <p:spPr>
                <a:xfrm>
                  <a:off x="3958219" y="4763631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FCC9ED7-5AF1-614C-81F8-3D496250EF63}"/>
                    </a:ext>
                  </a:extLst>
                </p:cNvPr>
                <p:cNvSpPr/>
                <p:nvPr/>
              </p:nvSpPr>
              <p:spPr>
                <a:xfrm>
                  <a:off x="5711542" y="4679736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A4104BB-29ED-F84A-BFF6-79E279607C2A}"/>
                    </a:ext>
                  </a:extLst>
                </p:cNvPr>
                <p:cNvCxnSpPr>
                  <a:cxnSpLocks/>
                  <a:stCxn id="20" idx="3"/>
                  <a:endCxn id="21" idx="0"/>
                </p:cNvCxnSpPr>
                <p:nvPr/>
              </p:nvCxnSpPr>
              <p:spPr>
                <a:xfrm flipH="1">
                  <a:off x="4236515" y="4374289"/>
                  <a:ext cx="691985" cy="3893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AAE65ED-1EE8-CC49-AB05-9B0F27850905}"/>
                    </a:ext>
                  </a:extLst>
                </p:cNvPr>
                <p:cNvCxnSpPr>
                  <a:cxnSpLocks/>
                  <a:stCxn id="20" idx="5"/>
                  <a:endCxn id="22" idx="0"/>
                </p:cNvCxnSpPr>
                <p:nvPr/>
              </p:nvCxnSpPr>
              <p:spPr>
                <a:xfrm>
                  <a:off x="5322069" y="4374289"/>
                  <a:ext cx="667769" cy="305447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2E261CA-70D8-FF47-9C2A-A3CE60A11534}"/>
                  </a:ext>
                </a:extLst>
              </p:cNvPr>
              <p:cNvGrpSpPr/>
              <p:nvPr/>
            </p:nvGrpSpPr>
            <p:grpSpPr>
              <a:xfrm>
                <a:off x="6714886" y="5232056"/>
                <a:ext cx="1692410" cy="960282"/>
                <a:chOff x="4233583" y="4438924"/>
                <a:chExt cx="1692410" cy="96028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717096E-EA81-5047-AD5B-D8F3DF2BBD39}"/>
                    </a:ext>
                  </a:extLst>
                </p:cNvPr>
                <p:cNvSpPr/>
                <p:nvPr/>
              </p:nvSpPr>
              <p:spPr>
                <a:xfrm>
                  <a:off x="4233583" y="4796861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95F2162-9176-444D-8AC7-9D1C0EDF41AF}"/>
                    </a:ext>
                  </a:extLst>
                </p:cNvPr>
                <p:cNvSpPr/>
                <p:nvPr/>
              </p:nvSpPr>
              <p:spPr>
                <a:xfrm>
                  <a:off x="5369402" y="484261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8E1FCD0-4795-6746-9BB9-6E291B128828}"/>
                    </a:ext>
                  </a:extLst>
                </p:cNvPr>
                <p:cNvCxnSpPr>
                  <a:cxnSpLocks/>
                  <a:stCxn id="21" idx="3"/>
                  <a:endCxn id="16" idx="0"/>
                </p:cNvCxnSpPr>
                <p:nvPr/>
              </p:nvCxnSpPr>
              <p:spPr>
                <a:xfrm flipH="1">
                  <a:off x="4511879" y="4438924"/>
                  <a:ext cx="382443" cy="357937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8305F10-79BD-A44F-B112-03544CB04FDD}"/>
                    </a:ext>
                  </a:extLst>
                </p:cNvPr>
                <p:cNvCxnSpPr>
                  <a:cxnSpLocks/>
                  <a:stCxn id="21" idx="5"/>
                  <a:endCxn id="17" idx="0"/>
                </p:cNvCxnSpPr>
                <p:nvPr/>
              </p:nvCxnSpPr>
              <p:spPr>
                <a:xfrm>
                  <a:off x="5287891" y="4438924"/>
                  <a:ext cx="359807" cy="40369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1BEAA66-8680-6447-B0FB-B6AB857DD524}"/>
                  </a:ext>
                </a:extLst>
              </p:cNvPr>
              <p:cNvGrpSpPr/>
              <p:nvPr/>
            </p:nvGrpSpPr>
            <p:grpSpPr>
              <a:xfrm>
                <a:off x="8523927" y="5148161"/>
                <a:ext cx="1586312" cy="1000122"/>
                <a:chOff x="4258528" y="4375694"/>
                <a:chExt cx="1586312" cy="100012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25FE432-F08B-C045-BEB4-29B21C6E00AD}"/>
                    </a:ext>
                  </a:extLst>
                </p:cNvPr>
                <p:cNvSpPr/>
                <p:nvPr/>
              </p:nvSpPr>
              <p:spPr>
                <a:xfrm>
                  <a:off x="4258528" y="481922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52576C-7354-9B45-9539-0DD94AE5A7DC}"/>
                    </a:ext>
                  </a:extLst>
                </p:cNvPr>
                <p:cNvSpPr/>
                <p:nvPr/>
              </p:nvSpPr>
              <p:spPr>
                <a:xfrm>
                  <a:off x="5288249" y="479689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8123A3-77FC-ED46-A02D-6D69EEED0081}"/>
                    </a:ext>
                  </a:extLst>
                </p:cNvPr>
                <p:cNvCxnSpPr>
                  <a:cxnSpLocks/>
                  <a:stCxn id="22" idx="3"/>
                  <a:endCxn id="12" idx="0"/>
                </p:cNvCxnSpPr>
                <p:nvPr/>
              </p:nvCxnSpPr>
              <p:spPr>
                <a:xfrm flipH="1">
                  <a:off x="4536824" y="4375694"/>
                  <a:ext cx="326725" cy="44353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EF18B30-3710-B844-9209-C4BD217BBCAB}"/>
                    </a:ext>
                  </a:extLst>
                </p:cNvPr>
                <p:cNvCxnSpPr>
                  <a:cxnSpLocks/>
                  <a:stCxn id="22" idx="5"/>
                  <a:endCxn id="13" idx="0"/>
                </p:cNvCxnSpPr>
                <p:nvPr/>
              </p:nvCxnSpPr>
              <p:spPr>
                <a:xfrm>
                  <a:off x="5257118" y="4375694"/>
                  <a:ext cx="309427" cy="42120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162A14-060D-7442-B470-E627725B9F90}"/>
                </a:ext>
              </a:extLst>
            </p:cNvPr>
            <p:cNvGrpSpPr/>
            <p:nvPr/>
          </p:nvGrpSpPr>
          <p:grpSpPr>
            <a:xfrm>
              <a:off x="323385" y="3347489"/>
              <a:ext cx="1547179" cy="1016479"/>
              <a:chOff x="1479530" y="3329958"/>
              <a:chExt cx="1547179" cy="10164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C97902-AEC0-0045-8D6C-D10F2E2173C2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3284E5F-7AE1-DA4B-8F38-CDF06BE681FA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BB21F8-51C1-8B49-9B64-34B9E07E6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FCD8C12-727D-884B-A8CB-E2870F50FE4B}"/>
                  </a:ext>
                </a:extLst>
              </p:cNvPr>
              <p:cNvCxnSpPr>
                <a:cxnSpLocks/>
                <a:stCxn id="29" idx="5"/>
                <a:endCxn id="39" idx="0"/>
              </p:cNvCxnSpPr>
              <p:nvPr/>
            </p:nvCxnSpPr>
            <p:spPr>
              <a:xfrm>
                <a:off x="2431434" y="3329958"/>
                <a:ext cx="316980" cy="440246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29A4DA2-1D7A-2B4D-B299-DFAF6445D36A}"/>
                </a:ext>
              </a:extLst>
            </p:cNvPr>
            <p:cNvGrpSpPr/>
            <p:nvPr/>
          </p:nvGrpSpPr>
          <p:grpSpPr>
            <a:xfrm>
              <a:off x="2055009" y="3404435"/>
              <a:ext cx="556591" cy="959533"/>
              <a:chOff x="1479530" y="3386904"/>
              <a:chExt cx="556591" cy="95953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64EF9-886B-1545-83AC-4566FDB44CE1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E843EA5-FA42-C84F-9483-362544F9D6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6E2CE67-DBB7-884B-BFD5-3C45956CC01B}"/>
                </a:ext>
              </a:extLst>
            </p:cNvPr>
            <p:cNvGrpSpPr/>
            <p:nvPr/>
          </p:nvGrpSpPr>
          <p:grpSpPr>
            <a:xfrm>
              <a:off x="3780676" y="3384793"/>
              <a:ext cx="1547179" cy="959533"/>
              <a:chOff x="1479530" y="3386904"/>
              <a:chExt cx="1547179" cy="95953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A822098-EC6B-B144-830B-17CC1AC76E19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86CF37C-065E-0741-9BBA-2DD795E6077B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FE10323-408C-D740-9CE0-05E4371CC4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9894AE2-86D5-7542-B28C-F344296C45F9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472530" y="3386904"/>
                <a:ext cx="275884" cy="38330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48A0755-3ABA-2447-93B3-B49048E5ACB5}"/>
                </a:ext>
              </a:extLst>
            </p:cNvPr>
            <p:cNvGrpSpPr/>
            <p:nvPr/>
          </p:nvGrpSpPr>
          <p:grpSpPr>
            <a:xfrm>
              <a:off x="5512753" y="3396342"/>
              <a:ext cx="556591" cy="959533"/>
              <a:chOff x="1479530" y="3386904"/>
              <a:chExt cx="556591" cy="95953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6EFFA46-EC4A-D34F-905A-C30D776EE484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BC723D2-D240-9541-B634-D61BF70DD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86904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5FF4782-B3E4-0F41-ADDD-C45BFF1F25C9}"/>
              </a:ext>
            </a:extLst>
          </p:cNvPr>
          <p:cNvSpPr txBox="1"/>
          <p:nvPr/>
        </p:nvSpPr>
        <p:spPr>
          <a:xfrm>
            <a:off x="327439" y="5907578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Nearly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complete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binary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tree</a:t>
            </a:r>
            <a:r>
              <a:rPr lang="tr-TR" sz="2800" dirty="0">
                <a:solidFill>
                  <a:srgbClr val="FFFF00"/>
                </a:solidFill>
              </a:rPr>
              <a:t> 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D17139-C621-9943-AE84-EEC0B0FF6037}"/>
              </a:ext>
            </a:extLst>
          </p:cNvPr>
          <p:cNvSpPr txBox="1"/>
          <p:nvPr/>
        </p:nvSpPr>
        <p:spPr>
          <a:xfrm>
            <a:off x="6446680" y="5645698"/>
            <a:ext cx="3302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FF8F7D"/>
                </a:solidFill>
              </a:rPr>
              <a:t>NOT </a:t>
            </a:r>
          </a:p>
          <a:p>
            <a:r>
              <a:rPr lang="tr-TR" sz="2800" b="1" dirty="0">
                <a:solidFill>
                  <a:srgbClr val="FF8F7D"/>
                </a:solidFill>
              </a:rPr>
              <a:t>(b) </a:t>
            </a:r>
            <a:r>
              <a:rPr lang="tr-TR" sz="2800" dirty="0" err="1">
                <a:solidFill>
                  <a:srgbClr val="FF8F7D"/>
                </a:solidFill>
              </a:rPr>
              <a:t>fails</a:t>
            </a:r>
            <a:r>
              <a:rPr lang="tr-TR" sz="2800" dirty="0">
                <a:solidFill>
                  <a:srgbClr val="FF8F7D"/>
                </a:solidFill>
              </a:rPr>
              <a:t> 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93E12A71-78EF-0D4E-B411-B6247C2F39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algn="ctr"/>
            <a:r>
              <a:rPr lang="en-US" b="1" dirty="0">
                <a:solidFill>
                  <a:srgbClr val="00FDFF"/>
                </a:solidFill>
              </a:rPr>
              <a:t>Exercises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98F383-CF24-264D-8D81-AB680FD54CAD}"/>
              </a:ext>
            </a:extLst>
          </p:cNvPr>
          <p:cNvGrpSpPr/>
          <p:nvPr/>
        </p:nvGrpSpPr>
        <p:grpSpPr>
          <a:xfrm>
            <a:off x="442655" y="1142864"/>
            <a:ext cx="10860280" cy="4175261"/>
            <a:chOff x="323385" y="188707"/>
            <a:chExt cx="10860280" cy="4175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AFAFE7-1E35-E948-BA07-6BDC9D85A442}"/>
                </a:ext>
              </a:extLst>
            </p:cNvPr>
            <p:cNvGrpSpPr/>
            <p:nvPr/>
          </p:nvGrpSpPr>
          <p:grpSpPr>
            <a:xfrm>
              <a:off x="800209" y="188707"/>
              <a:ext cx="10383456" cy="3245630"/>
              <a:chOff x="-273217" y="2952197"/>
              <a:chExt cx="10383456" cy="324563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7EAD775-526C-9649-AF20-6E63F6366382}"/>
                  </a:ext>
                </a:extLst>
              </p:cNvPr>
              <p:cNvSpPr/>
              <p:nvPr/>
            </p:nvSpPr>
            <p:spPr>
              <a:xfrm>
                <a:off x="5570269" y="2952197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4CD25CE-80CB-1640-AE25-10227A529EE1}"/>
                  </a:ext>
                </a:extLst>
              </p:cNvPr>
              <p:cNvGrpSpPr/>
              <p:nvPr/>
            </p:nvGrpSpPr>
            <p:grpSpPr>
              <a:xfrm>
                <a:off x="604811" y="3892555"/>
                <a:ext cx="4029291" cy="1501802"/>
                <a:chOff x="1117504" y="3913742"/>
                <a:chExt cx="4029291" cy="150180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3EC383B-2D86-8A4B-9835-5E5123BBAF92}"/>
                    </a:ext>
                  </a:extLst>
                </p:cNvPr>
                <p:cNvSpPr/>
                <p:nvPr/>
              </p:nvSpPr>
              <p:spPr>
                <a:xfrm>
                  <a:off x="2961862" y="3913742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60F1FCA-0835-B741-A38C-23703562A06B}"/>
                    </a:ext>
                  </a:extLst>
                </p:cNvPr>
                <p:cNvSpPr/>
                <p:nvPr/>
              </p:nvSpPr>
              <p:spPr>
                <a:xfrm>
                  <a:off x="1117504" y="4779064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EDFED8A-0920-9A44-96FD-4FBE8DB46CEF}"/>
                    </a:ext>
                  </a:extLst>
                </p:cNvPr>
                <p:cNvSpPr/>
                <p:nvPr/>
              </p:nvSpPr>
              <p:spPr>
                <a:xfrm>
                  <a:off x="4590204" y="4858953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8BB8787-8A61-BA4F-A0C3-D76E424A6C67}"/>
                    </a:ext>
                  </a:extLst>
                </p:cNvPr>
                <p:cNvCxnSpPr>
                  <a:cxnSpLocks/>
                  <a:stCxn id="33" idx="3"/>
                  <a:endCxn id="34" idx="0"/>
                </p:cNvCxnSpPr>
                <p:nvPr/>
              </p:nvCxnSpPr>
              <p:spPr>
                <a:xfrm flipH="1">
                  <a:off x="1395800" y="4388822"/>
                  <a:ext cx="1647573" cy="3902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E35AC2A-7D20-3545-A6AE-59C43C84B501}"/>
                    </a:ext>
                  </a:extLst>
                </p:cNvPr>
                <p:cNvCxnSpPr>
                  <a:cxnSpLocks/>
                  <a:stCxn id="33" idx="5"/>
                  <a:endCxn id="35" idx="0"/>
                </p:cNvCxnSpPr>
                <p:nvPr/>
              </p:nvCxnSpPr>
              <p:spPr>
                <a:xfrm>
                  <a:off x="3436942" y="4388822"/>
                  <a:ext cx="1431558" cy="47013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4EA7F3C-5163-0240-BA00-0572E1883D20}"/>
                  </a:ext>
                </a:extLst>
              </p:cNvPr>
              <p:cNvCxnSpPr>
                <a:cxnSpLocks/>
                <a:stCxn id="3" idx="3"/>
                <a:endCxn id="33" idx="7"/>
              </p:cNvCxnSpPr>
              <p:nvPr/>
            </p:nvCxnSpPr>
            <p:spPr>
              <a:xfrm flipH="1">
                <a:off x="2924249" y="3427277"/>
                <a:ext cx="2727531" cy="546789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1F06622-CEC9-4249-9E34-0AB33A755BFE}"/>
                  </a:ext>
                </a:extLst>
              </p:cNvPr>
              <p:cNvCxnSpPr>
                <a:cxnSpLocks/>
                <a:stCxn id="3" idx="5"/>
                <a:endCxn id="20" idx="0"/>
              </p:cNvCxnSpPr>
              <p:nvPr/>
            </p:nvCxnSpPr>
            <p:spPr>
              <a:xfrm>
                <a:off x="6045349" y="3427277"/>
                <a:ext cx="2415831" cy="465277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478D26E-E77C-BF45-8E35-79A26FA11039}"/>
                  </a:ext>
                </a:extLst>
              </p:cNvPr>
              <p:cNvGrpSpPr/>
              <p:nvPr/>
            </p:nvGrpSpPr>
            <p:grpSpPr>
              <a:xfrm>
                <a:off x="-273217" y="5232957"/>
                <a:ext cx="2285237" cy="959533"/>
                <a:chOff x="1194544" y="4415260"/>
                <a:chExt cx="2285237" cy="959533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E7AEAA8-1ED9-0E4F-B8A1-BD3C53A985CF}"/>
                    </a:ext>
                  </a:extLst>
                </p:cNvPr>
                <p:cNvSpPr/>
                <p:nvPr/>
              </p:nvSpPr>
              <p:spPr>
                <a:xfrm>
                  <a:off x="1194544" y="4818202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1DB8B7-D446-A54E-B937-CBAAB3558D54}"/>
                    </a:ext>
                  </a:extLst>
                </p:cNvPr>
                <p:cNvSpPr/>
                <p:nvPr/>
              </p:nvSpPr>
              <p:spPr>
                <a:xfrm>
                  <a:off x="2923190" y="4818050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42ACD4A-D398-B14B-ACDC-92BB6E014F65}"/>
                    </a:ext>
                  </a:extLst>
                </p:cNvPr>
                <p:cNvCxnSpPr>
                  <a:cxnSpLocks/>
                  <a:stCxn id="34" idx="3"/>
                  <a:endCxn id="29" idx="0"/>
                </p:cNvCxnSpPr>
                <p:nvPr/>
              </p:nvCxnSpPr>
              <p:spPr>
                <a:xfrm flipH="1">
                  <a:off x="1472840" y="4415260"/>
                  <a:ext cx="681243" cy="4029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A43597D-5345-FD49-942F-70D0FE484FBE}"/>
                    </a:ext>
                  </a:extLst>
                </p:cNvPr>
                <p:cNvCxnSpPr>
                  <a:cxnSpLocks/>
                  <a:stCxn id="34" idx="5"/>
                  <a:endCxn id="30" idx="0"/>
                </p:cNvCxnSpPr>
                <p:nvPr/>
              </p:nvCxnSpPr>
              <p:spPr>
                <a:xfrm>
                  <a:off x="2547652" y="4415260"/>
                  <a:ext cx="653834" cy="402790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298C965-F2B7-6A43-8E4C-DDB1AE99D9D1}"/>
                  </a:ext>
                </a:extLst>
              </p:cNvPr>
              <p:cNvGrpSpPr/>
              <p:nvPr/>
            </p:nvGrpSpPr>
            <p:grpSpPr>
              <a:xfrm>
                <a:off x="3202545" y="5312846"/>
                <a:ext cx="2262517" cy="884981"/>
                <a:chOff x="2785734" y="4493483"/>
                <a:chExt cx="2262517" cy="88498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2795CDE-D887-DB47-9879-721CEB064C99}"/>
                    </a:ext>
                  </a:extLst>
                </p:cNvPr>
                <p:cNvSpPr/>
                <p:nvPr/>
              </p:nvSpPr>
              <p:spPr>
                <a:xfrm>
                  <a:off x="2785734" y="4821873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FA8F988-5C43-EE45-BE4B-CD117FF23A70}"/>
                    </a:ext>
                  </a:extLst>
                </p:cNvPr>
                <p:cNvSpPr/>
                <p:nvPr/>
              </p:nvSpPr>
              <p:spPr>
                <a:xfrm>
                  <a:off x="4491660" y="4816384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7A4F918-1FE1-554A-9B22-D15F81A0AE68}"/>
                    </a:ext>
                  </a:extLst>
                </p:cNvPr>
                <p:cNvCxnSpPr>
                  <a:cxnSpLocks/>
                  <a:stCxn id="35" idx="3"/>
                  <a:endCxn id="25" idx="0"/>
                </p:cNvCxnSpPr>
                <p:nvPr/>
              </p:nvCxnSpPr>
              <p:spPr>
                <a:xfrm flipH="1">
                  <a:off x="3064030" y="4493483"/>
                  <a:ext cx="678181" cy="328390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C696410-EA66-304B-BEB2-C44FA2662140}"/>
                    </a:ext>
                  </a:extLst>
                </p:cNvPr>
                <p:cNvCxnSpPr>
                  <a:cxnSpLocks/>
                  <a:stCxn id="35" idx="5"/>
                  <a:endCxn id="26" idx="0"/>
                </p:cNvCxnSpPr>
                <p:nvPr/>
              </p:nvCxnSpPr>
              <p:spPr>
                <a:xfrm>
                  <a:off x="4135780" y="4493483"/>
                  <a:ext cx="634176" cy="32290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3B3D0B9-D07A-A54B-846E-3578E0E40846}"/>
                  </a:ext>
                </a:extLst>
              </p:cNvPr>
              <p:cNvGrpSpPr/>
              <p:nvPr/>
            </p:nvGrpSpPr>
            <p:grpSpPr>
              <a:xfrm>
                <a:off x="7294114" y="3892554"/>
                <a:ext cx="2309914" cy="1421013"/>
                <a:chOff x="3958219" y="3899209"/>
                <a:chExt cx="2309914" cy="142101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59A14BA-4923-2947-B08C-48D5CDC3DDA6}"/>
                    </a:ext>
                  </a:extLst>
                </p:cNvPr>
                <p:cNvSpPr/>
                <p:nvPr/>
              </p:nvSpPr>
              <p:spPr>
                <a:xfrm>
                  <a:off x="4846989" y="3899209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F5E9DCD-036C-3F48-9BE3-B12867BA3C49}"/>
                    </a:ext>
                  </a:extLst>
                </p:cNvPr>
                <p:cNvSpPr/>
                <p:nvPr/>
              </p:nvSpPr>
              <p:spPr>
                <a:xfrm>
                  <a:off x="3958219" y="4763631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FCC9ED7-5AF1-614C-81F8-3D496250EF63}"/>
                    </a:ext>
                  </a:extLst>
                </p:cNvPr>
                <p:cNvSpPr/>
                <p:nvPr/>
              </p:nvSpPr>
              <p:spPr>
                <a:xfrm>
                  <a:off x="5711542" y="4679736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A4104BB-29ED-F84A-BFF6-79E279607C2A}"/>
                    </a:ext>
                  </a:extLst>
                </p:cNvPr>
                <p:cNvCxnSpPr>
                  <a:cxnSpLocks/>
                  <a:stCxn id="20" idx="3"/>
                  <a:endCxn id="21" idx="0"/>
                </p:cNvCxnSpPr>
                <p:nvPr/>
              </p:nvCxnSpPr>
              <p:spPr>
                <a:xfrm flipH="1">
                  <a:off x="4236515" y="4374289"/>
                  <a:ext cx="691985" cy="389342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AAE65ED-1EE8-CC49-AB05-9B0F27850905}"/>
                    </a:ext>
                  </a:extLst>
                </p:cNvPr>
                <p:cNvCxnSpPr>
                  <a:cxnSpLocks/>
                  <a:stCxn id="20" idx="5"/>
                  <a:endCxn id="22" idx="0"/>
                </p:cNvCxnSpPr>
                <p:nvPr/>
              </p:nvCxnSpPr>
              <p:spPr>
                <a:xfrm>
                  <a:off x="5322069" y="4374289"/>
                  <a:ext cx="667769" cy="305447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2E261CA-70D8-FF47-9C2A-A3CE60A11534}"/>
                  </a:ext>
                </a:extLst>
              </p:cNvPr>
              <p:cNvGrpSpPr/>
              <p:nvPr/>
            </p:nvGrpSpPr>
            <p:grpSpPr>
              <a:xfrm>
                <a:off x="6714886" y="5232056"/>
                <a:ext cx="1692410" cy="960282"/>
                <a:chOff x="4233583" y="4438924"/>
                <a:chExt cx="1692410" cy="96028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717096E-EA81-5047-AD5B-D8F3DF2BBD39}"/>
                    </a:ext>
                  </a:extLst>
                </p:cNvPr>
                <p:cNvSpPr/>
                <p:nvPr/>
              </p:nvSpPr>
              <p:spPr>
                <a:xfrm>
                  <a:off x="4233583" y="4796861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95F2162-9176-444D-8AC7-9D1C0EDF41AF}"/>
                    </a:ext>
                  </a:extLst>
                </p:cNvPr>
                <p:cNvSpPr/>
                <p:nvPr/>
              </p:nvSpPr>
              <p:spPr>
                <a:xfrm>
                  <a:off x="5369402" y="484261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8E1FCD0-4795-6746-9BB9-6E291B128828}"/>
                    </a:ext>
                  </a:extLst>
                </p:cNvPr>
                <p:cNvCxnSpPr>
                  <a:cxnSpLocks/>
                  <a:stCxn id="21" idx="3"/>
                  <a:endCxn id="16" idx="0"/>
                </p:cNvCxnSpPr>
                <p:nvPr/>
              </p:nvCxnSpPr>
              <p:spPr>
                <a:xfrm flipH="1">
                  <a:off x="4511879" y="4438924"/>
                  <a:ext cx="382443" cy="357937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8305F10-79BD-A44F-B112-03544CB04FDD}"/>
                    </a:ext>
                  </a:extLst>
                </p:cNvPr>
                <p:cNvCxnSpPr>
                  <a:cxnSpLocks/>
                  <a:stCxn id="21" idx="5"/>
                  <a:endCxn id="17" idx="0"/>
                </p:cNvCxnSpPr>
                <p:nvPr/>
              </p:nvCxnSpPr>
              <p:spPr>
                <a:xfrm>
                  <a:off x="5287891" y="4438924"/>
                  <a:ext cx="359807" cy="40369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1BEAA66-8680-6447-B0FB-B6AB857DD524}"/>
                  </a:ext>
                </a:extLst>
              </p:cNvPr>
              <p:cNvGrpSpPr/>
              <p:nvPr/>
            </p:nvGrpSpPr>
            <p:grpSpPr>
              <a:xfrm>
                <a:off x="8523927" y="5148161"/>
                <a:ext cx="1586312" cy="1000122"/>
                <a:chOff x="4258528" y="4375694"/>
                <a:chExt cx="1586312" cy="100012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25FE432-F08B-C045-BEB4-29B21C6E00AD}"/>
                    </a:ext>
                  </a:extLst>
                </p:cNvPr>
                <p:cNvSpPr/>
                <p:nvPr/>
              </p:nvSpPr>
              <p:spPr>
                <a:xfrm>
                  <a:off x="4258528" y="481922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52576C-7354-9B45-9539-0DD94AE5A7DC}"/>
                    </a:ext>
                  </a:extLst>
                </p:cNvPr>
                <p:cNvSpPr/>
                <p:nvPr/>
              </p:nvSpPr>
              <p:spPr>
                <a:xfrm>
                  <a:off x="5288249" y="4796895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8123A3-77FC-ED46-A02D-6D69EEED0081}"/>
                    </a:ext>
                  </a:extLst>
                </p:cNvPr>
                <p:cNvCxnSpPr>
                  <a:cxnSpLocks/>
                  <a:stCxn id="22" idx="3"/>
                  <a:endCxn id="12" idx="0"/>
                </p:cNvCxnSpPr>
                <p:nvPr/>
              </p:nvCxnSpPr>
              <p:spPr>
                <a:xfrm flipH="1">
                  <a:off x="4536824" y="4375694"/>
                  <a:ext cx="326725" cy="44353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EF18B30-3710-B844-9209-C4BD217BBCAB}"/>
                    </a:ext>
                  </a:extLst>
                </p:cNvPr>
                <p:cNvCxnSpPr>
                  <a:cxnSpLocks/>
                  <a:stCxn id="22" idx="5"/>
                  <a:endCxn id="13" idx="0"/>
                </p:cNvCxnSpPr>
                <p:nvPr/>
              </p:nvCxnSpPr>
              <p:spPr>
                <a:xfrm>
                  <a:off x="5257118" y="4375694"/>
                  <a:ext cx="309427" cy="42120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162A14-060D-7442-B470-E627725B9F90}"/>
                </a:ext>
              </a:extLst>
            </p:cNvPr>
            <p:cNvGrpSpPr/>
            <p:nvPr/>
          </p:nvGrpSpPr>
          <p:grpSpPr>
            <a:xfrm>
              <a:off x="323385" y="3347489"/>
              <a:ext cx="1547179" cy="1016479"/>
              <a:chOff x="1479530" y="3329958"/>
              <a:chExt cx="1547179" cy="10164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C97902-AEC0-0045-8D6C-D10F2E2173C2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3284E5F-7AE1-DA4B-8F38-CDF06BE681FA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BB21F8-51C1-8B49-9B64-34B9E07E6865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1752492" y="3329958"/>
                <a:ext cx="285373" cy="45988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FCD8C12-727D-884B-A8CB-E2870F50FE4B}"/>
                  </a:ext>
                </a:extLst>
              </p:cNvPr>
              <p:cNvCxnSpPr>
                <a:cxnSpLocks/>
                <a:stCxn id="29" idx="5"/>
                <a:endCxn id="39" idx="0"/>
              </p:cNvCxnSpPr>
              <p:nvPr/>
            </p:nvCxnSpPr>
            <p:spPr>
              <a:xfrm>
                <a:off x="2431434" y="3329958"/>
                <a:ext cx="316980" cy="440246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29A4DA2-1D7A-2B4D-B299-DFAF6445D36A}"/>
                </a:ext>
              </a:extLst>
            </p:cNvPr>
            <p:cNvGrpSpPr/>
            <p:nvPr/>
          </p:nvGrpSpPr>
          <p:grpSpPr>
            <a:xfrm>
              <a:off x="2055009" y="3347337"/>
              <a:ext cx="1547179" cy="1016631"/>
              <a:chOff x="1479530" y="3329806"/>
              <a:chExt cx="1547179" cy="101663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64EF9-886B-1545-83AC-4566FDB44CE1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486DB04-B813-3D45-BC59-1A60A13CBF7C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E843EA5-FA42-C84F-9483-362544F9D6F5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1757827" y="3329806"/>
                <a:ext cx="277060" cy="46004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E00C7E4-D12E-9A42-91B9-B3CD1B077911}"/>
                  </a:ext>
                </a:extLst>
              </p:cNvPr>
              <p:cNvCxnSpPr>
                <a:cxnSpLocks/>
                <a:stCxn id="30" idx="5"/>
                <a:endCxn id="51" idx="0"/>
              </p:cNvCxnSpPr>
              <p:nvPr/>
            </p:nvCxnSpPr>
            <p:spPr>
              <a:xfrm>
                <a:off x="2428456" y="3329806"/>
                <a:ext cx="319958" cy="44039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6E2CE67-DBB7-884B-BFD5-3C45956CC01B}"/>
                </a:ext>
              </a:extLst>
            </p:cNvPr>
            <p:cNvGrpSpPr/>
            <p:nvPr/>
          </p:nvGrpSpPr>
          <p:grpSpPr>
            <a:xfrm>
              <a:off x="3780676" y="3352826"/>
              <a:ext cx="1547179" cy="991500"/>
              <a:chOff x="1479530" y="3354937"/>
              <a:chExt cx="1547179" cy="9915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A822098-EC6B-B144-830B-17CC1AC76E19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86CF37C-065E-0741-9BBA-2DD795E6077B}"/>
                  </a:ext>
                </a:extLst>
              </p:cNvPr>
              <p:cNvSpPr/>
              <p:nvPr/>
            </p:nvSpPr>
            <p:spPr>
              <a:xfrm>
                <a:off x="2470118" y="377020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FE10323-408C-D740-9CE0-05E4371CC48C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H="1">
                <a:off x="1757828" y="3354937"/>
                <a:ext cx="298508" cy="434909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9894AE2-86D5-7542-B28C-F344296C45F9}"/>
                  </a:ext>
                </a:extLst>
              </p:cNvPr>
              <p:cNvCxnSpPr>
                <a:cxnSpLocks/>
                <a:stCxn id="25" idx="5"/>
                <a:endCxn id="62" idx="0"/>
              </p:cNvCxnSpPr>
              <p:nvPr/>
            </p:nvCxnSpPr>
            <p:spPr>
              <a:xfrm>
                <a:off x="2449905" y="3354937"/>
                <a:ext cx="298509" cy="415267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48A0755-3ABA-2447-93B3-B49048E5ACB5}"/>
                </a:ext>
              </a:extLst>
            </p:cNvPr>
            <p:cNvGrpSpPr/>
            <p:nvPr/>
          </p:nvGrpSpPr>
          <p:grpSpPr>
            <a:xfrm>
              <a:off x="5512753" y="3347337"/>
              <a:ext cx="556591" cy="1008538"/>
              <a:chOff x="1479530" y="3337899"/>
              <a:chExt cx="556591" cy="100853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6EFFA46-EC4A-D34F-905A-C30D776EE484}"/>
                  </a:ext>
                </a:extLst>
              </p:cNvPr>
              <p:cNvSpPr/>
              <p:nvPr/>
            </p:nvSpPr>
            <p:spPr>
              <a:xfrm>
                <a:off x="1479530" y="3789846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BC723D2-D240-9541-B634-D61BF70DD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827" y="3337899"/>
                <a:ext cx="278294" cy="451947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3C900E9-E014-324C-8AD6-4086CC023ADE}"/>
              </a:ext>
            </a:extLst>
          </p:cNvPr>
          <p:cNvSpPr txBox="1"/>
          <p:nvPr/>
        </p:nvSpPr>
        <p:spPr>
          <a:xfrm>
            <a:off x="327439" y="5907578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Nearly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complete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binary</a:t>
            </a:r>
            <a:r>
              <a:rPr lang="tr-TR" sz="2800" dirty="0">
                <a:solidFill>
                  <a:srgbClr val="FFFF00"/>
                </a:solidFill>
              </a:rPr>
              <a:t> </a:t>
            </a:r>
            <a:r>
              <a:rPr lang="tr-TR" sz="2800" dirty="0" err="1">
                <a:solidFill>
                  <a:srgbClr val="FFFF00"/>
                </a:solidFill>
              </a:rPr>
              <a:t>tree</a:t>
            </a:r>
            <a:r>
              <a:rPr lang="tr-TR" sz="2800" dirty="0">
                <a:solidFill>
                  <a:srgbClr val="FFFF00"/>
                </a:solidFill>
              </a:rPr>
              <a:t> 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03EBCD-C085-D347-B951-313A88019E81}"/>
              </a:ext>
            </a:extLst>
          </p:cNvPr>
          <p:cNvSpPr txBox="1"/>
          <p:nvPr/>
        </p:nvSpPr>
        <p:spPr>
          <a:xfrm>
            <a:off x="6419000" y="5907578"/>
            <a:ext cx="330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8F7D"/>
                </a:solidFill>
              </a:rPr>
              <a:t>YES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C93A5186-79B4-034D-A6EF-7FC41C87AF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algn="ctr"/>
            <a:r>
              <a:rPr lang="en-US" b="1" dirty="0">
                <a:solidFill>
                  <a:srgbClr val="00FDFF"/>
                </a:solidFill>
              </a:rPr>
              <a:t>Exercises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335208"/>
            <a:ext cx="12006942" cy="2627191"/>
          </a:xfrm>
        </p:spPr>
        <p:txBody>
          <a:bodyPr>
            <a:normAutofit/>
          </a:bodyPr>
          <a:lstStyle/>
          <a:p>
            <a:endParaRPr lang="en-US" altLang="tr-TR" dirty="0"/>
          </a:p>
          <a:p>
            <a:r>
              <a:rPr lang="en-US" altLang="tr-TR" dirty="0"/>
              <a:t>A binary tree with n nodes and of height h is </a:t>
            </a:r>
            <a:r>
              <a:rPr lang="en-US" altLang="tr-TR" dirty="0">
                <a:solidFill>
                  <a:srgbClr val="FFFF00"/>
                </a:solidFill>
              </a:rPr>
              <a:t>nearly complete</a:t>
            </a:r>
            <a:r>
              <a:rPr lang="en-US" altLang="tr-TR" dirty="0"/>
              <a:t> </a:t>
            </a:r>
            <a:r>
              <a:rPr lang="en-US" altLang="tr-TR" dirty="0" err="1"/>
              <a:t>iff</a:t>
            </a:r>
            <a:r>
              <a:rPr lang="en-US" altLang="tr-TR" dirty="0"/>
              <a:t> its nodes correspond to the nodes which are numbered 1 to n in the complete binary tree of height h.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18</a:t>
            </a:fld>
            <a:endParaRPr lang="en-US" altLang="tr-TR" sz="1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0722BC-6425-0047-9DBC-5717E78E0AC9}"/>
              </a:ext>
            </a:extLst>
          </p:cNvPr>
          <p:cNvSpPr/>
          <p:nvPr/>
        </p:nvSpPr>
        <p:spPr>
          <a:xfrm>
            <a:off x="1386618" y="5824677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BB951C-3D3F-2D43-B1BE-CA251F911177}"/>
              </a:ext>
            </a:extLst>
          </p:cNvPr>
          <p:cNvSpPr/>
          <p:nvPr/>
        </p:nvSpPr>
        <p:spPr>
          <a:xfrm>
            <a:off x="2754905" y="4910278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4D333E-FB63-CA44-A1F8-3C68665B41AC}"/>
              </a:ext>
            </a:extLst>
          </p:cNvPr>
          <p:cNvSpPr/>
          <p:nvPr/>
        </p:nvSpPr>
        <p:spPr>
          <a:xfrm>
            <a:off x="4240981" y="5802798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32D626-C27B-9B4B-B54B-EA465A79287F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004222" y="5527882"/>
            <a:ext cx="856647" cy="40275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F1C006-3945-FB42-894F-78323885884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372509" y="5527882"/>
            <a:ext cx="974436" cy="3808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CC98B19-98F4-9E45-A2EC-67286997A068}"/>
              </a:ext>
            </a:extLst>
          </p:cNvPr>
          <p:cNvSpPr/>
          <p:nvPr/>
        </p:nvSpPr>
        <p:spPr>
          <a:xfrm>
            <a:off x="6814465" y="5822236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4CE36B-4820-5F43-990D-EFF60542E6BE}"/>
              </a:ext>
            </a:extLst>
          </p:cNvPr>
          <p:cNvSpPr/>
          <p:nvPr/>
        </p:nvSpPr>
        <p:spPr>
          <a:xfrm>
            <a:off x="8182752" y="4907837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5FB20D-BDD4-B94B-A2A8-AFE740329AD7}"/>
              </a:ext>
            </a:extLst>
          </p:cNvPr>
          <p:cNvSpPr/>
          <p:nvPr/>
        </p:nvSpPr>
        <p:spPr>
          <a:xfrm>
            <a:off x="9668828" y="5800357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F8349-BE6A-7B4E-ACC0-CC62116C753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7432069" y="5525441"/>
            <a:ext cx="856647" cy="40275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B01FE4-BB65-0245-9667-17EE128E595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8800356" y="5525441"/>
            <a:ext cx="974436" cy="3808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6088CD-05BB-B343-86C5-E1E04449BD37}"/>
              </a:ext>
            </a:extLst>
          </p:cNvPr>
          <p:cNvSpPr txBox="1"/>
          <p:nvPr/>
        </p:nvSpPr>
        <p:spPr>
          <a:xfrm>
            <a:off x="2484544" y="5862779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en-US" altLang="tr-TR" sz="2400" dirty="0">
                <a:solidFill>
                  <a:schemeClr val="bg1">
                    <a:lumMod val="95000"/>
                  </a:schemeClr>
                </a:solidFill>
              </a:rPr>
              <a:t> ≥ 14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051D4-0C25-1B47-A469-F61EC54C2667}"/>
              </a:ext>
            </a:extLst>
          </p:cNvPr>
          <p:cNvSpPr txBox="1"/>
          <p:nvPr/>
        </p:nvSpPr>
        <p:spPr>
          <a:xfrm>
            <a:off x="2490673" y="6352793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en-US" altLang="tr-TR" sz="2400" dirty="0">
                <a:solidFill>
                  <a:schemeClr val="bg1">
                    <a:lumMod val="95000"/>
                  </a:schemeClr>
                </a:solidFill>
              </a:rPr>
              <a:t> ≥ 16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4572B-509F-0F46-9938-7D18871A87C2}"/>
              </a:ext>
            </a:extLst>
          </p:cNvPr>
          <p:cNvSpPr txBox="1"/>
          <p:nvPr/>
        </p:nvSpPr>
        <p:spPr>
          <a:xfrm>
            <a:off x="7993167" y="5814554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en-US" altLang="tr-TR" sz="2400" dirty="0">
                <a:solidFill>
                  <a:schemeClr val="bg1">
                    <a:lumMod val="95000"/>
                  </a:schemeClr>
                </a:solidFill>
              </a:rPr>
              <a:t> ≤ 16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F079B-3C89-9941-A154-6204B08E4617}"/>
              </a:ext>
            </a:extLst>
          </p:cNvPr>
          <p:cNvSpPr txBox="1"/>
          <p:nvPr/>
        </p:nvSpPr>
        <p:spPr>
          <a:xfrm>
            <a:off x="7999296" y="6304568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en-US" altLang="tr-TR" sz="2400" dirty="0">
                <a:solidFill>
                  <a:schemeClr val="bg1">
                    <a:lumMod val="95000"/>
                  </a:schemeClr>
                </a:solidFill>
              </a:rPr>
              <a:t> ≤ 10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F960DA-6CEB-BD49-9691-F2D23FDE3DB2}"/>
              </a:ext>
            </a:extLst>
          </p:cNvPr>
          <p:cNvSpPr/>
          <p:nvPr/>
        </p:nvSpPr>
        <p:spPr>
          <a:xfrm>
            <a:off x="261385" y="3252776"/>
            <a:ext cx="55590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800" b="1" dirty="0">
                <a:solidFill>
                  <a:srgbClr val="FFFF00"/>
                </a:solidFill>
                <a:latin typeface="Avenir Next" panose="020B0503020202020204" pitchFamily="34" charset="0"/>
              </a:rPr>
              <a:t>max-heap property: 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For every node </a:t>
            </a:r>
            <a:r>
              <a:rPr lang="en-US" altLang="tr-TR" sz="28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other than the root:</a:t>
            </a:r>
          </a:p>
          <a:p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	A[Parent(</a:t>
            </a:r>
            <a:r>
              <a:rPr lang="en-US" altLang="tr-TR" sz="28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)] ≥ A[</a:t>
            </a:r>
            <a:r>
              <a:rPr lang="en-US" altLang="tr-TR" sz="28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]</a:t>
            </a:r>
          </a:p>
          <a:p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endParaRPr lang="tr-TR" sz="2800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24C02E-4092-CD42-9CF3-76018F6B0D34}"/>
              </a:ext>
            </a:extLst>
          </p:cNvPr>
          <p:cNvSpPr/>
          <p:nvPr/>
        </p:nvSpPr>
        <p:spPr>
          <a:xfrm>
            <a:off x="5820391" y="3234694"/>
            <a:ext cx="69343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800" b="1" dirty="0">
                <a:solidFill>
                  <a:srgbClr val="FFFF00"/>
                </a:solidFill>
                <a:latin typeface="Avenir Next" panose="020B0503020202020204" pitchFamily="34" charset="0"/>
              </a:rPr>
              <a:t>min-heap property: 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For every node </a:t>
            </a:r>
            <a:r>
              <a:rPr lang="en-US" altLang="tr-TR" sz="28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other than the root:</a:t>
            </a:r>
          </a:p>
          <a:p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	A[Parent(</a:t>
            </a:r>
            <a:r>
              <a:rPr lang="en-US" altLang="tr-TR" sz="28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)] ≤ A[</a:t>
            </a:r>
            <a:r>
              <a:rPr lang="en-US" altLang="tr-TR" sz="28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</a:t>
            </a:r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]</a:t>
            </a:r>
          </a:p>
          <a:p>
            <a:r>
              <a:rPr lang="en-US" altLang="tr-TR" sz="28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endParaRPr lang="tr-TR" sz="2800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2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EC23FC00-B34F-D944-BB7C-DBB00507D543}"/>
              </a:ext>
            </a:extLst>
          </p:cNvPr>
          <p:cNvSpPr/>
          <p:nvPr/>
        </p:nvSpPr>
        <p:spPr>
          <a:xfrm>
            <a:off x="9133539" y="2333505"/>
            <a:ext cx="2242181" cy="2362839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Max-Heap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1"/>
            <a:ext cx="4365205" cy="4802187"/>
          </a:xfrm>
        </p:spPr>
        <p:txBody>
          <a:bodyPr>
            <a:noAutofit/>
          </a:bodyPr>
          <a:lstStyle/>
          <a:p>
            <a:r>
              <a:rPr lang="en-US" altLang="tr-TR" sz="2400" b="1" dirty="0">
                <a:solidFill>
                  <a:srgbClr val="FFFF00"/>
                </a:solidFill>
              </a:rPr>
              <a:t>For every node </a:t>
            </a:r>
            <a:r>
              <a:rPr lang="en-US" altLang="tr-TR" sz="2400" b="1" dirty="0" err="1">
                <a:solidFill>
                  <a:srgbClr val="FFFF00"/>
                </a:solidFill>
              </a:rPr>
              <a:t>i</a:t>
            </a:r>
            <a:r>
              <a:rPr lang="en-US" altLang="tr-TR" sz="2400" b="1" dirty="0">
                <a:solidFill>
                  <a:srgbClr val="FFFF00"/>
                </a:solidFill>
              </a:rPr>
              <a:t> other than the root,</a:t>
            </a:r>
          </a:p>
          <a:p>
            <a:pPr lvl="1" algn="ctr">
              <a:buNone/>
            </a:pPr>
            <a:r>
              <a:rPr lang="en-US" altLang="tr-TR" b="1" dirty="0">
                <a:solidFill>
                  <a:srgbClr val="FFFF00"/>
                </a:solidFill>
              </a:rPr>
              <a:t>A[PARENT(</a:t>
            </a:r>
            <a:r>
              <a:rPr lang="en-US" altLang="tr-TR" b="1" dirty="0" err="1">
                <a:solidFill>
                  <a:srgbClr val="FFFF00"/>
                </a:solidFill>
              </a:rPr>
              <a:t>i</a:t>
            </a:r>
            <a:r>
              <a:rPr lang="en-US" altLang="tr-TR" b="1" dirty="0">
                <a:solidFill>
                  <a:srgbClr val="FFFF00"/>
                </a:solidFill>
              </a:rPr>
              <a:t>)] ≥ A[</a:t>
            </a:r>
            <a:r>
              <a:rPr lang="en-US" altLang="tr-TR" b="1" dirty="0" err="1">
                <a:solidFill>
                  <a:srgbClr val="FFFF00"/>
                </a:solidFill>
              </a:rPr>
              <a:t>i</a:t>
            </a:r>
            <a:r>
              <a:rPr lang="en-US" altLang="tr-TR" b="1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US" altLang="tr-TR" sz="2400" dirty="0"/>
          </a:p>
          <a:p>
            <a:pPr marL="0" indent="0">
              <a:buNone/>
            </a:pPr>
            <a:r>
              <a:rPr lang="en-US" altLang="tr-TR" sz="2400" dirty="0"/>
              <a:t>What does this mean?</a:t>
            </a:r>
          </a:p>
          <a:p>
            <a:pPr marL="0" indent="0">
              <a:buSzPct val="75000"/>
            </a:pPr>
            <a:r>
              <a:rPr lang="en-US" altLang="tr-TR" sz="2400" dirty="0"/>
              <a:t> the value of a node </a:t>
            </a:r>
            <a:r>
              <a:rPr lang="en-US" altLang="tr-TR" sz="2400" dirty="0">
                <a:solidFill>
                  <a:srgbClr val="FFFF00"/>
                </a:solidFill>
              </a:rPr>
              <a:t>is at most the value of its parent.</a:t>
            </a:r>
          </a:p>
          <a:p>
            <a:pPr marL="0" indent="0">
              <a:buSzPct val="75000"/>
            </a:pPr>
            <a:r>
              <a:rPr lang="en-US" altLang="tr-TR" sz="2400" dirty="0"/>
              <a:t> the </a:t>
            </a:r>
            <a:r>
              <a:rPr lang="en-US" altLang="tr-TR" sz="2400" dirty="0">
                <a:solidFill>
                  <a:srgbClr val="FFFF00"/>
                </a:solidFill>
              </a:rPr>
              <a:t>largest element in the heap</a:t>
            </a:r>
            <a:r>
              <a:rPr lang="en-US" altLang="tr-TR" sz="2400" dirty="0"/>
              <a:t> is stored in the root.</a:t>
            </a:r>
          </a:p>
          <a:p>
            <a:pPr marL="0" indent="0">
              <a:buSzPct val="75000"/>
            </a:pPr>
            <a:r>
              <a:rPr lang="en-US" altLang="tr-TR" sz="2400" dirty="0"/>
              <a:t> subtrees rooted at a node contain smaller values than the node itself.</a:t>
            </a:r>
          </a:p>
          <a:p>
            <a:endParaRPr lang="en-US" altLang="tr-TR" sz="24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566060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19</a:t>
            </a:fld>
            <a:endParaRPr lang="en-US" altLang="tr-TR" sz="1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96EE63-B5FB-B347-9723-0B405E52CC88}"/>
              </a:ext>
            </a:extLst>
          </p:cNvPr>
          <p:cNvSpPr/>
          <p:nvPr/>
        </p:nvSpPr>
        <p:spPr>
          <a:xfrm>
            <a:off x="5239042" y="3145593"/>
            <a:ext cx="2242181" cy="2362839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A05B51-02F7-814B-A567-85EAFE3AEEFB}"/>
              </a:ext>
            </a:extLst>
          </p:cNvPr>
          <p:cNvGrpSpPr/>
          <p:nvPr/>
        </p:nvGrpSpPr>
        <p:grpSpPr>
          <a:xfrm>
            <a:off x="5203405" y="1385889"/>
            <a:ext cx="6277064" cy="3737264"/>
            <a:chOff x="782444" y="2517812"/>
            <a:chExt cx="6277064" cy="37372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3D57F6-30B2-AE41-BE0B-D7255DC2F65C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9B49B3-F753-AD4B-8D94-72656AE8ACCD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2565CC-8631-054B-A1B2-0CF6A10C3989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51232B-37CF-ED45-87F9-F6490DC1C554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9020DA-9839-8044-A2A3-E838EA4ADA4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552FB93-4488-B641-9D36-657ED74F578A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2BA9D0-05B1-674F-967D-B7AEB23F4776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01C908-1E6E-B14D-B206-D8BBDF92C638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DD09E0-D251-0846-B5D2-2D81BD7F9586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B08801-DC92-9941-8D90-F8A9381A092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8D5ECB-FB17-414B-9AE4-4DA3121F1C21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CC7739-E9D7-5F43-98AD-D6B78426024C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5DEDE7-3707-F646-9422-26A5302BB15F}"/>
                </a:ext>
              </a:extLst>
            </p:cNvPr>
            <p:cNvCxnSpPr>
              <a:cxnSpLocks/>
              <a:stCxn id="7" idx="5"/>
              <a:endCxn id="12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0E1FFF-5B9A-DF48-97EF-74DD58F48D6A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E15D7-59BE-A24E-801F-1219174949B6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33AB31-14D0-EA4E-8256-6DA6103DD661}"/>
                </a:ext>
              </a:extLst>
            </p:cNvPr>
            <p:cNvCxnSpPr>
              <a:cxnSpLocks/>
              <a:stCxn id="8" idx="3"/>
              <a:endCxn id="19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5F25F1-729A-8643-8A38-EDA9238F7E80}"/>
                </a:ext>
              </a:extLst>
            </p:cNvPr>
            <p:cNvCxnSpPr>
              <a:cxnSpLocks/>
              <a:stCxn id="8" idx="5"/>
              <a:endCxn id="20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3857B8-077E-3842-B87C-C66134BCFFD0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5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E6E478-9E9E-FE4A-BED7-271C36C36FA7}"/>
                </a:ext>
              </a:extLst>
            </p:cNvPr>
            <p:cNvCxnSpPr>
              <a:cxnSpLocks/>
              <a:stCxn id="9" idx="3"/>
              <a:endCxn id="23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F4ABEF-7FD4-1648-B80C-7320E7D55222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F9D4F-D337-BD45-8766-E0F944C1D7F9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10AF8A-DE12-2D43-B81E-BD4E46009F22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484FF0-ED53-684F-917E-D2762F5C1FAA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2E1AF0-59B7-374A-A716-B611D763F12C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0F9B27-2CE7-A04F-968E-140B4017C3DE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0D0670-A2A9-0F44-8AB0-4605A3251D5E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DDA8B7-9B7C-1147-A377-B95C71CA24EF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183788-F27F-254F-ACFA-661C4F21DA07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9CF6B7-B586-BD42-A30F-129D6A29B813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5E6ADBC-D039-AE46-A02E-EF7F49AA9820}"/>
              </a:ext>
            </a:extLst>
          </p:cNvPr>
          <p:cNvSpPr/>
          <p:nvPr/>
        </p:nvSpPr>
        <p:spPr>
          <a:xfrm>
            <a:off x="7239615" y="3165743"/>
            <a:ext cx="2024750" cy="2362839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F2166B-522D-824D-821E-69FA755D1F01}"/>
              </a:ext>
            </a:extLst>
          </p:cNvPr>
          <p:cNvSpPr/>
          <p:nvPr/>
        </p:nvSpPr>
        <p:spPr>
          <a:xfrm>
            <a:off x="5306646" y="2439469"/>
            <a:ext cx="3952594" cy="3776786"/>
          </a:xfrm>
          <a:prstGeom prst="ellipse">
            <a:avLst/>
          </a:prstGeom>
          <a:solidFill>
            <a:srgbClr val="FDFF9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62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tr-TR" b="1" dirty="0" err="1">
                <a:solidFill>
                  <a:srgbClr val="00FDFF"/>
                </a:solidFill>
              </a:rPr>
              <a:t>Goals</a:t>
            </a:r>
            <a:endParaRPr lang="en-US" altLang="tr-TR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3600" dirty="0" err="1"/>
              <a:t>Learn</a:t>
            </a:r>
            <a:r>
              <a:rPr lang="tr-TR" altLang="tr-TR" sz="3600" dirty="0"/>
              <a:t> </a:t>
            </a:r>
            <a:r>
              <a:rPr lang="tr-TR" altLang="tr-TR" sz="3600" dirty="0" err="1"/>
              <a:t>about</a:t>
            </a:r>
            <a:r>
              <a:rPr lang="tr-TR" altLang="tr-TR" sz="3600" dirty="0"/>
              <a:t> </a:t>
            </a:r>
            <a:r>
              <a:rPr lang="tr-TR" altLang="tr-TR" sz="3600" dirty="0" err="1"/>
              <a:t>the</a:t>
            </a:r>
            <a:r>
              <a:rPr lang="tr-TR" altLang="tr-TR" sz="3600" dirty="0"/>
              <a:t> </a:t>
            </a:r>
            <a:r>
              <a:rPr lang="tr-TR" altLang="tr-TR" sz="3600" dirty="0" err="1"/>
              <a:t>heap</a:t>
            </a:r>
            <a:r>
              <a:rPr lang="tr-TR" altLang="tr-TR" sz="3600" dirty="0"/>
              <a:t> data </a:t>
            </a:r>
            <a:r>
              <a:rPr lang="tr-TR" altLang="tr-TR" sz="3600" dirty="0" err="1"/>
              <a:t>structure</a:t>
            </a:r>
            <a:r>
              <a:rPr lang="tr-TR" altLang="tr-TR" sz="3600" dirty="0"/>
              <a:t> </a:t>
            </a:r>
            <a:r>
              <a:rPr lang="tr-TR" altLang="tr-TR" sz="3600" dirty="0" err="1"/>
              <a:t>and</a:t>
            </a:r>
            <a:r>
              <a:rPr lang="tr-TR" altLang="tr-TR" sz="3600" dirty="0"/>
              <a:t> </a:t>
            </a:r>
            <a:r>
              <a:rPr lang="tr-TR" altLang="tr-TR" sz="3600" dirty="0" err="1"/>
              <a:t>its</a:t>
            </a:r>
            <a:r>
              <a:rPr lang="tr-TR" altLang="tr-TR" sz="3600" dirty="0"/>
              <a:t> </a:t>
            </a:r>
            <a:r>
              <a:rPr lang="tr-TR" altLang="tr-TR" sz="3600" dirty="0" err="1"/>
              <a:t>operations</a:t>
            </a:r>
            <a:endParaRPr lang="tr-TR" altLang="tr-TR" sz="3600" dirty="0"/>
          </a:p>
          <a:p>
            <a:r>
              <a:rPr lang="tr-TR" altLang="tr-TR" sz="3600" dirty="0" err="1"/>
              <a:t>Learn</a:t>
            </a:r>
            <a:r>
              <a:rPr lang="tr-TR" altLang="tr-TR" sz="3600" dirty="0"/>
              <a:t> </a:t>
            </a:r>
            <a:r>
              <a:rPr lang="tr-TR" altLang="tr-TR" sz="3600" dirty="0" err="1"/>
              <a:t>about</a:t>
            </a:r>
            <a:r>
              <a:rPr lang="tr-TR" altLang="tr-TR" sz="3600" dirty="0"/>
              <a:t> </a:t>
            </a:r>
            <a:r>
              <a:rPr lang="tr-TR" altLang="tr-TR" sz="3600" dirty="0" err="1"/>
              <a:t>the</a:t>
            </a:r>
            <a:r>
              <a:rPr lang="tr-TR" altLang="tr-TR" sz="3600" dirty="0"/>
              <a:t> </a:t>
            </a:r>
            <a:r>
              <a:rPr lang="tr-TR" altLang="tr-TR" sz="3600" dirty="0" err="1"/>
              <a:t>heapsort</a:t>
            </a:r>
            <a:endParaRPr lang="tr-TR" altLang="tr-TR" sz="3600" dirty="0"/>
          </a:p>
          <a:p>
            <a:pPr>
              <a:buFontTx/>
              <a:buNone/>
            </a:pPr>
            <a:endParaRPr lang="tr-TR" altLang="tr-TR" dirty="0">
              <a:solidFill>
                <a:schemeClr val="tx2"/>
              </a:solidFill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8FDC-0F17-3A45-A0BF-86344939642F}" type="slidenum">
              <a:rPr lang="en-US" altLang="tr-TR" smtClean="0"/>
              <a:pPr>
                <a:defRPr/>
              </a:pPr>
              <a:t>2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351207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 have 5 basic procedures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480"/>
            <a:ext cx="10515600" cy="4802187"/>
          </a:xfrm>
        </p:spPr>
        <p:txBody>
          <a:bodyPr>
            <a:normAutofit/>
          </a:bodyPr>
          <a:lstStyle/>
          <a:p>
            <a:pPr marL="0" indent="0"/>
            <a:r>
              <a:rPr lang="en-US" altLang="tr-TR" sz="3600" dirty="0"/>
              <a:t> </a:t>
            </a:r>
            <a:r>
              <a:rPr lang="en-US" altLang="tr-TR" sz="3600" dirty="0">
                <a:solidFill>
                  <a:srgbClr val="FFFF00"/>
                </a:solidFill>
              </a:rPr>
              <a:t>HEAPIFY:  </a:t>
            </a:r>
            <a:r>
              <a:rPr lang="en-US" altLang="tr-TR" sz="3600" dirty="0"/>
              <a:t>maintains the heap property</a:t>
            </a:r>
          </a:p>
          <a:p>
            <a:pPr marL="0" indent="0"/>
            <a:r>
              <a:rPr lang="en-US" altLang="tr-TR" sz="3600" dirty="0"/>
              <a:t> </a:t>
            </a:r>
            <a:r>
              <a:rPr lang="en-US" altLang="tr-TR" sz="3600" dirty="0">
                <a:solidFill>
                  <a:srgbClr val="FFFF00"/>
                </a:solidFill>
              </a:rPr>
              <a:t>BUILD-HEAP:  </a:t>
            </a:r>
            <a:r>
              <a:rPr lang="en-US" altLang="tr-TR" sz="3600" dirty="0"/>
              <a:t>builds a heap from an </a:t>
            </a:r>
            <a:r>
              <a:rPr lang="en-US" altLang="tr-TR" sz="3600" i="1" dirty="0">
                <a:solidFill>
                  <a:srgbClr val="FDFF97"/>
                </a:solidFill>
              </a:rPr>
              <a:t>unordered array</a:t>
            </a:r>
          </a:p>
          <a:p>
            <a:pPr marL="0" indent="0"/>
            <a:r>
              <a:rPr lang="en-US" altLang="tr-TR" sz="3600" dirty="0"/>
              <a:t> </a:t>
            </a:r>
            <a:r>
              <a:rPr lang="en-US" altLang="tr-TR" sz="3600" dirty="0">
                <a:solidFill>
                  <a:srgbClr val="FFFF00"/>
                </a:solidFill>
              </a:rPr>
              <a:t>HEAPSORT:  </a:t>
            </a:r>
            <a:r>
              <a:rPr lang="en-US" altLang="tr-TR" sz="3600" dirty="0"/>
              <a:t>sorts an array </a:t>
            </a:r>
            <a:r>
              <a:rPr lang="en-US" altLang="tr-TR" sz="3600" i="1" dirty="0">
                <a:solidFill>
                  <a:srgbClr val="FDFF97"/>
                </a:solidFill>
              </a:rPr>
              <a:t>in place</a:t>
            </a:r>
          </a:p>
          <a:p>
            <a:pPr marL="0" indent="0"/>
            <a:r>
              <a:rPr lang="en-US" altLang="tr-TR" sz="3600" dirty="0"/>
              <a:t> </a:t>
            </a:r>
            <a:r>
              <a:rPr lang="en-US" altLang="tr-TR" sz="3600" dirty="0">
                <a:solidFill>
                  <a:srgbClr val="FFFF00"/>
                </a:solidFill>
              </a:rPr>
              <a:t>EXTRACT-MAX: </a:t>
            </a:r>
            <a:r>
              <a:rPr lang="en-US" altLang="tr-TR" sz="3600" dirty="0"/>
              <a:t>selects max element</a:t>
            </a:r>
          </a:p>
          <a:p>
            <a:pPr marL="0" indent="0"/>
            <a:r>
              <a:rPr lang="en-US" altLang="tr-TR" sz="3600" dirty="0"/>
              <a:t> </a:t>
            </a:r>
            <a:r>
              <a:rPr lang="en-US" altLang="tr-TR" sz="3600" dirty="0">
                <a:solidFill>
                  <a:srgbClr val="FFFF00"/>
                </a:solidFill>
              </a:rPr>
              <a:t>INSERT: </a:t>
            </a:r>
            <a:r>
              <a:rPr lang="en-US" altLang="tr-TR" sz="3600" dirty="0"/>
              <a:t>inserts a new element</a:t>
            </a:r>
          </a:p>
          <a:p>
            <a:pPr marL="0" indent="0">
              <a:buFontTx/>
              <a:buNone/>
            </a:pPr>
            <a:r>
              <a:rPr lang="en-US" altLang="tr-TR" sz="3600" dirty="0"/>
              <a:t>We</a:t>
            </a:r>
            <a:r>
              <a:rPr lang="tr-TR" altLang="tr-TR" sz="3600" dirty="0"/>
              <a:t> </a:t>
            </a:r>
            <a:r>
              <a:rPr lang="tr-TR" altLang="tr-TR" sz="3600" dirty="0" err="1"/>
              <a:t>wi</a:t>
            </a:r>
            <a:r>
              <a:rPr lang="en-US" altLang="tr-TR" sz="3600" dirty="0" err="1"/>
              <a:t>ll</a:t>
            </a:r>
            <a:r>
              <a:rPr lang="en-US" altLang="tr-TR" sz="3600" dirty="0"/>
              <a:t> work with MAX heaps</a:t>
            </a:r>
          </a:p>
          <a:p>
            <a:endParaRPr lang="en-US" altLang="tr-TR" sz="36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20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342506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>
            <a:normAutofit/>
          </a:bodyPr>
          <a:lstStyle/>
          <a:p>
            <a:r>
              <a:rPr lang="en-US" altLang="tr-TR" sz="3600" dirty="0"/>
              <a:t>Implemented as an array object, A[ ]</a:t>
            </a:r>
          </a:p>
          <a:p>
            <a:pPr marL="0" indent="0"/>
            <a:r>
              <a:rPr lang="en-US" altLang="tr-TR" sz="3600" dirty="0"/>
              <a:t> Array A that implements the heap has two attributes</a:t>
            </a:r>
          </a:p>
          <a:p>
            <a:pPr marL="455613" lvl="1" indent="-1588">
              <a:buSzPct val="75000"/>
            </a:pPr>
            <a:r>
              <a:rPr lang="en-US" altLang="tr-TR" sz="3600" dirty="0"/>
              <a:t>length(A)</a:t>
            </a:r>
          </a:p>
          <a:p>
            <a:pPr marL="455613" lvl="1" indent="-1588">
              <a:buSzPct val="75000"/>
            </a:pPr>
            <a:r>
              <a:rPr lang="en-US" altLang="tr-TR" sz="3600" dirty="0"/>
              <a:t>heap-size(A)</a:t>
            </a:r>
          </a:p>
          <a:p>
            <a:pPr marL="0" indent="0">
              <a:buNone/>
            </a:pPr>
            <a:endParaRPr lang="en-US" altLang="tr-TR" sz="36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21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156870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Height of a node in a heap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000"/>
            <a:ext cx="10515600" cy="4802187"/>
          </a:xfrm>
        </p:spPr>
        <p:txBody>
          <a:bodyPr>
            <a:normAutofit/>
          </a:bodyPr>
          <a:lstStyle/>
          <a:p>
            <a:r>
              <a:rPr lang="en-US" altLang="tr-TR" sz="3600" dirty="0"/>
              <a:t>The </a:t>
            </a:r>
            <a:r>
              <a:rPr lang="en-US" altLang="tr-TR" sz="3600" dirty="0">
                <a:solidFill>
                  <a:srgbClr val="FFFF00"/>
                </a:solidFill>
              </a:rPr>
              <a:t>height</a:t>
            </a:r>
            <a:r>
              <a:rPr lang="en-US" altLang="tr-TR" sz="3600" dirty="0"/>
              <a:t> of a node in a heap is the number of edges on the longest simple downward path from the node to a leaf.</a:t>
            </a:r>
          </a:p>
          <a:p>
            <a:r>
              <a:rPr lang="en-US" altLang="tr-TR" sz="3600" dirty="0"/>
              <a:t>The height of a heap is the height of its root.</a:t>
            </a:r>
          </a:p>
          <a:p>
            <a:pPr marL="0" indent="0">
              <a:buFontTx/>
              <a:buNone/>
            </a:pPr>
            <a:endParaRPr lang="en-US" altLang="tr-TR" sz="3600" dirty="0"/>
          </a:p>
          <a:p>
            <a:r>
              <a:rPr lang="en-US" altLang="tr-TR" sz="3600" dirty="0"/>
              <a:t>Since a heap of </a:t>
            </a:r>
            <a:r>
              <a:rPr lang="en-US" altLang="tr-TR" sz="3600" dirty="0">
                <a:solidFill>
                  <a:srgbClr val="FFFF00"/>
                </a:solidFill>
              </a:rPr>
              <a:t>n</a:t>
            </a:r>
            <a:r>
              <a:rPr lang="en-US" altLang="tr-TR" sz="3600" dirty="0"/>
              <a:t> elements is based on a complete binary tree, its height is </a:t>
            </a:r>
            <a:r>
              <a:rPr lang="el-GR" altLang="tr-TR" sz="3600" dirty="0">
                <a:solidFill>
                  <a:srgbClr val="FFFF00"/>
                </a:solidFill>
                <a:sym typeface="Symbol" pitchFamily="2" charset="2"/>
              </a:rPr>
              <a:t></a:t>
            </a:r>
            <a:r>
              <a:rPr lang="en-US" altLang="tr-TR" sz="3600" dirty="0">
                <a:solidFill>
                  <a:srgbClr val="FFFF00"/>
                </a:solidFill>
                <a:sym typeface="Symbol" pitchFamily="2" charset="2"/>
              </a:rPr>
              <a:t>(log</a:t>
            </a:r>
            <a:r>
              <a:rPr lang="en-US" altLang="tr-TR" sz="3600" baseline="-25000" dirty="0">
                <a:solidFill>
                  <a:srgbClr val="FFFF00"/>
                </a:solidFill>
                <a:sym typeface="Symbol" pitchFamily="2" charset="2"/>
              </a:rPr>
              <a:t>2</a:t>
            </a:r>
            <a:r>
              <a:rPr lang="en-US" altLang="tr-TR" sz="3600" dirty="0">
                <a:solidFill>
                  <a:srgbClr val="FFFF00"/>
                </a:solidFill>
                <a:sym typeface="Symbol" pitchFamily="2" charset="2"/>
              </a:rPr>
              <a:t> n).</a:t>
            </a:r>
            <a:endParaRPr lang="en-US" altLang="tr-TR" sz="3600" dirty="0">
              <a:solidFill>
                <a:srgbClr val="FFFF00"/>
              </a:solidFill>
            </a:endParaRPr>
          </a:p>
          <a:p>
            <a:endParaRPr lang="en-US" altLang="tr-TR" sz="3600" dirty="0"/>
          </a:p>
          <a:p>
            <a:endParaRPr lang="en-US" altLang="tr-TR" sz="36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22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89484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MAX-HEAPIFY(</a:t>
            </a:r>
            <a:r>
              <a:rPr lang="en-US" altLang="tr-TR" b="1" dirty="0" err="1">
                <a:solidFill>
                  <a:srgbClr val="00FDFF"/>
                </a:solidFill>
              </a:rPr>
              <a:t>A,i</a:t>
            </a:r>
            <a:r>
              <a:rPr lang="en-US" altLang="tr-TR" b="1" dirty="0">
                <a:solidFill>
                  <a:srgbClr val="00FDFF"/>
                </a:solidFill>
              </a:rPr>
              <a:t>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/>
            <a:r>
              <a:rPr lang="en-US" altLang="tr-TR" sz="3600" dirty="0"/>
              <a:t>Goal is to put the </a:t>
            </a:r>
            <a:r>
              <a:rPr lang="en-US" altLang="tr-TR" sz="3600" dirty="0" err="1"/>
              <a:t>i</a:t>
            </a:r>
            <a:r>
              <a:rPr lang="en-US" altLang="tr-TR" sz="3600" baseline="30000" dirty="0" err="1"/>
              <a:t>th</a:t>
            </a:r>
            <a:r>
              <a:rPr lang="en-US" altLang="tr-TR" sz="3600" dirty="0"/>
              <a:t> element in the correct place in a portion of the array that </a:t>
            </a:r>
            <a:r>
              <a:rPr lang="ja-JP" altLang="en-US" sz="3600"/>
              <a:t>“</a:t>
            </a:r>
            <a:r>
              <a:rPr lang="en-US" altLang="ja-JP" sz="3600" dirty="0"/>
              <a:t>almost</a:t>
            </a:r>
            <a:r>
              <a:rPr lang="ja-JP" altLang="en-US" sz="3600"/>
              <a:t>”</a:t>
            </a:r>
            <a:r>
              <a:rPr lang="en-US" altLang="ja-JP" sz="3600" dirty="0"/>
              <a:t> has the heap property.</a:t>
            </a:r>
          </a:p>
          <a:p>
            <a:r>
              <a:rPr lang="en-US" altLang="tr-TR" sz="3600" dirty="0"/>
              <a:t>The only element with index of </a:t>
            </a:r>
            <a:r>
              <a:rPr lang="en-US" altLang="tr-TR" sz="3600" dirty="0" err="1"/>
              <a:t>i</a:t>
            </a:r>
            <a:r>
              <a:rPr lang="en-US" altLang="tr-TR" sz="3600" dirty="0"/>
              <a:t> or greater that is out of place is A[</a:t>
            </a:r>
            <a:r>
              <a:rPr lang="en-US" altLang="tr-TR" sz="3600" dirty="0" err="1"/>
              <a:t>i</a:t>
            </a:r>
            <a:r>
              <a:rPr lang="en-US" altLang="tr-TR" sz="3600" dirty="0"/>
              <a:t>].</a:t>
            </a:r>
          </a:p>
          <a:p>
            <a:r>
              <a:rPr lang="en-US" altLang="tr-TR" sz="3600" dirty="0"/>
              <a:t>Assume that left and right subtrees of A[</a:t>
            </a:r>
            <a:r>
              <a:rPr lang="en-US" altLang="tr-TR" sz="3600" dirty="0" err="1"/>
              <a:t>i</a:t>
            </a:r>
            <a:r>
              <a:rPr lang="en-US" altLang="tr-TR" sz="3600" dirty="0"/>
              <a:t>] have the heap property.</a:t>
            </a:r>
          </a:p>
          <a:p>
            <a:r>
              <a:rPr lang="ja-JP" altLang="en-US" sz="3600"/>
              <a:t>“</a:t>
            </a:r>
            <a:r>
              <a:rPr lang="en-US" altLang="ja-JP" sz="3600" dirty="0"/>
              <a:t>Sift</a:t>
            </a:r>
            <a:r>
              <a:rPr lang="ja-JP" altLang="en-US" sz="3600"/>
              <a:t>”</a:t>
            </a:r>
            <a:r>
              <a:rPr lang="en-US" altLang="ja-JP" sz="3600" dirty="0"/>
              <a:t> A[</a:t>
            </a:r>
            <a:r>
              <a:rPr lang="en-US" altLang="ja-JP" sz="3600" dirty="0" err="1"/>
              <a:t>i</a:t>
            </a:r>
            <a:r>
              <a:rPr lang="en-US" altLang="ja-JP" sz="3600" dirty="0"/>
              <a:t>] down to the right position.</a:t>
            </a:r>
            <a:endParaRPr lang="en-US" altLang="tr-TR" sz="3600" dirty="0"/>
          </a:p>
          <a:p>
            <a:pPr marL="0" indent="0"/>
            <a:endParaRPr lang="en-US" altLang="tr-TR" sz="36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23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363493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BEC8242-2DEC-D144-AF33-729379687B1D}"/>
              </a:ext>
            </a:extLst>
          </p:cNvPr>
          <p:cNvGrpSpPr/>
          <p:nvPr/>
        </p:nvGrpSpPr>
        <p:grpSpPr>
          <a:xfrm>
            <a:off x="2815200" y="1833633"/>
            <a:ext cx="5638800" cy="3190733"/>
            <a:chOff x="2715049" y="6890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A8B42C-CC9F-3147-97DC-88024ACD15EB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C0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15D541E-5F7E-0B48-8F26-DEBF63801CDD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85612DA-9827-1C4C-86F8-9E9E5B99DC71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294F7A-191A-9443-B398-E08CF2F1D209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45E003-9F2F-ED49-B0A5-2415E5D1DE91}"/>
                </a:ext>
              </a:extLst>
            </p:cNvPr>
            <p:cNvCxnSpPr>
              <a:cxnSpLocks/>
              <a:stCxn id="2" idx="3"/>
              <a:endCxn id="4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B8BDB2-E8F0-284E-B310-100C8137D80C}"/>
                </a:ext>
              </a:extLst>
            </p:cNvPr>
            <p:cNvCxnSpPr>
              <a:cxnSpLocks/>
              <a:stCxn id="2" idx="5"/>
              <a:endCxn id="5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AFF11D-B802-FF44-9D1E-106E2A1D53E2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8F626A-2F29-6A4D-97A0-72FC2E0C9691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E72B6A-35A5-B74C-9F2C-C1FA6326CC80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CE787F-F34B-E64B-89AC-534245135A6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EA4E9E-2E08-7F42-BFC8-4E4E09B000F9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E52D1-ED50-CA4C-B9A7-B574EBBB0BF6}"/>
                </a:ext>
              </a:extLst>
            </p:cNvPr>
            <p:cNvCxnSpPr>
              <a:cxnSpLocks/>
              <a:stCxn id="3" idx="3"/>
              <a:endCxn id="2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F81BAA-E48C-9343-A11A-9C27D46F670C}"/>
                </a:ext>
              </a:extLst>
            </p:cNvPr>
            <p:cNvCxnSpPr>
              <a:cxnSpLocks/>
              <a:stCxn id="3" idx="5"/>
              <a:endCxn id="8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B708E-034E-704E-B7B8-E6A391C3BE6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344CBB-4E00-FD4B-81BA-63013DA04B62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FC55C1-28D8-1C47-90F4-D5826F1A24CA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B654E0-D527-0049-AB93-8D5452D0FB10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DA9F51-FDEE-1147-87D4-BE92CDB7D68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B2535E-98EB-1B4A-82B0-A53AC6645D33}"/>
                </a:ext>
              </a:extLst>
            </p:cNvPr>
            <p:cNvCxnSpPr>
              <a:cxnSpLocks/>
              <a:stCxn id="5" idx="3"/>
              <a:endCxn id="19" idx="0"/>
            </p:cNvCxnSpPr>
            <p:nvPr/>
          </p:nvCxnSpPr>
          <p:spPr>
            <a:xfrm flipH="1">
              <a:off x="5394862" y="33834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2D816C-045A-6F4D-B154-A07CAD0B1301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0AADE2-2717-5840-B0B9-0886A2ED15C2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AA9A5-58DC-E14A-85E2-67A95A303A42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0B0AC5-E92E-8C4C-BC2D-CD32B37D5B3A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2A402-7DCE-8C49-B3FB-4F1D2D04EDB9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109998-F356-A744-B22E-C33BADA1D97B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7841D8-B409-4E44-853A-6CC2B81BB845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2E2A55-5CEA-9449-9E6D-CEB107671754}"/>
                </a:ext>
              </a:extLst>
            </p:cNvPr>
            <p:cNvSpPr txBox="1"/>
            <p:nvPr/>
          </p:nvSpPr>
          <p:spPr>
            <a:xfrm>
              <a:off x="2715049" y="35430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9D1660-28C4-B540-A6B9-FE7D2C4B8EB0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CBDD7E-AD87-2141-8CD0-0065660F13D7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2" name="Text Box 43">
            <a:extLst>
              <a:ext uri="{FF2B5EF4-FFF2-40B4-BE49-F238E27FC236}">
                <a16:creationId xmlns:a16="http://schemas.microsoft.com/office/drawing/2014/main" id="{15300749-312F-CE4F-9AEB-5329C8A8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2" y="216545"/>
            <a:ext cx="272475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DFF97"/>
                </a:solidFill>
                <a:latin typeface="Avenir Next" charset="0"/>
              </a:rPr>
              <a:t>Array element 2, the </a:t>
            </a:r>
            <a:r>
              <a:rPr lang="ja-JP" altLang="en-US" sz="2800">
                <a:solidFill>
                  <a:srgbClr val="FDFF97"/>
                </a:solidFill>
                <a:latin typeface="Avenir Next" charset="0"/>
              </a:rPr>
              <a:t>“</a:t>
            </a:r>
            <a:r>
              <a:rPr lang="en-US" altLang="ja-JP" sz="2800" dirty="0">
                <a:solidFill>
                  <a:srgbClr val="FDFF97"/>
                </a:solidFill>
                <a:latin typeface="Avenir Next" charset="0"/>
              </a:rPr>
              <a:t>4</a:t>
            </a:r>
            <a:r>
              <a:rPr lang="ja-JP" altLang="en-US" sz="2800">
                <a:solidFill>
                  <a:srgbClr val="FDFF97"/>
                </a:solidFill>
                <a:latin typeface="Avenir Next" charset="0"/>
              </a:rPr>
              <a:t>”</a:t>
            </a:r>
            <a:r>
              <a:rPr lang="en-US" altLang="ja-JP" sz="2800" dirty="0">
                <a:solidFill>
                  <a:srgbClr val="FDFF97"/>
                </a:solidFill>
                <a:latin typeface="Avenir Next" charset="0"/>
              </a:rPr>
              <a:t>, is out of place</a:t>
            </a:r>
            <a:endParaRPr lang="en-US" altLang="tr-TR" sz="2800" dirty="0">
              <a:solidFill>
                <a:srgbClr val="FDFF97"/>
              </a:solidFill>
              <a:latin typeface="Avenir Next" charset="0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066C6324-B6AB-6D41-AADC-52AD3316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00" y="648714"/>
            <a:ext cx="532448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MAX-HEAPIFY(A,2)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9362F-DBC9-C94A-B073-9DC682ACD11B}"/>
              </a:ext>
            </a:extLst>
          </p:cNvPr>
          <p:cNvSpPr txBox="1"/>
          <p:nvPr/>
        </p:nvSpPr>
        <p:spPr>
          <a:xfrm>
            <a:off x="1831681" y="2655088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4</a:t>
            </a:r>
            <a:r>
              <a:rPr lang="en-US" altLang="tr-TR" sz="2400" dirty="0">
                <a:solidFill>
                  <a:srgbClr val="FF0000"/>
                </a:solidFill>
              </a:rPr>
              <a:t> ≥ 14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1E69F-C4C8-9845-A988-7FC7503E5950}"/>
              </a:ext>
            </a:extLst>
          </p:cNvPr>
          <p:cNvSpPr txBox="1"/>
          <p:nvPr/>
        </p:nvSpPr>
        <p:spPr>
          <a:xfrm>
            <a:off x="1837810" y="314510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2400" dirty="0">
                <a:solidFill>
                  <a:srgbClr val="FF0000"/>
                </a:solidFill>
              </a:rPr>
              <a:t>4</a:t>
            </a:r>
            <a:r>
              <a:rPr lang="en-US" altLang="tr-TR" sz="2400" dirty="0">
                <a:solidFill>
                  <a:srgbClr val="FF0000"/>
                </a:solidFill>
              </a:rPr>
              <a:t> ≥ 7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9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3">
            <a:extLst>
              <a:ext uri="{FF2B5EF4-FFF2-40B4-BE49-F238E27FC236}">
                <a16:creationId xmlns:a16="http://schemas.microsoft.com/office/drawing/2014/main" id="{1E49DBF2-BAB6-944A-B08C-99F88E6B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" y="216000"/>
            <a:ext cx="272475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sz="2800" dirty="0">
                <a:solidFill>
                  <a:srgbClr val="FDFF97"/>
                </a:solidFill>
                <a:latin typeface="Avenir Next" charset="0"/>
              </a:rPr>
              <a:t>Moving the 4 down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tr-TR" sz="2800" dirty="0">
              <a:solidFill>
                <a:srgbClr val="FDFF97"/>
              </a:solidFill>
              <a:latin typeface="Avenir Next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C8D4A3-4B10-A349-8B20-3DC9B1BEE795}"/>
              </a:ext>
            </a:extLst>
          </p:cNvPr>
          <p:cNvGrpSpPr/>
          <p:nvPr/>
        </p:nvGrpSpPr>
        <p:grpSpPr>
          <a:xfrm>
            <a:off x="2815200" y="1832400"/>
            <a:ext cx="5638800" cy="3190733"/>
            <a:chOff x="2715049" y="689012"/>
            <a:chExt cx="6277064" cy="373726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62B3C3-37E2-C044-9AE0-621117D87F1D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1D41D6-2870-164E-8C5C-1D514D88AE4A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16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1EC2E1-BAB8-4745-8EA3-E9A3DA79EC9D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D9B269-9B01-314C-BC34-D95274490AE6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E05F0A-831F-F34C-A294-48B11ED2E475}"/>
                </a:ext>
              </a:extLst>
            </p:cNvPr>
            <p:cNvCxnSpPr>
              <a:cxnSpLocks/>
              <a:stCxn id="36" idx="3"/>
              <a:endCxn id="38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AA9B4C-94F5-5E4D-A735-866D826D2650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CC3FFAE-3E1C-834F-B15B-9C7EBADBDE62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38B08A4-6A4C-6F45-9EF7-81246A6D21F8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6A6FB6-69DA-C747-ABD8-44FA004DEC9A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31D9C9-E4FA-E140-AF33-73B169ADF94D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4F13AB-7FDE-C042-8631-04C58E6824BC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1876BB-1E30-EB4C-AF22-A68BA2122DEF}"/>
                </a:ext>
              </a:extLst>
            </p:cNvPr>
            <p:cNvCxnSpPr>
              <a:cxnSpLocks/>
              <a:stCxn id="37" idx="3"/>
              <a:endCxn id="36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F9E3FE-171B-B74F-9362-336EC47A9AF4}"/>
                </a:ext>
              </a:extLst>
            </p:cNvPr>
            <p:cNvCxnSpPr>
              <a:cxnSpLocks/>
              <a:stCxn id="37" idx="5"/>
              <a:endCxn id="43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1B3A9B-9FD0-224E-857E-E3159C084023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E27776-42A7-7F49-8AA3-3A5F23C7CB1F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8621D50-B8C4-A64A-834C-342AAF76F1DE}"/>
                </a:ext>
              </a:extLst>
            </p:cNvPr>
            <p:cNvCxnSpPr>
              <a:cxnSpLocks/>
              <a:stCxn id="38" idx="3"/>
              <a:endCxn id="50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69F760-B29C-2A40-84CC-1BC294252745}"/>
                </a:ext>
              </a:extLst>
            </p:cNvPr>
            <p:cNvCxnSpPr>
              <a:cxnSpLocks/>
              <a:stCxn id="38" idx="5"/>
              <a:endCxn id="51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29593AB-6D0D-CF4F-89C0-618E7F0D19BD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9C64ED-834E-844E-81CD-7D3580C35FB9}"/>
                </a:ext>
              </a:extLst>
            </p:cNvPr>
            <p:cNvCxnSpPr>
              <a:cxnSpLocks/>
              <a:stCxn id="40" idx="3"/>
              <a:endCxn id="54" idx="0"/>
            </p:cNvCxnSpPr>
            <p:nvPr/>
          </p:nvCxnSpPr>
          <p:spPr>
            <a:xfrm flipH="1">
              <a:off x="5394862" y="33834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751850-71AB-7744-BCA4-DEB870760A5C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2BFC52-8645-D74C-B040-63BA14D07BEF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91F1D4-BA0F-344B-BCA9-45194C0B8A1D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03F953-4520-BE41-A094-1C4F5D76F0AE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79BC08-AC41-E24F-8CEA-BDBC58BAE713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8F0841-B128-0847-810A-0D014533998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A07707-F66C-A44A-B2ED-1918E52CBABB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14F9BD7-3122-B94F-A9A8-04AAE1E55721}"/>
                </a:ext>
              </a:extLst>
            </p:cNvPr>
            <p:cNvSpPr txBox="1"/>
            <p:nvPr/>
          </p:nvSpPr>
          <p:spPr>
            <a:xfrm>
              <a:off x="2715049" y="35430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683447-16D4-654C-9A71-EC53F8B87DB6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75A6C25-1696-0A4B-A858-13EA14572A55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66" name="Rectangle 41">
            <a:extLst>
              <a:ext uri="{FF2B5EF4-FFF2-40B4-BE49-F238E27FC236}">
                <a16:creationId xmlns:a16="http://schemas.microsoft.com/office/drawing/2014/main" id="{01F7F4B8-65AD-7742-A840-0B8AAABF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00" y="648000"/>
            <a:ext cx="532448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MAX-HEAPIFY(A,4)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FE886-788C-E44D-BAED-6485EA7AA6CD}"/>
              </a:ext>
            </a:extLst>
          </p:cNvPr>
          <p:cNvSpPr txBox="1"/>
          <p:nvPr/>
        </p:nvSpPr>
        <p:spPr>
          <a:xfrm>
            <a:off x="1590134" y="369462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4</a:t>
            </a:r>
            <a:r>
              <a:rPr lang="en-US" altLang="tr-TR" sz="2400" dirty="0">
                <a:solidFill>
                  <a:srgbClr val="FF0000"/>
                </a:solidFill>
              </a:rPr>
              <a:t> ≥ 8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A2F93-FACE-2D40-9779-DE09730F8439}"/>
              </a:ext>
            </a:extLst>
          </p:cNvPr>
          <p:cNvSpPr txBox="1"/>
          <p:nvPr/>
        </p:nvSpPr>
        <p:spPr>
          <a:xfrm>
            <a:off x="1596263" y="418464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altLang="tr-TR" sz="2400" dirty="0">
                <a:solidFill>
                  <a:schemeClr val="bg1">
                    <a:lumMod val="95000"/>
                  </a:schemeClr>
                </a:solidFill>
              </a:rPr>
              <a:t> ≥ 2</a:t>
            </a:r>
            <a:endParaRPr lang="tr-T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0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2">
            <a:extLst>
              <a:ext uri="{FF2B5EF4-FFF2-40B4-BE49-F238E27FC236}">
                <a16:creationId xmlns:a16="http://schemas.microsoft.com/office/drawing/2014/main" id="{3A0397BD-1440-CD48-B55F-11C70165E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" y="216000"/>
            <a:ext cx="3262222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FDFF97"/>
                </a:solidFill>
                <a:latin typeface="Avenir Next" charset="0"/>
                <a:ea typeface="Osaka" pitchFamily="-84" charset="-128"/>
              </a:rPr>
              <a:t>The 4 is in the right spot, and the heap property of the tree has been restored.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360249-C5F8-5A4B-88AB-1998A55F6BEA}"/>
              </a:ext>
            </a:extLst>
          </p:cNvPr>
          <p:cNvGrpSpPr/>
          <p:nvPr/>
        </p:nvGrpSpPr>
        <p:grpSpPr>
          <a:xfrm>
            <a:off x="2815200" y="1832400"/>
            <a:ext cx="5638800" cy="3190733"/>
            <a:chOff x="2715049" y="689012"/>
            <a:chExt cx="6277064" cy="373726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82C9ED-1B7D-ED40-B25C-53500EF69681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C06D92-C776-804B-B0AF-497937B11342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16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9AAE04-CBE2-AB4A-86F4-8BF3EECB0F1E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1856EC-A4B6-C24B-93DB-814FCF85C02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838DBA-D990-8049-B864-0889A8BE85F5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30500D-2248-3F43-A437-AEA7F142C6CC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2777B8A-17D7-1742-849C-CD11CB444683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DCD27F-8854-8446-843E-2DE589DF5373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CBCE0A7-6951-214C-A000-3854876BA218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709A46B-3BE8-B34D-B7E8-13F98CC2CD57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C332EF-2E79-E342-AC00-20D1C77B335C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B658F-1DEB-E94D-8C3E-B7396E44C58B}"/>
                </a:ext>
              </a:extLst>
            </p:cNvPr>
            <p:cNvCxnSpPr>
              <a:cxnSpLocks/>
              <a:stCxn id="38" idx="3"/>
              <a:endCxn id="36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BA478F-DE69-E142-95F2-DED4F7FE6A0C}"/>
                </a:ext>
              </a:extLst>
            </p:cNvPr>
            <p:cNvCxnSpPr>
              <a:cxnSpLocks/>
              <a:stCxn id="38" idx="5"/>
              <a:endCxn id="43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4A61AB-379A-2740-9FC1-013F2E2FADE2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7F3A60-FC2A-DE48-8C80-63489A0D40C9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6B798C-8E34-C644-9E5A-647593B824F8}"/>
                </a:ext>
              </a:extLst>
            </p:cNvPr>
            <p:cNvCxnSpPr>
              <a:cxnSpLocks/>
              <a:stCxn id="39" idx="3"/>
              <a:endCxn id="50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8DB66CB-F05B-974A-A772-8B43F8B00150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A62919-6A95-284E-8B4C-A8D8E0AA43FE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B0E491A-5470-574D-A475-1F81F0DB8959}"/>
                </a:ext>
              </a:extLst>
            </p:cNvPr>
            <p:cNvCxnSpPr>
              <a:cxnSpLocks/>
              <a:stCxn id="40" idx="3"/>
              <a:endCxn id="54" idx="0"/>
            </p:cNvCxnSpPr>
            <p:nvPr/>
          </p:nvCxnSpPr>
          <p:spPr>
            <a:xfrm flipH="1">
              <a:off x="5394862" y="33834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934E83-1C6E-C747-ADA9-629F7ADBD48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7F15BD-892C-3749-9815-2E0C8B4FA306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51D54C-050F-4343-AD1F-5ABC36A581DF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AD50B2-6041-C449-9AEA-AE95CFD5F301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38A364-E4D1-5F46-BD43-96F4C6CDF229}"/>
                </a:ext>
              </a:extLst>
            </p:cNvPr>
            <p:cNvSpPr txBox="1"/>
            <p:nvPr/>
          </p:nvSpPr>
          <p:spPr>
            <a:xfrm>
              <a:off x="5848906" y="2450336"/>
              <a:ext cx="31451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C71E98-B310-104F-A48A-0AF613854FDC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6F05FE-CA21-1049-AA8E-F29B22AE1054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904DA4-810C-9543-BA77-D6921155D51E}"/>
                </a:ext>
              </a:extLst>
            </p:cNvPr>
            <p:cNvSpPr txBox="1"/>
            <p:nvPr/>
          </p:nvSpPr>
          <p:spPr>
            <a:xfrm>
              <a:off x="2715049" y="35430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C1C5B9-4E43-1347-9237-68FAA6D01081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763ADC-0F94-E348-AFC7-97E1D90C1032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66" name="Rectangle 41">
            <a:extLst>
              <a:ext uri="{FF2B5EF4-FFF2-40B4-BE49-F238E27FC236}">
                <a16:creationId xmlns:a16="http://schemas.microsoft.com/office/drawing/2014/main" id="{11A2F13D-E9C8-D74F-AFCC-AED6BFB5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00" y="648000"/>
            <a:ext cx="5324489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MAX-HEAPIFY(A,9)</a:t>
            </a:r>
          </a:p>
        </p:txBody>
      </p:sp>
    </p:spTree>
    <p:extLst>
      <p:ext uri="{BB962C8B-B14F-4D97-AF65-F5344CB8AC3E}">
        <p14:creationId xmlns:p14="http://schemas.microsoft.com/office/powerpoint/2010/main" val="691665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27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11275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2400" b="1" dirty="0">
                <a:latin typeface="Courier New" panose="02070309020205020404" pitchFamily="49" charset="0"/>
              </a:rPr>
              <a:t>MAX-HEAPIFY(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, </a:t>
            </a:r>
            <a:r>
              <a:rPr lang="en-US" altLang="tr-TR" sz="2400" b="1" i="1" dirty="0" err="1">
                <a:latin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i="1" dirty="0">
                <a:latin typeface="Courier New" panose="02070309020205020404" pitchFamily="49" charset="0"/>
              </a:rPr>
              <a:t>l</a:t>
            </a:r>
            <a:r>
              <a:rPr lang="en-US" altLang="tr-TR" sz="2400" b="1" dirty="0">
                <a:latin typeface="Courier New" panose="02070309020205020404" pitchFamily="49" charset="0"/>
              </a:rPr>
              <a:t> 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← LEFT(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i="1" dirty="0">
                <a:latin typeface="Courier New" panose="02070309020205020404" pitchFamily="49" charset="0"/>
              </a:rPr>
              <a:t>r</a:t>
            </a:r>
            <a:r>
              <a:rPr lang="en-US" altLang="tr-TR" sz="2400" b="1" dirty="0">
                <a:latin typeface="Courier New" panose="02070309020205020404" pitchFamily="49" charset="0"/>
              </a:rPr>
              <a:t> 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← RIGHT(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) ; largest ← </a:t>
            </a:r>
            <a:r>
              <a:rPr lang="en-US" altLang="tr-TR" sz="2400" b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sz="2400" b="1" dirty="0"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≤ heap-size[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] and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] &gt;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   then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   else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sz="2400" b="1" i="1" dirty="0"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if </a:t>
            </a:r>
            <a:r>
              <a:rPr lang="en-US" altLang="tr-TR" sz="2400" b="1" i="1" dirty="0">
                <a:latin typeface="Courier New" panose="02070309020205020404" pitchFamily="49" charset="0"/>
              </a:rPr>
              <a:t>r</a:t>
            </a:r>
            <a:r>
              <a:rPr lang="en-US" altLang="tr-TR" sz="2400" b="1" dirty="0">
                <a:latin typeface="Courier New" panose="02070309020205020404" pitchFamily="49" charset="0"/>
              </a:rPr>
              <a:t> ≤ heap-size[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] and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</a:rPr>
              <a:t>r</a:t>
            </a:r>
            <a:r>
              <a:rPr lang="en-US" altLang="tr-TR" sz="2400" b="1" dirty="0">
                <a:latin typeface="Courier New" panose="02070309020205020404" pitchFamily="49" charset="0"/>
              </a:rPr>
              <a:t>] &gt;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    then 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 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←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r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if 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 ≠ </a:t>
            </a:r>
            <a:r>
              <a:rPr lang="en-US" altLang="tr-TR" sz="2400" b="1" i="1" dirty="0" err="1">
                <a:latin typeface="Courier New" panose="02070309020205020404" pitchFamily="49" charset="0"/>
              </a:rPr>
              <a:t>i</a:t>
            </a:r>
            <a:endParaRPr lang="en-US" altLang="tr-TR" sz="2400" b="1" i="1" dirty="0"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    then exchange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 err="1">
                <a:latin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</a:rPr>
              <a:t>] ↔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         MAX-HEAPIFY(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, 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041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BEC8242-2DEC-D144-AF33-729379687B1D}"/>
              </a:ext>
            </a:extLst>
          </p:cNvPr>
          <p:cNvGrpSpPr/>
          <p:nvPr/>
        </p:nvGrpSpPr>
        <p:grpSpPr>
          <a:xfrm>
            <a:off x="0" y="1847849"/>
            <a:ext cx="5638800" cy="3190733"/>
            <a:chOff x="2715049" y="6890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A8B42C-CC9F-3147-97DC-88024ACD15EB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C0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15D541E-5F7E-0B48-8F26-DEBF63801CDD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85612DA-9827-1C4C-86F8-9E9E5B99DC71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294F7A-191A-9443-B398-E08CF2F1D209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45E003-9F2F-ED49-B0A5-2415E5D1DE91}"/>
                </a:ext>
              </a:extLst>
            </p:cNvPr>
            <p:cNvCxnSpPr>
              <a:cxnSpLocks/>
              <a:stCxn id="2" idx="3"/>
              <a:endCxn id="4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B8BDB2-E8F0-284E-B310-100C8137D80C}"/>
                </a:ext>
              </a:extLst>
            </p:cNvPr>
            <p:cNvCxnSpPr>
              <a:cxnSpLocks/>
              <a:stCxn id="2" idx="5"/>
              <a:endCxn id="5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AFF11D-B802-FF44-9D1E-106E2A1D53E2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8F626A-2F29-6A4D-97A0-72FC2E0C9691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E72B6A-35A5-B74C-9F2C-C1FA6326CC80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CE787F-F34B-E64B-89AC-534245135A6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EA4E9E-2E08-7F42-BFC8-4E4E09B000F9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E52D1-ED50-CA4C-B9A7-B574EBBB0BF6}"/>
                </a:ext>
              </a:extLst>
            </p:cNvPr>
            <p:cNvCxnSpPr>
              <a:cxnSpLocks/>
              <a:stCxn id="3" idx="3"/>
              <a:endCxn id="2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F81BAA-E48C-9343-A11A-9C27D46F670C}"/>
                </a:ext>
              </a:extLst>
            </p:cNvPr>
            <p:cNvCxnSpPr>
              <a:cxnSpLocks/>
              <a:stCxn id="3" idx="5"/>
              <a:endCxn id="8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B708E-034E-704E-B7B8-E6A391C3BE6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344CBB-4E00-FD4B-81BA-63013DA04B62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FC55C1-28D8-1C47-90F4-D5826F1A24CA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B654E0-D527-0049-AB93-8D5452D0FB10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DA9F51-FDEE-1147-87D4-BE92CDB7D68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B2535E-98EB-1B4A-82B0-A53AC6645D33}"/>
                </a:ext>
              </a:extLst>
            </p:cNvPr>
            <p:cNvCxnSpPr>
              <a:cxnSpLocks/>
              <a:stCxn id="5" idx="3"/>
              <a:endCxn id="19" idx="0"/>
            </p:cNvCxnSpPr>
            <p:nvPr/>
          </p:nvCxnSpPr>
          <p:spPr>
            <a:xfrm flipH="1">
              <a:off x="5394862" y="33834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2D816C-045A-6F4D-B154-A07CAD0B1301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0AADE2-2717-5840-B0B9-0886A2ED15C2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AA9A5-58DC-E14A-85E2-67A95A303A42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0B0AC5-E92E-8C4C-BC2D-CD32B37D5B3A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2A402-7DCE-8C49-B3FB-4F1D2D04EDB9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109998-F356-A744-B22E-C33BADA1D97B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7841D8-B409-4E44-853A-6CC2B81BB845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2E2A55-5CEA-9449-9E6D-CEB107671754}"/>
                </a:ext>
              </a:extLst>
            </p:cNvPr>
            <p:cNvSpPr txBox="1"/>
            <p:nvPr/>
          </p:nvSpPr>
          <p:spPr>
            <a:xfrm>
              <a:off x="2715049" y="35430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9D1660-28C4-B540-A6B9-FE7D2C4B8EB0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CBDD7E-AD87-2141-8CD0-0065660F13D7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2" name="Text Box 43">
            <a:extLst>
              <a:ext uri="{FF2B5EF4-FFF2-40B4-BE49-F238E27FC236}">
                <a16:creationId xmlns:a16="http://schemas.microsoft.com/office/drawing/2014/main" id="{15300749-312F-CE4F-9AEB-5329C8A8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2" y="216545"/>
            <a:ext cx="272475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DFF97"/>
                </a:solidFill>
                <a:latin typeface="Avenir Next" charset="0"/>
              </a:rPr>
              <a:t>Array element 2, the </a:t>
            </a:r>
            <a:r>
              <a:rPr lang="ja-JP" altLang="en-US" sz="2800">
                <a:solidFill>
                  <a:srgbClr val="FDFF97"/>
                </a:solidFill>
                <a:latin typeface="Avenir Next" charset="0"/>
              </a:rPr>
              <a:t>“</a:t>
            </a:r>
            <a:r>
              <a:rPr lang="en-US" altLang="ja-JP" sz="2800" dirty="0">
                <a:solidFill>
                  <a:srgbClr val="FDFF97"/>
                </a:solidFill>
                <a:latin typeface="Avenir Next" charset="0"/>
              </a:rPr>
              <a:t>4</a:t>
            </a:r>
            <a:r>
              <a:rPr lang="ja-JP" altLang="en-US" sz="2800">
                <a:solidFill>
                  <a:srgbClr val="FDFF97"/>
                </a:solidFill>
                <a:latin typeface="Avenir Next" charset="0"/>
              </a:rPr>
              <a:t>”</a:t>
            </a:r>
            <a:r>
              <a:rPr lang="en-US" altLang="ja-JP" sz="2800" dirty="0">
                <a:solidFill>
                  <a:srgbClr val="FDFF97"/>
                </a:solidFill>
                <a:latin typeface="Avenir Next" charset="0"/>
              </a:rPr>
              <a:t>, is out of place</a:t>
            </a:r>
            <a:endParaRPr lang="en-US" altLang="tr-TR" sz="2800" dirty="0">
              <a:solidFill>
                <a:srgbClr val="FDFF97"/>
              </a:solidFill>
              <a:latin typeface="Avenir Next" charset="0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066C6324-B6AB-6D41-AADC-52AD3316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49" y="131598"/>
            <a:ext cx="5324489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heap-size[A] = 10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   MAX-HEAPIFY(A,2)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217E1C-B6E5-FF49-8AEF-D777C73E1CE1}"/>
              </a:ext>
            </a:extLst>
          </p:cNvPr>
          <p:cNvSpPr/>
          <p:nvPr/>
        </p:nvSpPr>
        <p:spPr>
          <a:xfrm>
            <a:off x="5801048" y="1601540"/>
            <a:ext cx="6205052" cy="4970710"/>
          </a:xfrm>
          <a:prstGeom prst="rect">
            <a:avLst/>
          </a:prstGeom>
          <a:noFill/>
          <a:ln w="60325">
            <a:solidFill>
              <a:srgbClr val="FDFF97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D3BBD6-322F-2348-85BF-1503C21A7C32}"/>
              </a:ext>
            </a:extLst>
          </p:cNvPr>
          <p:cNvSpPr/>
          <p:nvPr/>
        </p:nvSpPr>
        <p:spPr>
          <a:xfrm>
            <a:off x="5920505" y="1619324"/>
            <a:ext cx="697697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None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MAX-HEAPIFY(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LEFT(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2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)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l = 4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RIGHT(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2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) 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r = 5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 ← 2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largest = 2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≤ heap-size[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 and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 &gt;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</a:t>
            </a:r>
          </a:p>
          <a:p>
            <a:pPr lvl="1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4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 ≤ 10 and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14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 &gt;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4</a:t>
            </a:r>
            <a:endParaRPr lang="en-US" altLang="tr-TR" b="1" dirty="0">
              <a:solidFill>
                <a:srgbClr val="34A8FF"/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   then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</a:p>
          <a:p>
            <a:pPr lvl="2"/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	largest = 4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   else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≤ heap-size[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and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&gt;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 lvl="3"/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5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 ≤ 10 and </a:t>
            </a:r>
            <a:r>
              <a:rPr lang="en-US" altLang="tr-TR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</a:rPr>
              <a:t> &gt; </a:t>
            </a:r>
            <a:r>
              <a:rPr lang="en-US" altLang="tr-TR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14</a:t>
            </a:r>
            <a:endParaRPr lang="en-US" altLang="tr-TR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then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r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≠ 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endParaRPr lang="en-US" altLang="tr-TR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then exchange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↔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 lvl="3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4 ↔ 14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     MAX-HEAPIFY(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lvl="3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MAX-HEAPIFY(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4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87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F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F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3">
            <a:extLst>
              <a:ext uri="{FF2B5EF4-FFF2-40B4-BE49-F238E27FC236}">
                <a16:creationId xmlns:a16="http://schemas.microsoft.com/office/drawing/2014/main" id="{1E49DBF2-BAB6-944A-B08C-99F88E6B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" y="216000"/>
            <a:ext cx="272475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sz="2800" dirty="0">
                <a:solidFill>
                  <a:srgbClr val="FDFF97"/>
                </a:solidFill>
                <a:latin typeface="Avenir Next" charset="0"/>
              </a:rPr>
              <a:t>Moving the 4 down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tr-TR" sz="2800" dirty="0">
              <a:solidFill>
                <a:srgbClr val="FDFF97"/>
              </a:solidFill>
              <a:latin typeface="Avenir Next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C8D4A3-4B10-A349-8B20-3DC9B1BEE795}"/>
              </a:ext>
            </a:extLst>
          </p:cNvPr>
          <p:cNvGrpSpPr/>
          <p:nvPr/>
        </p:nvGrpSpPr>
        <p:grpSpPr>
          <a:xfrm>
            <a:off x="0" y="1847849"/>
            <a:ext cx="5638800" cy="3190733"/>
            <a:chOff x="2715049" y="689012"/>
            <a:chExt cx="6277064" cy="373726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62B3C3-37E2-C044-9AE0-621117D87F1D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1D41D6-2870-164E-8C5C-1D514D88AE4A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16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1EC2E1-BAB8-4745-8EA3-E9A3DA79EC9D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D9B269-9B01-314C-BC34-D95274490AE6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E05F0A-831F-F34C-A294-48B11ED2E475}"/>
                </a:ext>
              </a:extLst>
            </p:cNvPr>
            <p:cNvCxnSpPr>
              <a:cxnSpLocks/>
              <a:stCxn id="36" idx="3"/>
              <a:endCxn id="38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AA9B4C-94F5-5E4D-A735-866D826D2650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CC3FFAE-3E1C-834F-B15B-9C7EBADBDE62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38B08A4-6A4C-6F45-9EF7-81246A6D21F8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6A6FB6-69DA-C747-ABD8-44FA004DEC9A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31D9C9-E4FA-E140-AF33-73B169ADF94D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4F13AB-7FDE-C042-8631-04C58E6824BC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1876BB-1E30-EB4C-AF22-A68BA2122DEF}"/>
                </a:ext>
              </a:extLst>
            </p:cNvPr>
            <p:cNvCxnSpPr>
              <a:cxnSpLocks/>
              <a:stCxn id="37" idx="3"/>
              <a:endCxn id="36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F9E3FE-171B-B74F-9362-336EC47A9AF4}"/>
                </a:ext>
              </a:extLst>
            </p:cNvPr>
            <p:cNvCxnSpPr>
              <a:cxnSpLocks/>
              <a:stCxn id="37" idx="5"/>
              <a:endCxn id="43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1B3A9B-9FD0-224E-857E-E3159C084023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E27776-42A7-7F49-8AA3-3A5F23C7CB1F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8621D50-B8C4-A64A-834C-342AAF76F1DE}"/>
                </a:ext>
              </a:extLst>
            </p:cNvPr>
            <p:cNvCxnSpPr>
              <a:cxnSpLocks/>
              <a:stCxn id="38" idx="3"/>
              <a:endCxn id="50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69F760-B29C-2A40-84CC-1BC294252745}"/>
                </a:ext>
              </a:extLst>
            </p:cNvPr>
            <p:cNvCxnSpPr>
              <a:cxnSpLocks/>
              <a:stCxn id="38" idx="5"/>
              <a:endCxn id="51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29593AB-6D0D-CF4F-89C0-618E7F0D19BD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9C64ED-834E-844E-81CD-7D3580C35FB9}"/>
                </a:ext>
              </a:extLst>
            </p:cNvPr>
            <p:cNvCxnSpPr>
              <a:cxnSpLocks/>
              <a:stCxn id="40" idx="3"/>
              <a:endCxn id="54" idx="0"/>
            </p:cNvCxnSpPr>
            <p:nvPr/>
          </p:nvCxnSpPr>
          <p:spPr>
            <a:xfrm flipH="1">
              <a:off x="5394862" y="33834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751850-71AB-7744-BCA4-DEB870760A5C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2BFC52-8645-D74C-B040-63BA14D07BEF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91F1D4-BA0F-344B-BCA9-45194C0B8A1D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03F953-4520-BE41-A094-1C4F5D76F0AE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79BC08-AC41-E24F-8CEA-BDBC58BAE713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8F0841-B128-0847-810A-0D014533998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A07707-F66C-A44A-B2ED-1918E52CBABB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14F9BD7-3122-B94F-A9A8-04AAE1E55721}"/>
                </a:ext>
              </a:extLst>
            </p:cNvPr>
            <p:cNvSpPr txBox="1"/>
            <p:nvPr/>
          </p:nvSpPr>
          <p:spPr>
            <a:xfrm>
              <a:off x="2715049" y="35430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683447-16D4-654C-9A71-EC53F8B87DB6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75A6C25-1696-0A4B-A858-13EA14572A55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66" name="Rectangle 41">
            <a:extLst>
              <a:ext uri="{FF2B5EF4-FFF2-40B4-BE49-F238E27FC236}">
                <a16:creationId xmlns:a16="http://schemas.microsoft.com/office/drawing/2014/main" id="{01F7F4B8-65AD-7742-A840-0B8AAABF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49" y="131598"/>
            <a:ext cx="5324489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heap-size[A] = 10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   MAX-HEAPIFY(A,4)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FCA546-EE7A-C14A-8718-2DDB200621AF}"/>
              </a:ext>
            </a:extLst>
          </p:cNvPr>
          <p:cNvSpPr/>
          <p:nvPr/>
        </p:nvSpPr>
        <p:spPr>
          <a:xfrm>
            <a:off x="5801048" y="1601540"/>
            <a:ext cx="6205052" cy="4970710"/>
          </a:xfrm>
          <a:prstGeom prst="rect">
            <a:avLst/>
          </a:prstGeom>
          <a:noFill/>
          <a:ln w="60325">
            <a:solidFill>
              <a:srgbClr val="FDFF97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7AAA20E-13F4-F840-948D-66C02245C0AF}"/>
              </a:ext>
            </a:extLst>
          </p:cNvPr>
          <p:cNvSpPr/>
          <p:nvPr/>
        </p:nvSpPr>
        <p:spPr>
          <a:xfrm>
            <a:off x="5920505" y="1619324"/>
            <a:ext cx="697697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None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MAX-HEAPIFY(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LEFT(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4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)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l = 8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RIGHT(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4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) 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r = 9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 ← 4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largest = 4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≤ heap-size[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 and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 &gt;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</a:t>
            </a:r>
          </a:p>
          <a:p>
            <a:pPr lvl="1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8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 ≤ 10 and </a:t>
            </a:r>
            <a:r>
              <a:rPr lang="en-US" altLang="tr-TR" b="1" i="1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2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 &gt; </a:t>
            </a:r>
            <a:r>
              <a:rPr lang="en-US" altLang="tr-TR" b="1" i="1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4</a:t>
            </a:r>
            <a:endParaRPr lang="en-US" altLang="tr-TR" b="1" dirty="0">
              <a:solidFill>
                <a:srgbClr val="FF0000"/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   then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  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else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≤ heap-size[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and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&gt;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 lvl="3"/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9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 ≤ 10 and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8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 &gt;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4</a:t>
            </a:r>
            <a:endParaRPr lang="en-US" altLang="tr-TR" b="1" dirty="0">
              <a:solidFill>
                <a:srgbClr val="34A8FF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then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r</a:t>
            </a:r>
          </a:p>
          <a:p>
            <a:pPr lvl="2"/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←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9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≠ 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endParaRPr lang="en-US" altLang="tr-TR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then exchange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↔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 lvl="3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4 ↔ 8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     MAX-HEAPIFY(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lvl="3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MAX-HEAPIFY(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rgbClr val="34A8FF"/>
                </a:solidFill>
                <a:latin typeface="Courier New" panose="02070309020205020404" pitchFamily="49" charset="0"/>
              </a:rPr>
              <a:t>9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89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F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F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tr-TR" b="1" dirty="0" err="1">
                <a:solidFill>
                  <a:srgbClr val="00FDFF"/>
                </a:solidFill>
              </a:rPr>
              <a:t>Contents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altLang="tr-TR" sz="3200" dirty="0"/>
              <a:t>Heaps</a:t>
            </a:r>
          </a:p>
          <a:p>
            <a:pPr>
              <a:buClr>
                <a:srgbClr val="000000"/>
              </a:buClr>
            </a:pPr>
            <a:r>
              <a:rPr lang="en-US" altLang="tr-TR" sz="3200" dirty="0"/>
              <a:t>Maintaining the heap property</a:t>
            </a:r>
          </a:p>
          <a:p>
            <a:pPr>
              <a:buClr>
                <a:srgbClr val="000000"/>
              </a:buClr>
            </a:pPr>
            <a:r>
              <a:rPr lang="en-US" altLang="tr-TR" sz="3200" dirty="0"/>
              <a:t>Building a heap</a:t>
            </a:r>
          </a:p>
          <a:p>
            <a:pPr>
              <a:buClr>
                <a:srgbClr val="000000"/>
              </a:buClr>
            </a:pPr>
            <a:r>
              <a:rPr lang="en-US" altLang="tr-TR" sz="3200" dirty="0"/>
              <a:t>The heapsort algorithm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34428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2">
            <a:extLst>
              <a:ext uri="{FF2B5EF4-FFF2-40B4-BE49-F238E27FC236}">
                <a16:creationId xmlns:a16="http://schemas.microsoft.com/office/drawing/2014/main" id="{3A0397BD-1440-CD48-B55F-11C70165E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" y="216000"/>
            <a:ext cx="3262222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FDFF97"/>
                </a:solidFill>
                <a:latin typeface="Avenir Next" charset="0"/>
                <a:ea typeface="Osaka" pitchFamily="-84" charset="-128"/>
              </a:rPr>
              <a:t>The 4 is in the right spot, and the heap property of the tree has been restored.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360249-C5F8-5A4B-88AB-1998A55F6BEA}"/>
              </a:ext>
            </a:extLst>
          </p:cNvPr>
          <p:cNvGrpSpPr/>
          <p:nvPr/>
        </p:nvGrpSpPr>
        <p:grpSpPr>
          <a:xfrm>
            <a:off x="0" y="1847849"/>
            <a:ext cx="5638800" cy="3190733"/>
            <a:chOff x="2715049" y="689012"/>
            <a:chExt cx="6277064" cy="373726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82C9ED-1B7D-ED40-B25C-53500EF69681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C06D92-C776-804B-B0AF-497937B11342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16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9AAE04-CBE2-AB4A-86F4-8BF3EECB0F1E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1856EC-A4B6-C24B-93DB-814FCF85C02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838DBA-D990-8049-B864-0889A8BE85F5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30500D-2248-3F43-A437-AEA7F142C6CC}"/>
                </a:ext>
              </a:extLst>
            </p:cNvPr>
            <p:cNvCxnSpPr>
              <a:cxnSpLocks/>
              <a:stCxn id="36" idx="5"/>
              <a:endCxn id="40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2777B8A-17D7-1742-849C-CD11CB444683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10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DCD27F-8854-8446-843E-2DE589DF5373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CBCE0A7-6951-214C-A000-3854876BA218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709A46B-3BE8-B34D-B7E8-13F98CC2CD57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C332EF-2E79-E342-AC00-20D1C77B335C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B658F-1DEB-E94D-8C3E-B7396E44C58B}"/>
                </a:ext>
              </a:extLst>
            </p:cNvPr>
            <p:cNvCxnSpPr>
              <a:cxnSpLocks/>
              <a:stCxn id="38" idx="3"/>
              <a:endCxn id="36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BA478F-DE69-E142-95F2-DED4F7FE6A0C}"/>
                </a:ext>
              </a:extLst>
            </p:cNvPr>
            <p:cNvCxnSpPr>
              <a:cxnSpLocks/>
              <a:stCxn id="38" idx="5"/>
              <a:endCxn id="43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4A61AB-379A-2740-9FC1-013F2E2FADE2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7F3A60-FC2A-DE48-8C80-63489A0D40C9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6B798C-8E34-C644-9E5A-647593B824F8}"/>
                </a:ext>
              </a:extLst>
            </p:cNvPr>
            <p:cNvCxnSpPr>
              <a:cxnSpLocks/>
              <a:stCxn id="39" idx="3"/>
              <a:endCxn id="50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8DB66CB-F05B-974A-A772-8B43F8B00150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A62919-6A95-284E-8B4C-A8D8E0AA43FE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B0E491A-5470-574D-A475-1F81F0DB8959}"/>
                </a:ext>
              </a:extLst>
            </p:cNvPr>
            <p:cNvCxnSpPr>
              <a:cxnSpLocks/>
              <a:stCxn id="40" idx="3"/>
              <a:endCxn id="54" idx="0"/>
            </p:cNvCxnSpPr>
            <p:nvPr/>
          </p:nvCxnSpPr>
          <p:spPr>
            <a:xfrm flipH="1">
              <a:off x="5394862" y="33834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934E83-1C6E-C747-ADA9-629F7ADBD48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7F15BD-892C-3749-9815-2E0C8B4FA306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51D54C-050F-4343-AD1F-5ABC36A581DF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AD50B2-6041-C449-9AEA-AE95CFD5F301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38A364-E4D1-5F46-BD43-96F4C6CDF229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C71E98-B310-104F-A48A-0AF613854FDC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6F05FE-CA21-1049-AA8E-F29B22AE1054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904DA4-810C-9543-BA77-D6921155D51E}"/>
                </a:ext>
              </a:extLst>
            </p:cNvPr>
            <p:cNvSpPr txBox="1"/>
            <p:nvPr/>
          </p:nvSpPr>
          <p:spPr>
            <a:xfrm>
              <a:off x="2715049" y="35430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C1C5B9-4E43-1347-9237-68FAA6D01081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763ADC-0F94-E348-AFC7-97E1D90C1032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66" name="Rectangle 41">
            <a:extLst>
              <a:ext uri="{FF2B5EF4-FFF2-40B4-BE49-F238E27FC236}">
                <a16:creationId xmlns:a16="http://schemas.microsoft.com/office/drawing/2014/main" id="{11A2F13D-E9C8-D74F-AFCC-AED6BFB5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49" y="131598"/>
            <a:ext cx="5324489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heap-size[A] = 10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   MAX-HEAPIFY(A,9)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168E82-5A8E-5646-929A-23FA389DACC9}"/>
              </a:ext>
            </a:extLst>
          </p:cNvPr>
          <p:cNvSpPr/>
          <p:nvPr/>
        </p:nvSpPr>
        <p:spPr>
          <a:xfrm>
            <a:off x="5801048" y="1601540"/>
            <a:ext cx="6205052" cy="4970710"/>
          </a:xfrm>
          <a:prstGeom prst="rect">
            <a:avLst/>
          </a:prstGeom>
          <a:noFill/>
          <a:ln w="60325">
            <a:solidFill>
              <a:srgbClr val="FDFF97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218E5B2-9764-EF46-8C0C-D7B37C5FE651}"/>
              </a:ext>
            </a:extLst>
          </p:cNvPr>
          <p:cNvSpPr/>
          <p:nvPr/>
        </p:nvSpPr>
        <p:spPr>
          <a:xfrm>
            <a:off x="5920505" y="1619324"/>
            <a:ext cx="6976972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None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MAX-HEAPIFY(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9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LEFT(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9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)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l = 18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RIGHT(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9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) 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r = 19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 ← 9	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largest = 9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≤ heap-size[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 and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 &gt;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]</a:t>
            </a:r>
          </a:p>
          <a:p>
            <a:pPr lvl="1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b="1" i="1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18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 ≤ 10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  <a:sym typeface="Wingdings" pitchFamily="2" charset="2"/>
              </a:rPr>
              <a:t>and   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   then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   else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≤ heap-size[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and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&gt; 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sz="1700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sz="17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 lvl="3"/>
            <a:r>
              <a:rPr lang="en-US" altLang="tr-TR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</a:rPr>
              <a:t> ≤ 10 </a:t>
            </a:r>
            <a:r>
              <a:rPr lang="en-US" altLang="tr-TR" b="1" dirty="0">
                <a:solidFill>
                  <a:srgbClr val="34A8FF"/>
                </a:solidFill>
                <a:latin typeface="Courier New" panose="02070309020205020404" pitchFamily="49" charset="0"/>
              </a:rPr>
              <a:t>and</a:t>
            </a:r>
            <a:endParaRPr lang="en-US" altLang="tr-TR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then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←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r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if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≠ 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endParaRPr lang="en-US" altLang="tr-TR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then exchange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↔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endParaRPr lang="en-US" altLang="tr-TR" b="1" dirty="0">
              <a:solidFill>
                <a:srgbClr val="34A8FF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     MAX-HEAPIFY(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lvl="3"/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</a:t>
            </a:r>
            <a:endParaRPr lang="en-US" altLang="tr-TR" b="1" dirty="0">
              <a:solidFill>
                <a:srgbClr val="34A8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3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31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11275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2400" b="1" dirty="0">
                <a:latin typeface="Courier New" panose="02070309020205020404" pitchFamily="49" charset="0"/>
              </a:rPr>
              <a:t>MAX-HEAPIFY(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, </a:t>
            </a:r>
            <a:r>
              <a:rPr lang="en-US" altLang="tr-TR" sz="2400" b="1" i="1" dirty="0" err="1">
                <a:latin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i="1" dirty="0">
                <a:latin typeface="Courier New" panose="02070309020205020404" pitchFamily="49" charset="0"/>
              </a:rPr>
              <a:t>l</a:t>
            </a:r>
            <a:r>
              <a:rPr lang="en-US" altLang="tr-TR" sz="2400" b="1" dirty="0">
                <a:latin typeface="Courier New" panose="02070309020205020404" pitchFamily="49" charset="0"/>
              </a:rPr>
              <a:t> 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← LEFT(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i="1" dirty="0">
                <a:latin typeface="Courier New" panose="02070309020205020404" pitchFamily="49" charset="0"/>
              </a:rPr>
              <a:t>r</a:t>
            </a:r>
            <a:r>
              <a:rPr lang="en-US" altLang="tr-TR" sz="2400" b="1" dirty="0">
                <a:latin typeface="Courier New" panose="02070309020205020404" pitchFamily="49" charset="0"/>
              </a:rPr>
              <a:t> 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← RIGHT(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) ; largest ← </a:t>
            </a:r>
            <a:r>
              <a:rPr lang="en-US" altLang="tr-TR" sz="2400" b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sz="2400" b="1" dirty="0"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≤ heap-size[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] and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] &gt;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   then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   else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sz="24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sz="2400" b="1" i="1" dirty="0"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if </a:t>
            </a:r>
            <a:r>
              <a:rPr lang="en-US" altLang="tr-TR" sz="2400" b="1" i="1" dirty="0">
                <a:latin typeface="Courier New" panose="02070309020205020404" pitchFamily="49" charset="0"/>
              </a:rPr>
              <a:t>r</a:t>
            </a:r>
            <a:r>
              <a:rPr lang="en-US" altLang="tr-TR" sz="2400" b="1" dirty="0">
                <a:latin typeface="Courier New" panose="02070309020205020404" pitchFamily="49" charset="0"/>
              </a:rPr>
              <a:t> ≤ heap-size[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] and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</a:rPr>
              <a:t>r</a:t>
            </a:r>
            <a:r>
              <a:rPr lang="en-US" altLang="tr-TR" sz="2400" b="1" dirty="0">
                <a:latin typeface="Courier New" panose="02070309020205020404" pitchFamily="49" charset="0"/>
              </a:rPr>
              <a:t>] &gt;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    then 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 </a:t>
            </a:r>
            <a:r>
              <a:rPr lang="en-US" altLang="tr-TR" sz="2400" b="1" dirty="0">
                <a:latin typeface="Courier New" panose="02070309020205020404" pitchFamily="49" charset="0"/>
                <a:sym typeface="Wingdings" pitchFamily="2" charset="2"/>
              </a:rPr>
              <a:t>← </a:t>
            </a:r>
            <a:r>
              <a:rPr lang="en-US" altLang="tr-TR" sz="2400" b="1" i="1" dirty="0">
                <a:latin typeface="Courier New" panose="02070309020205020404" pitchFamily="49" charset="0"/>
                <a:sym typeface="Wingdings" pitchFamily="2" charset="2"/>
              </a:rPr>
              <a:t>r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if 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 ≠ </a:t>
            </a:r>
            <a:r>
              <a:rPr lang="en-US" altLang="tr-TR" sz="2400" b="1" i="1" dirty="0" err="1">
                <a:latin typeface="Courier New" panose="02070309020205020404" pitchFamily="49" charset="0"/>
              </a:rPr>
              <a:t>i</a:t>
            </a:r>
            <a:endParaRPr lang="en-US" altLang="tr-TR" sz="2400" b="1" i="1" dirty="0"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    then exchange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 err="1">
                <a:latin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</a:rPr>
              <a:t>] ↔ 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[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         MAX-HEAPIFY(</a:t>
            </a:r>
            <a:r>
              <a:rPr lang="en-US" altLang="tr-TR" sz="2400" b="1" i="1" dirty="0">
                <a:latin typeface="Courier New" panose="02070309020205020404" pitchFamily="49" charset="0"/>
              </a:rPr>
              <a:t>A</a:t>
            </a:r>
            <a:r>
              <a:rPr lang="en-US" altLang="tr-TR" sz="2400" b="1" dirty="0">
                <a:latin typeface="Courier New" panose="02070309020205020404" pitchFamily="49" charset="0"/>
              </a:rPr>
              <a:t>, </a:t>
            </a:r>
            <a:r>
              <a:rPr lang="en-US" altLang="tr-TR" sz="24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40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8446D-43D1-F040-8B46-EE158D137DCE}"/>
              </a:ext>
            </a:extLst>
          </p:cNvPr>
          <p:cNvSpPr/>
          <p:nvPr/>
        </p:nvSpPr>
        <p:spPr>
          <a:xfrm>
            <a:off x="838200" y="1690688"/>
            <a:ext cx="8246165" cy="4173399"/>
          </a:xfrm>
          <a:prstGeom prst="rect">
            <a:avLst/>
          </a:prstGeom>
          <a:solidFill>
            <a:srgbClr val="87E4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46BB1-6E6B-FC4C-86B9-835E8B65AF2B}"/>
              </a:ext>
            </a:extLst>
          </p:cNvPr>
          <p:cNvSpPr/>
          <p:nvPr/>
        </p:nvSpPr>
        <p:spPr>
          <a:xfrm>
            <a:off x="8096327" y="603796"/>
            <a:ext cx="4095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>
              <a:buSzPct val="75000"/>
            </a:pPr>
            <a:r>
              <a:rPr lang="en-US" altLang="tr-TR" sz="3600" dirty="0">
                <a:solidFill>
                  <a:srgbClr val="FFFF00"/>
                </a:solidFill>
                <a:latin typeface="Avenir Next" panose="020B0503020202020204" pitchFamily="34" charset="0"/>
              </a:rPr>
              <a:t>Is there a loop?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C4FFF-C6B8-1648-9929-071D3701FA2E}"/>
              </a:ext>
            </a:extLst>
          </p:cNvPr>
          <p:cNvSpPr/>
          <p:nvPr/>
        </p:nvSpPr>
        <p:spPr>
          <a:xfrm>
            <a:off x="9986335" y="1459652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800" b="1" dirty="0">
                <a:solidFill>
                  <a:srgbClr val="FFFF00"/>
                </a:solidFill>
                <a:latin typeface="Avenir Next" panose="020B0503020202020204" pitchFamily="34" charset="0"/>
              </a:rPr>
              <a:t>No.</a:t>
            </a:r>
            <a:endParaRPr lang="tr-TR" sz="2800" b="1" dirty="0"/>
          </a:p>
        </p:txBody>
      </p:sp>
      <p:pic>
        <p:nvPicPr>
          <p:cNvPr id="10" name="Graphic 9" descr="Arrow Rotate right">
            <a:extLst>
              <a:ext uri="{FF2B5EF4-FFF2-40B4-BE49-F238E27FC236}">
                <a16:creationId xmlns:a16="http://schemas.microsoft.com/office/drawing/2014/main" id="{988B99C5-B485-434C-A6C1-569062984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633261">
            <a:off x="7840841" y="897690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7D03E-0273-E244-8C52-C7D10AF70B34}"/>
              </a:ext>
            </a:extLst>
          </p:cNvPr>
          <p:cNvSpPr/>
          <p:nvPr/>
        </p:nvSpPr>
        <p:spPr>
          <a:xfrm>
            <a:off x="9131817" y="2715558"/>
            <a:ext cx="3060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Does the number of steps depend upon </a:t>
            </a:r>
            <a:r>
              <a:rPr lang="en-US" altLang="tr-TR" sz="2400" i="1" dirty="0">
                <a:solidFill>
                  <a:srgbClr val="FFFF00"/>
                </a:solidFill>
                <a:latin typeface="Avenir Next" panose="020B0503020202020204" pitchFamily="34" charset="0"/>
              </a:rPr>
              <a:t>n 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?  </a:t>
            </a:r>
            <a:endParaRPr lang="tr-TR" sz="24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C4379-B9FB-0D4D-B0E4-571758503627}"/>
              </a:ext>
            </a:extLst>
          </p:cNvPr>
          <p:cNvSpPr txBox="1"/>
          <p:nvPr/>
        </p:nvSpPr>
        <p:spPr>
          <a:xfrm>
            <a:off x="10144163" y="3777387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FFFF00"/>
                </a:solidFill>
              </a:rPr>
              <a:t>No.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EA643D-B313-4347-B455-4662D36CA4DF}"/>
              </a:ext>
            </a:extLst>
          </p:cNvPr>
          <p:cNvSpPr/>
          <p:nvPr/>
        </p:nvSpPr>
        <p:spPr>
          <a:xfrm>
            <a:off x="8090229" y="4842447"/>
            <a:ext cx="45094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buSzPct val="75000"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  <a:ea typeface="MS PGothic" panose="020B0600070205080204" pitchFamily="34" charset="-128"/>
              </a:rPr>
              <a:t>    So the running time so far is </a:t>
            </a:r>
            <a:r>
              <a:rPr lang="el-GR" altLang="tr-TR" sz="2800" dirty="0">
                <a:solidFill>
                  <a:srgbClr val="FFFF00"/>
                </a:solidFill>
                <a:latin typeface="Avenir Next" panose="020B0503020202020204" pitchFamily="34" charset="0"/>
                <a:ea typeface="MS PGothic" panose="020B0600070205080204" pitchFamily="34" charset="-128"/>
              </a:rPr>
              <a:t>Θ</a:t>
            </a: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8070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32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11275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2000" b="1" dirty="0">
                <a:latin typeface="Courier New" panose="02070309020205020404" pitchFamily="49" charset="0"/>
              </a:rPr>
              <a:t>MAX-HEAPIFY(</a:t>
            </a:r>
            <a:r>
              <a:rPr lang="en-US" altLang="tr-TR" sz="2000" b="1" i="1" dirty="0">
                <a:latin typeface="Courier New" panose="02070309020205020404" pitchFamily="49" charset="0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</a:rPr>
              <a:t>, </a:t>
            </a:r>
            <a:r>
              <a:rPr lang="en-US" altLang="tr-TR" sz="2000" b="1" i="1" dirty="0" err="1">
                <a:latin typeface="Courier New" panose="02070309020205020404" pitchFamily="49" charset="0"/>
              </a:rPr>
              <a:t>i</a:t>
            </a:r>
            <a:r>
              <a:rPr lang="en-US" altLang="tr-TR" sz="2000" b="1" dirty="0">
                <a:latin typeface="Courier New" panose="02070309020205020404" pitchFamily="49" charset="0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000" b="1" i="1" dirty="0">
                <a:latin typeface="Courier New" panose="02070309020205020404" pitchFamily="49" charset="0"/>
              </a:rPr>
              <a:t>l</a:t>
            </a:r>
            <a:r>
              <a:rPr lang="en-US" altLang="tr-TR" sz="2000" b="1" dirty="0">
                <a:latin typeface="Courier New" panose="02070309020205020404" pitchFamily="49" charset="0"/>
              </a:rPr>
              <a:t> 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← LEFT(</a:t>
            </a:r>
            <a:r>
              <a:rPr lang="en-US" altLang="tr-TR" sz="20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000" b="1" i="1" dirty="0">
                <a:latin typeface="Courier New" panose="02070309020205020404" pitchFamily="49" charset="0"/>
              </a:rPr>
              <a:t>r</a:t>
            </a:r>
            <a:r>
              <a:rPr lang="en-US" altLang="tr-TR" sz="2000" b="1" dirty="0">
                <a:latin typeface="Courier New" panose="02070309020205020404" pitchFamily="49" charset="0"/>
              </a:rPr>
              <a:t> 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← RIGHT(</a:t>
            </a:r>
            <a:r>
              <a:rPr lang="en-US" altLang="tr-TR" sz="20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) ; largest ← </a:t>
            </a:r>
            <a:r>
              <a:rPr lang="en-US" altLang="tr-TR" sz="2000" b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sz="2000" b="1" dirty="0"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if 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 ≤ heap-size[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] and 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] &gt; 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[</a:t>
            </a:r>
            <a:r>
              <a:rPr lang="en-US" altLang="tr-TR" sz="20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    then 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l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    else 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largest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 ← </a:t>
            </a:r>
            <a:r>
              <a:rPr lang="en-US" altLang="tr-TR" sz="2000" b="1" i="1" dirty="0" err="1">
                <a:latin typeface="Courier New" panose="02070309020205020404" pitchFamily="49" charset="0"/>
                <a:sym typeface="Wingdings" pitchFamily="2" charset="2"/>
              </a:rPr>
              <a:t>i</a:t>
            </a:r>
            <a:endParaRPr lang="en-US" altLang="tr-TR" sz="2000" b="1" i="1" dirty="0">
              <a:latin typeface="Courier New" panose="02070309020205020404" pitchFamily="49" charset="0"/>
              <a:sym typeface="Wingdings" pitchFamily="2" charset="2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000" b="1" dirty="0">
                <a:latin typeface="Courier New" panose="02070309020205020404" pitchFamily="49" charset="0"/>
              </a:rPr>
              <a:t>if </a:t>
            </a:r>
            <a:r>
              <a:rPr lang="en-US" altLang="tr-TR" sz="2000" b="1" i="1" dirty="0">
                <a:latin typeface="Courier New" panose="02070309020205020404" pitchFamily="49" charset="0"/>
              </a:rPr>
              <a:t>r</a:t>
            </a:r>
            <a:r>
              <a:rPr lang="en-US" altLang="tr-TR" sz="2000" b="1" dirty="0">
                <a:latin typeface="Courier New" panose="02070309020205020404" pitchFamily="49" charset="0"/>
              </a:rPr>
              <a:t> ≤ heap-size[</a:t>
            </a:r>
            <a:r>
              <a:rPr lang="en-US" altLang="tr-TR" sz="2000" b="1" i="1" dirty="0">
                <a:latin typeface="Courier New" panose="02070309020205020404" pitchFamily="49" charset="0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</a:rPr>
              <a:t>] and </a:t>
            </a:r>
            <a:r>
              <a:rPr lang="en-US" altLang="tr-TR" sz="2000" b="1" i="1" dirty="0">
                <a:latin typeface="Courier New" panose="02070309020205020404" pitchFamily="49" charset="0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</a:rPr>
              <a:t>[</a:t>
            </a:r>
            <a:r>
              <a:rPr lang="en-US" altLang="tr-TR" sz="2000" b="1" i="1" dirty="0">
                <a:latin typeface="Courier New" panose="02070309020205020404" pitchFamily="49" charset="0"/>
              </a:rPr>
              <a:t>r</a:t>
            </a:r>
            <a:r>
              <a:rPr lang="en-US" altLang="tr-TR" sz="2000" b="1" dirty="0">
                <a:latin typeface="Courier New" panose="02070309020205020404" pitchFamily="49" charset="0"/>
              </a:rPr>
              <a:t>] &gt; </a:t>
            </a:r>
            <a:r>
              <a:rPr lang="en-US" altLang="tr-TR" sz="2000" b="1" i="1" dirty="0">
                <a:latin typeface="Courier New" panose="02070309020205020404" pitchFamily="49" charset="0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</a:rPr>
              <a:t>[</a:t>
            </a:r>
            <a:r>
              <a:rPr lang="en-US" altLang="tr-TR" sz="20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000" b="1" dirty="0"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000" b="1" dirty="0">
                <a:latin typeface="Courier New" panose="02070309020205020404" pitchFamily="49" charset="0"/>
              </a:rPr>
              <a:t>    then </a:t>
            </a:r>
            <a:r>
              <a:rPr lang="en-US" altLang="tr-TR" sz="20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000" b="1" dirty="0">
                <a:latin typeface="Courier New" panose="02070309020205020404" pitchFamily="49" charset="0"/>
              </a:rPr>
              <a:t> </a:t>
            </a:r>
            <a:r>
              <a:rPr lang="en-US" altLang="tr-TR" sz="2000" b="1" dirty="0">
                <a:latin typeface="Courier New" panose="02070309020205020404" pitchFamily="49" charset="0"/>
                <a:sym typeface="Wingdings" pitchFamily="2" charset="2"/>
              </a:rPr>
              <a:t>← </a:t>
            </a:r>
            <a:r>
              <a:rPr lang="en-US" altLang="tr-TR" sz="2000" b="1" i="1" dirty="0">
                <a:latin typeface="Courier New" panose="02070309020205020404" pitchFamily="49" charset="0"/>
                <a:sym typeface="Wingdings" pitchFamily="2" charset="2"/>
              </a:rPr>
              <a:t>r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000" b="1" dirty="0">
                <a:latin typeface="Courier New" panose="02070309020205020404" pitchFamily="49" charset="0"/>
              </a:rPr>
              <a:t>if </a:t>
            </a:r>
            <a:r>
              <a:rPr lang="en-US" altLang="tr-TR" sz="20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000" b="1" dirty="0">
                <a:latin typeface="Courier New" panose="02070309020205020404" pitchFamily="49" charset="0"/>
              </a:rPr>
              <a:t> ≠ </a:t>
            </a:r>
            <a:r>
              <a:rPr lang="en-US" altLang="tr-TR" sz="2000" b="1" i="1" dirty="0" err="1">
                <a:latin typeface="Courier New" panose="02070309020205020404" pitchFamily="49" charset="0"/>
              </a:rPr>
              <a:t>i</a:t>
            </a:r>
            <a:endParaRPr lang="en-US" altLang="tr-TR" sz="2000" b="1" i="1" dirty="0"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lain"/>
            </a:pPr>
            <a:r>
              <a:rPr lang="en-US" altLang="tr-TR" sz="2000" b="1" dirty="0">
                <a:latin typeface="Courier New" panose="02070309020205020404" pitchFamily="49" charset="0"/>
              </a:rPr>
              <a:t>    then exchange </a:t>
            </a:r>
            <a:r>
              <a:rPr lang="en-US" altLang="tr-TR" sz="2000" b="1" i="1" dirty="0">
                <a:latin typeface="Courier New" panose="02070309020205020404" pitchFamily="49" charset="0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</a:rPr>
              <a:t>[</a:t>
            </a:r>
            <a:r>
              <a:rPr lang="en-US" altLang="tr-TR" sz="2000" b="1" i="1" dirty="0" err="1">
                <a:latin typeface="Courier New" panose="02070309020205020404" pitchFamily="49" charset="0"/>
              </a:rPr>
              <a:t>i</a:t>
            </a:r>
            <a:r>
              <a:rPr lang="en-US" altLang="tr-TR" sz="2000" b="1" dirty="0">
                <a:latin typeface="Courier New" panose="02070309020205020404" pitchFamily="49" charset="0"/>
              </a:rPr>
              <a:t>] ↔ </a:t>
            </a:r>
            <a:r>
              <a:rPr lang="en-US" altLang="tr-TR" sz="2000" b="1" i="1" dirty="0">
                <a:latin typeface="Courier New" panose="02070309020205020404" pitchFamily="49" charset="0"/>
              </a:rPr>
              <a:t>A</a:t>
            </a:r>
            <a:r>
              <a:rPr lang="en-US" altLang="tr-TR" sz="2000" b="1" dirty="0">
                <a:latin typeface="Courier New" panose="02070309020205020404" pitchFamily="49" charset="0"/>
              </a:rPr>
              <a:t>[</a:t>
            </a:r>
            <a:r>
              <a:rPr lang="en-US" altLang="tr-TR" sz="2000" b="1" i="1" dirty="0">
                <a:latin typeface="Courier New" panose="02070309020205020404" pitchFamily="49" charset="0"/>
              </a:rPr>
              <a:t>largest</a:t>
            </a:r>
            <a:r>
              <a:rPr lang="en-US" altLang="tr-TR" sz="2000" b="1" dirty="0"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latin typeface="Courier New" panose="02070309020205020404" pitchFamily="49" charset="0"/>
              </a:rPr>
              <a:t>         </a:t>
            </a:r>
            <a:r>
              <a:rPr lang="en-US" altLang="tr-TR" b="1" dirty="0">
                <a:solidFill>
                  <a:srgbClr val="FF8F7D"/>
                </a:solidFill>
                <a:latin typeface="Courier New" panose="02070309020205020404" pitchFamily="49" charset="0"/>
              </a:rPr>
              <a:t>MAX-HEAPIFY(</a:t>
            </a:r>
            <a:r>
              <a:rPr lang="en-US" altLang="tr-TR" b="1" i="1" dirty="0">
                <a:solidFill>
                  <a:srgbClr val="FF8F7D"/>
                </a:solidFill>
                <a:latin typeface="Courier New" panose="02070309020205020404" pitchFamily="49" charset="0"/>
              </a:rPr>
              <a:t>A</a:t>
            </a:r>
            <a:r>
              <a:rPr lang="en-US" altLang="tr-TR" b="1" dirty="0">
                <a:solidFill>
                  <a:srgbClr val="FF8F7D"/>
                </a:solidFill>
                <a:latin typeface="Courier New" panose="02070309020205020404" pitchFamily="49" charset="0"/>
              </a:rPr>
              <a:t>, </a:t>
            </a:r>
            <a:r>
              <a:rPr lang="en-US" altLang="tr-TR" b="1" i="1" dirty="0">
                <a:solidFill>
                  <a:srgbClr val="FF8F7D"/>
                </a:solidFill>
                <a:latin typeface="Courier New" panose="02070309020205020404" pitchFamily="49" charset="0"/>
              </a:rPr>
              <a:t>largest</a:t>
            </a:r>
            <a:r>
              <a:rPr lang="en-US" altLang="tr-TR" b="1" dirty="0">
                <a:solidFill>
                  <a:srgbClr val="FF8F7D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C47EA-9DBF-AF42-A863-E7CBDAA6BC14}"/>
              </a:ext>
            </a:extLst>
          </p:cNvPr>
          <p:cNvSpPr/>
          <p:nvPr/>
        </p:nvSpPr>
        <p:spPr>
          <a:xfrm>
            <a:off x="7904188" y="5285115"/>
            <a:ext cx="4028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>
              <a:buSzPct val="75000"/>
            </a:pPr>
            <a:r>
              <a:rPr lang="en-US" altLang="tr-TR" sz="2800" dirty="0">
                <a:solidFill>
                  <a:srgbClr val="FFFF00"/>
                </a:solidFill>
                <a:latin typeface="Avenir Next" panose="020B0503020202020204" pitchFamily="34" charset="0"/>
              </a:rPr>
              <a:t>a recurrence relation</a:t>
            </a:r>
            <a:endParaRPr lang="en-US" altLang="tr-TR" sz="2800" b="1" dirty="0">
              <a:solidFill>
                <a:srgbClr val="FFFF00"/>
              </a:solidFill>
              <a:latin typeface="Avenir Next" panose="020B0503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9ED90-7259-4048-A627-B7737EC54F2B}"/>
              </a:ext>
            </a:extLst>
          </p:cNvPr>
          <p:cNvSpPr/>
          <p:nvPr/>
        </p:nvSpPr>
        <p:spPr>
          <a:xfrm>
            <a:off x="2915478" y="5251916"/>
            <a:ext cx="5254487" cy="684540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93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33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24000"/>
            <a:ext cx="1005508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When we call MAX_HEAPIFY again, we already know that lines 1-9 cost </a:t>
            </a:r>
            <a:r>
              <a:rPr lang="el-GR" altLang="tr-TR" sz="3200" dirty="0">
                <a:latin typeface="Avenir Next" panose="020B0503020202020204" pitchFamily="34" charset="0"/>
              </a:rPr>
              <a:t>Θ</a:t>
            </a:r>
            <a:r>
              <a:rPr lang="en-US" altLang="tr-TR" sz="3200" dirty="0">
                <a:latin typeface="Avenir Next" panose="020B0503020202020204" pitchFamily="34" charset="0"/>
              </a:rPr>
              <a:t>(1) steps.  </a:t>
            </a: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But we may need </a:t>
            </a:r>
            <a:r>
              <a:rPr lang="en-US" altLang="tr-TR" sz="3200" dirty="0">
                <a:solidFill>
                  <a:srgbClr val="FFFF00"/>
                </a:solidFill>
                <a:latin typeface="Avenir Next" panose="020B0503020202020204" pitchFamily="34" charset="0"/>
              </a:rPr>
              <a:t>to call MAX-HEAPIFY on a subtree rooted at one of the children of the current node</a:t>
            </a:r>
            <a:r>
              <a:rPr lang="en-US" altLang="tr-TR" sz="3200" dirty="0">
                <a:latin typeface="Avenir Next" panose="020B0503020202020204" pitchFamily="34" charset="0"/>
              </a:rPr>
              <a:t>, so we have to add the cost of doing that.</a:t>
            </a:r>
          </a:p>
          <a:p>
            <a:pPr marL="609600" indent="-609600"/>
            <a:endParaRPr lang="en-US" altLang="tr-TR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34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11275"/>
            <a:ext cx="9816548" cy="109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3600" dirty="0">
                <a:latin typeface="Avenir Next" panose="020B0503020202020204" pitchFamily="34" charset="0"/>
              </a:rPr>
              <a:t>How many nodes might be involved?</a:t>
            </a:r>
          </a:p>
          <a:p>
            <a:pPr>
              <a:spcBef>
                <a:spcPct val="50000"/>
              </a:spcBef>
              <a:buNone/>
            </a:pPr>
            <a:endParaRPr lang="en-US" altLang="tr-TR" dirty="0"/>
          </a:p>
          <a:p>
            <a:pPr marL="609600" indent="-609600">
              <a:buFontTx/>
              <a:buNone/>
            </a:pPr>
            <a:endParaRPr lang="en-US" altLang="tr-TR" sz="36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6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en-US" altLang="tr-TR" sz="3600" dirty="0">
              <a:latin typeface="Avenir Next" panose="020B0503020202020204" pitchFamily="34" charset="0"/>
            </a:endParaRP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FA9542CD-822C-C74F-B187-B550475E7229}"/>
              </a:ext>
            </a:extLst>
          </p:cNvPr>
          <p:cNvSpPr txBox="1">
            <a:spLocks noChangeArrowheads="1"/>
          </p:cNvSpPr>
          <p:nvPr/>
        </p:nvSpPr>
        <p:spPr>
          <a:xfrm>
            <a:off x="397567" y="2521571"/>
            <a:ext cx="3913046" cy="302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	In the case of a </a:t>
            </a:r>
            <a:r>
              <a:rPr lang="en-US" altLang="tr-TR" sz="32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full</a:t>
            </a:r>
            <a:r>
              <a:rPr lang="en-US" altLang="tr-TR" sz="32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binary </a:t>
            </a:r>
            <a:r>
              <a:rPr lang="en-US" altLang="tr-TR" sz="3200" dirty="0">
                <a:latin typeface="Avenir Next" panose="020B0503020202020204" pitchFamily="34" charset="0"/>
              </a:rPr>
              <a:t>tree, about half of the tree might be involved</a:t>
            </a:r>
            <a:r>
              <a:rPr lang="en-US" altLang="tr-TR" sz="3200" dirty="0">
                <a:latin typeface="Times New Roman" panose="02020603050405020304" pitchFamily="18" charset="0"/>
              </a:rPr>
              <a:t>.</a:t>
            </a:r>
            <a:endParaRPr lang="en-US" altLang="tr-TR" sz="3200" dirty="0"/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tr-TR" sz="3200" dirty="0"/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DFA997-FE9C-4C46-994B-7A76F0463480}"/>
              </a:ext>
            </a:extLst>
          </p:cNvPr>
          <p:cNvGrpSpPr/>
          <p:nvPr/>
        </p:nvGrpSpPr>
        <p:grpSpPr>
          <a:xfrm>
            <a:off x="4310613" y="2313404"/>
            <a:ext cx="7483077" cy="3220414"/>
            <a:chOff x="937510" y="2972076"/>
            <a:chExt cx="7483077" cy="32204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6726DD-10D4-3D4F-9843-67418820E169}"/>
                </a:ext>
              </a:extLst>
            </p:cNvPr>
            <p:cNvSpPr/>
            <p:nvPr/>
          </p:nvSpPr>
          <p:spPr>
            <a:xfrm>
              <a:off x="4333459" y="2972076"/>
              <a:ext cx="556591" cy="556591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6A814C-A2B5-8E43-9006-CB19B0053E32}"/>
                </a:ext>
              </a:extLst>
            </p:cNvPr>
            <p:cNvGrpSpPr/>
            <p:nvPr/>
          </p:nvGrpSpPr>
          <p:grpSpPr>
            <a:xfrm>
              <a:off x="1455430" y="3892555"/>
              <a:ext cx="2591287" cy="1421913"/>
              <a:chOff x="1968123" y="3913742"/>
              <a:chExt cx="2591287" cy="142191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280C3B2-BD9E-224B-98AB-21BB406C63FC}"/>
                  </a:ext>
                </a:extLst>
              </p:cNvPr>
              <p:cNvSpPr/>
              <p:nvPr/>
            </p:nvSpPr>
            <p:spPr>
              <a:xfrm>
                <a:off x="2961862" y="391374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F861D23-B8BB-394B-9FDF-79C87BD752A1}"/>
                  </a:ext>
                </a:extLst>
              </p:cNvPr>
              <p:cNvSpPr/>
              <p:nvPr/>
            </p:nvSpPr>
            <p:spPr>
              <a:xfrm>
                <a:off x="1968123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C933C94-2397-5243-B8FB-5C1D9D0B9939}"/>
                  </a:ext>
                </a:extLst>
              </p:cNvPr>
              <p:cNvSpPr/>
              <p:nvPr/>
            </p:nvSpPr>
            <p:spPr>
              <a:xfrm>
                <a:off x="4002819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AAF32E3-7C83-2848-8EA4-49F406568B2D}"/>
                  </a:ext>
                </a:extLst>
              </p:cNvPr>
              <p:cNvCxnSpPr>
                <a:cxnSpLocks/>
                <a:stCxn id="41" idx="3"/>
                <a:endCxn id="42" idx="0"/>
              </p:cNvCxnSpPr>
              <p:nvPr/>
            </p:nvCxnSpPr>
            <p:spPr>
              <a:xfrm flipH="1">
                <a:off x="2246419" y="4388822"/>
                <a:ext cx="796954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20377F-C003-BE4B-A143-DA21DCAFC679}"/>
                  </a:ext>
                </a:extLst>
              </p:cNvPr>
              <p:cNvCxnSpPr>
                <a:cxnSpLocks/>
                <a:stCxn id="41" idx="5"/>
                <a:endCxn id="43" idx="0"/>
              </p:cNvCxnSpPr>
              <p:nvPr/>
            </p:nvCxnSpPr>
            <p:spPr>
              <a:xfrm>
                <a:off x="3436942" y="4388822"/>
                <a:ext cx="844173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38F293-2190-1F4C-B6F4-3666CBB220D6}"/>
                </a:ext>
              </a:extLst>
            </p:cNvPr>
            <p:cNvCxnSpPr>
              <a:cxnSpLocks/>
              <a:stCxn id="11" idx="3"/>
              <a:endCxn id="41" idx="7"/>
            </p:cNvCxnSpPr>
            <p:nvPr/>
          </p:nvCxnSpPr>
          <p:spPr>
            <a:xfrm flipH="1">
              <a:off x="2924249" y="3447156"/>
              <a:ext cx="1490721" cy="52691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75AF3D-0423-6542-A217-16D99861BBF2}"/>
                </a:ext>
              </a:extLst>
            </p:cNvPr>
            <p:cNvCxnSpPr>
              <a:cxnSpLocks/>
              <a:stCxn id="11" idx="5"/>
              <a:endCxn id="28" idx="0"/>
            </p:cNvCxnSpPr>
            <p:nvPr/>
          </p:nvCxnSpPr>
          <p:spPr>
            <a:xfrm>
              <a:off x="4808539" y="3447156"/>
              <a:ext cx="1767514" cy="459931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17C83D-4E48-6546-A9C3-6A0C1E208AF5}"/>
                </a:ext>
              </a:extLst>
            </p:cNvPr>
            <p:cNvGrpSpPr/>
            <p:nvPr/>
          </p:nvGrpSpPr>
          <p:grpSpPr>
            <a:xfrm>
              <a:off x="937510" y="5232957"/>
              <a:ext cx="1547179" cy="959533"/>
              <a:chOff x="2405271" y="4415260"/>
              <a:chExt cx="1547179" cy="95953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3BA159A-5B58-0646-ADB4-A23F3C98EA7E}"/>
                  </a:ext>
                </a:extLst>
              </p:cNvPr>
              <p:cNvSpPr/>
              <p:nvPr/>
            </p:nvSpPr>
            <p:spPr>
              <a:xfrm>
                <a:off x="2405271" y="481820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B6887A-FAF8-C04B-9B22-170AF9797F7B}"/>
                  </a:ext>
                </a:extLst>
              </p:cNvPr>
              <p:cNvSpPr/>
              <p:nvPr/>
            </p:nvSpPr>
            <p:spPr>
              <a:xfrm>
                <a:off x="3395859" y="4798560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151425-C074-A844-88E6-A5CC29790359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2683568" y="4415260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1810753-0232-FC49-82CD-35300B960718}"/>
                  </a:ext>
                </a:extLst>
              </p:cNvPr>
              <p:cNvCxnSpPr>
                <a:cxnSpLocks/>
                <a:stCxn id="42" idx="5"/>
                <a:endCxn id="38" idx="0"/>
              </p:cNvCxnSpPr>
              <p:nvPr/>
            </p:nvCxnSpPr>
            <p:spPr>
              <a:xfrm>
                <a:off x="3398271" y="4415260"/>
                <a:ext cx="275884" cy="38330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12540-E012-6047-B8BF-377929273823}"/>
                </a:ext>
              </a:extLst>
            </p:cNvPr>
            <p:cNvGrpSpPr/>
            <p:nvPr/>
          </p:nvGrpSpPr>
          <p:grpSpPr>
            <a:xfrm>
              <a:off x="2924249" y="5232957"/>
              <a:ext cx="1647750" cy="942859"/>
              <a:chOff x="2507438" y="4413594"/>
              <a:chExt cx="1647750" cy="94285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84E8056-154C-2C49-8549-2B00C263C126}"/>
                  </a:ext>
                </a:extLst>
              </p:cNvPr>
              <p:cNvSpPr/>
              <p:nvPr/>
            </p:nvSpPr>
            <p:spPr>
              <a:xfrm>
                <a:off x="2507438" y="479986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9E701CB-AB2F-5B44-8740-0648AF5A46C8}"/>
                  </a:ext>
                </a:extLst>
              </p:cNvPr>
              <p:cNvSpPr/>
              <p:nvPr/>
            </p:nvSpPr>
            <p:spPr>
              <a:xfrm>
                <a:off x="3598597" y="4796895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1E10A24-0D52-574C-B550-7D4D31C792FF}"/>
                  </a:ext>
                </a:extLst>
              </p:cNvPr>
              <p:cNvCxnSpPr>
                <a:cxnSpLocks/>
                <a:stCxn id="43" idx="3"/>
                <a:endCxn id="33" idx="0"/>
              </p:cNvCxnSpPr>
              <p:nvPr/>
            </p:nvCxnSpPr>
            <p:spPr>
              <a:xfrm flipH="1">
                <a:off x="2785734" y="4413594"/>
                <a:ext cx="369092" cy="38626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26D1174-7FB1-C04E-A86C-F7FD2D5929B3}"/>
                  </a:ext>
                </a:extLst>
              </p:cNvPr>
              <p:cNvCxnSpPr>
                <a:cxnSpLocks/>
                <a:stCxn id="43" idx="5"/>
                <a:endCxn id="34" idx="0"/>
              </p:cNvCxnSpPr>
              <p:nvPr/>
            </p:nvCxnSpPr>
            <p:spPr>
              <a:xfrm>
                <a:off x="3548395" y="4413594"/>
                <a:ext cx="328498" cy="383301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2A3982-D5A3-B44C-829E-1B3EAF4BB4B8}"/>
                </a:ext>
              </a:extLst>
            </p:cNvPr>
            <p:cNvGrpSpPr/>
            <p:nvPr/>
          </p:nvGrpSpPr>
          <p:grpSpPr>
            <a:xfrm>
              <a:off x="5304018" y="3907087"/>
              <a:ext cx="2591287" cy="1421913"/>
              <a:chOff x="1968123" y="3913742"/>
              <a:chExt cx="2591287" cy="142191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254EC7F-9831-DD44-8105-0A86241C0A94}"/>
                  </a:ext>
                </a:extLst>
              </p:cNvPr>
              <p:cNvSpPr/>
              <p:nvPr/>
            </p:nvSpPr>
            <p:spPr>
              <a:xfrm>
                <a:off x="2961862" y="391374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213F9-E544-D34F-8877-64D0E5D15C00}"/>
                  </a:ext>
                </a:extLst>
              </p:cNvPr>
              <p:cNvSpPr/>
              <p:nvPr/>
            </p:nvSpPr>
            <p:spPr>
              <a:xfrm>
                <a:off x="1968123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726057-0828-D641-812C-ABC4B646FA0E}"/>
                  </a:ext>
                </a:extLst>
              </p:cNvPr>
              <p:cNvSpPr/>
              <p:nvPr/>
            </p:nvSpPr>
            <p:spPr>
              <a:xfrm>
                <a:off x="4002819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BC96A2F-5B01-AF4D-BDDA-C4144FCDD947}"/>
                  </a:ext>
                </a:extLst>
              </p:cNvPr>
              <p:cNvCxnSpPr>
                <a:cxnSpLocks/>
                <a:stCxn id="28" idx="3"/>
                <a:endCxn id="29" idx="0"/>
              </p:cNvCxnSpPr>
              <p:nvPr/>
            </p:nvCxnSpPr>
            <p:spPr>
              <a:xfrm flipH="1">
                <a:off x="2246419" y="4388822"/>
                <a:ext cx="796954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EF8187-BF40-C240-9A29-A06F465489DF}"/>
                  </a:ext>
                </a:extLst>
              </p:cNvPr>
              <p:cNvCxnSpPr>
                <a:cxnSpLocks/>
                <a:stCxn id="28" idx="5"/>
                <a:endCxn id="30" idx="0"/>
              </p:cNvCxnSpPr>
              <p:nvPr/>
            </p:nvCxnSpPr>
            <p:spPr>
              <a:xfrm>
                <a:off x="3436942" y="4388822"/>
                <a:ext cx="844173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45CD3C-C955-3041-AF21-D7E5C550A57C}"/>
                </a:ext>
              </a:extLst>
            </p:cNvPr>
            <p:cNvGrpSpPr/>
            <p:nvPr/>
          </p:nvGrpSpPr>
          <p:grpSpPr>
            <a:xfrm>
              <a:off x="4886574" y="5247489"/>
              <a:ext cx="1547179" cy="920436"/>
              <a:chOff x="2405271" y="4454357"/>
              <a:chExt cx="1547179" cy="92043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7609B22-0650-E54F-862C-25AD60B13CC7}"/>
                  </a:ext>
                </a:extLst>
              </p:cNvPr>
              <p:cNvSpPr/>
              <p:nvPr/>
            </p:nvSpPr>
            <p:spPr>
              <a:xfrm>
                <a:off x="2405271" y="481820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6E0DEB-3B3E-B348-A80A-B6728B3CAFA5}"/>
                  </a:ext>
                </a:extLst>
              </p:cNvPr>
              <p:cNvSpPr/>
              <p:nvPr/>
            </p:nvSpPr>
            <p:spPr>
              <a:xfrm>
                <a:off x="3395859" y="4798560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84A89C-42DC-E74F-868A-01406942654D}"/>
                  </a:ext>
                </a:extLst>
              </p:cNvPr>
              <p:cNvCxnSpPr>
                <a:cxnSpLocks/>
                <a:stCxn id="29" idx="3"/>
                <a:endCxn id="24" idx="0"/>
              </p:cNvCxnSpPr>
              <p:nvPr/>
            </p:nvCxnSpPr>
            <p:spPr>
              <a:xfrm flipH="1">
                <a:off x="2683567" y="4454357"/>
                <a:ext cx="220659" cy="363845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8EB098-C31D-3543-A206-BD4D3906E93B}"/>
                  </a:ext>
                </a:extLst>
              </p:cNvPr>
              <p:cNvCxnSpPr>
                <a:cxnSpLocks/>
                <a:stCxn id="29" idx="5"/>
                <a:endCxn id="25" idx="0"/>
              </p:cNvCxnSpPr>
              <p:nvPr/>
            </p:nvCxnSpPr>
            <p:spPr>
              <a:xfrm>
                <a:off x="3297795" y="4454357"/>
                <a:ext cx="376360" cy="34420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C2ED76-148F-3744-822F-C9AF192F2286}"/>
                </a:ext>
              </a:extLst>
            </p:cNvPr>
            <p:cNvGrpSpPr/>
            <p:nvPr/>
          </p:nvGrpSpPr>
          <p:grpSpPr>
            <a:xfrm>
              <a:off x="6772837" y="5247489"/>
              <a:ext cx="1647750" cy="881431"/>
              <a:chOff x="2507438" y="4475022"/>
              <a:chExt cx="1647750" cy="8814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93F651-4EB7-C042-BDA4-3877D039666A}"/>
                  </a:ext>
                </a:extLst>
              </p:cNvPr>
              <p:cNvSpPr/>
              <p:nvPr/>
            </p:nvSpPr>
            <p:spPr>
              <a:xfrm>
                <a:off x="2507438" y="479986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5B37BCC-9085-DC4C-B2F3-FD75DC333B24}"/>
                  </a:ext>
                </a:extLst>
              </p:cNvPr>
              <p:cNvSpPr/>
              <p:nvPr/>
            </p:nvSpPr>
            <p:spPr>
              <a:xfrm>
                <a:off x="3598597" y="4796895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F8D80EA-9BD9-2F47-B15F-5DBFD903689B}"/>
                  </a:ext>
                </a:extLst>
              </p:cNvPr>
              <p:cNvCxnSpPr>
                <a:cxnSpLocks/>
                <a:stCxn id="30" idx="3"/>
                <a:endCxn id="20" idx="0"/>
              </p:cNvCxnSpPr>
              <p:nvPr/>
            </p:nvCxnSpPr>
            <p:spPr>
              <a:xfrm flipH="1">
                <a:off x="2785734" y="4475022"/>
                <a:ext cx="369092" cy="32484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8017D3-CE0F-4148-91C9-49E905E735A8}"/>
                  </a:ext>
                </a:extLst>
              </p:cNvPr>
              <p:cNvCxnSpPr>
                <a:cxnSpLocks/>
                <a:stCxn id="30" idx="5"/>
                <a:endCxn id="21" idx="0"/>
              </p:cNvCxnSpPr>
              <p:nvPr/>
            </p:nvCxnSpPr>
            <p:spPr>
              <a:xfrm>
                <a:off x="3548395" y="4475022"/>
                <a:ext cx="328498" cy="32187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6AE203-E435-F842-8F70-DEC6ED68E48B}"/>
              </a:ext>
            </a:extLst>
          </p:cNvPr>
          <p:cNvSpPr/>
          <p:nvPr/>
        </p:nvSpPr>
        <p:spPr>
          <a:xfrm>
            <a:off x="4150086" y="3030287"/>
            <a:ext cx="3913046" cy="329139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6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35</a:t>
            </a:fld>
            <a:endParaRPr lang="en-US" altLang="tr-TR" sz="1400"/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FA9542CD-822C-C74F-B187-B550475E7229}"/>
              </a:ext>
            </a:extLst>
          </p:cNvPr>
          <p:cNvSpPr txBox="1">
            <a:spLocks noChangeArrowheads="1"/>
          </p:cNvSpPr>
          <p:nvPr/>
        </p:nvSpPr>
        <p:spPr>
          <a:xfrm>
            <a:off x="437228" y="1932964"/>
            <a:ext cx="4076730" cy="3971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tr-TR" dirty="0">
                <a:latin typeface="Avenir Next" panose="020B0503020202020204" pitchFamily="34" charset="0"/>
              </a:rPr>
              <a:t>In a complete binary tree with 15 nodes, 8 of those nodes are leaves at the bottom level.</a:t>
            </a:r>
          </a:p>
          <a:p>
            <a:pPr>
              <a:spcBef>
                <a:spcPct val="50000"/>
              </a:spcBef>
              <a:buNone/>
            </a:pPr>
            <a:r>
              <a:rPr lang="en-US" altLang="tr-TR" dirty="0">
                <a:latin typeface="Avenir Next" panose="020B0503020202020204" pitchFamily="34" charset="0"/>
              </a:rPr>
              <a:t>If we perform MAX-HEAPIFY on node </a:t>
            </a:r>
            <a:r>
              <a:rPr lang="en-US" altLang="tr-TR" dirty="0" err="1">
                <a:latin typeface="Avenir Next" panose="020B0503020202020204" pitchFamily="34" charset="0"/>
              </a:rPr>
              <a:t>i</a:t>
            </a:r>
            <a:r>
              <a:rPr lang="en-US" altLang="tr-TR" dirty="0">
                <a:latin typeface="Avenir Next" panose="020B0503020202020204" pitchFamily="34" charset="0"/>
              </a:rPr>
              <a:t>, 7 of the 15 nodes will be involved – about ½ of the nodes.</a:t>
            </a:r>
            <a:endParaRPr lang="en-US" altLang="tr-TR" dirty="0"/>
          </a:p>
          <a:p>
            <a:pPr marL="609600" indent="-609600">
              <a:buFontTx/>
              <a:buNone/>
            </a:pPr>
            <a:endParaRPr lang="en-US" altLang="tr-TR" dirty="0">
              <a:latin typeface="Avenir Next" panose="020B0503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tr-TR" dirty="0"/>
          </a:p>
          <a:p>
            <a:pPr marL="609600" indent="-609600">
              <a:buFontTx/>
              <a:buNone/>
            </a:pPr>
            <a:endParaRPr lang="en-US" altLang="tr-TR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en-US" altLang="tr-TR" dirty="0">
              <a:latin typeface="Avenir Next" panose="020B05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DFA997-FE9C-4C46-994B-7A76F0463480}"/>
              </a:ext>
            </a:extLst>
          </p:cNvPr>
          <p:cNvGrpSpPr/>
          <p:nvPr/>
        </p:nvGrpSpPr>
        <p:grpSpPr>
          <a:xfrm>
            <a:off x="4310613" y="2313404"/>
            <a:ext cx="7483077" cy="3220414"/>
            <a:chOff x="937510" y="2972076"/>
            <a:chExt cx="7483077" cy="32204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6726DD-10D4-3D4F-9843-67418820E169}"/>
                </a:ext>
              </a:extLst>
            </p:cNvPr>
            <p:cNvSpPr/>
            <p:nvPr/>
          </p:nvSpPr>
          <p:spPr>
            <a:xfrm>
              <a:off x="4333459" y="2972076"/>
              <a:ext cx="556591" cy="556591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6A814C-A2B5-8E43-9006-CB19B0053E32}"/>
                </a:ext>
              </a:extLst>
            </p:cNvPr>
            <p:cNvGrpSpPr/>
            <p:nvPr/>
          </p:nvGrpSpPr>
          <p:grpSpPr>
            <a:xfrm>
              <a:off x="1455430" y="3892555"/>
              <a:ext cx="2591287" cy="1421913"/>
              <a:chOff x="1968123" y="3913742"/>
              <a:chExt cx="2591287" cy="142191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280C3B2-BD9E-224B-98AB-21BB406C63FC}"/>
                  </a:ext>
                </a:extLst>
              </p:cNvPr>
              <p:cNvSpPr/>
              <p:nvPr/>
            </p:nvSpPr>
            <p:spPr>
              <a:xfrm>
                <a:off x="2961862" y="391374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F861D23-B8BB-394B-9FDF-79C87BD752A1}"/>
                  </a:ext>
                </a:extLst>
              </p:cNvPr>
              <p:cNvSpPr/>
              <p:nvPr/>
            </p:nvSpPr>
            <p:spPr>
              <a:xfrm>
                <a:off x="1968123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C933C94-2397-5243-B8FB-5C1D9D0B9939}"/>
                  </a:ext>
                </a:extLst>
              </p:cNvPr>
              <p:cNvSpPr/>
              <p:nvPr/>
            </p:nvSpPr>
            <p:spPr>
              <a:xfrm>
                <a:off x="4002819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AAF32E3-7C83-2848-8EA4-49F406568B2D}"/>
                  </a:ext>
                </a:extLst>
              </p:cNvPr>
              <p:cNvCxnSpPr>
                <a:cxnSpLocks/>
                <a:stCxn id="41" idx="3"/>
                <a:endCxn id="42" idx="0"/>
              </p:cNvCxnSpPr>
              <p:nvPr/>
            </p:nvCxnSpPr>
            <p:spPr>
              <a:xfrm flipH="1">
                <a:off x="2246419" y="4388822"/>
                <a:ext cx="796954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20377F-C003-BE4B-A143-DA21DCAFC679}"/>
                  </a:ext>
                </a:extLst>
              </p:cNvPr>
              <p:cNvCxnSpPr>
                <a:cxnSpLocks/>
                <a:stCxn id="41" idx="5"/>
                <a:endCxn id="43" idx="0"/>
              </p:cNvCxnSpPr>
              <p:nvPr/>
            </p:nvCxnSpPr>
            <p:spPr>
              <a:xfrm>
                <a:off x="3436942" y="4388822"/>
                <a:ext cx="844173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38F293-2190-1F4C-B6F4-3666CBB220D6}"/>
                </a:ext>
              </a:extLst>
            </p:cNvPr>
            <p:cNvCxnSpPr>
              <a:cxnSpLocks/>
              <a:stCxn id="11" idx="3"/>
              <a:endCxn id="41" idx="7"/>
            </p:cNvCxnSpPr>
            <p:nvPr/>
          </p:nvCxnSpPr>
          <p:spPr>
            <a:xfrm flipH="1">
              <a:off x="2924249" y="3447156"/>
              <a:ext cx="1490721" cy="52691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75AF3D-0423-6542-A217-16D99861BBF2}"/>
                </a:ext>
              </a:extLst>
            </p:cNvPr>
            <p:cNvCxnSpPr>
              <a:cxnSpLocks/>
              <a:stCxn id="11" idx="5"/>
              <a:endCxn id="28" idx="0"/>
            </p:cNvCxnSpPr>
            <p:nvPr/>
          </p:nvCxnSpPr>
          <p:spPr>
            <a:xfrm>
              <a:off x="4808539" y="3447156"/>
              <a:ext cx="1767514" cy="459931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17C83D-4E48-6546-A9C3-6A0C1E208AF5}"/>
                </a:ext>
              </a:extLst>
            </p:cNvPr>
            <p:cNvGrpSpPr/>
            <p:nvPr/>
          </p:nvGrpSpPr>
          <p:grpSpPr>
            <a:xfrm>
              <a:off x="937510" y="5232957"/>
              <a:ext cx="1547179" cy="959533"/>
              <a:chOff x="2405271" y="4415260"/>
              <a:chExt cx="1547179" cy="95953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3BA159A-5B58-0646-ADB4-A23F3C98EA7E}"/>
                  </a:ext>
                </a:extLst>
              </p:cNvPr>
              <p:cNvSpPr/>
              <p:nvPr/>
            </p:nvSpPr>
            <p:spPr>
              <a:xfrm>
                <a:off x="2405271" y="481820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B6887A-FAF8-C04B-9B22-170AF9797F7B}"/>
                  </a:ext>
                </a:extLst>
              </p:cNvPr>
              <p:cNvSpPr/>
              <p:nvPr/>
            </p:nvSpPr>
            <p:spPr>
              <a:xfrm>
                <a:off x="3395859" y="4798560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151425-C074-A844-88E6-A5CC29790359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2683568" y="4415260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1810753-0232-FC49-82CD-35300B960718}"/>
                  </a:ext>
                </a:extLst>
              </p:cNvPr>
              <p:cNvCxnSpPr>
                <a:cxnSpLocks/>
                <a:stCxn id="42" idx="5"/>
                <a:endCxn id="38" idx="0"/>
              </p:cNvCxnSpPr>
              <p:nvPr/>
            </p:nvCxnSpPr>
            <p:spPr>
              <a:xfrm>
                <a:off x="3398271" y="4415260"/>
                <a:ext cx="275884" cy="38330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12540-E012-6047-B8BF-377929273823}"/>
                </a:ext>
              </a:extLst>
            </p:cNvPr>
            <p:cNvGrpSpPr/>
            <p:nvPr/>
          </p:nvGrpSpPr>
          <p:grpSpPr>
            <a:xfrm>
              <a:off x="2924249" y="5232957"/>
              <a:ext cx="1647750" cy="942859"/>
              <a:chOff x="2507438" y="4413594"/>
              <a:chExt cx="1647750" cy="94285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84E8056-154C-2C49-8549-2B00C263C126}"/>
                  </a:ext>
                </a:extLst>
              </p:cNvPr>
              <p:cNvSpPr/>
              <p:nvPr/>
            </p:nvSpPr>
            <p:spPr>
              <a:xfrm>
                <a:off x="2507438" y="479986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9E701CB-AB2F-5B44-8740-0648AF5A46C8}"/>
                  </a:ext>
                </a:extLst>
              </p:cNvPr>
              <p:cNvSpPr/>
              <p:nvPr/>
            </p:nvSpPr>
            <p:spPr>
              <a:xfrm>
                <a:off x="3598597" y="4796895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1E10A24-0D52-574C-B550-7D4D31C792FF}"/>
                  </a:ext>
                </a:extLst>
              </p:cNvPr>
              <p:cNvCxnSpPr>
                <a:cxnSpLocks/>
                <a:stCxn id="43" idx="3"/>
                <a:endCxn id="33" idx="0"/>
              </p:cNvCxnSpPr>
              <p:nvPr/>
            </p:nvCxnSpPr>
            <p:spPr>
              <a:xfrm flipH="1">
                <a:off x="2785734" y="4413594"/>
                <a:ext cx="369092" cy="38626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26D1174-7FB1-C04E-A86C-F7FD2D5929B3}"/>
                  </a:ext>
                </a:extLst>
              </p:cNvPr>
              <p:cNvCxnSpPr>
                <a:cxnSpLocks/>
                <a:stCxn id="43" idx="5"/>
                <a:endCxn id="34" idx="0"/>
              </p:cNvCxnSpPr>
              <p:nvPr/>
            </p:nvCxnSpPr>
            <p:spPr>
              <a:xfrm>
                <a:off x="3548395" y="4413594"/>
                <a:ext cx="328498" cy="383301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2A3982-D5A3-B44C-829E-1B3EAF4BB4B8}"/>
                </a:ext>
              </a:extLst>
            </p:cNvPr>
            <p:cNvGrpSpPr/>
            <p:nvPr/>
          </p:nvGrpSpPr>
          <p:grpSpPr>
            <a:xfrm>
              <a:off x="5304018" y="3907087"/>
              <a:ext cx="2591287" cy="1421913"/>
              <a:chOff x="1968123" y="3913742"/>
              <a:chExt cx="2591287" cy="142191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254EC7F-9831-DD44-8105-0A86241C0A94}"/>
                  </a:ext>
                </a:extLst>
              </p:cNvPr>
              <p:cNvSpPr/>
              <p:nvPr/>
            </p:nvSpPr>
            <p:spPr>
              <a:xfrm>
                <a:off x="2961862" y="391374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213F9-E544-D34F-8877-64D0E5D15C00}"/>
                  </a:ext>
                </a:extLst>
              </p:cNvPr>
              <p:cNvSpPr/>
              <p:nvPr/>
            </p:nvSpPr>
            <p:spPr>
              <a:xfrm>
                <a:off x="1968123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726057-0828-D641-812C-ABC4B646FA0E}"/>
                  </a:ext>
                </a:extLst>
              </p:cNvPr>
              <p:cNvSpPr/>
              <p:nvPr/>
            </p:nvSpPr>
            <p:spPr>
              <a:xfrm>
                <a:off x="4002819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BC96A2F-5B01-AF4D-BDDA-C4144FCDD947}"/>
                  </a:ext>
                </a:extLst>
              </p:cNvPr>
              <p:cNvCxnSpPr>
                <a:cxnSpLocks/>
                <a:stCxn id="28" idx="3"/>
                <a:endCxn id="29" idx="0"/>
              </p:cNvCxnSpPr>
              <p:nvPr/>
            </p:nvCxnSpPr>
            <p:spPr>
              <a:xfrm flipH="1">
                <a:off x="2246419" y="4388822"/>
                <a:ext cx="796954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EF8187-BF40-C240-9A29-A06F465489DF}"/>
                  </a:ext>
                </a:extLst>
              </p:cNvPr>
              <p:cNvCxnSpPr>
                <a:cxnSpLocks/>
                <a:stCxn id="28" idx="5"/>
                <a:endCxn id="30" idx="0"/>
              </p:cNvCxnSpPr>
              <p:nvPr/>
            </p:nvCxnSpPr>
            <p:spPr>
              <a:xfrm>
                <a:off x="3436942" y="4388822"/>
                <a:ext cx="844173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45CD3C-C955-3041-AF21-D7E5C550A57C}"/>
                </a:ext>
              </a:extLst>
            </p:cNvPr>
            <p:cNvGrpSpPr/>
            <p:nvPr/>
          </p:nvGrpSpPr>
          <p:grpSpPr>
            <a:xfrm>
              <a:off x="4886574" y="5247489"/>
              <a:ext cx="1547179" cy="920436"/>
              <a:chOff x="2405271" y="4454357"/>
              <a:chExt cx="1547179" cy="92043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7609B22-0650-E54F-862C-25AD60B13CC7}"/>
                  </a:ext>
                </a:extLst>
              </p:cNvPr>
              <p:cNvSpPr/>
              <p:nvPr/>
            </p:nvSpPr>
            <p:spPr>
              <a:xfrm>
                <a:off x="2405271" y="481820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6E0DEB-3B3E-B348-A80A-B6728B3CAFA5}"/>
                  </a:ext>
                </a:extLst>
              </p:cNvPr>
              <p:cNvSpPr/>
              <p:nvPr/>
            </p:nvSpPr>
            <p:spPr>
              <a:xfrm>
                <a:off x="3395859" y="4798560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84A89C-42DC-E74F-868A-01406942654D}"/>
                  </a:ext>
                </a:extLst>
              </p:cNvPr>
              <p:cNvCxnSpPr>
                <a:cxnSpLocks/>
                <a:stCxn id="29" idx="3"/>
                <a:endCxn id="24" idx="0"/>
              </p:cNvCxnSpPr>
              <p:nvPr/>
            </p:nvCxnSpPr>
            <p:spPr>
              <a:xfrm flipH="1">
                <a:off x="2683567" y="4454357"/>
                <a:ext cx="220659" cy="363845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8EB098-C31D-3543-A206-BD4D3906E93B}"/>
                  </a:ext>
                </a:extLst>
              </p:cNvPr>
              <p:cNvCxnSpPr>
                <a:cxnSpLocks/>
                <a:stCxn id="29" idx="5"/>
                <a:endCxn id="25" idx="0"/>
              </p:cNvCxnSpPr>
              <p:nvPr/>
            </p:nvCxnSpPr>
            <p:spPr>
              <a:xfrm>
                <a:off x="3297795" y="4454357"/>
                <a:ext cx="376360" cy="34420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C2ED76-148F-3744-822F-C9AF192F2286}"/>
                </a:ext>
              </a:extLst>
            </p:cNvPr>
            <p:cNvGrpSpPr/>
            <p:nvPr/>
          </p:nvGrpSpPr>
          <p:grpSpPr>
            <a:xfrm>
              <a:off x="6772837" y="5247489"/>
              <a:ext cx="1647750" cy="881431"/>
              <a:chOff x="2507438" y="4475022"/>
              <a:chExt cx="1647750" cy="8814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93F651-4EB7-C042-BDA4-3877D039666A}"/>
                  </a:ext>
                </a:extLst>
              </p:cNvPr>
              <p:cNvSpPr/>
              <p:nvPr/>
            </p:nvSpPr>
            <p:spPr>
              <a:xfrm>
                <a:off x="2507438" y="479986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5B37BCC-9085-DC4C-B2F3-FD75DC333B24}"/>
                  </a:ext>
                </a:extLst>
              </p:cNvPr>
              <p:cNvSpPr/>
              <p:nvPr/>
            </p:nvSpPr>
            <p:spPr>
              <a:xfrm>
                <a:off x="3598597" y="4796895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F8D80EA-9BD9-2F47-B15F-5DBFD903689B}"/>
                  </a:ext>
                </a:extLst>
              </p:cNvPr>
              <p:cNvCxnSpPr>
                <a:cxnSpLocks/>
                <a:stCxn id="30" idx="3"/>
                <a:endCxn id="20" idx="0"/>
              </p:cNvCxnSpPr>
              <p:nvPr/>
            </p:nvCxnSpPr>
            <p:spPr>
              <a:xfrm flipH="1">
                <a:off x="2785734" y="4475022"/>
                <a:ext cx="369092" cy="32484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8017D3-CE0F-4148-91C9-49E905E735A8}"/>
                  </a:ext>
                </a:extLst>
              </p:cNvPr>
              <p:cNvCxnSpPr>
                <a:cxnSpLocks/>
                <a:stCxn id="30" idx="5"/>
                <a:endCxn id="21" idx="0"/>
              </p:cNvCxnSpPr>
              <p:nvPr/>
            </p:nvCxnSpPr>
            <p:spPr>
              <a:xfrm>
                <a:off x="3548395" y="4475022"/>
                <a:ext cx="328498" cy="32187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8010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36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11275"/>
            <a:ext cx="9816548" cy="109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What is the worst case?</a:t>
            </a:r>
            <a:endParaRPr lang="en-US" altLang="tr-TR" sz="3200" dirty="0"/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FA9542CD-822C-C74F-B187-B550475E7229}"/>
              </a:ext>
            </a:extLst>
          </p:cNvPr>
          <p:cNvSpPr txBox="1">
            <a:spLocks noChangeArrowheads="1"/>
          </p:cNvSpPr>
          <p:nvPr/>
        </p:nvSpPr>
        <p:spPr>
          <a:xfrm>
            <a:off x="559905" y="2780991"/>
            <a:ext cx="3913046" cy="346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Here 7 out of 11 nodes are involved.  </a:t>
            </a:r>
          </a:p>
          <a:p>
            <a:pPr>
              <a:spcBef>
                <a:spcPct val="50000"/>
              </a:spcBef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In general, </a:t>
            </a:r>
            <a:r>
              <a:rPr lang="en-US" altLang="tr-TR" sz="3200" dirty="0">
                <a:latin typeface="Avenir Next" panose="020B0503020202020204" pitchFamily="34" charset="0"/>
                <a:sym typeface="Symbol" pitchFamily="2" charset="2"/>
              </a:rPr>
              <a:t></a:t>
            </a:r>
            <a:r>
              <a:rPr lang="en-US" altLang="tr-TR" sz="3200" dirty="0">
                <a:latin typeface="Avenir Next" panose="020B0503020202020204" pitchFamily="34" charset="0"/>
              </a:rPr>
              <a:t>2/3rds of the tree might be involved in the worst case.</a:t>
            </a:r>
          </a:p>
          <a:p>
            <a:pPr>
              <a:spcBef>
                <a:spcPct val="50000"/>
              </a:spcBef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tr-TR" sz="3200" dirty="0"/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  <p:sp>
        <p:nvSpPr>
          <p:cNvPr id="46" name="Rectangle 1027">
            <a:extLst>
              <a:ext uri="{FF2B5EF4-FFF2-40B4-BE49-F238E27FC236}">
                <a16:creationId xmlns:a16="http://schemas.microsoft.com/office/drawing/2014/main" id="{81A94EB1-B621-CC4E-A44D-9842A613639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59303"/>
            <a:ext cx="9816548" cy="109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When the last row of the tree is half full.</a:t>
            </a: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20ADB-3BCF-BC45-9426-70D79871C59B}"/>
              </a:ext>
            </a:extLst>
          </p:cNvPr>
          <p:cNvGrpSpPr/>
          <p:nvPr/>
        </p:nvGrpSpPr>
        <p:grpSpPr>
          <a:xfrm>
            <a:off x="4580519" y="2483304"/>
            <a:ext cx="6277064" cy="3737264"/>
            <a:chOff x="2715049" y="689012"/>
            <a:chExt cx="6277064" cy="37372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51418EA-5583-A942-B11D-4EA44B9747E8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C0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BCA61A-0F5E-3D44-A7BB-96338BA4D04F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908440-5A69-C646-B97B-4CB100271BB7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7B9F46B-CC27-D446-993F-C7D9163E08A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86977E-FE21-3C41-9003-827A7A6CD23F}"/>
                </a:ext>
              </a:extLst>
            </p:cNvPr>
            <p:cNvCxnSpPr>
              <a:cxnSpLocks/>
              <a:stCxn id="47" idx="3"/>
              <a:endCxn id="49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233E0A-C4C3-7B44-B753-809DB0940D5D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9D8259-5ED3-DC4D-BF25-C04C9B9F9353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E52EC64-0FD9-9143-9D6E-670097DFA379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14F41F5-1008-C649-9758-628F246014B3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0BD726-4821-0546-8F02-CDCDD8B5D5B9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F9248B-44B5-8E4E-90BB-3334854C10C5}"/>
                </a:ext>
              </a:extLst>
            </p:cNvPr>
            <p:cNvCxnSpPr>
              <a:cxnSpLocks/>
              <a:stCxn id="53" idx="5"/>
              <a:endCxn id="55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BF5B73-0D23-0441-A9B2-797A428E2451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869ABA-9C80-A44E-A0E2-49BB1A74ED80}"/>
                </a:ext>
              </a:extLst>
            </p:cNvPr>
            <p:cNvCxnSpPr>
              <a:cxnSpLocks/>
              <a:stCxn id="48" idx="5"/>
              <a:endCxn id="53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813D204-B9A4-D744-9BF5-9FE006EABC31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7634AF-3215-3D40-8317-8DB9A1051B27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96DDA9-459F-2249-B5B5-B788F22AE066}"/>
                </a:ext>
              </a:extLst>
            </p:cNvPr>
            <p:cNvCxnSpPr>
              <a:cxnSpLocks/>
              <a:stCxn id="49" idx="3"/>
              <a:endCxn id="60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6816EE-EDB8-714C-99CA-9408C82F586A}"/>
                </a:ext>
              </a:extLst>
            </p:cNvPr>
            <p:cNvCxnSpPr>
              <a:cxnSpLocks/>
              <a:stCxn id="49" idx="5"/>
              <a:endCxn id="61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C3B411-EF6E-B648-AC9D-4DEB0BDAD134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577B6CF-C3E7-174E-B454-87C7208CAFF5}"/>
                </a:ext>
              </a:extLst>
            </p:cNvPr>
            <p:cNvCxnSpPr>
              <a:cxnSpLocks/>
              <a:stCxn id="50" idx="3"/>
              <a:endCxn id="64" idx="0"/>
            </p:cNvCxnSpPr>
            <p:nvPr/>
          </p:nvCxnSpPr>
          <p:spPr>
            <a:xfrm flipH="1">
              <a:off x="5394862" y="33834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342B38C-7DAE-9441-A4E2-64FD3033CDA7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4CD299-B352-804C-9511-A59EF4DF7D3B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CF4D17-716A-DA40-83F4-CC5F813B0871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A3E83B-9F0A-2E41-A754-3132C340D98D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C16F0A-2096-414D-AC06-AC96D8E42993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FE149C-DD8B-384A-9989-EC8E12BCC689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C28B89-B003-B043-B94C-AEFED5E570E9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505925-778E-1642-A021-8D2E14E5135F}"/>
                </a:ext>
              </a:extLst>
            </p:cNvPr>
            <p:cNvSpPr txBox="1"/>
            <p:nvPr/>
          </p:nvSpPr>
          <p:spPr>
            <a:xfrm>
              <a:off x="2715049" y="35430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CB9D840-806D-064C-98EA-3D3B821CE310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899A23-2E3D-8847-A1A1-E150A1A37D45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B3D79DEF-B978-614E-8DD8-B18A11B9485B}"/>
              </a:ext>
            </a:extLst>
          </p:cNvPr>
          <p:cNvSpPr/>
          <p:nvPr/>
        </p:nvSpPr>
        <p:spPr>
          <a:xfrm>
            <a:off x="7994872" y="5497000"/>
            <a:ext cx="723568" cy="723568"/>
          </a:xfrm>
          <a:prstGeom prst="ellipse">
            <a:avLst/>
          </a:prstGeom>
          <a:noFill/>
          <a:ln w="603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653D1-CB59-7E42-A77C-8C1BFF64A67C}"/>
              </a:ext>
            </a:extLst>
          </p:cNvPr>
          <p:cNvCxnSpPr>
            <a:cxnSpLocks/>
            <a:stCxn id="50" idx="5"/>
            <a:endCxn id="39" idx="0"/>
          </p:cNvCxnSpPr>
          <p:nvPr/>
        </p:nvCxnSpPr>
        <p:spPr>
          <a:xfrm>
            <a:off x="7936454" y="5177757"/>
            <a:ext cx="420202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19CC63-1EA4-9645-9878-519CC1B98896}"/>
              </a:ext>
            </a:extLst>
          </p:cNvPr>
          <p:cNvSpPr txBox="1"/>
          <p:nvPr/>
        </p:nvSpPr>
        <p:spPr>
          <a:xfrm>
            <a:off x="8605992" y="53425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21026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37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03413"/>
            <a:ext cx="10055087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Remember that, in a complete binary tree, more than half of the nodes in the entire tree are the leaf nodes on the bottom level of the tree.</a:t>
            </a: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But the only nodes involved in MAX-HEAPIFY are the descendants of A[</a:t>
            </a:r>
            <a:r>
              <a:rPr lang="en-US" altLang="tr-TR" sz="3200" dirty="0" err="1">
                <a:latin typeface="Avenir Next" panose="020B0503020202020204" pitchFamily="34" charset="0"/>
              </a:rPr>
              <a:t>i</a:t>
            </a:r>
            <a:r>
              <a:rPr lang="en-US" altLang="tr-TR" sz="3200" dirty="0">
                <a:latin typeface="Avenir Next" panose="020B0503020202020204" pitchFamily="34" charset="0"/>
              </a:rPr>
              <a:t>], which must be in A[</a:t>
            </a:r>
            <a:r>
              <a:rPr lang="en-US" altLang="tr-TR" sz="3200" dirty="0" err="1">
                <a:latin typeface="Avenir Next" panose="020B0503020202020204" pitchFamily="34" charset="0"/>
              </a:rPr>
              <a:t>i</a:t>
            </a:r>
            <a:r>
              <a:rPr lang="en-US" altLang="tr-TR" sz="3200" dirty="0">
                <a:latin typeface="Avenir Next" panose="020B0503020202020204" pitchFamily="34" charset="0"/>
              </a:rPr>
              <a:t>]</a:t>
            </a:r>
            <a:r>
              <a:rPr lang="ja-JP" altLang="en-US" sz="3200">
                <a:latin typeface="Avenir Next" panose="020B0503020202020204" pitchFamily="34" charset="0"/>
              </a:rPr>
              <a:t>’</a:t>
            </a:r>
            <a:r>
              <a:rPr lang="en-US" altLang="ja-JP" sz="3200" dirty="0">
                <a:latin typeface="Avenir Next" panose="020B0503020202020204" pitchFamily="34" charset="0"/>
              </a:rPr>
              <a:t>s half of the tree.</a:t>
            </a:r>
          </a:p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So </a:t>
            </a:r>
            <a:r>
              <a:rPr lang="en-US" altLang="tr-TR" sz="3200" dirty="0">
                <a:solidFill>
                  <a:srgbClr val="FFFF00"/>
                </a:solidFill>
                <a:latin typeface="Avenir Next" panose="020B0503020202020204" pitchFamily="34" charset="0"/>
              </a:rPr>
              <a:t>worst case</a:t>
            </a:r>
            <a:r>
              <a:rPr lang="en-US" altLang="tr-TR" sz="3200" dirty="0">
                <a:latin typeface="Avenir Next" panose="020B0503020202020204" pitchFamily="34" charset="0"/>
              </a:rPr>
              <a:t> is when the last row of the tree is half full on the left side and A[</a:t>
            </a:r>
            <a:r>
              <a:rPr lang="en-US" altLang="tr-TR" sz="3200" dirty="0" err="1">
                <a:latin typeface="Avenir Next" panose="020B0503020202020204" pitchFamily="34" charset="0"/>
              </a:rPr>
              <a:t>i</a:t>
            </a:r>
            <a:r>
              <a:rPr lang="en-US" altLang="tr-TR" sz="3200" dirty="0">
                <a:latin typeface="Avenir Next" panose="020B0503020202020204" pitchFamily="34" charset="0"/>
              </a:rPr>
              <a:t>] is their ancestor. </a:t>
            </a:r>
            <a:endParaRPr lang="el-GR" altLang="tr-TR" sz="3200" dirty="0">
              <a:latin typeface="Avenir Next" panose="020B0503020202020204" pitchFamily="34" charset="0"/>
            </a:endParaRP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35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38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03320"/>
            <a:ext cx="10055087" cy="413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The subtrees of the children of our current node have size at most 2n/3.</a:t>
            </a:r>
          </a:p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The running time of MAX_HEAPIFY can be described by the recurrence:</a:t>
            </a:r>
          </a:p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	T(n) ≤ T(2n/3) + </a:t>
            </a:r>
            <a:r>
              <a:rPr lang="el-GR" altLang="tr-TR" sz="3200" dirty="0">
                <a:latin typeface="Avenir Next" panose="020B0503020202020204" pitchFamily="34" charset="0"/>
              </a:rPr>
              <a:t>Θ</a:t>
            </a:r>
            <a:r>
              <a:rPr lang="en-US" altLang="tr-TR" sz="3200" dirty="0">
                <a:latin typeface="Avenir Next" panose="020B0503020202020204" pitchFamily="34" charset="0"/>
              </a:rPr>
              <a:t>(1)</a:t>
            </a:r>
          </a:p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This is Case 2 by the </a:t>
            </a:r>
            <a:r>
              <a:rPr lang="en-US" altLang="tr-TR" sz="3200" dirty="0">
                <a:solidFill>
                  <a:srgbClr val="FFFF00"/>
                </a:solidFill>
                <a:latin typeface="Avenir Next" panose="020B0503020202020204" pitchFamily="34" charset="0"/>
              </a:rPr>
              <a:t>master method</a:t>
            </a:r>
            <a:r>
              <a:rPr lang="en-US" altLang="tr-TR" sz="3200" dirty="0">
                <a:latin typeface="Avenir Next" panose="020B0503020202020204" pitchFamily="34" charset="0"/>
              </a:rPr>
              <a:t>, so:</a:t>
            </a:r>
          </a:p>
          <a:p>
            <a:pPr marL="609600" indent="-609600">
              <a:buFontTx/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	T(n) = O(log</a:t>
            </a:r>
            <a:r>
              <a:rPr lang="en-US" altLang="tr-TR" sz="3200" baseline="-25000" dirty="0">
                <a:latin typeface="Avenir Next" panose="020B0503020202020204" pitchFamily="34" charset="0"/>
              </a:rPr>
              <a:t>2</a:t>
            </a:r>
            <a:r>
              <a:rPr lang="en-US" altLang="tr-TR" sz="3200" dirty="0">
                <a:latin typeface="Avenir Next" panose="020B0503020202020204" pitchFamily="34" charset="0"/>
              </a:rPr>
              <a:t> n)</a:t>
            </a: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22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MAX-HEAPIFY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39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311275"/>
            <a:ext cx="1005508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  <a:p>
            <a:pPr marL="609600" indent="-609600">
              <a:buNone/>
            </a:pPr>
            <a:r>
              <a:rPr lang="en-US" altLang="tr-TR" sz="3200" dirty="0">
                <a:latin typeface="Avenir Next" panose="020B0503020202020204" pitchFamily="34" charset="0"/>
              </a:rPr>
              <a:t>We could also describe the running time of MAX-HEAPIFY for a node of height h as O(h).  (This is useful only if we know the height of a specific node.)</a:t>
            </a:r>
          </a:p>
          <a:p>
            <a:pPr marL="609600" indent="-609600">
              <a:buFontTx/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7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3600" dirty="0"/>
              <a:t>Running time of heapsort is </a:t>
            </a:r>
            <a:r>
              <a:rPr lang="en-US" altLang="tr-TR" sz="3600" dirty="0">
                <a:solidFill>
                  <a:srgbClr val="FFFF00"/>
                </a:solidFill>
              </a:rPr>
              <a:t>O(n log</a:t>
            </a:r>
            <a:r>
              <a:rPr lang="en-US" altLang="tr-TR" sz="3600" baseline="-25000" dirty="0">
                <a:solidFill>
                  <a:srgbClr val="FFFF00"/>
                </a:solidFill>
              </a:rPr>
              <a:t>2</a:t>
            </a:r>
            <a:r>
              <a:rPr lang="en-US" altLang="tr-TR" sz="3600" dirty="0">
                <a:solidFill>
                  <a:srgbClr val="FFFF00"/>
                </a:solidFill>
              </a:rPr>
              <a:t>n)</a:t>
            </a:r>
          </a:p>
          <a:p>
            <a:r>
              <a:rPr lang="en-US" altLang="tr-TR" sz="3600" dirty="0"/>
              <a:t>It sorts </a:t>
            </a:r>
            <a:r>
              <a:rPr lang="en-US" altLang="tr-TR" sz="3600" dirty="0">
                <a:solidFill>
                  <a:srgbClr val="FFFF00"/>
                </a:solidFill>
              </a:rPr>
              <a:t>in place</a:t>
            </a:r>
          </a:p>
          <a:p>
            <a:r>
              <a:rPr lang="en-US" altLang="tr-TR" sz="3600" dirty="0"/>
              <a:t>It uses a </a:t>
            </a:r>
            <a:r>
              <a:rPr lang="en-US" altLang="tr-TR" sz="3600" i="1" dirty="0"/>
              <a:t>data structure </a:t>
            </a:r>
            <a:r>
              <a:rPr lang="en-US" altLang="tr-TR" sz="3600" dirty="0"/>
              <a:t>called a </a:t>
            </a:r>
            <a:r>
              <a:rPr lang="en-US" altLang="tr-TR" sz="3600" i="1" dirty="0">
                <a:solidFill>
                  <a:srgbClr val="FFFF00"/>
                </a:solidFill>
              </a:rPr>
              <a:t>heap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4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248183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BUILD-MAX-HEAP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40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90688"/>
            <a:ext cx="1005508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sz="3200" dirty="0">
                <a:latin typeface="Avenir Next" panose="020B0503020202020204" pitchFamily="34" charset="0"/>
              </a:rPr>
              <a:t>Use MAX-HEAPIFY in a bottom-up manner to convert an array A[1..n] into a heap.</a:t>
            </a:r>
          </a:p>
          <a:p>
            <a:endParaRPr lang="en-US" altLang="tr-TR" sz="3200" dirty="0">
              <a:latin typeface="Avenir Next" panose="020B0503020202020204" pitchFamily="34" charset="0"/>
            </a:endParaRPr>
          </a:p>
          <a:p>
            <a:r>
              <a:rPr lang="en-US" altLang="tr-TR" sz="3200" dirty="0">
                <a:latin typeface="Avenir Next" panose="020B0503020202020204" pitchFamily="34" charset="0"/>
              </a:rPr>
              <a:t>Each leaf is initially a one-element heap. Elements A[</a:t>
            </a:r>
            <a:r>
              <a:rPr lang="en-US" altLang="tr-TR" sz="3200" dirty="0">
                <a:latin typeface="Avenir Next" panose="020B0503020202020204" pitchFamily="34" charset="0"/>
                <a:sym typeface="Symbol" pitchFamily="2" charset="2"/>
              </a:rPr>
              <a:t>n</a:t>
            </a:r>
            <a:r>
              <a:rPr lang="en-US" altLang="tr-TR" sz="3200" dirty="0">
                <a:latin typeface="Avenir Next" panose="020B0503020202020204" pitchFamily="34" charset="0"/>
              </a:rPr>
              <a:t>/2</a:t>
            </a:r>
            <a:r>
              <a:rPr lang="en-US" altLang="tr-TR" sz="3200" dirty="0">
                <a:latin typeface="Avenir Next" panose="020B0503020202020204" pitchFamily="34" charset="0"/>
                <a:sym typeface="Symbol" pitchFamily="2" charset="2"/>
              </a:rPr>
              <a:t> </a:t>
            </a:r>
            <a:r>
              <a:rPr lang="en-US" altLang="tr-TR" sz="3200" dirty="0">
                <a:latin typeface="Avenir Next" panose="020B0503020202020204" pitchFamily="34" charset="0"/>
              </a:rPr>
              <a:t>+ 1..n] are leaves.</a:t>
            </a:r>
          </a:p>
          <a:p>
            <a:endParaRPr lang="en-US" altLang="tr-TR" sz="3200" dirty="0">
              <a:latin typeface="Avenir Next" panose="020B0503020202020204" pitchFamily="34" charset="0"/>
            </a:endParaRPr>
          </a:p>
          <a:p>
            <a:r>
              <a:rPr lang="en-US" altLang="tr-TR" sz="3200" dirty="0">
                <a:latin typeface="Avenir Next" panose="020B0503020202020204" pitchFamily="34" charset="0"/>
              </a:rPr>
              <a:t>MAX-HEAPIFY is called on all interior nodes.</a:t>
            </a:r>
          </a:p>
          <a:p>
            <a:pPr marL="609600" indent="-609600"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8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BUILD-MAX-HEAP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41</a:t>
            </a:fld>
            <a:endParaRPr lang="en-US" altLang="tr-TR" sz="1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5AC892-480C-F640-85C0-C30B488211F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20081"/>
            <a:ext cx="8434387" cy="301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b="1">
                <a:latin typeface="Courier New" panose="02070309020205020404" pitchFamily="49" charset="0"/>
              </a:rPr>
              <a:t>BUILD-MAX-HEAP(A)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>
                <a:latin typeface="Courier New" panose="02070309020205020404" pitchFamily="49" charset="0"/>
              </a:rPr>
              <a:t>heap-size[A] ← length[A]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>
                <a:latin typeface="Courier New" panose="02070309020205020404" pitchFamily="49" charset="0"/>
              </a:rPr>
              <a:t>for i ← floor(length[A]/2) downto 1 do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>
                <a:latin typeface="Courier New" panose="02070309020205020404" pitchFamily="49" charset="0"/>
              </a:rPr>
              <a:t>   MAX-HEAPIFY(A, i)</a:t>
            </a:r>
            <a:endParaRPr lang="en-US" altLang="tr-TR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97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3ABEEC2-37D1-4A4F-A6A7-8828A9D7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84510"/>
              </p:ext>
            </p:extLst>
          </p:nvPr>
        </p:nvGraphicFramePr>
        <p:xfrm>
          <a:off x="1178238" y="5309863"/>
          <a:ext cx="8150090" cy="903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805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D63D81-95DD-E44D-AB97-2B8EE2617EEF}"/>
              </a:ext>
            </a:extLst>
          </p:cNvPr>
          <p:cNvGrpSpPr/>
          <p:nvPr/>
        </p:nvGrpSpPr>
        <p:grpSpPr>
          <a:xfrm>
            <a:off x="1696844" y="656377"/>
            <a:ext cx="6277064" cy="3737264"/>
            <a:chOff x="782444" y="25178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29AED1-CBFB-1048-8CAE-4210A0EB963C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9F6944-00AB-0E4B-88EA-83C5B60EA66B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DA19-ACAB-ED4C-9482-F5923D4FC1A3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D7E73-A11E-634B-A41C-D13E08A623D2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94D342-A0C7-194C-8AAA-C35EC19FAFC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78EE1-D693-DB4E-AA81-8074389A268C}"/>
                </a:ext>
              </a:extLst>
            </p:cNvPr>
            <p:cNvCxnSpPr>
              <a:cxnSpLocks/>
              <a:stCxn id="2" idx="5"/>
              <a:endCxn id="6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84C0F-E15E-E048-8592-8EEDC8F9FFD3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04684A-6D95-B148-9C0F-22F191935329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3C4FD8-686A-B249-8524-5ACF094E8052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68F5E7-7D02-1044-A124-E25B291E700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9E8EA0-7146-1C4B-87DB-418577397E5A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BD27AF-0FE6-DB42-B32E-A20A106C655F}"/>
                </a:ext>
              </a:extLst>
            </p:cNvPr>
            <p:cNvCxnSpPr>
              <a:cxnSpLocks/>
              <a:stCxn id="4" idx="3"/>
              <a:endCxn id="2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6CFCA8-B53D-8A4B-8A00-F73410B00F5D}"/>
                </a:ext>
              </a:extLst>
            </p:cNvPr>
            <p:cNvCxnSpPr>
              <a:cxnSpLocks/>
              <a:stCxn id="4" idx="5"/>
              <a:endCxn id="15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B07250-EA2F-CA47-B7D4-1146FAD99835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474A1A-9442-B848-8E23-B4328295B920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CAAD7B-CAF0-1548-ABE1-4C6BED7BB660}"/>
                </a:ext>
              </a:extLst>
            </p:cNvPr>
            <p:cNvCxnSpPr>
              <a:cxnSpLocks/>
              <a:stCxn id="5" idx="3"/>
              <a:endCxn id="38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E3DA0C-1005-064B-832E-C5809E0D44BF}"/>
                </a:ext>
              </a:extLst>
            </p:cNvPr>
            <p:cNvCxnSpPr>
              <a:cxnSpLocks/>
              <a:stCxn id="5" idx="5"/>
              <a:endCxn id="39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A6E6A8-56C9-164A-A32A-132016BF12B1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722DCB-C3CD-554D-A976-9980982A32B3}"/>
                </a:ext>
              </a:extLst>
            </p:cNvPr>
            <p:cNvCxnSpPr>
              <a:cxnSpLocks/>
              <a:stCxn id="6" idx="3"/>
              <a:endCxn id="46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160236-0318-D542-9389-66E788B68D01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33E258-FA25-114C-8386-13C79BAF961F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940CC-810F-5E48-B29D-34B05F7E5311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33A44-6506-A94D-B138-0D73002FB714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28F87-7BB8-0C40-9BB3-10F4BC0C3663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54B56D-74DF-874A-A094-079598545746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C6988-5DD5-8940-82DD-1710D63320E0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BB81D-795F-F347-9BC7-D1A2EF89CA1C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67123C-1D46-EF41-A270-625CEE0716B2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608FC7-5307-7D45-821C-1324067B0925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6" name="Text Box 56">
            <a:extLst>
              <a:ext uri="{FF2B5EF4-FFF2-40B4-BE49-F238E27FC236}">
                <a16:creationId xmlns:a16="http://schemas.microsoft.com/office/drawing/2014/main" id="{0B6C725B-CBC8-984A-901A-0D3F5F8B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027" y="1102040"/>
            <a:ext cx="30137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length(A) =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floor(length(A)/2) = 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process from 5 to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tr-TR" sz="2000" b="1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461B-3D22-E74F-96DE-994751C0A765}"/>
              </a:ext>
            </a:extLst>
          </p:cNvPr>
          <p:cNvSpPr txBox="1"/>
          <p:nvPr/>
        </p:nvSpPr>
        <p:spPr>
          <a:xfrm>
            <a:off x="914400" y="6957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AF72C-E031-B543-B224-87712AA41AAD}"/>
              </a:ext>
            </a:extLst>
          </p:cNvPr>
          <p:cNvSpPr txBox="1"/>
          <p:nvPr/>
        </p:nvSpPr>
        <p:spPr>
          <a:xfrm>
            <a:off x="4074612" y="2944377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13F907-E9A5-F74E-B2FF-80BF71E4E456}"/>
              </a:ext>
            </a:extLst>
          </p:cNvPr>
          <p:cNvSpPr/>
          <p:nvPr/>
        </p:nvSpPr>
        <p:spPr>
          <a:xfrm>
            <a:off x="1732481" y="2416081"/>
            <a:ext cx="2242181" cy="2362839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549880-E146-6940-99D1-D49C376A5EEE}"/>
              </a:ext>
            </a:extLst>
          </p:cNvPr>
          <p:cNvSpPr/>
          <p:nvPr/>
        </p:nvSpPr>
        <p:spPr>
          <a:xfrm>
            <a:off x="3733054" y="2436231"/>
            <a:ext cx="2024750" cy="2362839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8F9D98-4634-A54B-84D6-9398D52AC27D}"/>
              </a:ext>
            </a:extLst>
          </p:cNvPr>
          <p:cNvSpPr/>
          <p:nvPr/>
        </p:nvSpPr>
        <p:spPr>
          <a:xfrm>
            <a:off x="5626978" y="1603993"/>
            <a:ext cx="2242181" cy="2362839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94F368-1583-CD41-BD6F-963903825930}"/>
              </a:ext>
            </a:extLst>
          </p:cNvPr>
          <p:cNvSpPr/>
          <p:nvPr/>
        </p:nvSpPr>
        <p:spPr>
          <a:xfrm>
            <a:off x="1778268" y="1493715"/>
            <a:ext cx="3952594" cy="3776786"/>
          </a:xfrm>
          <a:prstGeom prst="ellipse">
            <a:avLst/>
          </a:prstGeom>
          <a:solidFill>
            <a:srgbClr val="FDFF9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002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3ABEEC2-37D1-4A4F-A6A7-8828A9D7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05160"/>
              </p:ext>
            </p:extLst>
          </p:nvPr>
        </p:nvGraphicFramePr>
        <p:xfrm>
          <a:off x="1178238" y="5309863"/>
          <a:ext cx="8150090" cy="903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805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D63D81-95DD-E44D-AB97-2B8EE2617EEF}"/>
              </a:ext>
            </a:extLst>
          </p:cNvPr>
          <p:cNvGrpSpPr/>
          <p:nvPr/>
        </p:nvGrpSpPr>
        <p:grpSpPr>
          <a:xfrm>
            <a:off x="1696844" y="656377"/>
            <a:ext cx="6277064" cy="3737264"/>
            <a:chOff x="782444" y="25178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29AED1-CBFB-1048-8CAE-4210A0EB963C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9F6944-00AB-0E4B-88EA-83C5B60EA66B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DA19-ACAB-ED4C-9482-F5923D4FC1A3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D7E73-A11E-634B-A41C-D13E08A623D2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94D342-A0C7-194C-8AAA-C35EC19FAFC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78EE1-D693-DB4E-AA81-8074389A268C}"/>
                </a:ext>
              </a:extLst>
            </p:cNvPr>
            <p:cNvCxnSpPr>
              <a:cxnSpLocks/>
              <a:stCxn id="2" idx="5"/>
              <a:endCxn id="6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84C0F-E15E-E048-8592-8EEDC8F9FFD3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04684A-6D95-B148-9C0F-22F191935329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3C4FD8-686A-B249-8524-5ACF094E8052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68F5E7-7D02-1044-A124-E25B291E700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9E8EA0-7146-1C4B-87DB-418577397E5A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BD27AF-0FE6-DB42-B32E-A20A106C655F}"/>
                </a:ext>
              </a:extLst>
            </p:cNvPr>
            <p:cNvCxnSpPr>
              <a:cxnSpLocks/>
              <a:stCxn id="4" idx="3"/>
              <a:endCxn id="2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6CFCA8-B53D-8A4B-8A00-F73410B00F5D}"/>
                </a:ext>
              </a:extLst>
            </p:cNvPr>
            <p:cNvCxnSpPr>
              <a:cxnSpLocks/>
              <a:stCxn id="4" idx="5"/>
              <a:endCxn id="15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B07250-EA2F-CA47-B7D4-1146FAD99835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474A1A-9442-B848-8E23-B4328295B920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CAAD7B-CAF0-1548-ABE1-4C6BED7BB660}"/>
                </a:ext>
              </a:extLst>
            </p:cNvPr>
            <p:cNvCxnSpPr>
              <a:cxnSpLocks/>
              <a:stCxn id="5" idx="3"/>
              <a:endCxn id="38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E3DA0C-1005-064B-832E-C5809E0D44BF}"/>
                </a:ext>
              </a:extLst>
            </p:cNvPr>
            <p:cNvCxnSpPr>
              <a:cxnSpLocks/>
              <a:stCxn id="5" idx="5"/>
              <a:endCxn id="39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A6E6A8-56C9-164A-A32A-132016BF12B1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722DCB-C3CD-554D-A976-9980982A32B3}"/>
                </a:ext>
              </a:extLst>
            </p:cNvPr>
            <p:cNvCxnSpPr>
              <a:cxnSpLocks/>
              <a:stCxn id="6" idx="3"/>
              <a:endCxn id="46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160236-0318-D542-9389-66E788B68D01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33E258-FA25-114C-8386-13C79BAF961F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940CC-810F-5E48-B29D-34B05F7E5311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33A44-6506-A94D-B138-0D73002FB714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28F87-7BB8-0C40-9BB3-10F4BC0C3663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54B56D-74DF-874A-A094-079598545746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C6988-5DD5-8940-82DD-1710D63320E0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BB81D-795F-F347-9BC7-D1A2EF89CA1C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67123C-1D46-EF41-A270-625CEE0716B2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608FC7-5307-7D45-821C-1324067B0925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EA461B-3D22-E74F-96DE-994751C0A765}"/>
              </a:ext>
            </a:extLst>
          </p:cNvPr>
          <p:cNvSpPr txBox="1"/>
          <p:nvPr/>
        </p:nvSpPr>
        <p:spPr>
          <a:xfrm>
            <a:off x="914400" y="69573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6347EA-DCDD-8141-BA7D-617A10B21AEF}"/>
              </a:ext>
            </a:extLst>
          </p:cNvPr>
          <p:cNvSpPr txBox="1"/>
          <p:nvPr/>
        </p:nvSpPr>
        <p:spPr>
          <a:xfrm>
            <a:off x="2157714" y="2945025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7671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3ABEEC2-37D1-4A4F-A6A7-8828A9D7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46491"/>
              </p:ext>
            </p:extLst>
          </p:nvPr>
        </p:nvGraphicFramePr>
        <p:xfrm>
          <a:off x="1178238" y="5309863"/>
          <a:ext cx="8150090" cy="903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805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D63D81-95DD-E44D-AB97-2B8EE2617EEF}"/>
              </a:ext>
            </a:extLst>
          </p:cNvPr>
          <p:cNvGrpSpPr/>
          <p:nvPr/>
        </p:nvGrpSpPr>
        <p:grpSpPr>
          <a:xfrm>
            <a:off x="1696844" y="656377"/>
            <a:ext cx="6277064" cy="3737264"/>
            <a:chOff x="782444" y="25178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29AED1-CBFB-1048-8CAE-4210A0EB963C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9F6944-00AB-0E4B-88EA-83C5B60EA66B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DA19-ACAB-ED4C-9482-F5923D4FC1A3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D7E73-A11E-634B-A41C-D13E08A623D2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94D342-A0C7-194C-8AAA-C35EC19FAFC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78EE1-D693-DB4E-AA81-8074389A268C}"/>
                </a:ext>
              </a:extLst>
            </p:cNvPr>
            <p:cNvCxnSpPr>
              <a:cxnSpLocks/>
              <a:stCxn id="2" idx="5"/>
              <a:endCxn id="6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84C0F-E15E-E048-8592-8EEDC8F9FFD3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04684A-6D95-B148-9C0F-22F191935329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3C4FD8-686A-B249-8524-5ACF094E8052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68F5E7-7D02-1044-A124-E25B291E700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9E8EA0-7146-1C4B-87DB-418577397E5A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BD27AF-0FE6-DB42-B32E-A20A106C655F}"/>
                </a:ext>
              </a:extLst>
            </p:cNvPr>
            <p:cNvCxnSpPr>
              <a:cxnSpLocks/>
              <a:stCxn id="4" idx="3"/>
              <a:endCxn id="2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6CFCA8-B53D-8A4B-8A00-F73410B00F5D}"/>
                </a:ext>
              </a:extLst>
            </p:cNvPr>
            <p:cNvCxnSpPr>
              <a:cxnSpLocks/>
              <a:stCxn id="4" idx="5"/>
              <a:endCxn id="15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B07250-EA2F-CA47-B7D4-1146FAD99835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474A1A-9442-B848-8E23-B4328295B920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CAAD7B-CAF0-1548-ABE1-4C6BED7BB660}"/>
                </a:ext>
              </a:extLst>
            </p:cNvPr>
            <p:cNvCxnSpPr>
              <a:cxnSpLocks/>
              <a:stCxn id="5" idx="3"/>
              <a:endCxn id="38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E3DA0C-1005-064B-832E-C5809E0D44BF}"/>
                </a:ext>
              </a:extLst>
            </p:cNvPr>
            <p:cNvCxnSpPr>
              <a:cxnSpLocks/>
              <a:stCxn id="5" idx="5"/>
              <a:endCxn id="39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A6E6A8-56C9-164A-A32A-132016BF12B1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722DCB-C3CD-554D-A976-9980982A32B3}"/>
                </a:ext>
              </a:extLst>
            </p:cNvPr>
            <p:cNvCxnSpPr>
              <a:cxnSpLocks/>
              <a:stCxn id="6" idx="3"/>
              <a:endCxn id="46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160236-0318-D542-9389-66E788B68D01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33E258-FA25-114C-8386-13C79BAF961F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940CC-810F-5E48-B29D-34B05F7E5311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33A44-6506-A94D-B138-0D73002FB714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28F87-7BB8-0C40-9BB3-10F4BC0C3663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54B56D-74DF-874A-A094-079598545746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C6988-5DD5-8940-82DD-1710D63320E0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BB81D-795F-F347-9BC7-D1A2EF89CA1C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67123C-1D46-EF41-A270-625CEE0716B2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608FC7-5307-7D45-821C-1324067B0925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EA461B-3D22-E74F-96DE-994751C0A765}"/>
              </a:ext>
            </a:extLst>
          </p:cNvPr>
          <p:cNvSpPr txBox="1"/>
          <p:nvPr/>
        </p:nvSpPr>
        <p:spPr>
          <a:xfrm>
            <a:off x="914400" y="69573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c.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6347EA-DCDD-8141-BA7D-617A10B21AEF}"/>
              </a:ext>
            </a:extLst>
          </p:cNvPr>
          <p:cNvSpPr txBox="1"/>
          <p:nvPr/>
        </p:nvSpPr>
        <p:spPr>
          <a:xfrm>
            <a:off x="7227719" y="2012373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80870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3ABEEC2-37D1-4A4F-A6A7-8828A9D7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76128"/>
              </p:ext>
            </p:extLst>
          </p:nvPr>
        </p:nvGraphicFramePr>
        <p:xfrm>
          <a:off x="1178238" y="5309863"/>
          <a:ext cx="8150090" cy="903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805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D63D81-95DD-E44D-AB97-2B8EE2617EEF}"/>
              </a:ext>
            </a:extLst>
          </p:cNvPr>
          <p:cNvGrpSpPr/>
          <p:nvPr/>
        </p:nvGrpSpPr>
        <p:grpSpPr>
          <a:xfrm>
            <a:off x="1696844" y="656377"/>
            <a:ext cx="6277064" cy="3737264"/>
            <a:chOff x="782444" y="25178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29AED1-CBFB-1048-8CAE-4210A0EB963C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9F6944-00AB-0E4B-88EA-83C5B60EA66B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DA19-ACAB-ED4C-9482-F5923D4FC1A3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D7E73-A11E-634B-A41C-D13E08A623D2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94D342-A0C7-194C-8AAA-C35EC19FAFC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78EE1-D693-DB4E-AA81-8074389A268C}"/>
                </a:ext>
              </a:extLst>
            </p:cNvPr>
            <p:cNvCxnSpPr>
              <a:cxnSpLocks/>
              <a:stCxn id="2" idx="5"/>
              <a:endCxn id="6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84C0F-E15E-E048-8592-8EEDC8F9FFD3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04684A-6D95-B148-9C0F-22F191935329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3C4FD8-686A-B249-8524-5ACF094E8052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68F5E7-7D02-1044-A124-E25B291E700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9E8EA0-7146-1C4B-87DB-418577397E5A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BD27AF-0FE6-DB42-B32E-A20A106C655F}"/>
                </a:ext>
              </a:extLst>
            </p:cNvPr>
            <p:cNvCxnSpPr>
              <a:cxnSpLocks/>
              <a:stCxn id="4" idx="3"/>
              <a:endCxn id="2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6CFCA8-B53D-8A4B-8A00-F73410B00F5D}"/>
                </a:ext>
              </a:extLst>
            </p:cNvPr>
            <p:cNvCxnSpPr>
              <a:cxnSpLocks/>
              <a:stCxn id="4" idx="5"/>
              <a:endCxn id="15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B07250-EA2F-CA47-B7D4-1146FAD99835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474A1A-9442-B848-8E23-B4328295B920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CAAD7B-CAF0-1548-ABE1-4C6BED7BB660}"/>
                </a:ext>
              </a:extLst>
            </p:cNvPr>
            <p:cNvCxnSpPr>
              <a:cxnSpLocks/>
              <a:stCxn id="5" idx="3"/>
              <a:endCxn id="38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E3DA0C-1005-064B-832E-C5809E0D44BF}"/>
                </a:ext>
              </a:extLst>
            </p:cNvPr>
            <p:cNvCxnSpPr>
              <a:cxnSpLocks/>
              <a:stCxn id="5" idx="5"/>
              <a:endCxn id="39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A6E6A8-56C9-164A-A32A-132016BF12B1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722DCB-C3CD-554D-A976-9980982A32B3}"/>
                </a:ext>
              </a:extLst>
            </p:cNvPr>
            <p:cNvCxnSpPr>
              <a:cxnSpLocks/>
              <a:stCxn id="6" idx="3"/>
              <a:endCxn id="46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160236-0318-D542-9389-66E788B68D01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33E258-FA25-114C-8386-13C79BAF961F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940CC-810F-5E48-B29D-34B05F7E5311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33A44-6506-A94D-B138-0D73002FB714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28F87-7BB8-0C40-9BB3-10F4BC0C3663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54B56D-74DF-874A-A094-079598545746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C6988-5DD5-8940-82DD-1710D63320E0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BB81D-795F-F347-9BC7-D1A2EF89CA1C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67123C-1D46-EF41-A270-625CEE0716B2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608FC7-5307-7D45-821C-1324067B0925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EA461B-3D22-E74F-96DE-994751C0A765}"/>
              </a:ext>
            </a:extLst>
          </p:cNvPr>
          <p:cNvSpPr txBox="1"/>
          <p:nvPr/>
        </p:nvSpPr>
        <p:spPr>
          <a:xfrm>
            <a:off x="914400" y="69573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21FB2-DC06-364A-AA77-D8B742127162}"/>
              </a:ext>
            </a:extLst>
          </p:cNvPr>
          <p:cNvSpPr txBox="1"/>
          <p:nvPr/>
        </p:nvSpPr>
        <p:spPr>
          <a:xfrm>
            <a:off x="3108789" y="2011072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67878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3ABEEC2-37D1-4A4F-A6A7-8828A9D7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2148"/>
              </p:ext>
            </p:extLst>
          </p:nvPr>
        </p:nvGraphicFramePr>
        <p:xfrm>
          <a:off x="1178238" y="5309863"/>
          <a:ext cx="8150090" cy="903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805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D63D81-95DD-E44D-AB97-2B8EE2617EEF}"/>
              </a:ext>
            </a:extLst>
          </p:cNvPr>
          <p:cNvGrpSpPr/>
          <p:nvPr/>
        </p:nvGrpSpPr>
        <p:grpSpPr>
          <a:xfrm>
            <a:off x="1696844" y="656377"/>
            <a:ext cx="6277064" cy="3737264"/>
            <a:chOff x="782444" y="25178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29AED1-CBFB-1048-8CAE-4210A0EB963C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9F6944-00AB-0E4B-88EA-83C5B60EA66B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DA19-ACAB-ED4C-9482-F5923D4FC1A3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D7E73-A11E-634B-A41C-D13E08A623D2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94D342-A0C7-194C-8AAA-C35EC19FAFC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78EE1-D693-DB4E-AA81-8074389A268C}"/>
                </a:ext>
              </a:extLst>
            </p:cNvPr>
            <p:cNvCxnSpPr>
              <a:cxnSpLocks/>
              <a:stCxn id="2" idx="5"/>
              <a:endCxn id="6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84C0F-E15E-E048-8592-8EEDC8F9FFD3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04684A-6D95-B148-9C0F-22F191935329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3C4FD8-686A-B249-8524-5ACF094E8052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68F5E7-7D02-1044-A124-E25B291E700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9E8EA0-7146-1C4B-87DB-418577397E5A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BD27AF-0FE6-DB42-B32E-A20A106C655F}"/>
                </a:ext>
              </a:extLst>
            </p:cNvPr>
            <p:cNvCxnSpPr>
              <a:cxnSpLocks/>
              <a:stCxn id="4" idx="3"/>
              <a:endCxn id="2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6CFCA8-B53D-8A4B-8A00-F73410B00F5D}"/>
                </a:ext>
              </a:extLst>
            </p:cNvPr>
            <p:cNvCxnSpPr>
              <a:cxnSpLocks/>
              <a:stCxn id="4" idx="5"/>
              <a:endCxn id="15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B07250-EA2F-CA47-B7D4-1146FAD99835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474A1A-9442-B848-8E23-B4328295B920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CAAD7B-CAF0-1548-ABE1-4C6BED7BB660}"/>
                </a:ext>
              </a:extLst>
            </p:cNvPr>
            <p:cNvCxnSpPr>
              <a:cxnSpLocks/>
              <a:stCxn id="5" idx="3"/>
              <a:endCxn id="38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E3DA0C-1005-064B-832E-C5809E0D44BF}"/>
                </a:ext>
              </a:extLst>
            </p:cNvPr>
            <p:cNvCxnSpPr>
              <a:cxnSpLocks/>
              <a:stCxn id="5" idx="5"/>
              <a:endCxn id="39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A6E6A8-56C9-164A-A32A-132016BF12B1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722DCB-C3CD-554D-A976-9980982A32B3}"/>
                </a:ext>
              </a:extLst>
            </p:cNvPr>
            <p:cNvCxnSpPr>
              <a:cxnSpLocks/>
              <a:stCxn id="6" idx="3"/>
              <a:endCxn id="46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160236-0318-D542-9389-66E788B68D01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33E258-FA25-114C-8386-13C79BAF961F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940CC-810F-5E48-B29D-34B05F7E5311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33A44-6506-A94D-B138-0D73002FB714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28F87-7BB8-0C40-9BB3-10F4BC0C3663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54B56D-74DF-874A-A094-079598545746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C6988-5DD5-8940-82DD-1710D63320E0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BB81D-795F-F347-9BC7-D1A2EF89CA1C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67123C-1D46-EF41-A270-625CEE0716B2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608FC7-5307-7D45-821C-1324067B0925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EA461B-3D22-E74F-96DE-994751C0A765}"/>
              </a:ext>
            </a:extLst>
          </p:cNvPr>
          <p:cNvSpPr txBox="1"/>
          <p:nvPr/>
        </p:nvSpPr>
        <p:spPr>
          <a:xfrm>
            <a:off x="914400" y="69573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21FB2-DC06-364A-AA77-D8B742127162}"/>
              </a:ext>
            </a:extLst>
          </p:cNvPr>
          <p:cNvSpPr txBox="1"/>
          <p:nvPr/>
        </p:nvSpPr>
        <p:spPr>
          <a:xfrm>
            <a:off x="4495538" y="1072140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68211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3ABEEC2-37D1-4A4F-A6A7-8828A9D7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79184"/>
              </p:ext>
            </p:extLst>
          </p:nvPr>
        </p:nvGraphicFramePr>
        <p:xfrm>
          <a:off x="1178238" y="5309863"/>
          <a:ext cx="8150090" cy="903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805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D63D81-95DD-E44D-AB97-2B8EE2617EEF}"/>
              </a:ext>
            </a:extLst>
          </p:cNvPr>
          <p:cNvGrpSpPr/>
          <p:nvPr/>
        </p:nvGrpSpPr>
        <p:grpSpPr>
          <a:xfrm>
            <a:off x="1696844" y="656377"/>
            <a:ext cx="6277064" cy="3737264"/>
            <a:chOff x="782444" y="25178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29AED1-CBFB-1048-8CAE-4210A0EB963C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9F6944-00AB-0E4B-88EA-83C5B60EA66B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DA19-ACAB-ED4C-9482-F5923D4FC1A3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D7E73-A11E-634B-A41C-D13E08A623D2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94D342-A0C7-194C-8AAA-C35EC19FAFC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78EE1-D693-DB4E-AA81-8074389A268C}"/>
                </a:ext>
              </a:extLst>
            </p:cNvPr>
            <p:cNvCxnSpPr>
              <a:cxnSpLocks/>
              <a:stCxn id="2" idx="5"/>
              <a:endCxn id="6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84C0F-E15E-E048-8592-8EEDC8F9FFD3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04684A-6D95-B148-9C0F-22F191935329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3C4FD8-686A-B249-8524-5ACF094E8052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68F5E7-7D02-1044-A124-E25B291E700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9E8EA0-7146-1C4B-87DB-418577397E5A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BD27AF-0FE6-DB42-B32E-A20A106C655F}"/>
                </a:ext>
              </a:extLst>
            </p:cNvPr>
            <p:cNvCxnSpPr>
              <a:cxnSpLocks/>
              <a:stCxn id="4" idx="3"/>
              <a:endCxn id="2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6CFCA8-B53D-8A4B-8A00-F73410B00F5D}"/>
                </a:ext>
              </a:extLst>
            </p:cNvPr>
            <p:cNvCxnSpPr>
              <a:cxnSpLocks/>
              <a:stCxn id="4" idx="5"/>
              <a:endCxn id="15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B07250-EA2F-CA47-B7D4-1146FAD99835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474A1A-9442-B848-8E23-B4328295B920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CAAD7B-CAF0-1548-ABE1-4C6BED7BB660}"/>
                </a:ext>
              </a:extLst>
            </p:cNvPr>
            <p:cNvCxnSpPr>
              <a:cxnSpLocks/>
              <a:stCxn id="5" idx="3"/>
              <a:endCxn id="38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E3DA0C-1005-064B-832E-C5809E0D44BF}"/>
                </a:ext>
              </a:extLst>
            </p:cNvPr>
            <p:cNvCxnSpPr>
              <a:cxnSpLocks/>
              <a:stCxn id="5" idx="5"/>
              <a:endCxn id="39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A6E6A8-56C9-164A-A32A-132016BF12B1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722DCB-C3CD-554D-A976-9980982A32B3}"/>
                </a:ext>
              </a:extLst>
            </p:cNvPr>
            <p:cNvCxnSpPr>
              <a:cxnSpLocks/>
              <a:stCxn id="6" idx="3"/>
              <a:endCxn id="46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160236-0318-D542-9389-66E788B68D01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33E258-FA25-114C-8386-13C79BAF961F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940CC-810F-5E48-B29D-34B05F7E5311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33A44-6506-A94D-B138-0D73002FB714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28F87-7BB8-0C40-9BB3-10F4BC0C3663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54B56D-74DF-874A-A094-079598545746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C6988-5DD5-8940-82DD-1710D63320E0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BB81D-795F-F347-9BC7-D1A2EF89CA1C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67123C-1D46-EF41-A270-625CEE0716B2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608FC7-5307-7D45-821C-1324067B0925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EA461B-3D22-E74F-96DE-994751C0A765}"/>
              </a:ext>
            </a:extLst>
          </p:cNvPr>
          <p:cNvSpPr txBox="1"/>
          <p:nvPr/>
        </p:nvSpPr>
        <p:spPr>
          <a:xfrm>
            <a:off x="914400" y="69573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21FB2-DC06-364A-AA77-D8B742127162}"/>
              </a:ext>
            </a:extLst>
          </p:cNvPr>
          <p:cNvSpPr txBox="1"/>
          <p:nvPr/>
        </p:nvSpPr>
        <p:spPr>
          <a:xfrm>
            <a:off x="4495538" y="1072140"/>
            <a:ext cx="23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36111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3ABEEC2-37D1-4A4F-A6A7-8828A9D7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7033"/>
              </p:ext>
            </p:extLst>
          </p:nvPr>
        </p:nvGraphicFramePr>
        <p:xfrm>
          <a:off x="1178238" y="5309863"/>
          <a:ext cx="8150090" cy="90329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8055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D63D81-95DD-E44D-AB97-2B8EE2617EEF}"/>
              </a:ext>
            </a:extLst>
          </p:cNvPr>
          <p:cNvGrpSpPr/>
          <p:nvPr/>
        </p:nvGrpSpPr>
        <p:grpSpPr>
          <a:xfrm>
            <a:off x="1696844" y="656377"/>
            <a:ext cx="6277064" cy="3737264"/>
            <a:chOff x="782444" y="2517812"/>
            <a:chExt cx="6277064" cy="3737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29AED1-CBFB-1048-8CAE-4210A0EB963C}"/>
                </a:ext>
              </a:extLst>
            </p:cNvPr>
            <p:cNvSpPr/>
            <p:nvPr/>
          </p:nvSpPr>
          <p:spPr>
            <a:xfrm>
              <a:off x="2601222" y="37120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9F6944-00AB-0E4B-88EA-83C5B60EA66B}"/>
                </a:ext>
              </a:extLst>
            </p:cNvPr>
            <p:cNvSpPr/>
            <p:nvPr/>
          </p:nvSpPr>
          <p:spPr>
            <a:xfrm>
              <a:off x="3969509" y="27976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5DDA19-ACAB-ED4C-9482-F5923D4FC1A3}"/>
                </a:ext>
              </a:extLst>
            </p:cNvPr>
            <p:cNvSpPr/>
            <p:nvPr/>
          </p:nvSpPr>
          <p:spPr>
            <a:xfrm>
              <a:off x="1552992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D7E73-A11E-634B-A41C-D13E08A623D2}"/>
                </a:ext>
              </a:extLst>
            </p:cNvPr>
            <p:cNvSpPr/>
            <p:nvPr/>
          </p:nvSpPr>
          <p:spPr>
            <a:xfrm>
              <a:off x="3520775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94D342-A0C7-194C-8AAA-C35EC19FAFC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H="1">
              <a:off x="1914776" y="43296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78EE1-D693-DB4E-AA81-8074389A268C}"/>
                </a:ext>
              </a:extLst>
            </p:cNvPr>
            <p:cNvCxnSpPr>
              <a:cxnSpLocks/>
              <a:stCxn id="2" idx="5"/>
              <a:endCxn id="6" idx="0"/>
            </p:cNvCxnSpPr>
            <p:nvPr/>
          </p:nvCxnSpPr>
          <p:spPr>
            <a:xfrm>
              <a:off x="3218826" y="43296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84C0F-E15E-E048-8592-8EEDC8F9FFD3}"/>
                </a:ext>
              </a:extLst>
            </p:cNvPr>
            <p:cNvSpPr/>
            <p:nvPr/>
          </p:nvSpPr>
          <p:spPr>
            <a:xfrm>
              <a:off x="5455585" y="369020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04684A-6D95-B148-9C0F-22F191935329}"/>
                </a:ext>
              </a:extLst>
            </p:cNvPr>
            <p:cNvSpPr/>
            <p:nvPr/>
          </p:nvSpPr>
          <p:spPr>
            <a:xfrm>
              <a:off x="4797771" y="45946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3C4FD8-686A-B249-8524-5ACF094E8052}"/>
                </a:ext>
              </a:extLst>
            </p:cNvPr>
            <p:cNvSpPr/>
            <p:nvPr/>
          </p:nvSpPr>
          <p:spPr>
            <a:xfrm>
              <a:off x="6111094" y="45946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68F5E7-7D02-1044-A124-E25B291E700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5177293" y="43078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9E8EA0-7146-1C4B-87DB-418577397E5A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6073189" y="43078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BD27AF-0FE6-DB42-B32E-A20A106C655F}"/>
                </a:ext>
              </a:extLst>
            </p:cNvPr>
            <p:cNvCxnSpPr>
              <a:cxnSpLocks/>
              <a:stCxn id="4" idx="3"/>
              <a:endCxn id="2" idx="7"/>
            </p:cNvCxnSpPr>
            <p:nvPr/>
          </p:nvCxnSpPr>
          <p:spPr>
            <a:xfrm flipH="1">
              <a:off x="3218826" y="34152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6CFCA8-B53D-8A4B-8A00-F73410B00F5D}"/>
                </a:ext>
              </a:extLst>
            </p:cNvPr>
            <p:cNvCxnSpPr>
              <a:cxnSpLocks/>
              <a:stCxn id="4" idx="5"/>
              <a:endCxn id="15" idx="1"/>
            </p:cNvCxnSpPr>
            <p:nvPr/>
          </p:nvCxnSpPr>
          <p:spPr>
            <a:xfrm>
              <a:off x="4587113" y="34152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B07250-EA2F-CA47-B7D4-1146FAD99835}"/>
                </a:ext>
              </a:extLst>
            </p:cNvPr>
            <p:cNvSpPr/>
            <p:nvPr/>
          </p:nvSpPr>
          <p:spPr>
            <a:xfrm>
              <a:off x="989386" y="55315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474A1A-9442-B848-8E23-B4328295B920}"/>
                </a:ext>
              </a:extLst>
            </p:cNvPr>
            <p:cNvSpPr/>
            <p:nvPr/>
          </p:nvSpPr>
          <p:spPr>
            <a:xfrm>
              <a:off x="2116597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CAAD7B-CAF0-1548-ABE1-4C6BED7BB660}"/>
                </a:ext>
              </a:extLst>
            </p:cNvPr>
            <p:cNvCxnSpPr>
              <a:cxnSpLocks/>
              <a:stCxn id="5" idx="3"/>
              <a:endCxn id="38" idx="0"/>
            </p:cNvCxnSpPr>
            <p:nvPr/>
          </p:nvCxnSpPr>
          <p:spPr>
            <a:xfrm flipH="1">
              <a:off x="1351170" y="52122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E3DA0C-1005-064B-832E-C5809E0D44BF}"/>
                </a:ext>
              </a:extLst>
            </p:cNvPr>
            <p:cNvCxnSpPr>
              <a:cxnSpLocks/>
              <a:stCxn id="5" idx="5"/>
              <a:endCxn id="39" idx="0"/>
            </p:cNvCxnSpPr>
            <p:nvPr/>
          </p:nvCxnSpPr>
          <p:spPr>
            <a:xfrm>
              <a:off x="2170596" y="52122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A6E6A8-56C9-164A-A32A-132016BF12B1}"/>
                </a:ext>
              </a:extLst>
            </p:cNvPr>
            <p:cNvSpPr/>
            <p:nvPr/>
          </p:nvSpPr>
          <p:spPr>
            <a:xfrm>
              <a:off x="3100473" y="55315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722DCB-C3CD-554D-A976-9980982A32B3}"/>
                </a:ext>
              </a:extLst>
            </p:cNvPr>
            <p:cNvCxnSpPr>
              <a:cxnSpLocks/>
              <a:stCxn id="6" idx="3"/>
              <a:endCxn id="46" idx="0"/>
            </p:cNvCxnSpPr>
            <p:nvPr/>
          </p:nvCxnSpPr>
          <p:spPr>
            <a:xfrm flipH="1">
              <a:off x="3462257" y="5212265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160236-0318-D542-9389-66E788B68D01}"/>
                </a:ext>
              </a:extLst>
            </p:cNvPr>
            <p:cNvSpPr txBox="1"/>
            <p:nvPr/>
          </p:nvSpPr>
          <p:spPr>
            <a:xfrm>
              <a:off x="3770976" y="25178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33E258-FA25-114C-8386-13C79BAF961F}"/>
                </a:ext>
              </a:extLst>
            </p:cNvPr>
            <p:cNvSpPr txBox="1"/>
            <p:nvPr/>
          </p:nvSpPr>
          <p:spPr>
            <a:xfrm>
              <a:off x="2273096" y="34124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F940CC-810F-5E48-B29D-34B05F7E5311}"/>
                </a:ext>
              </a:extLst>
            </p:cNvPr>
            <p:cNvSpPr txBox="1"/>
            <p:nvPr/>
          </p:nvSpPr>
          <p:spPr>
            <a:xfrm>
              <a:off x="6049815" y="33985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33A44-6506-A94D-B138-0D73002FB714}"/>
                </a:ext>
              </a:extLst>
            </p:cNvPr>
            <p:cNvSpPr txBox="1"/>
            <p:nvPr/>
          </p:nvSpPr>
          <p:spPr>
            <a:xfrm>
              <a:off x="1358480" y="42775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528F87-7BB8-0C40-9BB3-10F4BC0C3663}"/>
                </a:ext>
              </a:extLst>
            </p:cNvPr>
            <p:cNvSpPr txBox="1"/>
            <p:nvPr/>
          </p:nvSpPr>
          <p:spPr>
            <a:xfrm>
              <a:off x="4021975" y="4280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54B56D-74DF-874A-A094-079598545746}"/>
                </a:ext>
              </a:extLst>
            </p:cNvPr>
            <p:cNvSpPr txBox="1"/>
            <p:nvPr/>
          </p:nvSpPr>
          <p:spPr>
            <a:xfrm>
              <a:off x="4640516" y="42839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DC6988-5DD5-8940-82DD-1710D63320E0}"/>
                </a:ext>
              </a:extLst>
            </p:cNvPr>
            <p:cNvSpPr txBox="1"/>
            <p:nvPr/>
          </p:nvSpPr>
          <p:spPr>
            <a:xfrm>
              <a:off x="6744998" y="43296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1BB81D-795F-F347-9BC7-D1A2EF89CA1C}"/>
                </a:ext>
              </a:extLst>
            </p:cNvPr>
            <p:cNvSpPr txBox="1"/>
            <p:nvPr/>
          </p:nvSpPr>
          <p:spPr>
            <a:xfrm>
              <a:off x="782444" y="53718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67123C-1D46-EF41-A270-625CEE0716B2}"/>
                </a:ext>
              </a:extLst>
            </p:cNvPr>
            <p:cNvSpPr txBox="1"/>
            <p:nvPr/>
          </p:nvSpPr>
          <p:spPr>
            <a:xfrm>
              <a:off x="2677115" y="53468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608FC7-5307-7D45-821C-1324067B0925}"/>
                </a:ext>
              </a:extLst>
            </p:cNvPr>
            <p:cNvSpPr txBox="1"/>
            <p:nvPr/>
          </p:nvSpPr>
          <p:spPr>
            <a:xfrm>
              <a:off x="3762567" y="54259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EA461B-3D22-E74F-96DE-994751C0A765}"/>
              </a:ext>
            </a:extLst>
          </p:cNvPr>
          <p:cNvSpPr txBox="1"/>
          <p:nvPr/>
        </p:nvSpPr>
        <p:spPr>
          <a:xfrm>
            <a:off x="914400" y="695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889355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b="1" dirty="0">
                <a:solidFill>
                  <a:srgbClr val="00FDFF"/>
                </a:solidFill>
              </a:rPr>
              <a:t>Running time of BUILD-MAX-HEAP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49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690687"/>
            <a:ext cx="10055087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sz="3200" dirty="0">
                <a:latin typeface="Avenir Next" panose="020B0503020202020204" pitchFamily="34" charset="0"/>
              </a:rPr>
              <a:t>Simple upper bound:</a:t>
            </a:r>
          </a:p>
          <a:p>
            <a:pPr lvl="1">
              <a:buSzPct val="75000"/>
            </a:pPr>
            <a:r>
              <a:rPr lang="en-US" altLang="tr-TR" sz="3200" dirty="0">
                <a:latin typeface="Avenir Next" panose="020B0503020202020204" pitchFamily="34" charset="0"/>
              </a:rPr>
              <a:t>each call to MAX-HEAPIFY costs O(lg n)</a:t>
            </a:r>
          </a:p>
          <a:p>
            <a:pPr lvl="1">
              <a:buSzPct val="75000"/>
            </a:pPr>
            <a:r>
              <a:rPr lang="en-US" altLang="tr-TR" sz="3200" dirty="0">
                <a:latin typeface="Avenir Next" panose="020B0503020202020204" pitchFamily="34" charset="0"/>
              </a:rPr>
              <a:t>O(n) such calls</a:t>
            </a:r>
          </a:p>
          <a:p>
            <a:pPr lvl="1">
              <a:buSzPct val="75000"/>
            </a:pPr>
            <a:r>
              <a:rPr lang="en-US" altLang="tr-TR" sz="3200" dirty="0">
                <a:latin typeface="Avenir Next" panose="020B0503020202020204" pitchFamily="34" charset="0"/>
              </a:rPr>
              <a:t>running time at most O(n lg n)</a:t>
            </a:r>
          </a:p>
          <a:p>
            <a:r>
              <a:rPr lang="en-US" altLang="tr-TR" sz="3200" dirty="0">
                <a:latin typeface="Avenir Next" panose="020B0503020202020204" pitchFamily="34" charset="0"/>
              </a:rPr>
              <a:t>Previous bound is not tight:</a:t>
            </a:r>
          </a:p>
          <a:p>
            <a:pPr lvl="1">
              <a:buSzPct val="75000"/>
            </a:pPr>
            <a:r>
              <a:rPr lang="en-US" altLang="tr-TR" sz="3200" dirty="0">
                <a:latin typeface="Avenir Next" panose="020B0503020202020204" pitchFamily="34" charset="0"/>
              </a:rPr>
              <a:t>lots of the elements are leaves </a:t>
            </a:r>
          </a:p>
          <a:p>
            <a:pPr lvl="1">
              <a:buSzPct val="75000"/>
            </a:pPr>
            <a:r>
              <a:rPr lang="en-US" altLang="tr-TR" sz="3200" dirty="0">
                <a:latin typeface="Avenir Next" panose="020B0503020202020204" pitchFamily="34" charset="0"/>
              </a:rPr>
              <a:t>most elements are near leaves (small height)</a:t>
            </a:r>
          </a:p>
          <a:p>
            <a:pPr marL="609600" indent="-609600">
              <a:buNone/>
            </a:pPr>
            <a:endParaRPr lang="en-US" altLang="tr-TR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Full and Complete Binary Trees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tr-TR" altLang="tr-TR" sz="3200" b="1" dirty="0">
                <a:solidFill>
                  <a:srgbClr val="FFFF00"/>
                </a:solidFill>
              </a:rPr>
              <a:t>Fu</a:t>
            </a:r>
            <a:r>
              <a:rPr lang="en-US" altLang="tr-TR" sz="3200" b="1" dirty="0" err="1">
                <a:solidFill>
                  <a:srgbClr val="FFFF00"/>
                </a:solidFill>
              </a:rPr>
              <a:t>ll</a:t>
            </a:r>
            <a:r>
              <a:rPr lang="en-US" altLang="tr-TR" sz="3200" b="1" dirty="0">
                <a:solidFill>
                  <a:srgbClr val="FFFF00"/>
                </a:solidFill>
              </a:rPr>
              <a:t> binary tree</a:t>
            </a:r>
            <a:r>
              <a:rPr lang="tr-TR" altLang="tr-TR" sz="3200" b="1" dirty="0">
                <a:solidFill>
                  <a:srgbClr val="FFFF00"/>
                </a:solidFill>
              </a:rPr>
              <a:t>: </a:t>
            </a:r>
            <a:r>
              <a:rPr lang="en-US" altLang="tr-TR" sz="3200" dirty="0"/>
              <a:t>binary tree in which each node is either </a:t>
            </a:r>
            <a:r>
              <a:rPr lang="en-US" altLang="tr-TR" sz="3200" dirty="0">
                <a:solidFill>
                  <a:srgbClr val="FF8F7D"/>
                </a:solidFill>
              </a:rPr>
              <a:t>a leaf node </a:t>
            </a:r>
            <a:r>
              <a:rPr lang="en-US" altLang="tr-TR" sz="3200" dirty="0"/>
              <a:t>or has </a:t>
            </a:r>
            <a:r>
              <a:rPr lang="en-US" altLang="tr-TR" sz="3200" dirty="0">
                <a:solidFill>
                  <a:srgbClr val="00B050"/>
                </a:solidFill>
              </a:rPr>
              <a:t>degree 2</a:t>
            </a:r>
            <a:r>
              <a:rPr lang="en-US" altLang="tr-TR" sz="3200" dirty="0"/>
              <a:t> (i.e., has exactly 2 children).</a:t>
            </a:r>
            <a:endParaRPr lang="tr-TR" altLang="tr-TR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4485862" y="4108175"/>
            <a:ext cx="556591" cy="556591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15F71-1D75-C743-93BA-209DE5519616}"/>
              </a:ext>
            </a:extLst>
          </p:cNvPr>
          <p:cNvSpPr/>
          <p:nvPr/>
        </p:nvSpPr>
        <p:spPr>
          <a:xfrm>
            <a:off x="5539409" y="3193776"/>
            <a:ext cx="556591" cy="556591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3929271" y="5012635"/>
            <a:ext cx="556591" cy="556591"/>
          </a:xfrm>
          <a:prstGeom prst="ellipse">
            <a:avLst/>
          </a:prstGeom>
          <a:noFill/>
          <a:ln w="60325">
            <a:solidFill>
              <a:srgbClr val="FF8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8F7D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5042453" y="5012635"/>
            <a:ext cx="556591" cy="556591"/>
          </a:xfrm>
          <a:prstGeom prst="ellipse">
            <a:avLst/>
          </a:prstGeom>
          <a:noFill/>
          <a:ln w="60325">
            <a:solidFill>
              <a:srgbClr val="FF8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8F7D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7C77F6-67D4-AF40-BBDD-556433A3B65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207567" y="4583255"/>
            <a:ext cx="359806" cy="4293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4960942" y="4583255"/>
            <a:ext cx="359807" cy="4293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6506818" y="4108175"/>
            <a:ext cx="556591" cy="556591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6E09E3-28D8-414E-A963-E206884F5A17}"/>
              </a:ext>
            </a:extLst>
          </p:cNvPr>
          <p:cNvSpPr/>
          <p:nvPr/>
        </p:nvSpPr>
        <p:spPr>
          <a:xfrm>
            <a:off x="5950227" y="5012635"/>
            <a:ext cx="556591" cy="556591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16EFA3-8802-2D45-BF0D-A964B31D1099}"/>
              </a:ext>
            </a:extLst>
          </p:cNvPr>
          <p:cNvSpPr/>
          <p:nvPr/>
        </p:nvSpPr>
        <p:spPr>
          <a:xfrm>
            <a:off x="7063409" y="5012635"/>
            <a:ext cx="556591" cy="556591"/>
          </a:xfrm>
          <a:prstGeom prst="ellipse">
            <a:avLst/>
          </a:prstGeom>
          <a:noFill/>
          <a:ln w="60325">
            <a:solidFill>
              <a:srgbClr val="FF8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8F7D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0FCD1-CC77-2445-A651-3DEB4EC7F952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228523" y="4583255"/>
            <a:ext cx="359806" cy="4293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973C48-A42A-7743-B5D4-7E6254B71AFA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6981898" y="4583255"/>
            <a:ext cx="359807" cy="42938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3C97-3A71-3146-9745-E38A0343C67A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4960942" y="3668856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A6048-E4BC-4849-A305-726807F3729B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014489" y="3668856"/>
            <a:ext cx="573840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9C2DA94-D37A-4E4B-B3C4-2A19587D74EC}"/>
              </a:ext>
            </a:extLst>
          </p:cNvPr>
          <p:cNvSpPr/>
          <p:nvPr/>
        </p:nvSpPr>
        <p:spPr>
          <a:xfrm>
            <a:off x="5393636" y="5927034"/>
            <a:ext cx="556591" cy="556591"/>
          </a:xfrm>
          <a:prstGeom prst="ellipse">
            <a:avLst/>
          </a:prstGeom>
          <a:noFill/>
          <a:ln w="60325">
            <a:solidFill>
              <a:srgbClr val="FF8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D666DF-F696-A04D-A6D2-7B41822D168C}"/>
              </a:ext>
            </a:extLst>
          </p:cNvPr>
          <p:cNvSpPr/>
          <p:nvPr/>
        </p:nvSpPr>
        <p:spPr>
          <a:xfrm>
            <a:off x="6506818" y="5927034"/>
            <a:ext cx="556591" cy="556591"/>
          </a:xfrm>
          <a:prstGeom prst="ellipse">
            <a:avLst/>
          </a:prstGeom>
          <a:noFill/>
          <a:ln w="60325">
            <a:solidFill>
              <a:srgbClr val="FF8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AB4F8D-8C4E-D74F-B6C3-03016E911362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671932" y="5487715"/>
            <a:ext cx="359806" cy="43931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533EE-07B4-9A46-9C7E-A57D40CF6448}"/>
              </a:ext>
            </a:extLst>
          </p:cNvPr>
          <p:cNvCxnSpPr>
            <a:cxnSpLocks/>
            <a:stCxn id="12" idx="5"/>
            <a:endCxn id="19" idx="0"/>
          </p:cNvCxnSpPr>
          <p:nvPr/>
        </p:nvCxnSpPr>
        <p:spPr>
          <a:xfrm>
            <a:off x="6425307" y="5487715"/>
            <a:ext cx="359807" cy="43931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41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b="1" dirty="0">
                <a:solidFill>
                  <a:srgbClr val="00FDFF"/>
                </a:solidFill>
              </a:rPr>
              <a:t>Tighter Bound for BUILD-MAX-HEAP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50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273326" y="3523530"/>
            <a:ext cx="11645348" cy="207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tr-TR" sz="3600" dirty="0">
                <a:latin typeface="Avenir Next" panose="020B0503020202020204" pitchFamily="34" charset="0"/>
              </a:rPr>
              <a:t>By substituting x = ½ in the formula for differentiating infinite geometric series, we have:</a:t>
            </a:r>
          </a:p>
          <a:p>
            <a:pPr marL="0" indent="0">
              <a:buFontTx/>
              <a:buNone/>
            </a:pPr>
            <a:r>
              <a:rPr lang="en-US" altLang="tr-TR" sz="3600" dirty="0">
                <a:latin typeface="Avenir Next" panose="020B0503020202020204" pitchFamily="34" charset="0"/>
              </a:rPr>
              <a:t>                  </a:t>
            </a:r>
          </a:p>
          <a:p>
            <a:endParaRPr lang="en-US" altLang="tr-TR" sz="3600" dirty="0">
              <a:latin typeface="Avenir Next" panose="020B05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23C8CC-4D5B-C349-8B20-B98B633EDFEA}"/>
              </a:ext>
            </a:extLst>
          </p:cNvPr>
          <p:cNvGrpSpPr/>
          <p:nvPr/>
        </p:nvGrpSpPr>
        <p:grpSpPr>
          <a:xfrm>
            <a:off x="2451652" y="1497594"/>
            <a:ext cx="6324600" cy="1878013"/>
            <a:chOff x="2451652" y="1497594"/>
            <a:chExt cx="6324600" cy="1878013"/>
          </a:xfrm>
        </p:grpSpPr>
        <p:graphicFrame>
          <p:nvGraphicFramePr>
            <p:cNvPr id="6" name="Object 2">
              <a:extLst>
                <a:ext uri="{FF2B5EF4-FFF2-40B4-BE49-F238E27FC236}">
                  <a16:creationId xmlns:a16="http://schemas.microsoft.com/office/drawing/2014/main" id="{DC159764-B335-5F47-B2E0-2D220012D8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015712"/>
                </p:ext>
              </p:extLst>
            </p:nvPr>
          </p:nvGraphicFramePr>
          <p:xfrm>
            <a:off x="2451652" y="1497594"/>
            <a:ext cx="3962400" cy="187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56" name="Equation" r:id="rId4" imgW="49733200" imgH="20193000" progId="Equation.3">
                    <p:embed/>
                  </p:oleObj>
                </mc:Choice>
                <mc:Fallback>
                  <p:oleObj name="Equation" r:id="rId4" imgW="49733200" imgH="20193000" progId="Equation.3">
                    <p:embed/>
                    <p:pic>
                      <p:nvPicPr>
                        <p:cNvPr id="61444" name="Object 2">
                          <a:extLst>
                            <a:ext uri="{FF2B5EF4-FFF2-40B4-BE49-F238E27FC236}">
                              <a16:creationId xmlns:a16="http://schemas.microsoft.com/office/drawing/2014/main" id="{95C377DD-3B6A-5A4F-9735-07B8A740F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652" y="1497594"/>
                          <a:ext cx="3962400" cy="18780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6276B3BA-7227-634D-B42C-CA288E40E2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303759"/>
                </p:ext>
              </p:extLst>
            </p:nvPr>
          </p:nvGraphicFramePr>
          <p:xfrm>
            <a:off x="6414052" y="1497594"/>
            <a:ext cx="2362200" cy="187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57" name="Equation" r:id="rId6" imgW="28676600" imgH="22821900" progId="Equation.3">
                    <p:embed/>
                  </p:oleObj>
                </mc:Choice>
                <mc:Fallback>
                  <p:oleObj name="Equation" r:id="rId6" imgW="28676600" imgH="22821900" progId="Equation.3">
                    <p:embed/>
                    <p:pic>
                      <p:nvPicPr>
                        <p:cNvPr id="61445" name="Object 3">
                          <a:extLst>
                            <a:ext uri="{FF2B5EF4-FFF2-40B4-BE49-F238E27FC236}">
                              <a16:creationId xmlns:a16="http://schemas.microsoft.com/office/drawing/2014/main" id="{B3E2B10A-B18B-F54A-B8C9-BBEDD2C99B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4052" y="1497594"/>
                          <a:ext cx="2362200" cy="18780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9E753AA-D1D2-B84B-9663-85FA4A415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35613"/>
              </p:ext>
            </p:extLst>
          </p:nvPr>
        </p:nvGraphicFramePr>
        <p:xfrm>
          <a:off x="3009901" y="4701416"/>
          <a:ext cx="525780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58" name="Equation" r:id="rId8" imgW="31013400" imgH="11112500" progId="Equation.3">
                  <p:embed/>
                </p:oleObj>
              </mc:Choice>
              <mc:Fallback>
                <p:oleObj name="Equation" r:id="rId8" imgW="31013400" imgH="11112500" progId="Equation.3">
                  <p:embed/>
                  <p:pic>
                    <p:nvPicPr>
                      <p:cNvPr id="61446" name="Object 4">
                        <a:extLst>
                          <a:ext uri="{FF2B5EF4-FFF2-40B4-BE49-F238E27FC236}">
                            <a16:creationId xmlns:a16="http://schemas.microsoft.com/office/drawing/2014/main" id="{CE4F4738-22AC-1B43-A51F-7B971574C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1" y="4701416"/>
                        <a:ext cx="5257800" cy="188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792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70E56072-84DD-B042-9039-CFB8AA4F3DD8}"/>
              </a:ext>
            </a:extLst>
          </p:cNvPr>
          <p:cNvSpPr txBox="1">
            <a:spLocks noChangeArrowheads="1"/>
          </p:cNvSpPr>
          <p:nvPr/>
        </p:nvSpPr>
        <p:spPr>
          <a:xfrm>
            <a:off x="950844" y="1951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tr-TR" sz="3600" dirty="0">
                <a:latin typeface="Avenir Next" panose="020B0503020202020204" pitchFamily="34" charset="0"/>
              </a:rPr>
              <a:t>Thus the running time is bounded by:</a:t>
            </a:r>
          </a:p>
          <a:p>
            <a:pPr marL="0" indent="0">
              <a:buFontTx/>
              <a:buNone/>
            </a:pPr>
            <a:endParaRPr lang="en-US" altLang="tr-TR" sz="3600" dirty="0">
              <a:latin typeface="Avenir Next" panose="020B0503020202020204" pitchFamily="34" charset="0"/>
            </a:endParaRPr>
          </a:p>
          <a:p>
            <a:pPr marL="0" indent="0">
              <a:buFontTx/>
              <a:buNone/>
            </a:pPr>
            <a:endParaRPr lang="en-US" altLang="tr-TR" sz="2400" dirty="0">
              <a:latin typeface="Avenir Next" panose="020B0503020202020204" pitchFamily="34" charset="0"/>
            </a:endParaRPr>
          </a:p>
          <a:p>
            <a:pPr marL="0" indent="0">
              <a:buFontTx/>
              <a:buNone/>
            </a:pPr>
            <a:endParaRPr lang="en-US" altLang="tr-TR" sz="2400" dirty="0">
              <a:latin typeface="Avenir Next" panose="020B0503020202020204" pitchFamily="34" charset="0"/>
            </a:endParaRPr>
          </a:p>
          <a:p>
            <a:pPr marL="0" indent="0">
              <a:buFontTx/>
              <a:buNone/>
            </a:pPr>
            <a:endParaRPr lang="en-US" altLang="tr-TR" sz="2400" dirty="0">
              <a:latin typeface="Avenir Next" panose="020B0503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tr-TR" sz="3600" dirty="0">
                <a:latin typeface="Avenir Next" panose="020B0503020202020204" pitchFamily="34" charset="0"/>
              </a:rPr>
              <a:t>Therefore, we can build a heap from an unordered array in linear time.</a:t>
            </a:r>
            <a:endParaRPr lang="en-US" altLang="tr-TR" sz="2400" dirty="0">
              <a:latin typeface="Avenir Next" panose="020B0503020202020204" pitchFamily="34" charset="0"/>
            </a:endParaRP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Tighter Bound for BUILD-MAX-HEAP (continued)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51</a:t>
            </a:fld>
            <a:endParaRPr lang="en-US" altLang="tr-TR" sz="140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3A1CCFC0-FFCD-6041-849A-07EC9FF60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93207"/>
              </p:ext>
            </p:extLst>
          </p:nvPr>
        </p:nvGraphicFramePr>
        <p:xfrm>
          <a:off x="1257301" y="2509837"/>
          <a:ext cx="69342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42" name="Equation" r:id="rId4" imgW="48564800" imgH="12877800" progId="Equation.3">
                  <p:embed/>
                </p:oleObj>
              </mc:Choice>
              <mc:Fallback>
                <p:oleObj name="Equation" r:id="rId4" imgW="48564800" imgH="12877800" progId="Equation.3">
                  <p:embed/>
                  <p:pic>
                    <p:nvPicPr>
                      <p:cNvPr id="62468" name="Object 2">
                        <a:extLst>
                          <a:ext uri="{FF2B5EF4-FFF2-40B4-BE49-F238E27FC236}">
                            <a16:creationId xmlns:a16="http://schemas.microsoft.com/office/drawing/2014/main" id="{E2782ADB-1DE2-664B-9F70-3F9DFBD68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1" y="2509837"/>
                        <a:ext cx="6934200" cy="183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795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70E56072-84DD-B042-9039-CFB8AA4F3DD8}"/>
              </a:ext>
            </a:extLst>
          </p:cNvPr>
          <p:cNvSpPr txBox="1">
            <a:spLocks noChangeArrowheads="1"/>
          </p:cNvSpPr>
          <p:nvPr/>
        </p:nvSpPr>
        <p:spPr>
          <a:xfrm>
            <a:off x="950844" y="1951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sz="3600" dirty="0">
                <a:latin typeface="Avenir Next" panose="020B0503020202020204" pitchFamily="34" charset="0"/>
              </a:rPr>
              <a:t>First </a:t>
            </a:r>
            <a:r>
              <a:rPr lang="en-US" altLang="tr-TR" sz="3600" dirty="0">
                <a:solidFill>
                  <a:schemeClr val="accent4">
                    <a:lumMod val="75000"/>
                  </a:schemeClr>
                </a:solidFill>
                <a:latin typeface="Avenir Next" panose="020B0503020202020204" pitchFamily="34" charset="0"/>
              </a:rPr>
              <a:t>build a heap</a:t>
            </a:r>
            <a:r>
              <a:rPr lang="en-US" altLang="tr-TR" sz="3600" dirty="0">
                <a:latin typeface="Avenir Next" panose="020B0503020202020204" pitchFamily="34" charset="0"/>
              </a:rPr>
              <a:t>.</a:t>
            </a:r>
          </a:p>
          <a:p>
            <a:r>
              <a:rPr lang="en-US" altLang="tr-TR" sz="3600" dirty="0">
                <a:latin typeface="Avenir Next" panose="020B0503020202020204" pitchFamily="34" charset="0"/>
              </a:rPr>
              <a:t>Then successively </a:t>
            </a:r>
            <a:r>
              <a:rPr lang="en-US" altLang="tr-T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" panose="020B0503020202020204" pitchFamily="34" charset="0"/>
              </a:rPr>
              <a:t>remove the biggest element from the heap </a:t>
            </a:r>
            <a:r>
              <a:rPr lang="en-US" altLang="tr-TR" sz="3600" dirty="0">
                <a:latin typeface="Avenir Next" panose="020B0503020202020204" pitchFamily="34" charset="0"/>
              </a:rPr>
              <a:t>and </a:t>
            </a:r>
            <a:r>
              <a:rPr lang="en-US" altLang="tr-TR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Next" panose="020B0503020202020204" pitchFamily="34" charset="0"/>
              </a:rPr>
              <a:t>move it to the first position in the sorted array</a:t>
            </a:r>
            <a:r>
              <a:rPr lang="en-US" altLang="tr-TR" sz="3600" dirty="0">
                <a:latin typeface="Avenir Next" panose="020B0503020202020204" pitchFamily="34" charset="0"/>
              </a:rPr>
              <a:t>.</a:t>
            </a:r>
          </a:p>
          <a:p>
            <a:r>
              <a:rPr lang="en-US" altLang="tr-TR" sz="3600" dirty="0">
                <a:latin typeface="Avenir Next" panose="020B0503020202020204" pitchFamily="34" charset="0"/>
              </a:rPr>
              <a:t>The element currently in that position is then placed at the top of the heap and sifted to the proper position.</a:t>
            </a: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52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3607346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53</a:t>
            </a:fld>
            <a:endParaRPr lang="en-US" altLang="tr-TR" sz="14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3992C0-FB6D-8942-84E1-D6678638177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90688"/>
            <a:ext cx="883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b="1" dirty="0">
                <a:latin typeface="Courier New" panose="02070309020205020404" pitchFamily="49" charset="0"/>
              </a:rPr>
              <a:t>HEAPSORT(A)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BUILD-MAX-HEAP(A)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for </a:t>
            </a:r>
            <a:r>
              <a:rPr lang="en-US" altLang="tr-TR" b="1" dirty="0" err="1">
                <a:latin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</a:rPr>
              <a:t> ← length[A] </a:t>
            </a:r>
            <a:r>
              <a:rPr lang="en-US" altLang="tr-TR" b="1" dirty="0" err="1">
                <a:latin typeface="Courier New" panose="02070309020205020404" pitchFamily="49" charset="0"/>
              </a:rPr>
              <a:t>downto</a:t>
            </a:r>
            <a:r>
              <a:rPr lang="en-US" altLang="tr-TR" b="1" dirty="0">
                <a:latin typeface="Courier New" panose="02070309020205020404" pitchFamily="49" charset="0"/>
              </a:rPr>
              <a:t> 2 do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exchange A[1] ↔ A[</a:t>
            </a:r>
            <a:r>
              <a:rPr lang="en-US" alt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 heap-size[A] ← heap-size[A] – 1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MAX-HEAPIFY(A, 1)</a:t>
            </a:r>
          </a:p>
        </p:txBody>
      </p:sp>
    </p:spTree>
    <p:extLst>
      <p:ext uri="{BB962C8B-B14F-4D97-AF65-F5344CB8AC3E}">
        <p14:creationId xmlns:p14="http://schemas.microsoft.com/office/powerpoint/2010/main" val="865785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54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99265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BF8324-8C3E-0F41-960D-6F8C1895AF79}"/>
              </a:ext>
            </a:extLst>
          </p:cNvPr>
          <p:cNvCxnSpPr>
            <a:cxnSpLocks/>
            <a:stCxn id="37" idx="3"/>
            <a:endCxn id="51" idx="0"/>
          </p:cNvCxnSpPr>
          <p:nvPr/>
        </p:nvCxnSpPr>
        <p:spPr>
          <a:xfrm flipH="1">
            <a:off x="4639488" y="3979813"/>
            <a:ext cx="164482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3E0AD2-440A-3944-8251-84415A2E0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55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05608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89771324-FAAB-444D-8715-48C735E5492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95634-A8A7-3D4D-8ABA-46014395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416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56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29143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724FDC7-CF26-E04A-80DB-F08510B6AB2A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84088B3-E1BC-5941-9D44-D7BD43C9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3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57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29679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2A40929F-D2F8-6547-8BA3-AE65190D61ED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3571142-A3DA-424C-ADB3-84FBDA22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58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62505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F6CD790-BD18-DE40-8A2A-31B2A25F8845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883FA34-5A29-5E4C-941E-1FD1CDB3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8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59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30416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813559A-3281-5C4A-8F4F-798723EE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Full and Complete Binary Trees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>
            <a:normAutofit/>
          </a:bodyPr>
          <a:lstStyle/>
          <a:p>
            <a:r>
              <a:rPr lang="tr-TR" altLang="tr-TR" sz="3200" b="1" dirty="0" err="1">
                <a:solidFill>
                  <a:srgbClr val="FFFF00"/>
                </a:solidFill>
              </a:rPr>
              <a:t>Co</a:t>
            </a:r>
            <a:r>
              <a:rPr lang="en-US" altLang="tr-TR" sz="3200" b="1" dirty="0" err="1">
                <a:solidFill>
                  <a:srgbClr val="FFFF00"/>
                </a:solidFill>
              </a:rPr>
              <a:t>mplete</a:t>
            </a:r>
            <a:r>
              <a:rPr lang="en-US" altLang="tr-TR" sz="3200" b="1" dirty="0">
                <a:solidFill>
                  <a:srgbClr val="FFFF00"/>
                </a:solidFill>
              </a:rPr>
              <a:t> binary tree</a:t>
            </a:r>
            <a:r>
              <a:rPr lang="tr-TR" altLang="tr-TR" sz="3200" b="1" dirty="0">
                <a:solidFill>
                  <a:srgbClr val="FFFF00"/>
                </a:solidFill>
              </a:rPr>
              <a:t>: </a:t>
            </a:r>
            <a:r>
              <a:rPr lang="en-US" altLang="tr-TR" sz="3200" dirty="0"/>
              <a:t>full binary tree in which all leaves have the same depth.</a:t>
            </a:r>
            <a:endParaRPr lang="tr-TR" altLang="tr-TR" sz="32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11592" y="643954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1800" dirty="0">
                <a:solidFill>
                  <a:schemeClr val="bg1">
                    <a:lumMod val="95000"/>
                  </a:schemeClr>
                </a:solidFill>
              </a:rPr>
              <a:t>Height = Depth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76088B-53A0-364B-B1A6-732C66DEB0C0}"/>
              </a:ext>
            </a:extLst>
          </p:cNvPr>
          <p:cNvGrpSpPr/>
          <p:nvPr/>
        </p:nvGrpSpPr>
        <p:grpSpPr>
          <a:xfrm>
            <a:off x="2150084" y="3027986"/>
            <a:ext cx="7483077" cy="3220414"/>
            <a:chOff x="937510" y="2972076"/>
            <a:chExt cx="7483077" cy="32204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5D0351-1DF3-1D4A-B49E-CA7F8B78892D}"/>
                </a:ext>
              </a:extLst>
            </p:cNvPr>
            <p:cNvSpPr/>
            <p:nvPr/>
          </p:nvSpPr>
          <p:spPr>
            <a:xfrm>
              <a:off x="4333459" y="2972076"/>
              <a:ext cx="556591" cy="556591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582E76-20BE-F54C-9ECA-7265F42547BA}"/>
                </a:ext>
              </a:extLst>
            </p:cNvPr>
            <p:cNvGrpSpPr/>
            <p:nvPr/>
          </p:nvGrpSpPr>
          <p:grpSpPr>
            <a:xfrm>
              <a:off x="1455430" y="3892555"/>
              <a:ext cx="2591287" cy="1421913"/>
              <a:chOff x="1968123" y="3913742"/>
              <a:chExt cx="2591287" cy="142191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845F1D4-E404-4A40-8035-0692187E1064}"/>
                  </a:ext>
                </a:extLst>
              </p:cNvPr>
              <p:cNvSpPr/>
              <p:nvPr/>
            </p:nvSpPr>
            <p:spPr>
              <a:xfrm>
                <a:off x="2961862" y="391374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E2731AD-2B4B-F448-9A38-F37B522DF022}"/>
                  </a:ext>
                </a:extLst>
              </p:cNvPr>
              <p:cNvSpPr/>
              <p:nvPr/>
            </p:nvSpPr>
            <p:spPr>
              <a:xfrm>
                <a:off x="1968123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D9C256A-1886-2042-89E3-B626C8DB0480}"/>
                  </a:ext>
                </a:extLst>
              </p:cNvPr>
              <p:cNvSpPr/>
              <p:nvPr/>
            </p:nvSpPr>
            <p:spPr>
              <a:xfrm>
                <a:off x="4002819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F553501-9144-BF48-89F1-8BCA0AE427EE}"/>
                  </a:ext>
                </a:extLst>
              </p:cNvPr>
              <p:cNvCxnSpPr>
                <a:cxnSpLocks/>
                <a:stCxn id="5" idx="3"/>
                <a:endCxn id="7" idx="0"/>
              </p:cNvCxnSpPr>
              <p:nvPr/>
            </p:nvCxnSpPr>
            <p:spPr>
              <a:xfrm flipH="1">
                <a:off x="2246419" y="4388822"/>
                <a:ext cx="796954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963957-83B2-4846-B85C-A42F3CE27B68}"/>
                  </a:ext>
                </a:extLst>
              </p:cNvPr>
              <p:cNvCxnSpPr>
                <a:cxnSpLocks/>
                <a:stCxn id="5" idx="5"/>
                <a:endCxn id="8" idx="0"/>
              </p:cNvCxnSpPr>
              <p:nvPr/>
            </p:nvCxnSpPr>
            <p:spPr>
              <a:xfrm>
                <a:off x="3436942" y="4388822"/>
                <a:ext cx="844173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C3BEA4-6F93-DD4C-A4B0-68530F02B341}"/>
                </a:ext>
              </a:extLst>
            </p:cNvPr>
            <p:cNvCxnSpPr>
              <a:cxnSpLocks/>
              <a:stCxn id="6" idx="3"/>
              <a:endCxn id="5" idx="7"/>
            </p:cNvCxnSpPr>
            <p:nvPr/>
          </p:nvCxnSpPr>
          <p:spPr>
            <a:xfrm flipH="1">
              <a:off x="2924249" y="3447156"/>
              <a:ext cx="1490721" cy="52691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79A8BC-26F8-0E48-9BB9-E1D8EBEF5912}"/>
                </a:ext>
              </a:extLst>
            </p:cNvPr>
            <p:cNvCxnSpPr>
              <a:cxnSpLocks/>
              <a:stCxn id="6" idx="5"/>
              <a:endCxn id="51" idx="0"/>
            </p:cNvCxnSpPr>
            <p:nvPr/>
          </p:nvCxnSpPr>
          <p:spPr>
            <a:xfrm>
              <a:off x="4808539" y="3447156"/>
              <a:ext cx="1767514" cy="459931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FE21CA-9E00-904B-B143-49638526F6BD}"/>
                </a:ext>
              </a:extLst>
            </p:cNvPr>
            <p:cNvGrpSpPr/>
            <p:nvPr/>
          </p:nvGrpSpPr>
          <p:grpSpPr>
            <a:xfrm>
              <a:off x="937510" y="5232957"/>
              <a:ext cx="1547179" cy="959533"/>
              <a:chOff x="2405271" y="4415260"/>
              <a:chExt cx="1547179" cy="95953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8FDB053-3B87-BC45-81C2-780B9BC7BE32}"/>
                  </a:ext>
                </a:extLst>
              </p:cNvPr>
              <p:cNvSpPr/>
              <p:nvPr/>
            </p:nvSpPr>
            <p:spPr>
              <a:xfrm>
                <a:off x="2405271" y="481820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46C3AD8-9A25-334A-BE2F-07335109A60D}"/>
                  </a:ext>
                </a:extLst>
              </p:cNvPr>
              <p:cNvSpPr/>
              <p:nvPr/>
            </p:nvSpPr>
            <p:spPr>
              <a:xfrm>
                <a:off x="3395859" y="4798560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39109B3-6F06-694E-A79D-FB8E40A540E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2683568" y="4415260"/>
                <a:ext cx="267208" cy="4029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67D7133-77EF-DF43-B1B9-62A881385978}"/>
                  </a:ext>
                </a:extLst>
              </p:cNvPr>
              <p:cNvCxnSpPr>
                <a:cxnSpLocks/>
                <a:stCxn id="7" idx="5"/>
                <a:endCxn id="26" idx="0"/>
              </p:cNvCxnSpPr>
              <p:nvPr/>
            </p:nvCxnSpPr>
            <p:spPr>
              <a:xfrm>
                <a:off x="3398271" y="4415260"/>
                <a:ext cx="275884" cy="38330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2273C1-1471-8146-96E6-71D4859923D7}"/>
                </a:ext>
              </a:extLst>
            </p:cNvPr>
            <p:cNvGrpSpPr/>
            <p:nvPr/>
          </p:nvGrpSpPr>
          <p:grpSpPr>
            <a:xfrm>
              <a:off x="2924249" y="5232957"/>
              <a:ext cx="1647750" cy="942859"/>
              <a:chOff x="2507438" y="4413594"/>
              <a:chExt cx="1647750" cy="94285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0E028A-EB44-A248-B3EE-6AC064BAB2BE}"/>
                  </a:ext>
                </a:extLst>
              </p:cNvPr>
              <p:cNvSpPr/>
              <p:nvPr/>
            </p:nvSpPr>
            <p:spPr>
              <a:xfrm>
                <a:off x="2507438" y="479986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3E51722-C154-AC47-ACA9-B99E6050C78B}"/>
                  </a:ext>
                </a:extLst>
              </p:cNvPr>
              <p:cNvSpPr/>
              <p:nvPr/>
            </p:nvSpPr>
            <p:spPr>
              <a:xfrm>
                <a:off x="3598597" y="4796895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D7C854F-89D7-C349-8500-7638FFD555BC}"/>
                  </a:ext>
                </a:extLst>
              </p:cNvPr>
              <p:cNvCxnSpPr>
                <a:cxnSpLocks/>
                <a:stCxn id="8" idx="3"/>
                <a:endCxn id="30" idx="0"/>
              </p:cNvCxnSpPr>
              <p:nvPr/>
            </p:nvCxnSpPr>
            <p:spPr>
              <a:xfrm flipH="1">
                <a:off x="2785734" y="4413594"/>
                <a:ext cx="369092" cy="38626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46349C-9B44-2D47-B595-0558B4894F0B}"/>
                  </a:ext>
                </a:extLst>
              </p:cNvPr>
              <p:cNvCxnSpPr>
                <a:cxnSpLocks/>
                <a:stCxn id="8" idx="5"/>
                <a:endCxn id="31" idx="0"/>
              </p:cNvCxnSpPr>
              <p:nvPr/>
            </p:nvCxnSpPr>
            <p:spPr>
              <a:xfrm>
                <a:off x="3548395" y="4413594"/>
                <a:ext cx="328498" cy="383301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AE23423-71CF-3E41-97BC-F6752975E9D6}"/>
                </a:ext>
              </a:extLst>
            </p:cNvPr>
            <p:cNvGrpSpPr/>
            <p:nvPr/>
          </p:nvGrpSpPr>
          <p:grpSpPr>
            <a:xfrm>
              <a:off x="5304018" y="3907087"/>
              <a:ext cx="2591287" cy="1421913"/>
              <a:chOff x="1968123" y="3913742"/>
              <a:chExt cx="2591287" cy="142191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342A2D9-1053-4446-A79E-D33F7801850D}"/>
                  </a:ext>
                </a:extLst>
              </p:cNvPr>
              <p:cNvSpPr/>
              <p:nvPr/>
            </p:nvSpPr>
            <p:spPr>
              <a:xfrm>
                <a:off x="2961862" y="391374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EC20B38-840A-F84A-8C0B-2177E21F1FD6}"/>
                  </a:ext>
                </a:extLst>
              </p:cNvPr>
              <p:cNvSpPr/>
              <p:nvPr/>
            </p:nvSpPr>
            <p:spPr>
              <a:xfrm>
                <a:off x="1968123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4D11341-E12B-6040-8EFA-4A359EC636E5}"/>
                  </a:ext>
                </a:extLst>
              </p:cNvPr>
              <p:cNvSpPr/>
              <p:nvPr/>
            </p:nvSpPr>
            <p:spPr>
              <a:xfrm>
                <a:off x="4002819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C957A5D-7FE3-8243-89F3-D7987B492810}"/>
                  </a:ext>
                </a:extLst>
              </p:cNvPr>
              <p:cNvCxnSpPr>
                <a:cxnSpLocks/>
                <a:stCxn id="51" idx="3"/>
                <a:endCxn id="52" idx="0"/>
              </p:cNvCxnSpPr>
              <p:nvPr/>
            </p:nvCxnSpPr>
            <p:spPr>
              <a:xfrm flipH="1">
                <a:off x="2246419" y="4388822"/>
                <a:ext cx="796954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FA720-CE9D-5042-B8A5-BDAFB4BD9904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>
              <a:xfrm>
                <a:off x="3436942" y="4388822"/>
                <a:ext cx="844173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47973C-49AA-1D40-B953-2BBCCFF8BCA5}"/>
                </a:ext>
              </a:extLst>
            </p:cNvPr>
            <p:cNvGrpSpPr/>
            <p:nvPr/>
          </p:nvGrpSpPr>
          <p:grpSpPr>
            <a:xfrm>
              <a:off x="4886574" y="5247489"/>
              <a:ext cx="1547179" cy="920436"/>
              <a:chOff x="2405271" y="4454357"/>
              <a:chExt cx="1547179" cy="92043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EFD314E-46F5-E54B-82E1-8B9C94AA03B7}"/>
                  </a:ext>
                </a:extLst>
              </p:cNvPr>
              <p:cNvSpPr/>
              <p:nvPr/>
            </p:nvSpPr>
            <p:spPr>
              <a:xfrm>
                <a:off x="2405271" y="481820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B33DA50-7830-D94C-B69D-600623C2255E}"/>
                  </a:ext>
                </a:extLst>
              </p:cNvPr>
              <p:cNvSpPr/>
              <p:nvPr/>
            </p:nvSpPr>
            <p:spPr>
              <a:xfrm>
                <a:off x="3395859" y="4798560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EA9439E-A750-B349-90D8-619EF2F066A0}"/>
                  </a:ext>
                </a:extLst>
              </p:cNvPr>
              <p:cNvCxnSpPr>
                <a:cxnSpLocks/>
                <a:stCxn id="52" idx="3"/>
                <a:endCxn id="57" idx="0"/>
              </p:cNvCxnSpPr>
              <p:nvPr/>
            </p:nvCxnSpPr>
            <p:spPr>
              <a:xfrm flipH="1">
                <a:off x="2683567" y="4454357"/>
                <a:ext cx="220659" cy="363845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E2E25EA-F0E1-B644-8F4F-B93D1647C779}"/>
                  </a:ext>
                </a:extLst>
              </p:cNvPr>
              <p:cNvCxnSpPr>
                <a:cxnSpLocks/>
                <a:stCxn id="52" idx="5"/>
                <a:endCxn id="58" idx="0"/>
              </p:cNvCxnSpPr>
              <p:nvPr/>
            </p:nvCxnSpPr>
            <p:spPr>
              <a:xfrm>
                <a:off x="3297795" y="4454357"/>
                <a:ext cx="376360" cy="34420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33C1A7C-36D2-8844-B737-BE111432D329}"/>
                </a:ext>
              </a:extLst>
            </p:cNvPr>
            <p:cNvGrpSpPr/>
            <p:nvPr/>
          </p:nvGrpSpPr>
          <p:grpSpPr>
            <a:xfrm>
              <a:off x="6772837" y="5247489"/>
              <a:ext cx="1647750" cy="881431"/>
              <a:chOff x="2507438" y="4475022"/>
              <a:chExt cx="1647750" cy="88143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24F405E-DB38-8F4D-B8FF-E6EF8A480F19}"/>
                  </a:ext>
                </a:extLst>
              </p:cNvPr>
              <p:cNvSpPr/>
              <p:nvPr/>
            </p:nvSpPr>
            <p:spPr>
              <a:xfrm>
                <a:off x="2507438" y="479986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921B9D-06ED-284E-81CE-6B0DB8BAAD39}"/>
                  </a:ext>
                </a:extLst>
              </p:cNvPr>
              <p:cNvSpPr/>
              <p:nvPr/>
            </p:nvSpPr>
            <p:spPr>
              <a:xfrm>
                <a:off x="3598597" y="4796895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3EFF41A-9DA2-1249-915F-B1C7E5A3EA76}"/>
                  </a:ext>
                </a:extLst>
              </p:cNvPr>
              <p:cNvCxnSpPr>
                <a:cxnSpLocks/>
                <a:stCxn id="53" idx="3"/>
                <a:endCxn id="62" idx="0"/>
              </p:cNvCxnSpPr>
              <p:nvPr/>
            </p:nvCxnSpPr>
            <p:spPr>
              <a:xfrm flipH="1">
                <a:off x="2785734" y="4475022"/>
                <a:ext cx="369092" cy="32484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8335478-7775-564B-9BD7-2B27C62DB737}"/>
                  </a:ext>
                </a:extLst>
              </p:cNvPr>
              <p:cNvCxnSpPr>
                <a:cxnSpLocks/>
                <a:stCxn id="53" idx="5"/>
                <a:endCxn id="63" idx="0"/>
              </p:cNvCxnSpPr>
              <p:nvPr/>
            </p:nvCxnSpPr>
            <p:spPr>
              <a:xfrm>
                <a:off x="3548395" y="4475022"/>
                <a:ext cx="328498" cy="32187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FA6FA58-2BD5-DD45-94AB-80716B079538}"/>
              </a:ext>
            </a:extLst>
          </p:cNvPr>
          <p:cNvSpPr txBox="1"/>
          <p:nvPr/>
        </p:nvSpPr>
        <p:spPr>
          <a:xfrm>
            <a:off x="9952073" y="318097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EEF9CE-9AF0-B34A-AD2C-F2DF69E66C6D}"/>
              </a:ext>
            </a:extLst>
          </p:cNvPr>
          <p:cNvSpPr txBox="1"/>
          <p:nvPr/>
        </p:nvSpPr>
        <p:spPr>
          <a:xfrm>
            <a:off x="9956498" y="404609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58F2C1-3694-1844-B953-759E1E03A264}"/>
              </a:ext>
            </a:extLst>
          </p:cNvPr>
          <p:cNvSpPr txBox="1"/>
          <p:nvPr/>
        </p:nvSpPr>
        <p:spPr>
          <a:xfrm>
            <a:off x="9952073" y="49056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D4A9EE-2A77-D24E-9F5C-B223CFD20366}"/>
              </a:ext>
            </a:extLst>
          </p:cNvPr>
          <p:cNvSpPr txBox="1"/>
          <p:nvPr/>
        </p:nvSpPr>
        <p:spPr>
          <a:xfrm>
            <a:off x="9962011" y="571172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6D4FBA-2745-5840-B9E3-11C3D4174408}"/>
              </a:ext>
            </a:extLst>
          </p:cNvPr>
          <p:cNvSpPr txBox="1"/>
          <p:nvPr/>
        </p:nvSpPr>
        <p:spPr>
          <a:xfrm>
            <a:off x="-57914" y="441543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Height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8829FE-61F8-0741-984B-9359B0532421}"/>
              </a:ext>
            </a:extLst>
          </p:cNvPr>
          <p:cNvCxnSpPr>
            <a:cxnSpLocks/>
          </p:cNvCxnSpPr>
          <p:nvPr/>
        </p:nvCxnSpPr>
        <p:spPr>
          <a:xfrm flipH="1" flipV="1">
            <a:off x="434482" y="3180976"/>
            <a:ext cx="5827" cy="1091675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96A8456-07C8-A74A-891E-FBBE8A4B2E5E}"/>
              </a:ext>
            </a:extLst>
          </p:cNvPr>
          <p:cNvCxnSpPr>
            <a:cxnSpLocks/>
          </p:cNvCxnSpPr>
          <p:nvPr/>
        </p:nvCxnSpPr>
        <p:spPr>
          <a:xfrm>
            <a:off x="433276" y="4859997"/>
            <a:ext cx="1206" cy="132186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B580517-8AB4-A54E-A1EE-7D7EA60584D3}"/>
              </a:ext>
            </a:extLst>
          </p:cNvPr>
          <p:cNvSpPr/>
          <p:nvPr/>
        </p:nvSpPr>
        <p:spPr>
          <a:xfrm>
            <a:off x="4702700" y="3011070"/>
            <a:ext cx="2254016" cy="55579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CE4C2B-3CC0-A84B-B17B-059F2430360B}"/>
              </a:ext>
            </a:extLst>
          </p:cNvPr>
          <p:cNvSpPr/>
          <p:nvPr/>
        </p:nvSpPr>
        <p:spPr>
          <a:xfrm>
            <a:off x="2967258" y="3960431"/>
            <a:ext cx="5952785" cy="59021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DD65D1F-B7BF-5049-A247-002C5509E435}"/>
              </a:ext>
            </a:extLst>
          </p:cNvPr>
          <p:cNvSpPr/>
          <p:nvPr/>
        </p:nvSpPr>
        <p:spPr>
          <a:xfrm>
            <a:off x="2184550" y="4762917"/>
            <a:ext cx="7574245" cy="637303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470EF3F-8FBE-B241-86E7-7F2C28346FEC}"/>
              </a:ext>
            </a:extLst>
          </p:cNvPr>
          <p:cNvSpPr/>
          <p:nvPr/>
        </p:nvSpPr>
        <p:spPr>
          <a:xfrm>
            <a:off x="1663865" y="5616186"/>
            <a:ext cx="8394492" cy="637303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09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0" grpId="0"/>
      <p:bldP spid="81" grpId="0"/>
      <p:bldP spid="82" grpId="0"/>
      <p:bldP spid="84" grpId="0"/>
      <p:bldP spid="3" grpId="0" animBg="1"/>
      <p:bldP spid="3" grpId="1" animBg="1"/>
      <p:bldP spid="49" grpId="0" animBg="1"/>
      <p:bldP spid="49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60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25872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5895671-39A9-EE4F-996E-8AC21C3B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09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61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19129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A3CBA3B-C830-7347-AA9D-66F8759C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62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33064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C0EDBEF-F037-7D4A-BC54-694AE8D8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9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63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55057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8EAB59-7BDF-7046-8D5B-51C56F898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9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64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43743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FF033DF-7EB1-6A43-99DA-CFA024A6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837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65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99916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3C912F9-54EF-7746-B082-E25F0B79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66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81778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1940BA-627A-7D4F-98CD-A4DF2CDA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92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67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98007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055723-9A29-3F41-8A32-7137E755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30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68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2616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170A8BF-E909-2546-A010-C75F5D11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4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69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38603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93EFB1-EF8C-8144-837A-97D3EAD3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Exercises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BC88C4-3A5D-F74F-92FE-438033140929}"/>
              </a:ext>
            </a:extLst>
          </p:cNvPr>
          <p:cNvGrpSpPr/>
          <p:nvPr/>
        </p:nvGrpSpPr>
        <p:grpSpPr>
          <a:xfrm>
            <a:off x="7823468" y="2327461"/>
            <a:ext cx="1074378" cy="1598607"/>
            <a:chOff x="4609852" y="4752497"/>
            <a:chExt cx="1074378" cy="15986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9C256A-1886-2042-89E3-B626C8DB0480}"/>
                </a:ext>
              </a:extLst>
            </p:cNvPr>
            <p:cNvSpPr/>
            <p:nvPr/>
          </p:nvSpPr>
          <p:spPr>
            <a:xfrm>
              <a:off x="4609852" y="4752497"/>
              <a:ext cx="556591" cy="556591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2273C1-1471-8146-96E6-71D4859923D7}"/>
                </a:ext>
              </a:extLst>
            </p:cNvPr>
            <p:cNvGrpSpPr/>
            <p:nvPr/>
          </p:nvGrpSpPr>
          <p:grpSpPr>
            <a:xfrm>
              <a:off x="5084932" y="5227577"/>
              <a:ext cx="599298" cy="1123527"/>
              <a:chOff x="3382630" y="4332663"/>
              <a:chExt cx="599298" cy="112352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3E51722-C154-AC47-ACA9-B99E6050C78B}"/>
                  </a:ext>
                </a:extLst>
              </p:cNvPr>
              <p:cNvSpPr/>
              <p:nvPr/>
            </p:nvSpPr>
            <p:spPr>
              <a:xfrm>
                <a:off x="3425337" y="4899599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46349C-9B44-2D47-B595-0558B4894F0B}"/>
                  </a:ext>
                </a:extLst>
              </p:cNvPr>
              <p:cNvCxnSpPr>
                <a:cxnSpLocks/>
                <a:stCxn id="8" idx="5"/>
                <a:endCxn id="31" idx="0"/>
              </p:cNvCxnSpPr>
              <p:nvPr/>
            </p:nvCxnSpPr>
            <p:spPr>
              <a:xfrm>
                <a:off x="3382630" y="4332663"/>
                <a:ext cx="321003" cy="566936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D23044-280C-504B-BF07-C0A80A0CD655}"/>
              </a:ext>
            </a:extLst>
          </p:cNvPr>
          <p:cNvGrpSpPr/>
          <p:nvPr/>
        </p:nvGrpSpPr>
        <p:grpSpPr>
          <a:xfrm>
            <a:off x="1517360" y="2349507"/>
            <a:ext cx="2902908" cy="3142784"/>
            <a:chOff x="5999757" y="3055753"/>
            <a:chExt cx="2902908" cy="314278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AE23423-71CF-3E41-97BC-F6752975E9D6}"/>
                </a:ext>
              </a:extLst>
            </p:cNvPr>
            <p:cNvGrpSpPr/>
            <p:nvPr/>
          </p:nvGrpSpPr>
          <p:grpSpPr>
            <a:xfrm>
              <a:off x="6703596" y="3833011"/>
              <a:ext cx="1638990" cy="1426399"/>
              <a:chOff x="2445496" y="3913742"/>
              <a:chExt cx="1638990" cy="142639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342A2D9-1053-4446-A79E-D33F7801850D}"/>
                  </a:ext>
                </a:extLst>
              </p:cNvPr>
              <p:cNvSpPr/>
              <p:nvPr/>
            </p:nvSpPr>
            <p:spPr>
              <a:xfrm>
                <a:off x="2961862" y="3913742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EC20B38-840A-F84A-8C0B-2177E21F1FD6}"/>
                  </a:ext>
                </a:extLst>
              </p:cNvPr>
              <p:cNvSpPr/>
              <p:nvPr/>
            </p:nvSpPr>
            <p:spPr>
              <a:xfrm>
                <a:off x="2445496" y="4783550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4D11341-E12B-6040-8EFA-4A359EC636E5}"/>
                  </a:ext>
                </a:extLst>
              </p:cNvPr>
              <p:cNvSpPr/>
              <p:nvPr/>
            </p:nvSpPr>
            <p:spPr>
              <a:xfrm>
                <a:off x="3527895" y="477906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C957A5D-7FE3-8243-89F3-D7987B492810}"/>
                  </a:ext>
                </a:extLst>
              </p:cNvPr>
              <p:cNvCxnSpPr>
                <a:cxnSpLocks/>
                <a:stCxn id="51" idx="3"/>
                <a:endCxn id="52" idx="0"/>
              </p:cNvCxnSpPr>
              <p:nvPr/>
            </p:nvCxnSpPr>
            <p:spPr>
              <a:xfrm flipH="1">
                <a:off x="2723792" y="4388822"/>
                <a:ext cx="319581" cy="39472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FA720-CE9D-5042-B8A5-BDAFB4BD9904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>
              <a:xfrm>
                <a:off x="3436942" y="4388822"/>
                <a:ext cx="369249" cy="39024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33C1A7C-36D2-8844-B737-BE111432D329}"/>
                </a:ext>
              </a:extLst>
            </p:cNvPr>
            <p:cNvGrpSpPr/>
            <p:nvPr/>
          </p:nvGrpSpPr>
          <p:grpSpPr>
            <a:xfrm>
              <a:off x="7280232" y="5173413"/>
              <a:ext cx="1622433" cy="1025124"/>
              <a:chOff x="1810853" y="4328362"/>
              <a:chExt cx="1622433" cy="1025124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24F405E-DB38-8F4D-B8FF-E6EF8A480F19}"/>
                  </a:ext>
                </a:extLst>
              </p:cNvPr>
              <p:cNvSpPr/>
              <p:nvPr/>
            </p:nvSpPr>
            <p:spPr>
              <a:xfrm>
                <a:off x="1810853" y="4796894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921B9D-06ED-284E-81CE-6B0DB8BAAD39}"/>
                  </a:ext>
                </a:extLst>
              </p:cNvPr>
              <p:cNvSpPr/>
              <p:nvPr/>
            </p:nvSpPr>
            <p:spPr>
              <a:xfrm>
                <a:off x="2876695" y="4796895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3EFF41A-9DA2-1249-915F-B1C7E5A3EA76}"/>
                  </a:ext>
                </a:extLst>
              </p:cNvPr>
              <p:cNvCxnSpPr>
                <a:cxnSpLocks/>
                <a:stCxn id="53" idx="3"/>
                <a:endCxn id="62" idx="0"/>
              </p:cNvCxnSpPr>
              <p:nvPr/>
            </p:nvCxnSpPr>
            <p:spPr>
              <a:xfrm flipH="1">
                <a:off x="2089149" y="4328362"/>
                <a:ext cx="308978" cy="468532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8335478-7775-564B-9BD7-2B27C62DB737}"/>
                  </a:ext>
                </a:extLst>
              </p:cNvPr>
              <p:cNvCxnSpPr>
                <a:cxnSpLocks/>
                <a:stCxn id="53" idx="5"/>
                <a:endCxn id="63" idx="0"/>
              </p:cNvCxnSpPr>
              <p:nvPr/>
            </p:nvCxnSpPr>
            <p:spPr>
              <a:xfrm>
                <a:off x="2791696" y="4328362"/>
                <a:ext cx="363295" cy="46853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A7A5F7C-341B-2D4A-A38D-DC58C8594B70}"/>
                </a:ext>
              </a:extLst>
            </p:cNvPr>
            <p:cNvSpPr/>
            <p:nvPr/>
          </p:nvSpPr>
          <p:spPr>
            <a:xfrm>
              <a:off x="6598103" y="3055753"/>
              <a:ext cx="556591" cy="556591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3AD61F-55B2-684F-8BB1-9B569A8F6762}"/>
                </a:ext>
              </a:extLst>
            </p:cNvPr>
            <p:cNvCxnSpPr>
              <a:cxnSpLocks/>
              <a:stCxn id="48" idx="5"/>
              <a:endCxn id="51" idx="0"/>
            </p:cNvCxnSpPr>
            <p:nvPr/>
          </p:nvCxnSpPr>
          <p:spPr>
            <a:xfrm>
              <a:off x="7073183" y="3530833"/>
              <a:ext cx="425075" cy="3021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C81B29E-D2A9-D94A-A82F-EAF6CAFB37A3}"/>
                </a:ext>
              </a:extLst>
            </p:cNvPr>
            <p:cNvSpPr/>
            <p:nvPr/>
          </p:nvSpPr>
          <p:spPr>
            <a:xfrm>
              <a:off x="5999757" y="3833011"/>
              <a:ext cx="556591" cy="556591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923CE7-A582-5340-A4B5-E8E6FB106009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H="1">
              <a:off x="6278053" y="3446743"/>
              <a:ext cx="369092" cy="38626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4062113-960A-C141-9E31-07A07C53BF96}"/>
              </a:ext>
            </a:extLst>
          </p:cNvPr>
          <p:cNvSpPr txBox="1"/>
          <p:nvPr/>
        </p:nvSpPr>
        <p:spPr>
          <a:xfrm>
            <a:off x="3679475" y="2470644"/>
            <a:ext cx="228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FFFF00"/>
                </a:solidFill>
              </a:rPr>
              <a:t>FULL but 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NOT COMPLETE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E9C9B2-AB04-764E-ABD5-6A394ABD6BEE}"/>
              </a:ext>
            </a:extLst>
          </p:cNvPr>
          <p:cNvSpPr txBox="1"/>
          <p:nvPr/>
        </p:nvSpPr>
        <p:spPr>
          <a:xfrm>
            <a:off x="8971569" y="2349507"/>
            <a:ext cx="284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rgbClr val="FF0000"/>
                </a:solidFill>
              </a:rPr>
              <a:t>Neither</a:t>
            </a:r>
            <a:r>
              <a:rPr lang="tr-TR" sz="2000" b="1" dirty="0">
                <a:solidFill>
                  <a:srgbClr val="FF0000"/>
                </a:solidFill>
              </a:rPr>
              <a:t> COMPLETE </a:t>
            </a:r>
          </a:p>
          <a:p>
            <a:r>
              <a:rPr lang="tr-TR" sz="2000" b="1" dirty="0" err="1">
                <a:solidFill>
                  <a:srgbClr val="FF0000"/>
                </a:solidFill>
              </a:rPr>
              <a:t>nor</a:t>
            </a:r>
            <a:r>
              <a:rPr lang="tr-TR" sz="2000" b="1" dirty="0">
                <a:solidFill>
                  <a:srgbClr val="FF0000"/>
                </a:solidFill>
              </a:rPr>
              <a:t> FULL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DFA8E3-017C-CD47-98A6-582FF6E3B4B9}"/>
              </a:ext>
            </a:extLst>
          </p:cNvPr>
          <p:cNvGrpSpPr/>
          <p:nvPr/>
        </p:nvGrpSpPr>
        <p:grpSpPr>
          <a:xfrm>
            <a:off x="7481120" y="4673670"/>
            <a:ext cx="2276862" cy="1567597"/>
            <a:chOff x="7259056" y="2740497"/>
            <a:chExt cx="2276862" cy="156759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07FDC8-1C88-3D41-80F0-338C53B16AA9}"/>
                </a:ext>
              </a:extLst>
            </p:cNvPr>
            <p:cNvGrpSpPr/>
            <p:nvPr/>
          </p:nvGrpSpPr>
          <p:grpSpPr>
            <a:xfrm>
              <a:off x="8072919" y="2740497"/>
              <a:ext cx="1462999" cy="1564142"/>
              <a:chOff x="4609852" y="4752497"/>
              <a:chExt cx="1462999" cy="156414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21276C8-AFA8-AE49-80DE-B5D04E6BDB39}"/>
                  </a:ext>
                </a:extLst>
              </p:cNvPr>
              <p:cNvSpPr/>
              <p:nvPr/>
            </p:nvSpPr>
            <p:spPr>
              <a:xfrm>
                <a:off x="4609852" y="4752497"/>
                <a:ext cx="556591" cy="556591"/>
              </a:xfrm>
              <a:prstGeom prst="ellipse">
                <a:avLst/>
              </a:prstGeom>
              <a:noFill/>
              <a:ln w="603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04798D4-CED0-364F-9F86-09B098D3E823}"/>
                  </a:ext>
                </a:extLst>
              </p:cNvPr>
              <p:cNvGrpSpPr/>
              <p:nvPr/>
            </p:nvGrpSpPr>
            <p:grpSpPr>
              <a:xfrm>
                <a:off x="5084932" y="5227577"/>
                <a:ext cx="987919" cy="1089062"/>
                <a:chOff x="3382630" y="4332663"/>
                <a:chExt cx="987919" cy="1089062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09F0554-E130-904B-AFD3-39FEF4A778E1}"/>
                    </a:ext>
                  </a:extLst>
                </p:cNvPr>
                <p:cNvSpPr/>
                <p:nvPr/>
              </p:nvSpPr>
              <p:spPr>
                <a:xfrm>
                  <a:off x="3813958" y="4865134"/>
                  <a:ext cx="556591" cy="556591"/>
                </a:xfrm>
                <a:prstGeom prst="ellipse">
                  <a:avLst/>
                </a:prstGeom>
                <a:noFill/>
                <a:ln w="603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5867101-C3F1-A54D-AF4F-0F088BA1D9D9}"/>
                    </a:ext>
                  </a:extLst>
                </p:cNvPr>
                <p:cNvCxnSpPr>
                  <a:cxnSpLocks/>
                  <a:stCxn id="32" idx="5"/>
                  <a:endCxn id="36" idx="0"/>
                </p:cNvCxnSpPr>
                <p:nvPr/>
              </p:nvCxnSpPr>
              <p:spPr>
                <a:xfrm>
                  <a:off x="3382630" y="4332663"/>
                  <a:ext cx="709624" cy="53247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F0DB87-DEE2-9B48-9836-F0AAEC5F02B2}"/>
                </a:ext>
              </a:extLst>
            </p:cNvPr>
            <p:cNvSpPr/>
            <p:nvPr/>
          </p:nvSpPr>
          <p:spPr>
            <a:xfrm>
              <a:off x="7259056" y="3751503"/>
              <a:ext cx="556591" cy="556591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5A0632-01BB-F04E-8050-DA64A15B89FD}"/>
                </a:ext>
              </a:extLst>
            </p:cNvPr>
            <p:cNvCxnSpPr>
              <a:cxnSpLocks/>
              <a:stCxn id="32" idx="3"/>
              <a:endCxn id="28" idx="0"/>
            </p:cNvCxnSpPr>
            <p:nvPr/>
          </p:nvCxnSpPr>
          <p:spPr>
            <a:xfrm flipH="1">
              <a:off x="7537352" y="3215577"/>
              <a:ext cx="617078" cy="535926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3D590B6-42BC-3A4F-A055-259951000969}"/>
              </a:ext>
            </a:extLst>
          </p:cNvPr>
          <p:cNvSpPr txBox="1"/>
          <p:nvPr/>
        </p:nvSpPr>
        <p:spPr>
          <a:xfrm>
            <a:off x="10190007" y="4927586"/>
            <a:ext cx="1959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FFFF00"/>
                </a:solidFill>
              </a:rPr>
              <a:t>FULL </a:t>
            </a:r>
            <a:r>
              <a:rPr lang="tr-TR" sz="2000" b="1" dirty="0" err="1">
                <a:solidFill>
                  <a:srgbClr val="FFFF00"/>
                </a:solidFill>
              </a:rPr>
              <a:t>and</a:t>
            </a:r>
            <a:r>
              <a:rPr lang="tr-TR" sz="2000" b="1" dirty="0">
                <a:solidFill>
                  <a:srgbClr val="FFFF00"/>
                </a:solidFill>
              </a:rPr>
              <a:t> COMPLETE</a:t>
            </a:r>
          </a:p>
        </p:txBody>
      </p:sp>
    </p:spTree>
    <p:extLst>
      <p:ext uri="{BB962C8B-B14F-4D97-AF65-F5344CB8AC3E}">
        <p14:creationId xmlns:p14="http://schemas.microsoft.com/office/powerpoint/2010/main" val="35694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4" grpId="0"/>
      <p:bldP spid="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70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59313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5F828C-A712-A84D-ABA0-D4F63827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14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71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81070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EAE8CD8-6248-364A-AB53-E8068F2D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1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72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03442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BE63EC-3198-9F46-8576-37317B41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73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59356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ED224D-AACC-BD45-885C-5EA648EA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739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74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43111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E4DC1B7-8E59-4F45-BB2F-26B07DF2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010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75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494A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F494A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92514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B2CC26B-8FCF-6C47-B4B4-E1EF2DEE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691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76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87773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tr-TR" sz="2000" b="1" cap="none" spc="0" dirty="0">
                        <a:ln w="0"/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3F0622-0789-3546-9000-84C474D7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344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77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61014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60C5B7C-B54E-1547-8529-D49D401F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290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78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16645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FF1685D-8E69-9946-9B45-B51B07C6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44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79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37867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8452BF-FA35-0348-B8F8-B96F990F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Nearly Complete Binary Trees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>
            <a:normAutofit/>
          </a:bodyPr>
          <a:lstStyle/>
          <a:p>
            <a:r>
              <a:rPr lang="tr-TR" altLang="tr-TR" sz="3200" b="1" dirty="0">
                <a:solidFill>
                  <a:srgbClr val="FFFF00"/>
                </a:solidFill>
              </a:rPr>
              <a:t>N</a:t>
            </a:r>
            <a:r>
              <a:rPr lang="en-US" altLang="tr-TR" sz="3200" b="1" dirty="0">
                <a:solidFill>
                  <a:srgbClr val="FFFF00"/>
                </a:solidFill>
              </a:rPr>
              <a:t>early complete binary tree</a:t>
            </a:r>
            <a:r>
              <a:rPr lang="tr-TR" altLang="tr-TR" sz="3200" b="1" dirty="0">
                <a:solidFill>
                  <a:srgbClr val="FFFF00"/>
                </a:solidFill>
              </a:rPr>
              <a:t>: </a:t>
            </a:r>
            <a:r>
              <a:rPr lang="en-US" altLang="tr-TR" sz="3200" dirty="0"/>
              <a:t>completely filled on all levels except possibly the lowest, which is filled </a:t>
            </a:r>
            <a:r>
              <a:rPr lang="en-US" altLang="tr-TR" sz="3200" i="1" dirty="0"/>
              <a:t>from the left</a:t>
            </a:r>
            <a:r>
              <a:rPr lang="en-US" altLang="tr-TR" sz="3200" dirty="0"/>
              <a:t> up to a point.</a:t>
            </a:r>
          </a:p>
          <a:p>
            <a:r>
              <a:rPr lang="tr-TR" sz="3200" dirty="0"/>
              <a:t>A </a:t>
            </a:r>
            <a:r>
              <a:rPr lang="tr-TR" sz="3200" dirty="0" err="1"/>
              <a:t>nearly</a:t>
            </a:r>
            <a:r>
              <a:rPr lang="tr-TR" sz="3200" dirty="0"/>
              <a:t> </a:t>
            </a:r>
            <a:r>
              <a:rPr lang="tr-TR" sz="3200" dirty="0" err="1"/>
              <a:t>complete</a:t>
            </a:r>
            <a:r>
              <a:rPr lang="tr-TR" sz="3200" dirty="0"/>
              <a:t> </a:t>
            </a:r>
            <a:r>
              <a:rPr lang="tr-TR" sz="3200" dirty="0" err="1"/>
              <a:t>binary</a:t>
            </a:r>
            <a:r>
              <a:rPr lang="tr-TR" sz="3200" dirty="0"/>
              <a:t> </a:t>
            </a:r>
            <a:r>
              <a:rPr lang="tr-TR" sz="3200" dirty="0" err="1"/>
              <a:t>tree</a:t>
            </a:r>
            <a:r>
              <a:rPr lang="tr-TR" sz="3200" dirty="0"/>
              <a:t> of </a:t>
            </a:r>
            <a:r>
              <a:rPr lang="tr-TR" sz="3200" b="1" dirty="0" err="1"/>
              <a:t>height</a:t>
            </a:r>
            <a:r>
              <a:rPr lang="tr-TR" sz="3200" b="1" dirty="0"/>
              <a:t> h </a:t>
            </a:r>
            <a:r>
              <a:rPr lang="tr-TR" sz="3200" dirty="0"/>
              <a:t>is a </a:t>
            </a:r>
            <a:r>
              <a:rPr lang="tr-TR" sz="3200" dirty="0" err="1"/>
              <a:t>binary</a:t>
            </a:r>
            <a:r>
              <a:rPr lang="tr-TR" sz="3200" dirty="0"/>
              <a:t> </a:t>
            </a:r>
            <a:r>
              <a:rPr lang="tr-TR" sz="3200" dirty="0" err="1"/>
              <a:t>tree</a:t>
            </a:r>
            <a:r>
              <a:rPr lang="tr-TR" sz="3200" dirty="0"/>
              <a:t> of </a:t>
            </a:r>
            <a:r>
              <a:rPr lang="tr-TR" sz="3200" dirty="0" err="1"/>
              <a:t>height</a:t>
            </a:r>
            <a:r>
              <a:rPr lang="tr-TR" sz="3200" dirty="0"/>
              <a:t> h in </a:t>
            </a:r>
            <a:r>
              <a:rPr lang="tr-TR" sz="3200" dirty="0" err="1"/>
              <a:t>which</a:t>
            </a:r>
            <a:r>
              <a:rPr lang="tr-TR" sz="3200" dirty="0"/>
              <a:t>; </a:t>
            </a:r>
          </a:p>
          <a:p>
            <a:pPr marL="457200" lvl="1" indent="0">
              <a:buNone/>
            </a:pPr>
            <a:r>
              <a:rPr lang="tr-TR" sz="3200" dirty="0"/>
              <a:t>a)  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are</a:t>
            </a:r>
            <a:r>
              <a:rPr lang="tr-TR" sz="3200" dirty="0"/>
              <a:t> </a:t>
            </a:r>
            <a:r>
              <a:rPr lang="tr-TR" sz="3200" dirty="0">
                <a:solidFill>
                  <a:srgbClr val="FFFF00"/>
                </a:solidFill>
              </a:rPr>
              <a:t>2</a:t>
            </a:r>
            <a:r>
              <a:rPr lang="tr-TR" sz="3200" baseline="30000" dirty="0">
                <a:solidFill>
                  <a:srgbClr val="FFFF00"/>
                </a:solidFill>
              </a:rPr>
              <a:t>d</a:t>
            </a:r>
            <a:r>
              <a:rPr lang="tr-TR" sz="3200" dirty="0">
                <a:solidFill>
                  <a:srgbClr val="FFFF00"/>
                </a:solidFill>
              </a:rPr>
              <a:t> </a:t>
            </a:r>
            <a:r>
              <a:rPr lang="tr-TR" sz="3200" dirty="0" err="1">
                <a:solidFill>
                  <a:srgbClr val="FFFF00"/>
                </a:solidFill>
              </a:rPr>
              <a:t>nodes</a:t>
            </a:r>
            <a:r>
              <a:rPr lang="tr-TR" sz="3200" dirty="0">
                <a:solidFill>
                  <a:srgbClr val="FFFF00"/>
                </a:solidFill>
              </a:rPr>
              <a:t> at </a:t>
            </a:r>
            <a:r>
              <a:rPr lang="tr-TR" sz="3200" dirty="0" err="1">
                <a:solidFill>
                  <a:srgbClr val="FFFF00"/>
                </a:solidFill>
              </a:rPr>
              <a:t>depth</a:t>
            </a:r>
            <a:r>
              <a:rPr lang="tr-TR" sz="3200" dirty="0">
                <a:solidFill>
                  <a:srgbClr val="FFFF00"/>
                </a:solidFill>
              </a:rPr>
              <a:t> d </a:t>
            </a:r>
            <a:r>
              <a:rPr lang="tr-TR" sz="3200" dirty="0" err="1"/>
              <a:t>for</a:t>
            </a:r>
            <a:r>
              <a:rPr lang="tr-TR" sz="3200" dirty="0"/>
              <a:t> d = 0,1,...,h-1. </a:t>
            </a:r>
          </a:p>
          <a:p>
            <a:pPr marL="457200" lvl="1" indent="0">
              <a:buNone/>
            </a:pPr>
            <a:r>
              <a:rPr lang="tr-TR" sz="3200" dirty="0"/>
              <a:t>b)  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nodes</a:t>
            </a:r>
            <a:r>
              <a:rPr lang="tr-TR" sz="3200" dirty="0"/>
              <a:t> at </a:t>
            </a:r>
            <a:r>
              <a:rPr lang="tr-TR" sz="3200" dirty="0" err="1"/>
              <a:t>depth</a:t>
            </a:r>
            <a:r>
              <a:rPr lang="tr-TR" sz="3200" dirty="0"/>
              <a:t> h </a:t>
            </a:r>
            <a:r>
              <a:rPr lang="tr-TR" sz="3200" dirty="0" err="1"/>
              <a:t>are</a:t>
            </a:r>
            <a:r>
              <a:rPr lang="tr-TR" sz="3200" dirty="0"/>
              <a:t> as far </a:t>
            </a:r>
            <a:r>
              <a:rPr lang="tr-TR" sz="3200" dirty="0" err="1">
                <a:solidFill>
                  <a:srgbClr val="FFFF00"/>
                </a:solidFill>
              </a:rPr>
              <a:t>left</a:t>
            </a:r>
            <a:r>
              <a:rPr lang="tr-TR" sz="3200" dirty="0"/>
              <a:t> as </a:t>
            </a:r>
            <a:r>
              <a:rPr lang="tr-TR" sz="3200" dirty="0" err="1"/>
              <a:t>possible</a:t>
            </a:r>
            <a:r>
              <a:rPr lang="tr-TR" sz="3200" dirty="0"/>
              <a:t>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20014758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80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07232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8871E3-2135-B04E-BF35-37C99282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328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81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8F7D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61112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8F7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532C44-0E31-4B40-9BC9-785D57B4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2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82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23668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0C2B69-BA8D-5F48-BFD5-9E711E22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3569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63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83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19941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49AEE3-ACCB-624F-93D9-3C283679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8" y="155993"/>
            <a:ext cx="447040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44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84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166617" y="12853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rgbClr val="F09A3C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7F08C20-1924-DD4E-A831-2BCC5AFDB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16239"/>
              </p:ext>
            </p:extLst>
          </p:nvPr>
        </p:nvGraphicFramePr>
        <p:xfrm>
          <a:off x="2057212" y="5492320"/>
          <a:ext cx="8150090" cy="8921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5009">
                  <a:extLst>
                    <a:ext uri="{9D8B030D-6E8A-4147-A177-3AD203B41FA5}">
                      <a16:colId xmlns:a16="http://schemas.microsoft.com/office/drawing/2014/main" val="256965042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96794919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71160628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189119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001908375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764713206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073369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243070990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160080041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156007932"/>
                    </a:ext>
                  </a:extLst>
                </a:gridCol>
              </a:tblGrid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cap="none" spc="0" dirty="0">
                          <a:ln w="0"/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F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2498"/>
                  </a:ext>
                </a:extLst>
              </a:tr>
              <a:tr h="446097"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0633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39AD512-7D69-7A4C-8429-234AB1C8843E}"/>
              </a:ext>
            </a:extLst>
          </p:cNvPr>
          <p:cNvSpPr txBox="1"/>
          <p:nvPr/>
        </p:nvSpPr>
        <p:spPr>
          <a:xfrm>
            <a:off x="1875744" y="41630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08047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69E0F75-C4E6-1445-8C42-4766FF84388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62100"/>
            <a:ext cx="8686800" cy="37338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b="1" dirty="0">
                <a:latin typeface="Courier New" panose="02070309020205020404" pitchFamily="49" charset="0"/>
              </a:rPr>
              <a:t>HEAPSORT(A)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BUILD-MAX-HEAP(A)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for </a:t>
            </a:r>
            <a:r>
              <a:rPr lang="en-US" altLang="tr-TR" b="1" dirty="0" err="1">
                <a:latin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</a:rPr>
              <a:t> ← length[A] </a:t>
            </a:r>
            <a:r>
              <a:rPr lang="en-US" altLang="tr-TR" b="1" dirty="0" err="1">
                <a:latin typeface="Courier New" panose="02070309020205020404" pitchFamily="49" charset="0"/>
              </a:rPr>
              <a:t>downto</a:t>
            </a:r>
            <a:r>
              <a:rPr lang="en-US" altLang="tr-TR" b="1" dirty="0">
                <a:latin typeface="Courier New" panose="02070309020205020404" pitchFamily="49" charset="0"/>
              </a:rPr>
              <a:t> 2 do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 exchange A[1] ↔ A[</a:t>
            </a:r>
            <a:r>
              <a:rPr lang="en-US" altLang="tr-TR" b="1" dirty="0" err="1">
                <a:latin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</a:rPr>
              <a:t>]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 heap-size[A] ← heap-size[A] – 1</a:t>
            </a:r>
          </a:p>
          <a:p>
            <a:pPr marL="609600" indent="-609600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 MAX-HEAPIFY(A, 1)</a:t>
            </a: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85</a:t>
            </a:fld>
            <a:endParaRPr lang="en-US" altLang="tr-TR" sz="140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416FB9B-491E-004D-B014-28945FE9961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804604"/>
            <a:ext cx="10055087" cy="78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 dirty="0">
                <a:solidFill>
                  <a:srgbClr val="FDFF97"/>
                </a:solidFill>
                <a:ea typeface="Osaka" pitchFamily="112" charset="-128"/>
              </a:rPr>
              <a:t>Is there a loop? </a:t>
            </a: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C4C28785-F3B8-664A-B224-1342139AA570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6208643"/>
            <a:ext cx="10055087" cy="102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 dirty="0">
                <a:solidFill>
                  <a:srgbClr val="FFC000"/>
                </a:solidFill>
                <a:ea typeface="Osaka" pitchFamily="112" charset="-128"/>
              </a:rPr>
              <a:t>What is the cost of one iteration of the loop?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44CE10EA-866C-FE47-8F89-12EB202512A4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5467213"/>
            <a:ext cx="10055087" cy="78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 dirty="0">
                <a:solidFill>
                  <a:srgbClr val="FFFF00"/>
                </a:solidFill>
                <a:ea typeface="Osaka" pitchFamily="112" charset="-128"/>
              </a:rPr>
              <a:t>If so, how many times will it execute? </a:t>
            </a:r>
          </a:p>
        </p:txBody>
      </p:sp>
    </p:spTree>
    <p:extLst>
      <p:ext uri="{BB962C8B-B14F-4D97-AF65-F5344CB8AC3E}">
        <p14:creationId xmlns:p14="http://schemas.microsoft.com/office/powerpoint/2010/main" val="13677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2AE9D2DF-DEBC-2E41-99D5-A366E31B50EB}"/>
              </a:ext>
            </a:extLst>
          </p:cNvPr>
          <p:cNvSpPr txBox="1">
            <a:spLocks noChangeArrowheads="1"/>
          </p:cNvSpPr>
          <p:nvPr/>
        </p:nvSpPr>
        <p:spPr>
          <a:xfrm>
            <a:off x="871330" y="1255643"/>
            <a:ext cx="9319593" cy="5602357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tr-TR" sz="2400" b="1" dirty="0">
                <a:latin typeface="Courier New" panose="02070309020205020404" pitchFamily="49" charset="0"/>
              </a:rPr>
              <a:t>HEAPSORT(A)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BUILD-MAX-HEAP(A)		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for </a:t>
            </a:r>
            <a:r>
              <a:rPr lang="en-US" altLang="tr-TR" sz="24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 ← length[A] </a:t>
            </a:r>
            <a:r>
              <a:rPr lang="en-US" altLang="tr-TR" sz="24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downto</a:t>
            </a:r>
            <a:r>
              <a:rPr lang="en-US" altLang="tr-TR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 2 do		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 exchange A[1] ↔ A[</a:t>
            </a:r>
            <a:r>
              <a:rPr lang="en-US" altLang="tr-TR" sz="24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]				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 heap-size[A] ← heap-size[A] – 1	</a:t>
            </a:r>
          </a:p>
          <a:p>
            <a:pPr marL="609600" indent="-609600">
              <a:buFontTx/>
              <a:buAutoNum type="arabicPlain"/>
            </a:pPr>
            <a:r>
              <a:rPr lang="en-US" altLang="tr-TR" sz="2400" b="1" dirty="0">
                <a:solidFill>
                  <a:srgbClr val="34A8FF"/>
                </a:solidFill>
                <a:latin typeface="Courier New" panose="02070309020205020404" pitchFamily="49" charset="0"/>
              </a:rPr>
              <a:t> MAX-HEAPIFY(A, 1)</a:t>
            </a:r>
          </a:p>
          <a:p>
            <a:pPr marL="0" indent="0">
              <a:buNone/>
            </a:pPr>
            <a:r>
              <a:rPr lang="en-US" altLang="tr-T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			</a:t>
            </a: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endParaRPr lang="en-US" altLang="tr-TR" sz="12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tr-TR" dirty="0">
                <a:latin typeface="Avenir Next" panose="020B0503020202020204" pitchFamily="34" charset="0"/>
              </a:rPr>
              <a:t>Total time is: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tr-TR" dirty="0">
              <a:latin typeface="Avenir Next" panose="020B0503020202020204" pitchFamily="34" charset="0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tr-TR" dirty="0">
                <a:latin typeface="Avenir Next" panose="020B0503020202020204" pitchFamily="34" charset="0"/>
              </a:rPr>
              <a:t>		which is approximately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tr-TR" dirty="0">
                <a:latin typeface="Avenir Next" panose="020B0503020202020204" pitchFamily="34" charset="0"/>
              </a:rPr>
              <a:t>		O(</a:t>
            </a:r>
            <a:r>
              <a:rPr lang="en-US" altLang="tr-TR" i="1" dirty="0">
                <a:latin typeface="Avenir Next" panose="020B0503020202020204" pitchFamily="34" charset="0"/>
              </a:rPr>
              <a:t>n</a:t>
            </a:r>
            <a:r>
              <a:rPr lang="en-US" altLang="tr-TR" dirty="0">
                <a:latin typeface="Avenir Next" panose="020B0503020202020204" pitchFamily="34" charset="0"/>
              </a:rPr>
              <a:t>) + O(</a:t>
            </a:r>
            <a:r>
              <a:rPr lang="en-US" altLang="tr-TR" i="1" dirty="0">
                <a:latin typeface="Avenir Next" panose="020B0503020202020204" pitchFamily="34" charset="0"/>
              </a:rPr>
              <a:t>n</a:t>
            </a:r>
            <a:r>
              <a:rPr lang="en-US" altLang="tr-TR" dirty="0">
                <a:latin typeface="Avenir Next" panose="020B0503020202020204" pitchFamily="34" charset="0"/>
              </a:rPr>
              <a:t> lg </a:t>
            </a:r>
            <a:r>
              <a:rPr lang="en-US" altLang="tr-TR" i="1" dirty="0">
                <a:latin typeface="Avenir Next" panose="020B0503020202020204" pitchFamily="34" charset="0"/>
              </a:rPr>
              <a:t>n</a:t>
            </a:r>
            <a:r>
              <a:rPr lang="en-US" altLang="tr-TR" dirty="0">
                <a:latin typeface="Avenir Next" panose="020B0503020202020204" pitchFamily="34" charset="0"/>
              </a:rPr>
              <a:t>)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tr-TR" dirty="0">
                <a:latin typeface="Avenir Next" panose="020B0503020202020204" pitchFamily="34" charset="0"/>
              </a:rPr>
              <a:t>or just 	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O(</a:t>
            </a:r>
            <a:r>
              <a:rPr lang="en-US" altLang="tr-TR" i="1" dirty="0">
                <a:solidFill>
                  <a:srgbClr val="FFFF00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 lg </a:t>
            </a:r>
            <a:r>
              <a:rPr lang="en-US" altLang="tr-TR" i="1" dirty="0">
                <a:solidFill>
                  <a:srgbClr val="FFFF00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dirty="0">
                <a:solidFill>
                  <a:srgbClr val="FFFF00"/>
                </a:solidFill>
                <a:latin typeface="Avenir Next" panose="020B0503020202020204" pitchFamily="34" charset="0"/>
              </a:rPr>
              <a:t>)</a:t>
            </a: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Running time of 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86</a:t>
            </a:fld>
            <a:endParaRPr lang="en-US" altLang="tr-TR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04BBD-A83D-F64F-8CB3-1DC8F47C21F6}"/>
              </a:ext>
            </a:extLst>
          </p:cNvPr>
          <p:cNvSpPr/>
          <p:nvPr/>
        </p:nvSpPr>
        <p:spPr>
          <a:xfrm>
            <a:off x="5658326" y="5097987"/>
            <a:ext cx="5998265" cy="1596887"/>
          </a:xfrm>
          <a:prstGeom prst="rect">
            <a:avLst/>
          </a:prstGeom>
          <a:solidFill>
            <a:srgbClr val="FDFF9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4EF4F-BFE9-BF40-8C8F-9460B64B79C1}"/>
              </a:ext>
            </a:extLst>
          </p:cNvPr>
          <p:cNvSpPr/>
          <p:nvPr/>
        </p:nvSpPr>
        <p:spPr>
          <a:xfrm>
            <a:off x="5658326" y="5147817"/>
            <a:ext cx="63080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Will heap sort </a:t>
            </a:r>
            <a:r>
              <a:rPr lang="en-US" altLang="tr-TR" sz="2400" b="1" dirty="0">
                <a:solidFill>
                  <a:srgbClr val="FFFF00"/>
                </a:solidFill>
                <a:latin typeface="Avenir Next" panose="020B0503020202020204" pitchFamily="34" charset="0"/>
              </a:rPr>
              <a:t>always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 take O(log</a:t>
            </a:r>
            <a:r>
              <a:rPr lang="en-US" altLang="tr-TR" sz="2400" baseline="-25000" dirty="0">
                <a:solidFill>
                  <a:srgbClr val="FFFF00"/>
                </a:solidFill>
                <a:latin typeface="Avenir Next" panose="020B0503020202020204" pitchFamily="34" charset="0"/>
              </a:rPr>
              <a:t>2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 </a:t>
            </a:r>
            <a:r>
              <a:rPr lang="en-US" altLang="tr-TR" sz="2400" i="1" dirty="0">
                <a:solidFill>
                  <a:srgbClr val="FFFF00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) time?  </a:t>
            </a:r>
          </a:p>
          <a:p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Is there a </a:t>
            </a:r>
            <a:r>
              <a:rPr lang="en-US" altLang="tr-TR" sz="2400" b="1" dirty="0">
                <a:solidFill>
                  <a:srgbClr val="FFFF00"/>
                </a:solidFill>
                <a:latin typeface="Avenir Next" panose="020B0503020202020204" pitchFamily="34" charset="0"/>
              </a:rPr>
              <a:t>best-case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 scenario? </a:t>
            </a:r>
          </a:p>
          <a:p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Is there a </a:t>
            </a:r>
            <a:r>
              <a:rPr lang="en-US" altLang="tr-TR" sz="2400" b="1" dirty="0">
                <a:solidFill>
                  <a:srgbClr val="FFFF00"/>
                </a:solidFill>
                <a:latin typeface="Avenir Next" panose="020B0503020202020204" pitchFamily="34" charset="0"/>
              </a:rPr>
              <a:t>worst-case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 scenario?  </a:t>
            </a:r>
          </a:p>
          <a:p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</a:rPr>
              <a:t>Why or why not?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681EC-B66D-9A40-98FE-55316EA19D55}"/>
              </a:ext>
            </a:extLst>
          </p:cNvPr>
          <p:cNvSpPr/>
          <p:nvPr/>
        </p:nvSpPr>
        <p:spPr>
          <a:xfrm>
            <a:off x="2653748" y="4405809"/>
            <a:ext cx="128502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600" dirty="0">
                <a:solidFill>
                  <a:srgbClr val="FF8F7D"/>
                </a:solidFill>
                <a:latin typeface="Avenir Next" panose="020B0503020202020204" pitchFamily="34" charset="0"/>
              </a:rPr>
              <a:t>O(</a:t>
            </a:r>
            <a:r>
              <a:rPr lang="en-US" altLang="tr-TR" sz="2600" i="1" dirty="0">
                <a:solidFill>
                  <a:srgbClr val="FF8F7D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sz="2600" dirty="0">
                <a:solidFill>
                  <a:srgbClr val="FF8F7D"/>
                </a:solidFill>
                <a:latin typeface="Avenir Next" panose="020B0503020202020204" pitchFamily="34" charset="0"/>
              </a:rPr>
              <a:t>) +</a:t>
            </a:r>
            <a:endParaRPr lang="tr-TR" sz="2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E598C-CCAC-CE44-BC54-170C2569AB88}"/>
              </a:ext>
            </a:extLst>
          </p:cNvPr>
          <p:cNvSpPr/>
          <p:nvPr/>
        </p:nvSpPr>
        <p:spPr>
          <a:xfrm>
            <a:off x="3721251" y="4268481"/>
            <a:ext cx="1391728" cy="642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tr-TR" sz="2600" dirty="0">
                <a:solidFill>
                  <a:srgbClr val="FFC000"/>
                </a:solidFill>
                <a:latin typeface="Avenir Next" panose="020B0503020202020204" pitchFamily="34" charset="0"/>
              </a:rPr>
              <a:t>O(</a:t>
            </a:r>
            <a:r>
              <a:rPr lang="en-US" altLang="tr-TR" sz="2600" i="1" dirty="0">
                <a:solidFill>
                  <a:srgbClr val="FFC000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sz="2600" dirty="0">
                <a:solidFill>
                  <a:srgbClr val="FFC000"/>
                </a:solidFill>
                <a:latin typeface="Avenir Next" panose="020B0503020202020204" pitchFamily="34" charset="0"/>
              </a:rPr>
              <a:t>-1) *</a:t>
            </a:r>
            <a:endParaRPr lang="en-US" altLang="tr-TR" sz="2600" dirty="0">
              <a:solidFill>
                <a:srgbClr val="00B050"/>
              </a:solidFill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BCCB8-A43A-DD4F-AA61-4EEAEA5988A3}"/>
              </a:ext>
            </a:extLst>
          </p:cNvPr>
          <p:cNvSpPr/>
          <p:nvPr/>
        </p:nvSpPr>
        <p:spPr>
          <a:xfrm>
            <a:off x="4868072" y="4408963"/>
            <a:ext cx="42146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600" dirty="0">
                <a:solidFill>
                  <a:srgbClr val="FFC000"/>
                </a:solidFill>
                <a:latin typeface="Avenir Next" panose="020B0503020202020204" pitchFamily="34" charset="0"/>
              </a:rPr>
              <a:t> </a:t>
            </a:r>
            <a:r>
              <a:rPr lang="en-US" altLang="tr-TR" sz="2600" dirty="0">
                <a:solidFill>
                  <a:srgbClr val="00B050"/>
                </a:solidFill>
                <a:latin typeface="Avenir Next" panose="020B0503020202020204" pitchFamily="34" charset="0"/>
              </a:rPr>
              <a:t>[ O(1) + O(1) + </a:t>
            </a:r>
            <a:r>
              <a:rPr lang="en-US" altLang="tr-TR" sz="2600" dirty="0">
                <a:solidFill>
                  <a:srgbClr val="34A8FF"/>
                </a:solidFill>
                <a:latin typeface="Avenir Next" panose="020B0503020202020204" pitchFamily="34" charset="0"/>
              </a:rPr>
              <a:t>O(log</a:t>
            </a:r>
            <a:r>
              <a:rPr lang="en-US" altLang="tr-TR" sz="2600" baseline="-25000" dirty="0">
                <a:solidFill>
                  <a:srgbClr val="34A8FF"/>
                </a:solidFill>
                <a:latin typeface="Avenir Next" panose="020B0503020202020204" pitchFamily="34" charset="0"/>
              </a:rPr>
              <a:t>2</a:t>
            </a:r>
            <a:r>
              <a:rPr lang="en-US" altLang="tr-TR" sz="2600" dirty="0">
                <a:solidFill>
                  <a:srgbClr val="34A8FF"/>
                </a:solidFill>
                <a:latin typeface="Avenir Next" panose="020B0503020202020204" pitchFamily="34" charset="0"/>
              </a:rPr>
              <a:t> </a:t>
            </a:r>
            <a:r>
              <a:rPr lang="en-US" altLang="tr-TR" sz="2600" i="1" dirty="0">
                <a:solidFill>
                  <a:srgbClr val="34A8FF"/>
                </a:solidFill>
                <a:latin typeface="Avenir Next" panose="020B0503020202020204" pitchFamily="34" charset="0"/>
              </a:rPr>
              <a:t>n</a:t>
            </a:r>
            <a:r>
              <a:rPr lang="en-US" altLang="tr-TR" sz="2600" dirty="0">
                <a:solidFill>
                  <a:srgbClr val="34A8FF"/>
                </a:solidFill>
                <a:latin typeface="Avenir Next" panose="020B0503020202020204" pitchFamily="34" charset="0"/>
              </a:rPr>
              <a:t>)</a:t>
            </a:r>
            <a:r>
              <a:rPr lang="en-US" altLang="tr-TR" sz="2600" dirty="0">
                <a:solidFill>
                  <a:srgbClr val="00B050"/>
                </a:solidFill>
                <a:latin typeface="Avenir Next" panose="020B0503020202020204" pitchFamily="34" charset="0"/>
              </a:rPr>
              <a:t> ]</a:t>
            </a:r>
            <a:endParaRPr lang="tr-TR" sz="26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938ADA5-BA04-AD41-98F0-2CE1AA2F1DDD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0" y="1288305"/>
            <a:ext cx="4208519" cy="2521068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					O(n)</a:t>
            </a:r>
            <a:endParaRPr lang="en-US" altLang="tr-TR" sz="24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FFC000"/>
                </a:solidFill>
                <a:latin typeface="Courier New" panose="02070309020205020404" pitchFamily="49" charset="0"/>
              </a:rPr>
              <a:t>	O(n-1)</a:t>
            </a: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</a:t>
            </a: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</a:t>
            </a:r>
          </a:p>
          <a:p>
            <a:pPr marL="0" indent="0">
              <a:buNone/>
            </a:pPr>
            <a:r>
              <a:rPr lang="en-US" altLang="tr-T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tr-TR" sz="2400" b="1" dirty="0">
                <a:solidFill>
                  <a:srgbClr val="34A8FF"/>
                </a:solidFill>
                <a:latin typeface="Courier New" panose="02070309020205020404" pitchFamily="49" charset="0"/>
              </a:rPr>
              <a:t>O(log</a:t>
            </a:r>
            <a:r>
              <a:rPr lang="en-US" altLang="tr-TR" sz="2400" b="1" baseline="-25000" dirty="0">
                <a:solidFill>
                  <a:srgbClr val="34A8FF"/>
                </a:solidFill>
                <a:latin typeface="Courier New" panose="02070309020205020404" pitchFamily="49" charset="0"/>
              </a:rPr>
              <a:t>2</a:t>
            </a:r>
            <a:r>
              <a:rPr lang="en-US" altLang="tr-TR" sz="2400" b="1" dirty="0">
                <a:solidFill>
                  <a:srgbClr val="34A8FF"/>
                </a:solidFill>
                <a:latin typeface="Courier New" panose="02070309020205020404" pitchFamily="49" charset="0"/>
              </a:rPr>
              <a:t>n)</a:t>
            </a:r>
            <a:endParaRPr lang="en-US" altLang="tr-TR" sz="12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None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Space requirements of HEAPSORT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87</a:t>
            </a:fld>
            <a:endParaRPr lang="en-US" altLang="tr-T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E40B868-858F-5543-891C-6F3C6D1C5E2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6974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sz="3600" dirty="0">
                <a:latin typeface="Avenir Next" panose="020B0503020202020204" pitchFamily="34" charset="0"/>
              </a:rPr>
              <a:t>Heapsort uses </a:t>
            </a:r>
            <a:r>
              <a:rPr lang="en-US" altLang="tr-TR" sz="3600" dirty="0">
                <a:solidFill>
                  <a:srgbClr val="FFFF00"/>
                </a:solidFill>
                <a:latin typeface="Avenir Next" panose="020B0503020202020204" pitchFamily="34" charset="0"/>
              </a:rPr>
              <a:t>an array </a:t>
            </a:r>
            <a:r>
              <a:rPr lang="en-US" altLang="tr-TR" sz="3600" dirty="0">
                <a:latin typeface="Avenir Next" panose="020B0503020202020204" pitchFamily="34" charset="0"/>
              </a:rPr>
              <a:t>as its data structure.</a:t>
            </a:r>
          </a:p>
          <a:p>
            <a:r>
              <a:rPr lang="en-US" altLang="tr-TR" sz="3600" dirty="0">
                <a:latin typeface="Avenir Next" panose="020B0503020202020204" pitchFamily="34" charset="0"/>
              </a:rPr>
              <a:t>Heapsort sorts </a:t>
            </a:r>
            <a:r>
              <a:rPr lang="ja-JP" altLang="en-US" sz="3600">
                <a:solidFill>
                  <a:srgbClr val="FFFF00"/>
                </a:solidFill>
                <a:latin typeface="Avenir Next" panose="020B0503020202020204" pitchFamily="34" charset="0"/>
              </a:rPr>
              <a:t>“</a:t>
            </a:r>
            <a:r>
              <a:rPr lang="en-US" altLang="ja-JP" sz="3600" dirty="0">
                <a:solidFill>
                  <a:srgbClr val="FFFF00"/>
                </a:solidFill>
                <a:latin typeface="Avenir Next" panose="020B0503020202020204" pitchFamily="34" charset="0"/>
              </a:rPr>
              <a:t>in place</a:t>
            </a:r>
            <a:r>
              <a:rPr lang="ja-JP" altLang="en-US" sz="3600">
                <a:solidFill>
                  <a:srgbClr val="FFFF00"/>
                </a:solidFill>
                <a:latin typeface="Avenir Next" panose="020B0503020202020204" pitchFamily="34" charset="0"/>
              </a:rPr>
              <a:t>”</a:t>
            </a:r>
            <a:r>
              <a:rPr lang="en-US" altLang="ja-JP" sz="3600" dirty="0">
                <a:latin typeface="Avenir Next" panose="020B0503020202020204" pitchFamily="34" charset="0"/>
              </a:rPr>
              <a:t>.</a:t>
            </a:r>
          </a:p>
          <a:p>
            <a:r>
              <a:rPr lang="en-US" altLang="tr-TR" sz="3600" dirty="0">
                <a:latin typeface="Avenir Next" panose="020B0503020202020204" pitchFamily="34" charset="0"/>
              </a:rPr>
              <a:t>Any extra storage needed?</a:t>
            </a:r>
          </a:p>
          <a:p>
            <a:r>
              <a:rPr lang="en-US" altLang="tr-TR" sz="3600" dirty="0">
                <a:latin typeface="Avenir Next" panose="020B0503020202020204" pitchFamily="34" charset="0"/>
              </a:rPr>
              <a:t>Only a negligible amount – one extra storage location is needed as </a:t>
            </a:r>
            <a:r>
              <a:rPr lang="en-US" altLang="tr-TR" sz="3600" i="1" dirty="0">
                <a:solidFill>
                  <a:srgbClr val="FDFF97"/>
                </a:solidFill>
                <a:latin typeface="Avenir Next" panose="020B0503020202020204" pitchFamily="34" charset="0"/>
              </a:rPr>
              <a:t>temporary storage when swapping two array elements</a:t>
            </a:r>
            <a:r>
              <a:rPr lang="en-US" altLang="tr-TR" sz="360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HEAP-MAXIMUM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88</a:t>
            </a:fld>
            <a:endParaRPr lang="en-US" altLang="tr-T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E40B868-858F-5543-891C-6F3C6D1C5E2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8863"/>
            <a:ext cx="8229600" cy="1663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tr-TR" sz="3600" dirty="0">
                <a:latin typeface="Avenir Next" panose="020B0503020202020204" pitchFamily="34" charset="0"/>
              </a:rPr>
              <a:t>Returns the item at the top of the heap</a:t>
            </a:r>
          </a:p>
          <a:p>
            <a:pPr marL="233363" indent="-233363"/>
            <a:r>
              <a:rPr lang="en-US" altLang="tr-TR" sz="3600" dirty="0">
                <a:latin typeface="Avenir Next" panose="020B0503020202020204" pitchFamily="34" charset="0"/>
              </a:rPr>
              <a:t>Runs in </a:t>
            </a:r>
            <a:r>
              <a:rPr lang="el-GR" altLang="tr-TR" sz="3600" dirty="0">
                <a:latin typeface="Avenir Next" panose="020B0503020202020204" pitchFamily="34" charset="0"/>
                <a:cs typeface="Times New Roman" panose="02020603050405020304" pitchFamily="18" charset="0"/>
              </a:rPr>
              <a:t>Θ</a:t>
            </a:r>
            <a:r>
              <a:rPr lang="en-US" altLang="tr-TR" sz="3600" dirty="0">
                <a:latin typeface="Avenir Next" panose="020B0503020202020204" pitchFamily="34" charset="0"/>
              </a:rPr>
              <a:t>(1) time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5B7163-80DB-394E-B8BC-8F5541946A2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11602"/>
            <a:ext cx="8229600" cy="175895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FontTx/>
              <a:buNone/>
            </a:pPr>
            <a:r>
              <a:rPr lang="en-US" altLang="tr-TR" b="1" dirty="0">
                <a:latin typeface="Courier New" panose="02070309020205020404" pitchFamily="49" charset="0"/>
              </a:rPr>
              <a:t>HEAP-MAXIMUM(A)</a:t>
            </a:r>
          </a:p>
          <a:p>
            <a:pPr marL="233363" indent="-233363">
              <a:buFontTx/>
              <a:buAutoNum type="arabicPlain"/>
            </a:pPr>
            <a:r>
              <a:rPr lang="en-US" altLang="tr-TR" b="1" dirty="0">
                <a:latin typeface="Courier New" panose="02070309020205020404" pitchFamily="49" charset="0"/>
              </a:rPr>
              <a:t>  return A[1]</a:t>
            </a:r>
          </a:p>
          <a:p>
            <a:pPr marL="233363" indent="-233363">
              <a:buFontTx/>
              <a:buNone/>
            </a:pPr>
            <a:endParaRPr lang="en-US" altLang="tr-TR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431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HEAP-EXTRACT-MAX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89</a:t>
            </a:fld>
            <a:endParaRPr lang="en-US" altLang="tr-T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108183-BF0B-9240-A514-2AED6426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686800" cy="429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HEAP-EXTRACT-MAX(A)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1  if heap-size[A] &lt; 1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2     then error </a:t>
            </a:r>
            <a:r>
              <a:rPr lang="ja-JP" altLang="en-US" sz="28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heap underflow</a:t>
            </a:r>
            <a:r>
              <a:rPr lang="ja-JP" altLang="en-US" sz="28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”</a:t>
            </a:r>
            <a:endParaRPr lang="en-US" altLang="ja-JP" sz="28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3  max </a:t>
            </a: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A[1]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A[1] </a:t>
            </a: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 </a:t>
            </a: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A[heap-size[A]]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heap-size[A] </a:t>
            </a: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 </a:t>
            </a: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heap-size[A] - 1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MAX-HEAPIFY(A,1)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return max</a:t>
            </a:r>
          </a:p>
        </p:txBody>
      </p:sp>
    </p:spTree>
    <p:extLst>
      <p:ext uri="{BB962C8B-B14F-4D97-AF65-F5344CB8AC3E}">
        <p14:creationId xmlns:p14="http://schemas.microsoft.com/office/powerpoint/2010/main" val="25356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FDFF"/>
                </a:solidFill>
              </a:rPr>
              <a:t>Nearly Complete Binary Trees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>
            <a:normAutofit/>
          </a:bodyPr>
          <a:lstStyle/>
          <a:p>
            <a:pPr marL="1200150" lvl="1" indent="-742950">
              <a:buAutoNum type="alphaLcParenR"/>
            </a:pPr>
            <a:r>
              <a:rPr lang="tr-TR" sz="3600" dirty="0"/>
              <a:t> </a:t>
            </a:r>
            <a:r>
              <a:rPr lang="tr-TR" sz="3600" dirty="0" err="1"/>
              <a:t>There</a:t>
            </a:r>
            <a:r>
              <a:rPr lang="tr-TR" sz="3600" dirty="0"/>
              <a:t> </a:t>
            </a:r>
            <a:r>
              <a:rPr lang="tr-TR" sz="3600" dirty="0" err="1"/>
              <a:t>are</a:t>
            </a:r>
            <a:r>
              <a:rPr lang="tr-TR" sz="3600" dirty="0"/>
              <a:t> </a:t>
            </a:r>
            <a:r>
              <a:rPr lang="tr-TR" sz="3600" dirty="0">
                <a:solidFill>
                  <a:srgbClr val="FFFF00"/>
                </a:solidFill>
              </a:rPr>
              <a:t>2</a:t>
            </a:r>
            <a:r>
              <a:rPr lang="tr-TR" sz="3600" baseline="30000" dirty="0">
                <a:solidFill>
                  <a:srgbClr val="FFFF00"/>
                </a:solidFill>
              </a:rPr>
              <a:t>d</a:t>
            </a:r>
            <a:r>
              <a:rPr lang="tr-TR" sz="3600" dirty="0">
                <a:solidFill>
                  <a:srgbClr val="FFFF00"/>
                </a:solidFill>
              </a:rPr>
              <a:t> </a:t>
            </a:r>
            <a:r>
              <a:rPr lang="tr-TR" sz="3600" dirty="0" err="1">
                <a:solidFill>
                  <a:srgbClr val="FFFF00"/>
                </a:solidFill>
              </a:rPr>
              <a:t>nodes</a:t>
            </a:r>
            <a:r>
              <a:rPr lang="tr-TR" sz="3600" dirty="0">
                <a:solidFill>
                  <a:srgbClr val="FFFF00"/>
                </a:solidFill>
              </a:rPr>
              <a:t> at </a:t>
            </a:r>
            <a:r>
              <a:rPr lang="tr-TR" sz="3600" dirty="0" err="1">
                <a:solidFill>
                  <a:srgbClr val="FFFF00"/>
                </a:solidFill>
              </a:rPr>
              <a:t>depth</a:t>
            </a:r>
            <a:r>
              <a:rPr lang="tr-TR" sz="3600" dirty="0">
                <a:solidFill>
                  <a:srgbClr val="FFFF00"/>
                </a:solidFill>
              </a:rPr>
              <a:t> d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</a:p>
          <a:p>
            <a:pPr marL="457200" lvl="1" indent="0">
              <a:buNone/>
            </a:pPr>
            <a:r>
              <a:rPr lang="tr-TR" sz="3600" dirty="0"/>
              <a:t>d = 0,1,...,h-1.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</a:t>
            </a:fld>
            <a:endParaRPr lang="en-US" altLang="tr-TR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A07E1D-0A32-EA4A-B161-318D6BB4B2B5}"/>
              </a:ext>
            </a:extLst>
          </p:cNvPr>
          <p:cNvGrpSpPr/>
          <p:nvPr/>
        </p:nvGrpSpPr>
        <p:grpSpPr>
          <a:xfrm>
            <a:off x="2257225" y="2817585"/>
            <a:ext cx="5845276" cy="3457396"/>
            <a:chOff x="3001504" y="2698289"/>
            <a:chExt cx="5845276" cy="34573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AF98E-CCD4-464B-B45A-81D0318394C0}"/>
                </a:ext>
              </a:extLst>
            </p:cNvPr>
            <p:cNvSpPr/>
            <p:nvPr/>
          </p:nvSpPr>
          <p:spPr>
            <a:xfrm>
              <a:off x="4613340" y="361268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32EB1F-433F-C54F-B591-DA34DA2C3F8E}"/>
                </a:ext>
              </a:extLst>
            </p:cNvPr>
            <p:cNvSpPr/>
            <p:nvPr/>
          </p:nvSpPr>
          <p:spPr>
            <a:xfrm>
              <a:off x="5981627" y="2698289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F18C63-D09D-F043-BD7B-0C3A1984CD0A}"/>
                </a:ext>
              </a:extLst>
            </p:cNvPr>
            <p:cNvSpPr/>
            <p:nvPr/>
          </p:nvSpPr>
          <p:spPr>
            <a:xfrm>
              <a:off x="3565110" y="449527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7F5E17-318D-6443-A798-0132ED9A095A}"/>
                </a:ext>
              </a:extLst>
            </p:cNvPr>
            <p:cNvSpPr/>
            <p:nvPr/>
          </p:nvSpPr>
          <p:spPr>
            <a:xfrm>
              <a:off x="5532893" y="449527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A941AC2-FFBC-8945-A55D-AFBC8F964ECC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926894" y="4230292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D288B-5D08-824D-82E4-710FFB23F618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5230944" y="4230292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087442-A59E-8543-8EBE-3E5E26FCB474}"/>
                </a:ext>
              </a:extLst>
            </p:cNvPr>
            <p:cNvSpPr/>
            <p:nvPr/>
          </p:nvSpPr>
          <p:spPr>
            <a:xfrm>
              <a:off x="7467703" y="3590809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1662F2-82BA-4A4D-95F4-11E7D398701B}"/>
                </a:ext>
              </a:extLst>
            </p:cNvPr>
            <p:cNvSpPr/>
            <p:nvPr/>
          </p:nvSpPr>
          <p:spPr>
            <a:xfrm>
              <a:off x="6809889" y="449527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A6A816-72CF-AA4E-AA27-27E7A1A9C3D9}"/>
                </a:ext>
              </a:extLst>
            </p:cNvPr>
            <p:cNvSpPr/>
            <p:nvPr/>
          </p:nvSpPr>
          <p:spPr>
            <a:xfrm>
              <a:off x="8123212" y="449527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E23837-41F4-F745-AA95-CEDC9DD6A24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7189411" y="4208413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2C0C44-8D1D-CC40-A35A-69ABEF697B10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8085307" y="4208413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D3291C-859F-4B4B-ACC7-C88C5F9953DF}"/>
                </a:ext>
              </a:extLst>
            </p:cNvPr>
            <p:cNvCxnSpPr>
              <a:cxnSpLocks/>
              <a:stCxn id="6" idx="3"/>
              <a:endCxn id="5" idx="7"/>
            </p:cNvCxnSpPr>
            <p:nvPr/>
          </p:nvCxnSpPr>
          <p:spPr>
            <a:xfrm flipH="1">
              <a:off x="5230944" y="3315893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026BC3-56A9-4B47-B3B6-E564C8BF1354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6599231" y="3315893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E5FE1E-5046-4148-8B63-4AC0CC31F0C8}"/>
                </a:ext>
              </a:extLst>
            </p:cNvPr>
            <p:cNvSpPr/>
            <p:nvPr/>
          </p:nvSpPr>
          <p:spPr>
            <a:xfrm>
              <a:off x="3001504" y="5432117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756488-A842-AB49-A58C-F2BD7994F951}"/>
                </a:ext>
              </a:extLst>
            </p:cNvPr>
            <p:cNvSpPr/>
            <p:nvPr/>
          </p:nvSpPr>
          <p:spPr>
            <a:xfrm>
              <a:off x="4128715" y="5432117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D78CA1-81B5-3241-B5DB-0351A9F77C2C}"/>
                </a:ext>
              </a:extLst>
            </p:cNvPr>
            <p:cNvCxnSpPr>
              <a:cxnSpLocks/>
              <a:stCxn id="7" idx="3"/>
              <a:endCxn id="18" idx="0"/>
            </p:cNvCxnSpPr>
            <p:nvPr/>
          </p:nvCxnSpPr>
          <p:spPr>
            <a:xfrm flipH="1">
              <a:off x="3363288" y="5112874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4D76EB-67D0-5E4C-9A98-005A0CC4F0D0}"/>
                </a:ext>
              </a:extLst>
            </p:cNvPr>
            <p:cNvCxnSpPr>
              <a:cxnSpLocks/>
              <a:stCxn id="7" idx="5"/>
              <a:endCxn id="19" idx="0"/>
            </p:cNvCxnSpPr>
            <p:nvPr/>
          </p:nvCxnSpPr>
          <p:spPr>
            <a:xfrm>
              <a:off x="4182714" y="5112874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DAFDD0-8F7D-8546-A1B2-F04CCC815B05}"/>
                </a:ext>
              </a:extLst>
            </p:cNvPr>
            <p:cNvSpPr/>
            <p:nvPr/>
          </p:nvSpPr>
          <p:spPr>
            <a:xfrm>
              <a:off x="5112591" y="5432117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5F0375-B72A-5843-ABF0-B17826D87D94}"/>
                </a:ext>
              </a:extLst>
            </p:cNvPr>
            <p:cNvCxnSpPr>
              <a:cxnSpLocks/>
              <a:stCxn id="8" idx="3"/>
              <a:endCxn id="22" idx="0"/>
            </p:cNvCxnSpPr>
            <p:nvPr/>
          </p:nvCxnSpPr>
          <p:spPr>
            <a:xfrm flipH="1">
              <a:off x="5474375" y="5112874"/>
              <a:ext cx="164482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F94B9AA-BC38-1D4D-AC3F-B99921A4122D}"/>
              </a:ext>
            </a:extLst>
          </p:cNvPr>
          <p:cNvSpPr txBox="1"/>
          <p:nvPr/>
        </p:nvSpPr>
        <p:spPr>
          <a:xfrm>
            <a:off x="9718781" y="304311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6E9233-8C5E-0545-A7B9-9361283A3DA9}"/>
              </a:ext>
            </a:extLst>
          </p:cNvPr>
          <p:cNvSpPr txBox="1"/>
          <p:nvPr/>
        </p:nvSpPr>
        <p:spPr>
          <a:xfrm>
            <a:off x="9723206" y="390823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6AE66F-684A-614D-AE6D-67FB89FA5C84}"/>
              </a:ext>
            </a:extLst>
          </p:cNvPr>
          <p:cNvSpPr txBox="1"/>
          <p:nvPr/>
        </p:nvSpPr>
        <p:spPr>
          <a:xfrm>
            <a:off x="9718781" y="476779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484F51-CCF7-CB44-B03A-620A7B6663B5}"/>
              </a:ext>
            </a:extLst>
          </p:cNvPr>
          <p:cNvSpPr txBox="1"/>
          <p:nvPr/>
        </p:nvSpPr>
        <p:spPr>
          <a:xfrm>
            <a:off x="9728719" y="557386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Depth = 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DD75CC-93D7-6B41-B71E-251D14A2A875}"/>
              </a:ext>
            </a:extLst>
          </p:cNvPr>
          <p:cNvSpPr/>
          <p:nvPr/>
        </p:nvSpPr>
        <p:spPr>
          <a:xfrm>
            <a:off x="4469408" y="2873208"/>
            <a:ext cx="2254016" cy="55579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FF1A54-DB44-0343-B3A7-7F53947E3363}"/>
              </a:ext>
            </a:extLst>
          </p:cNvPr>
          <p:cNvSpPr/>
          <p:nvPr/>
        </p:nvSpPr>
        <p:spPr>
          <a:xfrm>
            <a:off x="2733966" y="3822569"/>
            <a:ext cx="5952785" cy="59021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1D380A-587C-924A-8B15-D267C65F4190}"/>
              </a:ext>
            </a:extLst>
          </p:cNvPr>
          <p:cNvSpPr/>
          <p:nvPr/>
        </p:nvSpPr>
        <p:spPr>
          <a:xfrm>
            <a:off x="1951258" y="4625055"/>
            <a:ext cx="7574245" cy="637303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DB48C-6089-1445-850A-1DFC86C87802}"/>
              </a:ext>
            </a:extLst>
          </p:cNvPr>
          <p:cNvSpPr txBox="1"/>
          <p:nvPr/>
        </p:nvSpPr>
        <p:spPr>
          <a:xfrm>
            <a:off x="3438435" y="2916725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6B6603-2393-DC45-80FD-D00DEE935E8F}"/>
              </a:ext>
            </a:extLst>
          </p:cNvPr>
          <p:cNvSpPr txBox="1"/>
          <p:nvPr/>
        </p:nvSpPr>
        <p:spPr>
          <a:xfrm>
            <a:off x="2040457" y="3908237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3380AE-4C1C-BB42-BC5E-F5117FE3FC39}"/>
              </a:ext>
            </a:extLst>
          </p:cNvPr>
          <p:cNvSpPr txBox="1"/>
          <p:nvPr/>
        </p:nvSpPr>
        <p:spPr>
          <a:xfrm>
            <a:off x="528256" y="4712873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h-1</a:t>
            </a:r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 = 2</a:t>
            </a:r>
            <a:r>
              <a:rPr lang="tr-TR" sz="24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76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HEAP-EXTRACT-MAX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1955A5-EF8B-4A47-B7E0-4D085ECD7182}"/>
              </a:ext>
            </a:extLst>
          </p:cNvPr>
          <p:cNvSpPr/>
          <p:nvPr/>
        </p:nvSpPr>
        <p:spPr>
          <a:xfrm>
            <a:off x="5924550" y="5241819"/>
            <a:ext cx="5998265" cy="1596887"/>
          </a:xfrm>
          <a:prstGeom prst="rect">
            <a:avLst/>
          </a:prstGeom>
          <a:solidFill>
            <a:srgbClr val="FDFF9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108183-BF0B-9240-A514-2AED6426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83623"/>
            <a:ext cx="8686800" cy="369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HEAP-EXTRACT-MAX(A)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1  if heap-size[A] &lt; 1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2     then error </a:t>
            </a:r>
            <a:r>
              <a:rPr lang="ja-JP" altLang="en-US" sz="24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heap underflow</a:t>
            </a:r>
            <a:r>
              <a:rPr lang="ja-JP" altLang="en-US" sz="24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”</a:t>
            </a:r>
            <a:endParaRPr lang="en-US" altLang="ja-JP" sz="24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3  max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A[1]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A[1]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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A[heap-size[A]]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heap-size[A]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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heap-size[A] - 1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rgbClr val="34A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MAX-HEAPIFY(A,1)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return max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D60BE-BEC3-ED47-89FA-AF1B1D970BAB}"/>
              </a:ext>
            </a:extLst>
          </p:cNvPr>
          <p:cNvSpPr/>
          <p:nvPr/>
        </p:nvSpPr>
        <p:spPr>
          <a:xfrm>
            <a:off x="5924550" y="5342838"/>
            <a:ext cx="902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Any loops?  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So just sum up the times: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The dominant term 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4E903-5F25-3F4A-90E5-BC164DB80C04}"/>
              </a:ext>
            </a:extLst>
          </p:cNvPr>
          <p:cNvSpPr/>
          <p:nvPr/>
        </p:nvSpPr>
        <p:spPr>
          <a:xfrm>
            <a:off x="7817919" y="5336301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400" b="1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No.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 </a:t>
            </a:r>
            <a:endParaRPr lang="tr-TR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4A4B9-636B-0146-ABF1-2F59B01EA915}"/>
              </a:ext>
            </a:extLst>
          </p:cNvPr>
          <p:cNvSpPr/>
          <p:nvPr/>
        </p:nvSpPr>
        <p:spPr>
          <a:xfrm>
            <a:off x="9403292" y="5838288"/>
            <a:ext cx="2497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400" b="1" dirty="0">
                <a:solidFill>
                  <a:srgbClr val="00B05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O(6) </a:t>
            </a:r>
            <a:r>
              <a:rPr lang="en-US" altLang="tr-TR" sz="2400" b="1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+ </a:t>
            </a:r>
            <a:r>
              <a:rPr lang="en-US" altLang="tr-TR" sz="2400" b="1" dirty="0">
                <a:solidFill>
                  <a:srgbClr val="34A8FF"/>
                </a:solidFill>
                <a:latin typeface="Avenir Next" panose="020B0503020202020204" pitchFamily="34" charset="0"/>
              </a:rPr>
              <a:t>O(log</a:t>
            </a:r>
            <a:r>
              <a:rPr lang="en-US" altLang="tr-TR" sz="2400" b="1" baseline="-25000" dirty="0">
                <a:solidFill>
                  <a:srgbClr val="34A8FF"/>
                </a:solidFill>
                <a:latin typeface="Avenir Next" panose="020B0503020202020204" pitchFamily="34" charset="0"/>
              </a:rPr>
              <a:t>2</a:t>
            </a:r>
            <a:r>
              <a:rPr lang="en-US" altLang="tr-TR" sz="2400" b="1" dirty="0">
                <a:solidFill>
                  <a:srgbClr val="34A8FF"/>
                </a:solidFill>
                <a:latin typeface="Avenir Next" panose="020B0503020202020204" pitchFamily="34" charset="0"/>
              </a:rPr>
              <a:t>n)</a:t>
            </a:r>
          </a:p>
          <a:p>
            <a:endParaRPr lang="tr-TR" sz="2400" b="1" dirty="0">
              <a:solidFill>
                <a:srgbClr val="34A8FF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22C744-5174-974A-8D93-43E7F744E413}"/>
              </a:ext>
            </a:extLst>
          </p:cNvPr>
          <p:cNvSpPr/>
          <p:nvPr/>
        </p:nvSpPr>
        <p:spPr>
          <a:xfrm>
            <a:off x="9210103" y="6266168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400" b="1" dirty="0">
                <a:solidFill>
                  <a:srgbClr val="34A8FF"/>
                </a:solidFill>
                <a:latin typeface="Avenir Next" panose="020B0503020202020204" pitchFamily="34" charset="0"/>
              </a:rPr>
              <a:t>O(log</a:t>
            </a:r>
            <a:r>
              <a:rPr lang="en-US" altLang="tr-TR" sz="2400" b="1" baseline="-25000" dirty="0">
                <a:solidFill>
                  <a:srgbClr val="34A8FF"/>
                </a:solidFill>
                <a:latin typeface="Avenir Next" panose="020B0503020202020204" pitchFamily="34" charset="0"/>
              </a:rPr>
              <a:t>2</a:t>
            </a:r>
            <a:r>
              <a:rPr lang="en-US" altLang="tr-TR" sz="2400" b="1" dirty="0">
                <a:solidFill>
                  <a:srgbClr val="34A8FF"/>
                </a:solidFill>
                <a:latin typeface="Avenir Next" panose="020B0503020202020204" pitchFamily="34" charset="0"/>
              </a:rPr>
              <a:t>n)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1ADC88F-F694-DF44-9938-C20C0D9FE860}"/>
              </a:ext>
            </a:extLst>
          </p:cNvPr>
          <p:cNvSpPr txBox="1">
            <a:spLocks noChangeArrowheads="1"/>
          </p:cNvSpPr>
          <p:nvPr/>
        </p:nvSpPr>
        <p:spPr>
          <a:xfrm>
            <a:off x="6832198" y="1745796"/>
            <a:ext cx="4208519" cy="3822013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					</a:t>
            </a: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O(1)</a:t>
            </a:r>
            <a:endParaRPr lang="en-US" altLang="tr-TR" sz="24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</a:t>
            </a:r>
            <a:endParaRPr lang="en-US" altLang="tr-TR" sz="24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</a:t>
            </a: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	</a:t>
            </a: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</a:t>
            </a:r>
          </a:p>
          <a:p>
            <a:pPr marL="0" indent="0">
              <a:buNone/>
            </a:pPr>
            <a:r>
              <a:rPr lang="en-US" altLang="tr-TR" sz="2400" dirty="0">
                <a:solidFill>
                  <a:srgbClr val="34A8FF"/>
                </a:solidFill>
                <a:latin typeface="Courier New" panose="02070309020205020404" pitchFamily="49" charset="0"/>
              </a:rPr>
              <a:t>	</a:t>
            </a:r>
            <a:r>
              <a:rPr lang="en-US" altLang="tr-TR" sz="2400" b="1" dirty="0">
                <a:solidFill>
                  <a:srgbClr val="34A8FF"/>
                </a:solidFill>
                <a:latin typeface="Courier New" panose="02070309020205020404" pitchFamily="49" charset="0"/>
              </a:rPr>
              <a:t>O(log</a:t>
            </a:r>
            <a:r>
              <a:rPr lang="en-US" altLang="tr-TR" sz="2400" b="1" baseline="-25000" dirty="0">
                <a:solidFill>
                  <a:srgbClr val="34A8FF"/>
                </a:solidFill>
                <a:latin typeface="Courier New" panose="02070309020205020404" pitchFamily="49" charset="0"/>
              </a:rPr>
              <a:t>2</a:t>
            </a:r>
            <a:r>
              <a:rPr lang="en-US" altLang="tr-TR" sz="2400" b="1" dirty="0">
                <a:solidFill>
                  <a:srgbClr val="34A8FF"/>
                </a:solidFill>
                <a:latin typeface="Courier New" panose="02070309020205020404" pitchFamily="49" charset="0"/>
              </a:rPr>
              <a:t>n)</a:t>
            </a: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</a:t>
            </a:r>
          </a:p>
          <a:p>
            <a:pPr marL="0" indent="0">
              <a:buNone/>
            </a:pPr>
            <a:endParaRPr lang="en-US" altLang="tr-TR" sz="2400" b="1" dirty="0">
              <a:solidFill>
                <a:srgbClr val="00FA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None/>
            </a:pPr>
            <a:endParaRPr lang="en-US" altLang="tr-TR" sz="12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None/>
            </a:pPr>
            <a:endParaRPr lang="en-US" altLang="tr-TR" sz="2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5" grpId="0"/>
      <p:bldP spid="6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HEAP-INCREASE-KEY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91</a:t>
            </a:fld>
            <a:endParaRPr lang="en-US" altLang="tr-T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840F9A1-3742-064C-88D4-F936C210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9615"/>
            <a:ext cx="8534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tabLst>
                <a:tab pos="14811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81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811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8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8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>
              <a:spcBef>
                <a:spcPct val="25000"/>
              </a:spcBef>
              <a:buFontTx/>
              <a:buNone/>
            </a:pP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HEAP-INCREASE-KEY(A, 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, key)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1  if key &lt; A[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2     then error </a:t>
            </a:r>
            <a:r>
              <a:rPr lang="ja-JP" altLang="en-US" sz="26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new key is smaller 	than current key</a:t>
            </a:r>
            <a:r>
              <a:rPr lang="ja-JP" altLang="en-US" sz="26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”</a:t>
            </a:r>
            <a:endParaRPr lang="en-US" altLang="ja-JP" sz="2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3  A[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Symbol" pitchFamily="2" charset="2"/>
              </a:rPr>
              <a:t>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key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4  while 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&gt; 1 and A[PARENT(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)] &lt; A[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do</a:t>
            </a:r>
          </a:p>
          <a:p>
            <a:pPr>
              <a:spcBef>
                <a:spcPct val="25000"/>
              </a:spcBef>
              <a:buFontTx/>
              <a:buAutoNum type="arabicPlain" startAt="5"/>
            </a:pP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 exchange A[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] 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Symbol" pitchFamily="2" charset="2"/>
              </a:rPr>
              <a:t>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A[PARENT(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)]</a:t>
            </a:r>
          </a:p>
          <a:p>
            <a:pPr>
              <a:spcBef>
                <a:spcPct val="25000"/>
              </a:spcBef>
              <a:buFontTx/>
              <a:buAutoNum type="arabicPlain" startAt="5"/>
            </a:pP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 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Symbol" pitchFamily="2" charset="2"/>
              </a:rPr>
              <a:t> PARENT(</a:t>
            </a:r>
            <a:r>
              <a:rPr lang="en-US" altLang="tr-TR" sz="2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Symbol" pitchFamily="2" charset="2"/>
              </a:rPr>
              <a:t>i</a:t>
            </a:r>
            <a:r>
              <a:rPr lang="en-US" altLang="tr-TR" sz="2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Symbol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95706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Example of HEAP-INCREASE-KEY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92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661917" y="18568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4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4F32A5-8699-694E-88EE-4575EEC1DAF5}"/>
              </a:ext>
            </a:extLst>
          </p:cNvPr>
          <p:cNvCxnSpPr>
            <a:cxnSpLocks/>
            <a:stCxn id="37" idx="3"/>
            <a:endCxn id="51" idx="0"/>
          </p:cNvCxnSpPr>
          <p:nvPr/>
        </p:nvCxnSpPr>
        <p:spPr>
          <a:xfrm flipH="1">
            <a:off x="5134788" y="4551313"/>
            <a:ext cx="164482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BCBC59-38B3-9C47-8DD5-67D2B2BB2160}"/>
              </a:ext>
            </a:extLst>
          </p:cNvPr>
          <p:cNvSpPr txBox="1"/>
          <p:nvPr/>
        </p:nvSpPr>
        <p:spPr>
          <a:xfrm>
            <a:off x="4150912" y="4579251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32267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Example of HEAP-INCREASE-KEY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93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661917" y="18568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4F32A5-8699-694E-88EE-4575EEC1DAF5}"/>
              </a:ext>
            </a:extLst>
          </p:cNvPr>
          <p:cNvCxnSpPr>
            <a:cxnSpLocks/>
            <a:stCxn id="37" idx="3"/>
            <a:endCxn id="51" idx="0"/>
          </p:cNvCxnSpPr>
          <p:nvPr/>
        </p:nvCxnSpPr>
        <p:spPr>
          <a:xfrm flipH="1">
            <a:off x="5134788" y="4551313"/>
            <a:ext cx="164482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D6F16D-D26F-1A45-87DC-6D10C49BB59D}"/>
              </a:ext>
            </a:extLst>
          </p:cNvPr>
          <p:cNvSpPr txBox="1"/>
          <p:nvPr/>
        </p:nvSpPr>
        <p:spPr>
          <a:xfrm>
            <a:off x="4150912" y="4579251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588249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Example of HEAP-INCREASE-KEY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94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661917" y="18568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15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4F32A5-8699-694E-88EE-4575EEC1DAF5}"/>
              </a:ext>
            </a:extLst>
          </p:cNvPr>
          <p:cNvCxnSpPr>
            <a:cxnSpLocks/>
            <a:stCxn id="37" idx="3"/>
            <a:endCxn id="51" idx="0"/>
          </p:cNvCxnSpPr>
          <p:nvPr/>
        </p:nvCxnSpPr>
        <p:spPr>
          <a:xfrm flipH="1">
            <a:off x="5134788" y="4551313"/>
            <a:ext cx="164482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1E4EC-E56E-AE4D-9A6E-9891903244B1}"/>
              </a:ext>
            </a:extLst>
          </p:cNvPr>
          <p:cNvSpPr txBox="1"/>
          <p:nvPr/>
        </p:nvSpPr>
        <p:spPr>
          <a:xfrm>
            <a:off x="2934299" y="403806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772036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Example of HEAP-INCREASE-KEY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95</a:t>
            </a:fld>
            <a:endParaRPr lang="en-US" altLang="tr-TR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30D161-B973-944C-AD6B-3ABAD50DE68D}"/>
              </a:ext>
            </a:extLst>
          </p:cNvPr>
          <p:cNvGrpSpPr/>
          <p:nvPr/>
        </p:nvGrpSpPr>
        <p:grpSpPr>
          <a:xfrm>
            <a:off x="2661917" y="1856860"/>
            <a:ext cx="6070122" cy="3737264"/>
            <a:chOff x="2921991" y="689012"/>
            <a:chExt cx="6070122" cy="37372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A66BA1-D0CB-BE4B-A5C6-9712B8673823}"/>
                </a:ext>
              </a:extLst>
            </p:cNvPr>
            <p:cNvSpPr/>
            <p:nvPr/>
          </p:nvSpPr>
          <p:spPr>
            <a:xfrm>
              <a:off x="4533827" y="1883279"/>
              <a:ext cx="723568" cy="723568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15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6263A-EAD8-1F46-B2ED-770D7A9132F0}"/>
                </a:ext>
              </a:extLst>
            </p:cNvPr>
            <p:cNvSpPr/>
            <p:nvPr/>
          </p:nvSpPr>
          <p:spPr>
            <a:xfrm>
              <a:off x="5902114" y="968880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402489-C4CF-A148-AAB1-C1E752157D1C}"/>
                </a:ext>
              </a:extLst>
            </p:cNvPr>
            <p:cNvSpPr/>
            <p:nvPr/>
          </p:nvSpPr>
          <p:spPr>
            <a:xfrm>
              <a:off x="3485597" y="2765861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9961CA-9D52-BE4E-BD61-530D2C459E0C}"/>
                </a:ext>
              </a:extLst>
            </p:cNvPr>
            <p:cNvSpPr/>
            <p:nvPr/>
          </p:nvSpPr>
          <p:spPr>
            <a:xfrm>
              <a:off x="5453380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7747D7-9FAB-8642-A97B-C4D7472555F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 flipH="1">
              <a:off x="3847381" y="2500883"/>
              <a:ext cx="792410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CC884-0486-B240-A4CC-E747FB7E7A38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5151431" y="2500883"/>
              <a:ext cx="663733" cy="26497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78104C-0019-FA44-9ED4-436D09BA5030}"/>
                </a:ext>
              </a:extLst>
            </p:cNvPr>
            <p:cNvSpPr/>
            <p:nvPr/>
          </p:nvSpPr>
          <p:spPr>
            <a:xfrm>
              <a:off x="7388190" y="1861400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2DE6DF-F488-834D-A39E-8A88D2C5CF0F}"/>
                </a:ext>
              </a:extLst>
            </p:cNvPr>
            <p:cNvSpPr/>
            <p:nvPr/>
          </p:nvSpPr>
          <p:spPr>
            <a:xfrm>
              <a:off x="6730376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9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0F3F96-50DD-CF47-BF04-406FC9182D0D}"/>
                </a:ext>
              </a:extLst>
            </p:cNvPr>
            <p:cNvSpPr/>
            <p:nvPr/>
          </p:nvSpPr>
          <p:spPr>
            <a:xfrm>
              <a:off x="8043699" y="2765861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6FCAB-C244-4243-A9B0-C8E05108135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7109898" y="2479004"/>
              <a:ext cx="384256" cy="286858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201DE-2302-0A43-B9CA-C90F72B070BD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005794" y="2479004"/>
              <a:ext cx="399689" cy="286857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83F0F0-AB29-BE49-BA1C-29AA3258305D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5151431" y="1586484"/>
              <a:ext cx="856647" cy="402759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FF8711-A4C8-2F42-BBC3-38D4F2EF47CE}"/>
                </a:ext>
              </a:extLst>
            </p:cNvPr>
            <p:cNvCxnSpPr>
              <a:cxnSpLocks/>
              <a:stCxn id="35" idx="5"/>
              <a:endCxn id="40" idx="1"/>
            </p:cNvCxnSpPr>
            <p:nvPr/>
          </p:nvCxnSpPr>
          <p:spPr>
            <a:xfrm>
              <a:off x="6519718" y="1586484"/>
              <a:ext cx="974436" cy="380880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A04528-D654-964B-82DD-23141C6BA90E}"/>
                </a:ext>
              </a:extLst>
            </p:cNvPr>
            <p:cNvSpPr/>
            <p:nvPr/>
          </p:nvSpPr>
          <p:spPr>
            <a:xfrm>
              <a:off x="2921991" y="3702708"/>
              <a:ext cx="723568" cy="723568"/>
            </a:xfrm>
            <a:prstGeom prst="ellipse">
              <a:avLst/>
            </a:prstGeom>
            <a:noFill/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7BC1B-444B-164D-B4D2-A88DC1B61F70}"/>
                </a:ext>
              </a:extLst>
            </p:cNvPr>
            <p:cNvSpPr/>
            <p:nvPr/>
          </p:nvSpPr>
          <p:spPr>
            <a:xfrm>
              <a:off x="4049202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8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ECF6CA-5B55-1F41-94F1-BD113049DB41}"/>
                </a:ext>
              </a:extLst>
            </p:cNvPr>
            <p:cNvCxnSpPr>
              <a:cxnSpLocks/>
              <a:stCxn id="36" idx="3"/>
              <a:endCxn id="47" idx="0"/>
            </p:cNvCxnSpPr>
            <p:nvPr/>
          </p:nvCxnSpPr>
          <p:spPr>
            <a:xfrm flipH="1">
              <a:off x="3283775" y="3383465"/>
              <a:ext cx="307786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4482F0-47FC-914E-9997-F2FDB5FBEC9D}"/>
                </a:ext>
              </a:extLst>
            </p:cNvPr>
            <p:cNvCxnSpPr>
              <a:cxnSpLocks/>
              <a:stCxn id="36" idx="5"/>
              <a:endCxn id="48" idx="0"/>
            </p:cNvCxnSpPr>
            <p:nvPr/>
          </p:nvCxnSpPr>
          <p:spPr>
            <a:xfrm>
              <a:off x="4103201" y="3383465"/>
              <a:ext cx="307785" cy="319243"/>
            </a:xfrm>
            <a:prstGeom prst="line">
              <a:avLst/>
            </a:prstGeom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5D009-01EA-FD4D-B22F-430E3FA90979}"/>
                </a:ext>
              </a:extLst>
            </p:cNvPr>
            <p:cNvSpPr/>
            <p:nvPr/>
          </p:nvSpPr>
          <p:spPr>
            <a:xfrm>
              <a:off x="5033078" y="3702708"/>
              <a:ext cx="723568" cy="723568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5A998-E3FA-6546-AB04-7116AAFED8B8}"/>
                </a:ext>
              </a:extLst>
            </p:cNvPr>
            <p:cNvSpPr txBox="1"/>
            <p:nvPr/>
          </p:nvSpPr>
          <p:spPr>
            <a:xfrm>
              <a:off x="5703581" y="689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157614-8760-2E4E-94FE-33CE814E3FF4}"/>
                </a:ext>
              </a:extLst>
            </p:cNvPr>
            <p:cNvSpPr txBox="1"/>
            <p:nvPr/>
          </p:nvSpPr>
          <p:spPr>
            <a:xfrm>
              <a:off x="4205701" y="15836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6F8B49-D6BF-6649-B0A0-CAE649151AAB}"/>
                </a:ext>
              </a:extLst>
            </p:cNvPr>
            <p:cNvSpPr txBox="1"/>
            <p:nvPr/>
          </p:nvSpPr>
          <p:spPr>
            <a:xfrm>
              <a:off x="7982420" y="156978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08641-266E-BD45-9057-C0065100A6E7}"/>
                </a:ext>
              </a:extLst>
            </p:cNvPr>
            <p:cNvSpPr txBox="1"/>
            <p:nvPr/>
          </p:nvSpPr>
          <p:spPr>
            <a:xfrm>
              <a:off x="3291085" y="24487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DC6392-3D0B-BD44-9B4A-4D961BF5321E}"/>
                </a:ext>
              </a:extLst>
            </p:cNvPr>
            <p:cNvSpPr txBox="1"/>
            <p:nvPr/>
          </p:nvSpPr>
          <p:spPr>
            <a:xfrm>
              <a:off x="5954580" y="24512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76C388-29E0-A049-BDF1-2B3C1A0AF760}"/>
                </a:ext>
              </a:extLst>
            </p:cNvPr>
            <p:cNvSpPr txBox="1"/>
            <p:nvPr/>
          </p:nvSpPr>
          <p:spPr>
            <a:xfrm>
              <a:off x="6573121" y="2455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877FA6-8FB8-094E-9E3C-5A5C91859A9D}"/>
                </a:ext>
              </a:extLst>
            </p:cNvPr>
            <p:cNvSpPr txBox="1"/>
            <p:nvPr/>
          </p:nvSpPr>
          <p:spPr>
            <a:xfrm>
              <a:off x="8677603" y="25008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7473-88B1-0647-A831-A7030621179D}"/>
                </a:ext>
              </a:extLst>
            </p:cNvPr>
            <p:cNvSpPr txBox="1"/>
            <p:nvPr/>
          </p:nvSpPr>
          <p:spPr>
            <a:xfrm>
              <a:off x="4609720" y="351804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72EA9B-E7EF-C74E-84AE-9A00DC7FAD09}"/>
                </a:ext>
              </a:extLst>
            </p:cNvPr>
            <p:cNvSpPr txBox="1"/>
            <p:nvPr/>
          </p:nvSpPr>
          <p:spPr>
            <a:xfrm>
              <a:off x="5695172" y="359716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4F32A5-8699-694E-88EE-4575EEC1DAF5}"/>
              </a:ext>
            </a:extLst>
          </p:cNvPr>
          <p:cNvCxnSpPr>
            <a:cxnSpLocks/>
            <a:stCxn id="37" idx="3"/>
            <a:endCxn id="51" idx="0"/>
          </p:cNvCxnSpPr>
          <p:nvPr/>
        </p:nvCxnSpPr>
        <p:spPr>
          <a:xfrm flipH="1">
            <a:off x="5134788" y="4551313"/>
            <a:ext cx="164482" cy="31924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1E4EC-E56E-AE4D-9A6E-9891903244B1}"/>
              </a:ext>
            </a:extLst>
          </p:cNvPr>
          <p:cNvSpPr txBox="1"/>
          <p:nvPr/>
        </p:nvSpPr>
        <p:spPr>
          <a:xfrm>
            <a:off x="4286455" y="27604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83727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MAX-HEAP-INSERT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1955A5-EF8B-4A47-B7E0-4D085ECD7182}"/>
              </a:ext>
            </a:extLst>
          </p:cNvPr>
          <p:cNvSpPr/>
          <p:nvPr/>
        </p:nvSpPr>
        <p:spPr>
          <a:xfrm>
            <a:off x="5451771" y="4381427"/>
            <a:ext cx="5998265" cy="1596887"/>
          </a:xfrm>
          <a:prstGeom prst="rect">
            <a:avLst/>
          </a:prstGeom>
          <a:solidFill>
            <a:srgbClr val="FDFF9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108183-BF0B-9240-A514-2AED6426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3674"/>
            <a:ext cx="9448800" cy="184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</a:defRPr>
            </a:lvl9pPr>
          </a:lstStyle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MAX-HEAP-INSERT(</a:t>
            </a:r>
            <a:r>
              <a:rPr lang="en-US" altLang="tr-TR" sz="24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A,key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457200" indent="-457200">
              <a:spcBef>
                <a:spcPct val="25000"/>
              </a:spcBef>
              <a:buFontTx/>
              <a:buAutoNum type="arabicPlain"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heap-size[A]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Symbol" pitchFamily="2" charset="2"/>
              </a:rPr>
              <a:t>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heap-size[A] + 1			</a:t>
            </a:r>
          </a:p>
          <a:p>
            <a:pPr marL="457200" indent="-457200">
              <a:spcBef>
                <a:spcPct val="25000"/>
              </a:spcBef>
              <a:buFontTx/>
              <a:buAutoNum type="arabicPlain"/>
            </a:pP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A[heap-size]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sym typeface="Symbol" pitchFamily="2" charset="2"/>
              </a:rPr>
              <a:t> -∞					</a:t>
            </a:r>
            <a:endParaRPr lang="en-US" altLang="tr-TR" sz="24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3 </a:t>
            </a:r>
            <a:r>
              <a:rPr lang="en-US" altLang="tr-TR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HEAP-INCREASE-KEY(A, heap-size[A], key)</a:t>
            </a:r>
            <a:endParaRPr lang="en-US" altLang="tr-TR" sz="2400" b="1" dirty="0">
              <a:solidFill>
                <a:srgbClr val="FF8F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D60BE-BEC3-ED47-89FA-AF1B1D970BAB}"/>
              </a:ext>
            </a:extLst>
          </p:cNvPr>
          <p:cNvSpPr/>
          <p:nvPr/>
        </p:nvSpPr>
        <p:spPr>
          <a:xfrm>
            <a:off x="5493819" y="4487372"/>
            <a:ext cx="902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Any loops?  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So just sum up the times: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The dominant term 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4E903-5F25-3F4A-90E5-BC164DB80C04}"/>
              </a:ext>
            </a:extLst>
          </p:cNvPr>
          <p:cNvSpPr/>
          <p:nvPr/>
        </p:nvSpPr>
        <p:spPr>
          <a:xfrm>
            <a:off x="7360719" y="4495798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400" b="1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No.</a:t>
            </a:r>
            <a:r>
              <a:rPr lang="en-US" altLang="tr-TR" sz="2400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 </a:t>
            </a:r>
            <a:endParaRPr lang="tr-TR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4A4B9-636B-0146-ABF1-2F59B01EA915}"/>
              </a:ext>
            </a:extLst>
          </p:cNvPr>
          <p:cNvSpPr/>
          <p:nvPr/>
        </p:nvSpPr>
        <p:spPr>
          <a:xfrm>
            <a:off x="8966767" y="4945261"/>
            <a:ext cx="2640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400" b="1" dirty="0">
                <a:solidFill>
                  <a:srgbClr val="00B05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O(2) </a:t>
            </a:r>
            <a:r>
              <a:rPr lang="en-US" altLang="tr-TR" sz="2400" b="1" dirty="0">
                <a:solidFill>
                  <a:srgbClr val="FFFF00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+ </a:t>
            </a:r>
            <a:r>
              <a:rPr lang="en-US" altLang="tr-TR" sz="2400" b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O(log</a:t>
            </a:r>
            <a:r>
              <a:rPr lang="en-US" altLang="tr-TR" sz="2400" b="1" baseline="-25000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2</a:t>
            </a:r>
            <a:r>
              <a:rPr lang="en-US" altLang="tr-TR" sz="2400" b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400" b="1" i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n</a:t>
            </a:r>
            <a:r>
              <a:rPr lang="en-US" altLang="tr-TR" sz="2400" b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)</a:t>
            </a:r>
            <a:endParaRPr lang="tr-TR" sz="2400" b="1" dirty="0">
              <a:solidFill>
                <a:srgbClr val="FF8F7D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22C744-5174-974A-8D93-43E7F744E413}"/>
              </a:ext>
            </a:extLst>
          </p:cNvPr>
          <p:cNvSpPr/>
          <p:nvPr/>
        </p:nvSpPr>
        <p:spPr>
          <a:xfrm>
            <a:off x="8695206" y="5379368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400" b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O(log</a:t>
            </a:r>
            <a:r>
              <a:rPr lang="en-US" altLang="tr-TR" sz="2400" b="1" baseline="-25000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2</a:t>
            </a:r>
            <a:r>
              <a:rPr lang="en-US" altLang="tr-TR" sz="2400" b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400" b="1" i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n</a:t>
            </a:r>
            <a:r>
              <a:rPr lang="en-US" altLang="tr-TR" sz="2400" b="1" dirty="0">
                <a:solidFill>
                  <a:srgbClr val="FF8F7D"/>
                </a:solidFill>
                <a:latin typeface="Avenir Next" panose="020B0503020202020204" pitchFamily="34" charset="0"/>
                <a:cs typeface="Courier New" panose="02070309020205020404" pitchFamily="49" charset="0"/>
              </a:rPr>
              <a:t>)</a:t>
            </a:r>
            <a:endParaRPr lang="tr-TR" sz="2400" b="1" dirty="0">
              <a:solidFill>
                <a:srgbClr val="FF8F7D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1ADC88F-F694-DF44-9938-C20C0D9FE860}"/>
              </a:ext>
            </a:extLst>
          </p:cNvPr>
          <p:cNvSpPr txBox="1">
            <a:spLocks noChangeArrowheads="1"/>
          </p:cNvSpPr>
          <p:nvPr/>
        </p:nvSpPr>
        <p:spPr>
          <a:xfrm>
            <a:off x="7999587" y="2010371"/>
            <a:ext cx="4208519" cy="190951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	</a:t>
            </a: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O(1)	</a:t>
            </a: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	O(1)</a:t>
            </a:r>
          </a:p>
          <a:p>
            <a:pPr marL="0" indent="0">
              <a:buNone/>
            </a:pPr>
            <a:r>
              <a:rPr lang="en-US" altLang="tr-T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O(log2 n)</a:t>
            </a:r>
          </a:p>
          <a:p>
            <a:pPr marL="0" indent="0">
              <a:buNone/>
            </a:pPr>
            <a:r>
              <a:rPr lang="en-US" altLang="tr-TR" sz="2400" b="1" dirty="0">
                <a:solidFill>
                  <a:srgbClr val="FF8F7D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altLang="tr-TR" sz="2400" b="1" dirty="0">
              <a:solidFill>
                <a:srgbClr val="00FA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None/>
            </a:pPr>
            <a:endParaRPr lang="en-US" altLang="tr-TR" sz="12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None/>
            </a:pPr>
            <a:endParaRPr lang="en-US" altLang="tr-TR" sz="2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Summary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97</a:t>
            </a:fld>
            <a:endParaRPr lang="en-US" altLang="tr-T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E40B868-858F-5543-891C-6F3C6D1C5E2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69742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</a:pP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Definition of a </a:t>
            </a:r>
            <a:r>
              <a:rPr lang="tr-TR" altLang="tr-TR" sz="36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heap</a:t>
            </a:r>
            <a:endParaRPr lang="en-US" altLang="tr-TR" sz="3600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H</a:t>
            </a:r>
            <a:r>
              <a:rPr lang="en-US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ow to build a heap</a:t>
            </a:r>
          </a:p>
          <a:p>
            <a:pPr>
              <a:spcBef>
                <a:spcPct val="25000"/>
              </a:spcBef>
            </a:pP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H</a:t>
            </a:r>
            <a:r>
              <a:rPr lang="en-US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ow to use a heap for sorting</a:t>
            </a:r>
          </a:p>
          <a:p>
            <a:pPr>
              <a:spcBef>
                <a:spcPct val="25000"/>
              </a:spcBef>
            </a:pP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H</a:t>
            </a:r>
            <a:r>
              <a:rPr lang="en-US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ow to analyze running time</a:t>
            </a: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of </a:t>
            </a:r>
            <a:r>
              <a:rPr lang="en-US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heapsort</a:t>
            </a:r>
          </a:p>
          <a:p>
            <a:pPr>
              <a:spcBef>
                <a:spcPct val="25000"/>
              </a:spcBef>
            </a:pPr>
            <a:r>
              <a:rPr lang="en-US" altLang="tr-TR" sz="3600" dirty="0">
                <a:solidFill>
                  <a:srgbClr val="FFFF00"/>
                </a:solidFill>
                <a:latin typeface="Avenir Next" panose="020B0503020202020204" pitchFamily="34" charset="0"/>
              </a:rPr>
              <a:t>Heapsort is in place (better than </a:t>
            </a:r>
            <a:r>
              <a:rPr lang="en-US" altLang="tr-TR" sz="3600" dirty="0" err="1">
                <a:solidFill>
                  <a:srgbClr val="FFFF00"/>
                </a:solidFill>
                <a:latin typeface="Avenir Next" panose="020B0503020202020204" pitchFamily="34" charset="0"/>
              </a:rPr>
              <a:t>mergesort</a:t>
            </a:r>
            <a:r>
              <a:rPr lang="en-US" altLang="tr-TR" sz="3600" dirty="0">
                <a:solidFill>
                  <a:srgbClr val="FFFF00"/>
                </a:solidFill>
                <a:latin typeface="Avenir Next" panose="020B0503020202020204" pitchFamily="34" charset="0"/>
              </a:rPr>
              <a:t>) and takes O(nlog</a:t>
            </a:r>
            <a:r>
              <a:rPr lang="en-US" altLang="tr-TR" sz="3600" baseline="-25000" dirty="0">
                <a:solidFill>
                  <a:srgbClr val="FFFF00"/>
                </a:solidFill>
                <a:latin typeface="Avenir Next" panose="020B0503020202020204" pitchFamily="34" charset="0"/>
              </a:rPr>
              <a:t>2</a:t>
            </a:r>
            <a:r>
              <a:rPr lang="en-US" altLang="tr-TR" sz="3600" dirty="0">
                <a:solidFill>
                  <a:srgbClr val="FFFF00"/>
                </a:solidFill>
                <a:latin typeface="Avenir Next" panose="020B0503020202020204" pitchFamily="34" charset="0"/>
              </a:rPr>
              <a:t>n) (better than insertion)</a:t>
            </a:r>
          </a:p>
          <a:p>
            <a:pPr>
              <a:spcBef>
                <a:spcPct val="25000"/>
              </a:spcBef>
            </a:pPr>
            <a:endParaRPr lang="en-US" altLang="tr-TR" sz="3600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6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27827</TotalTime>
  <Words>5483</Words>
  <Application>Microsoft Macintosh PowerPoint</Application>
  <PresentationFormat>Widescreen</PresentationFormat>
  <Paragraphs>2482</Paragraphs>
  <Slides>97</Slides>
  <Notes>74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7" baseType="lpstr">
      <vt:lpstr>Arial</vt:lpstr>
      <vt:lpstr>Avenir book</vt:lpstr>
      <vt:lpstr>Avenir Next</vt:lpstr>
      <vt:lpstr>Calibri</vt:lpstr>
      <vt:lpstr>Century Gothic</vt:lpstr>
      <vt:lpstr>Courier New</vt:lpstr>
      <vt:lpstr>Monotype Corsiva</vt:lpstr>
      <vt:lpstr>Times New Roman</vt:lpstr>
      <vt:lpstr>Office Theme</vt:lpstr>
      <vt:lpstr>Equation</vt:lpstr>
      <vt:lpstr>Analysis of Algorithms BLG 335E</vt:lpstr>
      <vt:lpstr>Goals</vt:lpstr>
      <vt:lpstr>Contents</vt:lpstr>
      <vt:lpstr>Heapsort</vt:lpstr>
      <vt:lpstr>Full and Complete Binary Trees</vt:lpstr>
      <vt:lpstr>Full and Complete Binary Trees</vt:lpstr>
      <vt:lpstr>Exercises</vt:lpstr>
      <vt:lpstr>Nearly Complete Binary Trees</vt:lpstr>
      <vt:lpstr>Nearly Complete Binary Trees</vt:lpstr>
      <vt:lpstr>Nearly Complete Binary Trees</vt:lpstr>
      <vt:lpstr>Representation of  Nearly Complete Binary Tree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</vt:lpstr>
      <vt:lpstr>Max-Heap</vt:lpstr>
      <vt:lpstr>Heaps have 5 basic procedures</vt:lpstr>
      <vt:lpstr>Heap</vt:lpstr>
      <vt:lpstr>Height of a node in a heap</vt:lpstr>
      <vt:lpstr>MAX-HEAPIFY(A,i)</vt:lpstr>
      <vt:lpstr>PowerPoint Presentation</vt:lpstr>
      <vt:lpstr>PowerPoint Presentation</vt:lpstr>
      <vt:lpstr>PowerPoint Presentation</vt:lpstr>
      <vt:lpstr>MAX-HEAPIFY</vt:lpstr>
      <vt:lpstr>PowerPoint Presentation</vt:lpstr>
      <vt:lpstr>PowerPoint Presentation</vt:lpstr>
      <vt:lpstr>PowerPoint Presentation</vt:lpstr>
      <vt:lpstr>MAX-HEAPIFY</vt:lpstr>
      <vt:lpstr>MAX-HEAPIFY</vt:lpstr>
      <vt:lpstr>Running time of MAX-HEAPIFY</vt:lpstr>
      <vt:lpstr>Running time of MAX-HEAPIFY</vt:lpstr>
      <vt:lpstr>Running time of MAX-HEAPIFY</vt:lpstr>
      <vt:lpstr>Running time of MAX-HEAPIFY</vt:lpstr>
      <vt:lpstr>Running time of MAX-HEAPIFY</vt:lpstr>
      <vt:lpstr>Running time of MAX-HEAPIFY</vt:lpstr>
      <vt:lpstr>Running time of MAX-HEAPIFY</vt:lpstr>
      <vt:lpstr>BUILD-MAX-HEAP</vt:lpstr>
      <vt:lpstr>BUILD-MAX-HEAP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BUILD-MAX-HEAP</vt:lpstr>
      <vt:lpstr>Tighter Bound for BUILD-MAX-HEAP</vt:lpstr>
      <vt:lpstr>Tighter Bound for BUILD-MAX-HEAP (continued)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Running time of HEAPSORT</vt:lpstr>
      <vt:lpstr>Running time of HEAPSORT</vt:lpstr>
      <vt:lpstr>Space requirements of HEAPSORT</vt:lpstr>
      <vt:lpstr>HEAP-MAXIMUM</vt:lpstr>
      <vt:lpstr>HEAP-EXTRACT-MAX</vt:lpstr>
      <vt:lpstr>HEAP-EXTRACT-MAX</vt:lpstr>
      <vt:lpstr>HEAP-INCREASE-KEY</vt:lpstr>
      <vt:lpstr>Example of HEAP-INCREASE-KEY</vt:lpstr>
      <vt:lpstr>Example of HEAP-INCREASE-KEY</vt:lpstr>
      <vt:lpstr>Example of HEAP-INCREASE-KEY</vt:lpstr>
      <vt:lpstr>Example of HEAP-INCREASE-KEY</vt:lpstr>
      <vt:lpstr>MAX-HEAP-INSERT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Islem Rekik (Staff)</dc:creator>
  <cp:lastModifiedBy>Microsoft Office User</cp:lastModifiedBy>
  <cp:revision>2631</cp:revision>
  <cp:lastPrinted>2017-03-02T20:45:41Z</cp:lastPrinted>
  <dcterms:created xsi:type="dcterms:W3CDTF">2017-01-09T11:39:11Z</dcterms:created>
  <dcterms:modified xsi:type="dcterms:W3CDTF">2019-11-14T11:01:42Z</dcterms:modified>
</cp:coreProperties>
</file>