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719" r:id="rId3"/>
    <p:sldId id="723" r:id="rId4"/>
    <p:sldId id="720" r:id="rId5"/>
    <p:sldId id="721" r:id="rId6"/>
    <p:sldId id="717" r:id="rId7"/>
    <p:sldId id="581" r:id="rId8"/>
    <p:sldId id="585" r:id="rId9"/>
    <p:sldId id="711" r:id="rId10"/>
    <p:sldId id="712" r:id="rId11"/>
    <p:sldId id="713" r:id="rId12"/>
    <p:sldId id="731" r:id="rId13"/>
    <p:sldId id="729" r:id="rId14"/>
    <p:sldId id="703" r:id="rId15"/>
    <p:sldId id="705" r:id="rId16"/>
    <p:sldId id="730" r:id="rId17"/>
    <p:sldId id="714" r:id="rId18"/>
    <p:sldId id="715" r:id="rId19"/>
    <p:sldId id="725" r:id="rId20"/>
    <p:sldId id="734" r:id="rId21"/>
    <p:sldId id="735" r:id="rId22"/>
    <p:sldId id="724" r:id="rId23"/>
    <p:sldId id="726" r:id="rId24"/>
    <p:sldId id="736" r:id="rId25"/>
    <p:sldId id="706" r:id="rId26"/>
    <p:sldId id="728" r:id="rId27"/>
    <p:sldId id="732" r:id="rId28"/>
    <p:sldId id="708" r:id="rId29"/>
    <p:sldId id="722" r:id="rId30"/>
    <p:sldId id="6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A3C"/>
    <a:srgbClr val="FDFF97"/>
    <a:srgbClr val="00F26F"/>
    <a:srgbClr val="00FA00"/>
    <a:srgbClr val="AB89CB"/>
    <a:srgbClr val="34A8FF"/>
    <a:srgbClr val="FF8F7D"/>
    <a:srgbClr val="B034FF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8"/>
    <p:restoredTop sz="85000"/>
  </p:normalViewPr>
  <p:slideViewPr>
    <p:cSldViewPr snapToGrid="0" snapToObjects="1">
      <p:cViewPr varScale="1">
        <p:scale>
          <a:sx n="63" d="100"/>
          <a:sy n="63" d="100"/>
        </p:scale>
        <p:origin x="208" y="552"/>
      </p:cViewPr>
      <p:guideLst/>
    </p:cSldViewPr>
  </p:slideViewPr>
  <p:outlineViewPr>
    <p:cViewPr>
      <p:scale>
        <a:sx n="33" d="100"/>
        <a:sy n="33" d="100"/>
      </p:scale>
      <p:origin x="0" y="-8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90BE-7632-C548-A197-F5BE8B905DE0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021AA-7352-5D46-90C9-D4701DFC1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priority-queu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rilliant.org/wiki/binomial-heap/" TargetMode="External"/><Relationship Id="rId4" Type="http://schemas.openxmlformats.org/officeDocument/2006/relationships/hyperlink" Target="https://brilliant.org/wiki/dijkstras-short-path-finder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soon</a:t>
            </a:r>
            <a:r>
              <a:rPr lang="tr-TR" dirty="0"/>
              <a:t> as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merging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property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0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8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assuming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</a:t>
            </a:r>
            <a:r>
              <a:rPr lang="tr-T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tr-T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62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1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9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smallest</a:t>
            </a:r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2?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certainly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merging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Consequently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initially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 But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merging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</a:t>
            </a:r>
          </a:p>
          <a:p>
            <a:endParaRPr lang="tr-T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</a:t>
            </a:r>
            <a:r>
              <a:rPr lang="tr-T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3? 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merging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subtrees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order-3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subtrees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2, 1,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</a:t>
            </a:r>
          </a:p>
          <a:p>
            <a:endParaRPr lang="tr-T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soon</a:t>
            </a:r>
            <a:r>
              <a:rPr lang="tr-TR" dirty="0"/>
              <a:t> as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merging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property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2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dirty="0">
              <a:solidFill>
                <a:srgbClr val="FFFF00"/>
              </a:solidFill>
              <a:latin typeface="Avenir Next" panose="020B0503020202020204" pitchFamily="34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1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soon</a:t>
            </a:r>
            <a:r>
              <a:rPr lang="tr-TR" dirty="0"/>
              <a:t> as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merging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property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soon</a:t>
            </a:r>
            <a:r>
              <a:rPr lang="tr-TR" dirty="0"/>
              <a:t> as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merging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property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As </a:t>
            </a:r>
            <a:r>
              <a:rPr lang="tr-TR" dirty="0" err="1"/>
              <a:t>soon</a:t>
            </a:r>
            <a:r>
              <a:rPr lang="tr-TR" dirty="0"/>
              <a:t> as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merging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property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3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priority queue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element in 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Dijkstra’s algorithm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time.</a:t>
            </a:r>
          </a:p>
          <a:p>
            <a:endParaRPr lang="tr-T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binomial heaps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but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Binomial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r-TR" dirty="0" err="1"/>
              <a:t>extract-min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x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insert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anywhere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O.1/ time. Second,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O.1/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tr-T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tr-T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x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insert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anywhere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O.1/ time. Second,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splice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O.1/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tr-T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tr-T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pointers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circular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doubly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tr-T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tr-T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021AA-7352-5D46-90C9-D4701DFC1C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0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add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D80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2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2000">
                <a:latin typeface="Avenir Next" charset="0"/>
                <a:ea typeface="Avenir Next" charset="0"/>
                <a:cs typeface="Avenir Next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6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2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4AE463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add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701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304802" y="3962400"/>
            <a:ext cx="11064647" cy="1066800"/>
          </a:xfrm>
        </p:spPr>
        <p:txBody>
          <a:bodyPr bIns="0"/>
          <a:lstStyle>
            <a:lvl1pPr algn="r">
              <a:defRPr lang="en-US" dirty="0">
                <a:latin typeface="Avenir book"/>
                <a:cs typeface="Avenir book"/>
              </a:defRPr>
            </a:lvl1pPr>
            <a:extLst/>
          </a:lstStyle>
          <a:p>
            <a:r>
              <a:rPr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604981" y="5181600"/>
            <a:ext cx="109728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ook"/>
              <a:ea typeface="+mj-ea"/>
              <a:cs typeface="Avenir book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844800" y="5133975"/>
            <a:ext cx="8515928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extLst/>
          </a:lstStyle>
          <a:p>
            <a:pPr lvl="0"/>
            <a:r>
              <a:rPr lang="en-US" dirty="0"/>
              <a:t>Click to add date and other details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128000" y="1600200"/>
            <a:ext cx="3048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lvl1pPr>
              <a:defRPr>
                <a:latin typeface="Avenir book"/>
                <a:cs typeface="Avenir book"/>
              </a:defRPr>
            </a:lvl1pPr>
            <a:extLst/>
          </a:lstStyle>
          <a:p>
            <a:pPr algn="ctr">
              <a:buFontTx/>
              <a:buNone/>
            </a:pPr>
            <a:r>
              <a:rPr lang="fr-FR" sz="2000"/>
              <a:t>Drag picture to placeholder or click icon to add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5792" y="186904"/>
            <a:ext cx="11684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venir book"/>
              <a:cs typeface="Avenir book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>
          <a:xfrm>
            <a:off x="88900" y="6559361"/>
            <a:ext cx="3251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cs typeface="Avenir book"/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12/24/19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3994204" y="6558153"/>
            <a:ext cx="6197600" cy="246888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cs typeface="Avenir book"/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405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D800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add 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DFF97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65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leveldfdf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65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leveldfdf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>
                    <a:lumMod val="7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EA5F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8FF4B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8" y="5920906"/>
            <a:ext cx="1401483" cy="805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946" y="6004724"/>
            <a:ext cx="1199961" cy="721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EA5F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8FF4B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184D-4B37-9648-B598-07504E2C935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7" r:id="rId2"/>
    <p:sldLayoutId id="2147483680" r:id="rId3"/>
    <p:sldLayoutId id="2147483666" r:id="rId4"/>
    <p:sldLayoutId id="2147483667" r:id="rId5"/>
    <p:sldLayoutId id="2147483651" r:id="rId6"/>
    <p:sldLayoutId id="2147483675" r:id="rId7"/>
    <p:sldLayoutId id="2147483674" r:id="rId8"/>
    <p:sldLayoutId id="2147483678" r:id="rId9"/>
    <p:sldLayoutId id="2147483664" r:id="rId10"/>
    <p:sldLayoutId id="2147483652" r:id="rId11"/>
    <p:sldLayoutId id="2147483653" r:id="rId12"/>
    <p:sldLayoutId id="2147483671" r:id="rId13"/>
    <p:sldLayoutId id="2147483672" r:id="rId14"/>
    <p:sldLayoutId id="2147483679" r:id="rId15"/>
    <p:sldLayoutId id="2147483655" r:id="rId16"/>
    <p:sldLayoutId id="2147483668" r:id="rId17"/>
    <p:sldLayoutId id="2147483670" r:id="rId18"/>
    <p:sldLayoutId id="2147483656" r:id="rId19"/>
    <p:sldLayoutId id="2147483658" r:id="rId20"/>
    <p:sldLayoutId id="214748367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venir Next" charset="0"/>
          <a:ea typeface="Avenir Next" charset="0"/>
          <a:cs typeface="Avenir Nex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solidFill>
                  <a:schemeClr val="bg1"/>
                </a:solidFill>
                <a:latin typeface="Monotype Corsiva" charset="0"/>
                <a:ea typeface="Monotype Corsiva" charset="0"/>
                <a:cs typeface="Monotype Corsiva" charset="0"/>
              </a:rPr>
              <a:t>A</a:t>
            </a:r>
            <a:r>
              <a:rPr lang="en-US" sz="6600" dirty="0"/>
              <a:t>nalysis of </a:t>
            </a:r>
            <a:r>
              <a:rPr lang="en-US" sz="8000" b="1" dirty="0">
                <a:solidFill>
                  <a:srgbClr val="00FDFF"/>
                </a:solidFill>
                <a:latin typeface="Monotype Corsiva" charset="0"/>
                <a:ea typeface="Monotype Corsiva" charset="0"/>
                <a:cs typeface="Monotype Corsiva" charset="0"/>
              </a:rPr>
              <a:t>A</a:t>
            </a:r>
            <a:r>
              <a:rPr lang="en-US" sz="6600" dirty="0"/>
              <a:t>lgorithms</a:t>
            </a:r>
            <a:br>
              <a:rPr lang="en-US" sz="6600" dirty="0"/>
            </a:b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BLG 335E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44126"/>
          </a:xfrm>
        </p:spPr>
        <p:txBody>
          <a:bodyPr>
            <a:normAutofit/>
          </a:bodyPr>
          <a:lstStyle/>
          <a:p>
            <a:r>
              <a:rPr lang="en-US" sz="2800" dirty="0"/>
              <a:t>Recitation 5 (19.12.19)</a:t>
            </a:r>
          </a:p>
          <a:p>
            <a:r>
              <a:rPr lang="en-US" sz="2800" dirty="0"/>
              <a:t>FIBONACCI HEAPS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Kübra</a:t>
            </a:r>
            <a:r>
              <a:rPr lang="en-US" sz="2800" dirty="0">
                <a:solidFill>
                  <a:schemeClr val="bg1"/>
                </a:solidFill>
              </a:rPr>
              <a:t> Cengiz </a:t>
            </a:r>
            <a:r>
              <a:rPr lang="en-US" sz="2800" dirty="0" err="1">
                <a:solidFill>
                  <a:schemeClr val="bg1"/>
                </a:solidFill>
              </a:rPr>
              <a:t>Toyan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kcengiz@itu.edu.tr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7706" y="6252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11" y="188913"/>
            <a:ext cx="10668000" cy="5969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177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92766"/>
            <a:ext cx="1102659" cy="789194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34435502-15E2-AF45-8F04-F1D9F17D5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8" y="4350000"/>
            <a:ext cx="2956031" cy="13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400" dirty="0">
                <a:solidFill>
                  <a:schemeClr val="bg1">
                    <a:lumMod val="95000"/>
                  </a:schemeClr>
                </a:solidFill>
              </a:rPr>
              <a:t>Based on the slides by Kevin Wayne,</a:t>
            </a:r>
          </a:p>
          <a:p>
            <a:pPr>
              <a:spcBef>
                <a:spcPct val="50000"/>
              </a:spcBef>
            </a:pPr>
            <a:r>
              <a:rPr lang="en-US" altLang="tr-TR" sz="1400" dirty="0">
                <a:solidFill>
                  <a:schemeClr val="bg1">
                    <a:lumMod val="95000"/>
                  </a:schemeClr>
                </a:solidFill>
              </a:rPr>
              <a:t>Princeton University </a:t>
            </a:r>
          </a:p>
          <a:p>
            <a:pPr>
              <a:spcBef>
                <a:spcPct val="50000"/>
              </a:spcBef>
            </a:pPr>
            <a:r>
              <a:rPr lang="en-US" altLang="tr-TR" sz="1400" dirty="0">
                <a:solidFill>
                  <a:schemeClr val="bg1">
                    <a:lumMod val="95000"/>
                  </a:schemeClr>
                </a:solidFill>
              </a:rPr>
              <a:t>COS 423, Theory of Algorithms, Spring 2002</a:t>
            </a:r>
          </a:p>
        </p:txBody>
      </p:sp>
    </p:spTree>
    <p:extLst>
      <p:ext uri="{BB962C8B-B14F-4D97-AF65-F5344CB8AC3E}">
        <p14:creationId xmlns:p14="http://schemas.microsoft.com/office/powerpoint/2010/main" val="133019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Fibonacci Heaps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3794125"/>
          </a:xfrm>
        </p:spPr>
        <p:txBody>
          <a:bodyPr>
            <a:normAutofit/>
          </a:bodyPr>
          <a:lstStyle/>
          <a:p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: </a:t>
            </a:r>
          </a:p>
          <a:p>
            <a:endParaRPr lang="tr-TR" dirty="0"/>
          </a:p>
          <a:p>
            <a:r>
              <a:rPr lang="tr-TR" b="1" dirty="0"/>
              <a:t>DECREASE-KEY(</a:t>
            </a:r>
            <a:r>
              <a:rPr lang="tr-TR" b="1" dirty="0" err="1"/>
              <a:t>H,x,k</a:t>
            </a:r>
            <a:r>
              <a:rPr lang="tr-TR" b="1" dirty="0"/>
              <a:t>) </a:t>
            </a:r>
            <a:r>
              <a:rPr lang="tr-TR" dirty="0" err="1"/>
              <a:t>assigns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element x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H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k,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assume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  <a:p>
            <a:r>
              <a:rPr lang="tr-TR" b="1" dirty="0"/>
              <a:t>DELETE(</a:t>
            </a:r>
            <a:r>
              <a:rPr lang="tr-TR" b="1" dirty="0" err="1"/>
              <a:t>H,x</a:t>
            </a:r>
            <a:r>
              <a:rPr lang="tr-TR" b="1" dirty="0"/>
              <a:t>) </a:t>
            </a:r>
            <a:r>
              <a:rPr lang="tr-TR" dirty="0" err="1"/>
              <a:t>deletes</a:t>
            </a:r>
            <a:r>
              <a:rPr lang="tr-TR" dirty="0"/>
              <a:t> element x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H . </a:t>
            </a:r>
          </a:p>
        </p:txBody>
      </p:sp>
    </p:spTree>
    <p:extLst>
      <p:ext uri="{BB962C8B-B14F-4D97-AF65-F5344CB8AC3E}">
        <p14:creationId xmlns:p14="http://schemas.microsoft.com/office/powerpoint/2010/main" val="28034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A4495-8AEF-CD42-AB26-C37D64F1C2DD}"/>
              </a:ext>
            </a:extLst>
          </p:cNvPr>
          <p:cNvCxnSpPr>
            <a:cxnSpLocks/>
          </p:cNvCxnSpPr>
          <p:nvPr/>
        </p:nvCxnSpPr>
        <p:spPr>
          <a:xfrm>
            <a:off x="1429580" y="2971800"/>
            <a:ext cx="3690729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62272"/>
            <a:ext cx="5910127" cy="2968757"/>
          </a:xfrm>
        </p:spPr>
        <p:txBody>
          <a:bodyPr>
            <a:normAutofit lnSpcReduction="10000"/>
          </a:bodyPr>
          <a:lstStyle/>
          <a:p>
            <a:r>
              <a:rPr lang="tr-TR" altLang="tr-TR" sz="3200" dirty="0" err="1"/>
              <a:t>Stores</a:t>
            </a:r>
            <a:r>
              <a:rPr lang="tr-TR" altLang="tr-TR" sz="3200" dirty="0"/>
              <a:t> a </a:t>
            </a:r>
            <a:r>
              <a:rPr lang="tr-TR" altLang="tr-TR" sz="3200" dirty="0" err="1"/>
              <a:t>list</a:t>
            </a:r>
            <a:r>
              <a:rPr lang="tr-TR" altLang="tr-TR" sz="3200" dirty="0"/>
              <a:t> of </a:t>
            </a:r>
            <a:r>
              <a:rPr lang="tr-TR" altLang="tr-TR" sz="3200" dirty="0" err="1"/>
              <a:t>trees</a:t>
            </a:r>
            <a:r>
              <a:rPr lang="tr-TR" altLang="tr-TR" sz="3200" dirty="0"/>
              <a:t> </a:t>
            </a:r>
          </a:p>
          <a:p>
            <a:r>
              <a:rPr lang="tr-TR" altLang="tr-TR" sz="3200" dirty="0" err="1"/>
              <a:t>Each</a:t>
            </a:r>
            <a:r>
              <a:rPr lang="tr-TR" altLang="tr-TR" sz="3200" dirty="0"/>
              <a:t> </a:t>
            </a:r>
            <a:r>
              <a:rPr lang="tr-TR" altLang="tr-TR" sz="3200" dirty="0" err="1"/>
              <a:t>tree</a:t>
            </a:r>
            <a:r>
              <a:rPr lang="tr-TR" altLang="tr-TR" sz="3200" dirty="0"/>
              <a:t> is a </a:t>
            </a:r>
            <a:r>
              <a:rPr lang="tr-TR" altLang="tr-TR" sz="3200" dirty="0" err="1"/>
              <a:t>heap</a:t>
            </a:r>
            <a:r>
              <a:rPr lang="tr-TR" altLang="tr-TR" sz="3200" dirty="0"/>
              <a:t>.</a:t>
            </a:r>
          </a:p>
          <a:p>
            <a:r>
              <a:rPr lang="tr-TR" altLang="tr-TR" sz="3200" dirty="0" err="1"/>
              <a:t>Min-heap</a:t>
            </a:r>
            <a:r>
              <a:rPr lang="tr-TR" altLang="tr-TR" sz="3200" dirty="0"/>
              <a:t> </a:t>
            </a:r>
            <a:r>
              <a:rPr lang="tr-TR" altLang="tr-TR" sz="3200" dirty="0" err="1"/>
              <a:t>order</a:t>
            </a:r>
            <a:r>
              <a:rPr lang="tr-TR" altLang="tr-TR" sz="3200" dirty="0"/>
              <a:t> (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obeys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i="1" dirty="0" err="1"/>
              <a:t>min-heap</a:t>
            </a:r>
            <a:r>
              <a:rPr lang="tr-TR" b="1" i="1" dirty="0"/>
              <a:t> </a:t>
            </a:r>
            <a:r>
              <a:rPr lang="tr-TR" b="1" i="1" dirty="0" err="1"/>
              <a:t>property</a:t>
            </a:r>
            <a:r>
              <a:rPr lang="tr-TR" b="1" i="1" dirty="0"/>
              <a:t> </a:t>
            </a:r>
            <a:r>
              <a:rPr lang="tr-TR" altLang="tr-TR" sz="3200" dirty="0"/>
              <a:t>).</a:t>
            </a:r>
          </a:p>
          <a:p>
            <a:r>
              <a:rPr lang="tr-TR" altLang="tr-TR" sz="3200" dirty="0" err="1"/>
              <a:t>Also</a:t>
            </a:r>
            <a:r>
              <a:rPr lang="tr-TR" altLang="tr-TR" sz="3200" dirty="0"/>
              <a:t> </a:t>
            </a:r>
            <a:r>
              <a:rPr lang="tr-TR" altLang="tr-TR" sz="3200" dirty="0" err="1"/>
              <a:t>keep</a:t>
            </a:r>
            <a:r>
              <a:rPr lang="tr-TR" altLang="tr-TR" sz="3200" dirty="0"/>
              <a:t> </a:t>
            </a:r>
            <a:r>
              <a:rPr lang="tr-TR" altLang="tr-TR" sz="3200" dirty="0" err="1"/>
              <a:t>track</a:t>
            </a:r>
            <a:r>
              <a:rPr lang="tr-TR" altLang="tr-TR" sz="3200" dirty="0"/>
              <a:t> of </a:t>
            </a:r>
            <a:r>
              <a:rPr lang="tr-TR" altLang="tr-TR" sz="3200" dirty="0" err="1"/>
              <a:t>the</a:t>
            </a:r>
            <a:r>
              <a:rPr lang="tr-TR" altLang="tr-TR" sz="3200" dirty="0"/>
              <a:t> min. </a:t>
            </a:r>
            <a:r>
              <a:rPr lang="tr-TR" altLang="tr-TR" sz="3200" dirty="0" err="1"/>
              <a:t>root</a:t>
            </a:r>
            <a:r>
              <a:rPr lang="tr-TR" altLang="tr-TR" sz="3200" dirty="0"/>
              <a:t>.</a:t>
            </a:r>
          </a:p>
          <a:p>
            <a:endParaRPr lang="tr-TR" altLang="tr-TR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4BD61-6BBA-794F-A297-7EF0416A2CE6}"/>
              </a:ext>
            </a:extLst>
          </p:cNvPr>
          <p:cNvSpPr/>
          <p:nvPr/>
        </p:nvSpPr>
        <p:spPr>
          <a:xfrm>
            <a:off x="1933162" y="362530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15F71-1D75-C743-93BA-209DE5519616}"/>
              </a:ext>
            </a:extLst>
          </p:cNvPr>
          <p:cNvSpPr/>
          <p:nvPr/>
        </p:nvSpPr>
        <p:spPr>
          <a:xfrm>
            <a:off x="2986709" y="2710901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EB26E3-8997-C04C-85DE-1EB31DE2D5DA}"/>
              </a:ext>
            </a:extLst>
          </p:cNvPr>
          <p:cNvSpPr/>
          <p:nvPr/>
        </p:nvSpPr>
        <p:spPr>
          <a:xfrm>
            <a:off x="1573357" y="269765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573F03-2219-9645-8A6D-E28F8749913B}"/>
              </a:ext>
            </a:extLst>
          </p:cNvPr>
          <p:cNvSpPr/>
          <p:nvPr/>
        </p:nvSpPr>
        <p:spPr>
          <a:xfrm>
            <a:off x="1933162" y="455709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D6129-2435-A247-B5D0-FFDE48E56F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211458" y="4181891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0B8A6C-189C-F047-B957-C6C5CDC4D423}"/>
              </a:ext>
            </a:extLst>
          </p:cNvPr>
          <p:cNvSpPr/>
          <p:nvPr/>
        </p:nvSpPr>
        <p:spPr>
          <a:xfrm>
            <a:off x="2986709" y="362033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3C97-3A71-3146-9745-E38A0343C67A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408242" y="3185981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AA6048-E4BC-4849-A305-726807F3729B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3265005" y="3267492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F5AF67-B550-814F-AEA1-106506BF4342}"/>
              </a:ext>
            </a:extLst>
          </p:cNvPr>
          <p:cNvSpPr txBox="1"/>
          <p:nvPr/>
        </p:nvSpPr>
        <p:spPr>
          <a:xfrm>
            <a:off x="3043951" y="222769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82FB93-327E-6D4F-83FD-86232D323D21}"/>
              </a:ext>
            </a:extLst>
          </p:cNvPr>
          <p:cNvSpPr txBox="1"/>
          <p:nvPr/>
        </p:nvSpPr>
        <p:spPr>
          <a:xfrm>
            <a:off x="2756212" y="186648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min-root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FFCC5-5992-2A4D-98D8-53705DBB2760}"/>
              </a:ext>
            </a:extLst>
          </p:cNvPr>
          <p:cNvSpPr txBox="1"/>
          <p:nvPr/>
        </p:nvSpPr>
        <p:spPr>
          <a:xfrm>
            <a:off x="4189252" y="352214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Root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list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2D0612-0F8F-164A-9ACD-68EEE861C46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400061" y="2971800"/>
            <a:ext cx="303916" cy="550345"/>
          </a:xfrm>
          <a:prstGeom prst="straightConnector1">
            <a:avLst/>
          </a:prstGeom>
          <a:ln w="50800">
            <a:solidFill>
              <a:srgbClr val="FDFF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068D50B0-340C-D641-A1F2-41F7B501A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77" y="4851802"/>
            <a:ext cx="2286000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b="1" dirty="0">
                <a:solidFill>
                  <a:srgbClr val="FF0000"/>
                </a:solidFill>
              </a:rPr>
              <a:t>Children are in a circular doubly-linked list</a:t>
            </a:r>
            <a:endParaRPr lang="en-US" altLang="tr-TR" b="1" dirty="0">
              <a:solidFill>
                <a:srgbClr val="FF0000"/>
              </a:solidFill>
              <a:sym typeface="Symbol" pitchFamily="2" charset="2"/>
            </a:endParaRPr>
          </a:p>
        </p:txBody>
      </p:sp>
      <p:sp>
        <p:nvSpPr>
          <p:cNvPr id="20" name="Oval 49">
            <a:extLst>
              <a:ext uri="{FF2B5EF4-FFF2-40B4-BE49-F238E27FC236}">
                <a16:creationId xmlns:a16="http://schemas.microsoft.com/office/drawing/2014/main" id="{DCA91412-059C-DD49-9C42-1B68884B8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79160" y="2440954"/>
            <a:ext cx="365125" cy="3730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b="1" dirty="0">
                <a:solidFill>
                  <a:srgbClr val="FFFF00"/>
                </a:solidFill>
              </a:rPr>
              <a:t>degree = 3    </a:t>
            </a:r>
            <a:endParaRPr lang="en-US" altLang="tr-TR" sz="1600" b="1" dirty="0">
              <a:solidFill>
                <a:srgbClr val="FFFF00"/>
              </a:solidFill>
            </a:endParaRPr>
          </a:p>
        </p:txBody>
      </p:sp>
      <p:sp>
        <p:nvSpPr>
          <p:cNvPr id="21" name="Oval 48">
            <a:extLst>
              <a:ext uri="{FF2B5EF4-FFF2-40B4-BE49-F238E27FC236}">
                <a16:creationId xmlns:a16="http://schemas.microsoft.com/office/drawing/2014/main" id="{582DEAAC-6982-2546-8E0F-F6B5396F5D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0633" y="1727811"/>
            <a:ext cx="954505" cy="97525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b="1" dirty="0">
                <a:solidFill>
                  <a:srgbClr val="FFFF00"/>
                </a:solidFill>
              </a:rPr>
              <a:t>min</a:t>
            </a:r>
            <a:endParaRPr lang="en-US" altLang="tr-TR" sz="1600" b="1" dirty="0">
              <a:solidFill>
                <a:srgbClr val="FFFF00"/>
              </a:solidFill>
            </a:endParaRPr>
          </a:p>
        </p:txBody>
      </p:sp>
      <p:sp>
        <p:nvSpPr>
          <p:cNvPr id="22" name="Oval 8">
            <a:extLst>
              <a:ext uri="{FF2B5EF4-FFF2-40B4-BE49-F238E27FC236}">
                <a16:creationId xmlns:a16="http://schemas.microsoft.com/office/drawing/2014/main" id="{39EB78A3-B1A2-BC4D-9291-4A2ED7E70F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1689" y="2799557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altLang="tr-TR" sz="2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3" name="AutoShape 9">
            <a:extLst>
              <a:ext uri="{FF2B5EF4-FFF2-40B4-BE49-F238E27FC236}">
                <a16:creationId xmlns:a16="http://schemas.microsoft.com/office/drawing/2014/main" id="{4AA44E96-25A9-EA44-A74A-3C84363479FC}"/>
              </a:ext>
            </a:extLst>
          </p:cNvPr>
          <p:cNvCxnSpPr>
            <a:cxnSpLocks noChangeShapeType="1"/>
            <a:stCxn id="46" idx="2"/>
            <a:endCxn id="22" idx="6"/>
          </p:cNvCxnSpPr>
          <p:nvPr/>
        </p:nvCxnSpPr>
        <p:spPr bwMode="auto">
          <a:xfrm flipH="1">
            <a:off x="6958078" y="3083799"/>
            <a:ext cx="1697861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10">
            <a:extLst>
              <a:ext uri="{FF2B5EF4-FFF2-40B4-BE49-F238E27FC236}">
                <a16:creationId xmlns:a16="http://schemas.microsoft.com/office/drawing/2014/main" id="{81942BA5-2E3E-0D4F-9FCB-6A5F77802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58689" y="2799557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23</a:t>
            </a:r>
            <a:endParaRPr lang="en-US" altLang="tr-TR" sz="2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" name="AutoShape 11">
            <a:extLst>
              <a:ext uri="{FF2B5EF4-FFF2-40B4-BE49-F238E27FC236}">
                <a16:creationId xmlns:a16="http://schemas.microsoft.com/office/drawing/2014/main" id="{411507CA-6BAE-C64E-8F9B-79B0F36C5A3C}"/>
              </a:ext>
            </a:extLst>
          </p:cNvPr>
          <p:cNvCxnSpPr>
            <a:cxnSpLocks noChangeShapeType="1"/>
            <a:stCxn id="22" idx="2"/>
            <a:endCxn id="24" idx="6"/>
          </p:cNvCxnSpPr>
          <p:nvPr/>
        </p:nvCxnSpPr>
        <p:spPr bwMode="auto">
          <a:xfrm flipH="1">
            <a:off x="5815078" y="3083799"/>
            <a:ext cx="586611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15">
            <a:extLst>
              <a:ext uri="{FF2B5EF4-FFF2-40B4-BE49-F238E27FC236}">
                <a16:creationId xmlns:a16="http://schemas.microsoft.com/office/drawing/2014/main" id="{025A57D3-95C6-EE48-8E4E-68B72395A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2677" y="3737132"/>
            <a:ext cx="556389" cy="568484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30</a:t>
            </a:r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21CB1D7F-ABAA-DF41-ABCC-D5FC22EB8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2677" y="2799557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8" name="AutoShape 17">
            <a:extLst>
              <a:ext uri="{FF2B5EF4-FFF2-40B4-BE49-F238E27FC236}">
                <a16:creationId xmlns:a16="http://schemas.microsoft.com/office/drawing/2014/main" id="{F85522C7-F0B2-C645-B4DD-E1300683932C}"/>
              </a:ext>
            </a:extLst>
          </p:cNvPr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3150872" y="3368040"/>
            <a:ext cx="0" cy="36909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8">
            <a:extLst>
              <a:ext uri="{FF2B5EF4-FFF2-40B4-BE49-F238E27FC236}">
                <a16:creationId xmlns:a16="http://schemas.microsoft.com/office/drawing/2014/main" id="{A3498F45-E705-4F4B-A33C-B2D65E100BC2}"/>
              </a:ext>
            </a:extLst>
          </p:cNvPr>
          <p:cNvCxnSpPr>
            <a:cxnSpLocks noChangeShapeType="1"/>
            <a:stCxn id="36" idx="2"/>
            <a:endCxn id="27" idx="6"/>
          </p:cNvCxnSpPr>
          <p:nvPr/>
        </p:nvCxnSpPr>
        <p:spPr bwMode="auto">
          <a:xfrm flipH="1">
            <a:off x="3429066" y="3083799"/>
            <a:ext cx="815211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19">
            <a:extLst>
              <a:ext uri="{FF2B5EF4-FFF2-40B4-BE49-F238E27FC236}">
                <a16:creationId xmlns:a16="http://schemas.microsoft.com/office/drawing/2014/main" id="{07FA9D88-819C-3D41-B20B-196D41DF5C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2614" y="4674712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35</a:t>
            </a:r>
          </a:p>
        </p:txBody>
      </p:sp>
      <p:sp>
        <p:nvSpPr>
          <p:cNvPr id="31" name="Oval 20">
            <a:extLst>
              <a:ext uri="{FF2B5EF4-FFF2-40B4-BE49-F238E27FC236}">
                <a16:creationId xmlns:a16="http://schemas.microsoft.com/office/drawing/2014/main" id="{D1CE026D-F8AC-1F43-AF7B-8AD05018FE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2614" y="3765392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26</a:t>
            </a:r>
          </a:p>
        </p:txBody>
      </p:sp>
      <p:cxnSp>
        <p:nvCxnSpPr>
          <p:cNvPr id="32" name="AutoShape 21">
            <a:extLst>
              <a:ext uri="{FF2B5EF4-FFF2-40B4-BE49-F238E27FC236}">
                <a16:creationId xmlns:a16="http://schemas.microsoft.com/office/drawing/2014/main" id="{B3F6253F-11DE-7746-B938-76CB5378EB6F}"/>
              </a:ext>
            </a:extLst>
          </p:cNvPr>
          <p:cNvCxnSpPr>
            <a:cxnSpLocks noChangeShapeType="1"/>
            <a:stCxn id="30" idx="0"/>
            <a:endCxn id="31" idx="4"/>
          </p:cNvCxnSpPr>
          <p:nvPr/>
        </p:nvCxnSpPr>
        <p:spPr bwMode="auto">
          <a:xfrm flipV="1">
            <a:off x="3920809" y="4333875"/>
            <a:ext cx="0" cy="340837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22">
            <a:extLst>
              <a:ext uri="{FF2B5EF4-FFF2-40B4-BE49-F238E27FC236}">
                <a16:creationId xmlns:a16="http://schemas.microsoft.com/office/drawing/2014/main" id="{DC2F878C-50AB-B846-9BF8-515A75A281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89110" y="3757452"/>
            <a:ext cx="556389" cy="54816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46</a:t>
            </a:r>
          </a:p>
        </p:txBody>
      </p:sp>
      <p:cxnSp>
        <p:nvCxnSpPr>
          <p:cNvPr id="34" name="AutoShape 23">
            <a:extLst>
              <a:ext uri="{FF2B5EF4-FFF2-40B4-BE49-F238E27FC236}">
                <a16:creationId xmlns:a16="http://schemas.microsoft.com/office/drawing/2014/main" id="{13594F3E-4F49-F74A-94E9-AAF0465121E1}"/>
              </a:ext>
            </a:extLst>
          </p:cNvPr>
          <p:cNvCxnSpPr>
            <a:cxnSpLocks noChangeShapeType="1"/>
            <a:stCxn id="33" idx="0"/>
            <a:endCxn id="36" idx="4"/>
          </p:cNvCxnSpPr>
          <p:nvPr/>
        </p:nvCxnSpPr>
        <p:spPr bwMode="auto">
          <a:xfrm flipH="1" flipV="1">
            <a:off x="4522472" y="3368040"/>
            <a:ext cx="344833" cy="38941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4">
            <a:extLst>
              <a:ext uri="{FF2B5EF4-FFF2-40B4-BE49-F238E27FC236}">
                <a16:creationId xmlns:a16="http://schemas.microsoft.com/office/drawing/2014/main" id="{EE022ED9-D5BF-A545-A4DC-5D3F35329562}"/>
              </a:ext>
            </a:extLst>
          </p:cNvPr>
          <p:cNvCxnSpPr>
            <a:cxnSpLocks noChangeShapeType="1"/>
            <a:stCxn id="31" idx="7"/>
            <a:endCxn id="36" idx="3"/>
          </p:cNvCxnSpPr>
          <p:nvPr/>
        </p:nvCxnSpPr>
        <p:spPr bwMode="auto">
          <a:xfrm flipV="1">
            <a:off x="4117522" y="3284788"/>
            <a:ext cx="208236" cy="563856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25">
            <a:extLst>
              <a:ext uri="{FF2B5EF4-FFF2-40B4-BE49-F238E27FC236}">
                <a16:creationId xmlns:a16="http://schemas.microsoft.com/office/drawing/2014/main" id="{B8D6EEC9-7BBA-C54C-BBE2-8CDBC3BBE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4277" y="2799557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24</a:t>
            </a:r>
          </a:p>
        </p:txBody>
      </p:sp>
      <p:cxnSp>
        <p:nvCxnSpPr>
          <p:cNvPr id="37" name="AutoShape 26">
            <a:extLst>
              <a:ext uri="{FF2B5EF4-FFF2-40B4-BE49-F238E27FC236}">
                <a16:creationId xmlns:a16="http://schemas.microsoft.com/office/drawing/2014/main" id="{F030075A-D6FE-7541-8BB0-EC2240CC461B}"/>
              </a:ext>
            </a:extLst>
          </p:cNvPr>
          <p:cNvCxnSpPr>
            <a:cxnSpLocks noChangeShapeType="1"/>
            <a:stCxn id="36" idx="6"/>
            <a:endCxn id="24" idx="2"/>
          </p:cNvCxnSpPr>
          <p:nvPr/>
        </p:nvCxnSpPr>
        <p:spPr bwMode="auto">
          <a:xfrm>
            <a:off x="4800666" y="3083799"/>
            <a:ext cx="458023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6">
            <a:extLst>
              <a:ext uri="{FF2B5EF4-FFF2-40B4-BE49-F238E27FC236}">
                <a16:creationId xmlns:a16="http://schemas.microsoft.com/office/drawing/2014/main" id="{F5ED9942-4055-4945-9E07-1138FA1F2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1054" y="4725512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39</a:t>
            </a:r>
          </a:p>
        </p:txBody>
      </p:sp>
      <p:cxnSp>
        <p:nvCxnSpPr>
          <p:cNvPr id="41" name="AutoShape 37">
            <a:extLst>
              <a:ext uri="{FF2B5EF4-FFF2-40B4-BE49-F238E27FC236}">
                <a16:creationId xmlns:a16="http://schemas.microsoft.com/office/drawing/2014/main" id="{97AF262B-2CE3-CC49-BDEE-BDDC5ED849DB}"/>
              </a:ext>
            </a:extLst>
          </p:cNvPr>
          <p:cNvCxnSpPr>
            <a:cxnSpLocks noChangeShapeType="1"/>
            <a:stCxn id="40" idx="0"/>
            <a:endCxn id="44" idx="4"/>
          </p:cNvCxnSpPr>
          <p:nvPr/>
        </p:nvCxnSpPr>
        <p:spPr bwMode="auto">
          <a:xfrm flipV="1">
            <a:off x="7949249" y="4307840"/>
            <a:ext cx="0" cy="41767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38">
            <a:extLst>
              <a:ext uri="{FF2B5EF4-FFF2-40B4-BE49-F238E27FC236}">
                <a16:creationId xmlns:a16="http://schemas.microsoft.com/office/drawing/2014/main" id="{1DC87A71-22EB-EE47-A1CD-A4D532D3E0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18294" y="3742532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41</a:t>
            </a:r>
          </a:p>
        </p:txBody>
      </p:sp>
      <p:cxnSp>
        <p:nvCxnSpPr>
          <p:cNvPr id="43" name="AutoShape 39">
            <a:extLst>
              <a:ext uri="{FF2B5EF4-FFF2-40B4-BE49-F238E27FC236}">
                <a16:creationId xmlns:a16="http://schemas.microsoft.com/office/drawing/2014/main" id="{1C7D477B-E065-444C-A289-E0B8F489DCD0}"/>
              </a:ext>
            </a:extLst>
          </p:cNvPr>
          <p:cNvCxnSpPr>
            <a:cxnSpLocks noChangeShapeType="1"/>
            <a:stCxn id="42" idx="0"/>
            <a:endCxn id="46" idx="5"/>
          </p:cNvCxnSpPr>
          <p:nvPr/>
        </p:nvCxnSpPr>
        <p:spPr bwMode="auto">
          <a:xfrm flipH="1" flipV="1">
            <a:off x="9130847" y="3284788"/>
            <a:ext cx="865642" cy="457744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40">
            <a:extLst>
              <a:ext uri="{FF2B5EF4-FFF2-40B4-BE49-F238E27FC236}">
                <a16:creationId xmlns:a16="http://schemas.microsoft.com/office/drawing/2014/main" id="{5CFDE957-E4D5-1B48-B3FC-1D1144BE0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71054" y="3739357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18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Oval 41">
            <a:extLst>
              <a:ext uri="{FF2B5EF4-FFF2-40B4-BE49-F238E27FC236}">
                <a16:creationId xmlns:a16="http://schemas.microsoft.com/office/drawing/2014/main" id="{502A0700-6E0F-7A47-B55F-06C47BB3BA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76259" y="3759677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52</a:t>
            </a:r>
          </a:p>
        </p:txBody>
      </p:sp>
      <p:sp>
        <p:nvSpPr>
          <p:cNvPr id="46" name="Oval 42">
            <a:extLst>
              <a:ext uri="{FF2B5EF4-FFF2-40B4-BE49-F238E27FC236}">
                <a16:creationId xmlns:a16="http://schemas.microsoft.com/office/drawing/2014/main" id="{B09706E7-838F-B04C-B035-0BDCF8C0DE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55939" y="2799557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47" name="AutoShape 43">
            <a:extLst>
              <a:ext uri="{FF2B5EF4-FFF2-40B4-BE49-F238E27FC236}">
                <a16:creationId xmlns:a16="http://schemas.microsoft.com/office/drawing/2014/main" id="{D2ADC8EC-7E4F-9847-B2A4-A254F5FD89B7}"/>
              </a:ext>
            </a:extLst>
          </p:cNvPr>
          <p:cNvCxnSpPr>
            <a:cxnSpLocks noChangeShapeType="1"/>
            <a:stCxn id="45" idx="0"/>
            <a:endCxn id="46" idx="4"/>
          </p:cNvCxnSpPr>
          <p:nvPr/>
        </p:nvCxnSpPr>
        <p:spPr bwMode="auto">
          <a:xfrm flipH="1" flipV="1">
            <a:off x="8934134" y="3368040"/>
            <a:ext cx="20320" cy="391637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4">
            <a:extLst>
              <a:ext uri="{FF2B5EF4-FFF2-40B4-BE49-F238E27FC236}">
                <a16:creationId xmlns:a16="http://schemas.microsoft.com/office/drawing/2014/main" id="{364EE1C5-E05F-FE4A-8AE9-6FB1350034FA}"/>
              </a:ext>
            </a:extLst>
          </p:cNvPr>
          <p:cNvCxnSpPr>
            <a:cxnSpLocks noChangeShapeType="1"/>
            <a:stCxn id="44" idx="7"/>
            <a:endCxn id="46" idx="3"/>
          </p:cNvCxnSpPr>
          <p:nvPr/>
        </p:nvCxnSpPr>
        <p:spPr bwMode="auto">
          <a:xfrm flipV="1">
            <a:off x="8145962" y="3284788"/>
            <a:ext cx="591458" cy="537821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45">
            <a:extLst>
              <a:ext uri="{FF2B5EF4-FFF2-40B4-BE49-F238E27FC236}">
                <a16:creationId xmlns:a16="http://schemas.microsoft.com/office/drawing/2014/main" id="{140ABCD7-F433-9849-857D-B4EA86E50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18294" y="4709637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44</a:t>
            </a:r>
          </a:p>
        </p:txBody>
      </p:sp>
      <p:cxnSp>
        <p:nvCxnSpPr>
          <p:cNvPr id="50" name="AutoShape 46">
            <a:extLst>
              <a:ext uri="{FF2B5EF4-FFF2-40B4-BE49-F238E27FC236}">
                <a16:creationId xmlns:a16="http://schemas.microsoft.com/office/drawing/2014/main" id="{1997F0B1-C605-F345-BDCF-776E2F829EC0}"/>
              </a:ext>
            </a:extLst>
          </p:cNvPr>
          <p:cNvCxnSpPr>
            <a:cxnSpLocks noChangeShapeType="1"/>
            <a:stCxn id="49" idx="0"/>
            <a:endCxn id="42" idx="4"/>
          </p:cNvCxnSpPr>
          <p:nvPr/>
        </p:nvCxnSpPr>
        <p:spPr bwMode="auto">
          <a:xfrm flipV="1">
            <a:off x="9996489" y="4311015"/>
            <a:ext cx="0" cy="39862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7">
            <a:extLst>
              <a:ext uri="{FF2B5EF4-FFF2-40B4-BE49-F238E27FC236}">
                <a16:creationId xmlns:a16="http://schemas.microsoft.com/office/drawing/2014/main" id="{A3FA9A22-8160-C844-80BB-E0AEFFFF09D7}"/>
              </a:ext>
            </a:extLst>
          </p:cNvPr>
          <p:cNvCxnSpPr>
            <a:cxnSpLocks noChangeShapeType="1"/>
            <a:stCxn id="46" idx="0"/>
          </p:cNvCxnSpPr>
          <p:nvPr/>
        </p:nvCxnSpPr>
        <p:spPr bwMode="auto">
          <a:xfrm flipH="1" flipV="1">
            <a:off x="8838506" y="2350296"/>
            <a:ext cx="95628" cy="449261"/>
          </a:xfrm>
          <a:prstGeom prst="straightConnector1">
            <a:avLst/>
          </a:prstGeom>
          <a:noFill/>
          <a:ln w="47625">
            <a:solidFill>
              <a:srgbClr val="92D05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18">
            <a:extLst>
              <a:ext uri="{FF2B5EF4-FFF2-40B4-BE49-F238E27FC236}">
                <a16:creationId xmlns:a16="http://schemas.microsoft.com/office/drawing/2014/main" id="{0272BFEB-1A28-824D-A1FD-391D20E272DD}"/>
              </a:ext>
            </a:extLst>
          </p:cNvPr>
          <p:cNvCxnSpPr>
            <a:cxnSpLocks noChangeShapeType="1"/>
            <a:stCxn id="33" idx="2"/>
            <a:endCxn id="31" idx="6"/>
          </p:cNvCxnSpPr>
          <p:nvPr/>
        </p:nvCxnSpPr>
        <p:spPr bwMode="auto">
          <a:xfrm flipH="1">
            <a:off x="4199003" y="4031534"/>
            <a:ext cx="390107" cy="1810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8">
            <a:extLst>
              <a:ext uri="{FF2B5EF4-FFF2-40B4-BE49-F238E27FC236}">
                <a16:creationId xmlns:a16="http://schemas.microsoft.com/office/drawing/2014/main" id="{F5CD8B1A-E1CD-5C44-A41F-2CD55939CE83}"/>
              </a:ext>
            </a:extLst>
          </p:cNvPr>
          <p:cNvCxnSpPr>
            <a:cxnSpLocks noChangeShapeType="1"/>
            <a:stCxn id="45" idx="2"/>
            <a:endCxn id="44" idx="6"/>
          </p:cNvCxnSpPr>
          <p:nvPr/>
        </p:nvCxnSpPr>
        <p:spPr bwMode="auto">
          <a:xfrm flipH="1" flipV="1">
            <a:off x="8227443" y="4023599"/>
            <a:ext cx="448816" cy="2032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8">
            <a:extLst>
              <a:ext uri="{FF2B5EF4-FFF2-40B4-BE49-F238E27FC236}">
                <a16:creationId xmlns:a16="http://schemas.microsoft.com/office/drawing/2014/main" id="{143471E8-9AFF-1A42-A0D3-94AC51566801}"/>
              </a:ext>
            </a:extLst>
          </p:cNvPr>
          <p:cNvCxnSpPr>
            <a:cxnSpLocks noChangeShapeType="1"/>
            <a:stCxn id="42" idx="2"/>
            <a:endCxn id="45" idx="6"/>
          </p:cNvCxnSpPr>
          <p:nvPr/>
        </p:nvCxnSpPr>
        <p:spPr bwMode="auto">
          <a:xfrm flipH="1">
            <a:off x="9232648" y="4026774"/>
            <a:ext cx="485646" cy="17145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ADB7E34A-C081-4C44-83FB-4BC69395E9B7}"/>
              </a:ext>
            </a:extLst>
          </p:cNvPr>
          <p:cNvCxnSpPr>
            <a:stCxn id="44" idx="5"/>
            <a:endCxn id="42" idx="3"/>
          </p:cNvCxnSpPr>
          <p:nvPr/>
        </p:nvCxnSpPr>
        <p:spPr>
          <a:xfrm rot="16200000" flipH="1">
            <a:off x="8971281" y="3399268"/>
            <a:ext cx="3175" cy="1653813"/>
          </a:xfrm>
          <a:prstGeom prst="curvedConnector3">
            <a:avLst>
              <a:gd name="adj1" fmla="val 9922110"/>
            </a:avLst>
          </a:prstGeom>
          <a:ln w="47625" cap="rnd">
            <a:solidFill>
              <a:schemeClr val="bg1">
                <a:lumMod val="95000"/>
              </a:schemeClr>
            </a:solidFill>
            <a:prstDash val="sysDot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ADAEEF6-A1E6-A548-B71A-7099A0DFB7E5}"/>
              </a:ext>
            </a:extLst>
          </p:cNvPr>
          <p:cNvCxnSpPr>
            <a:cxnSpLocks/>
            <a:stCxn id="31" idx="5"/>
            <a:endCxn id="33" idx="3"/>
          </p:cNvCxnSpPr>
          <p:nvPr/>
        </p:nvCxnSpPr>
        <p:spPr>
          <a:xfrm rot="5400000" flipH="1" flipV="1">
            <a:off x="4381413" y="3961446"/>
            <a:ext cx="25285" cy="553069"/>
          </a:xfrm>
          <a:prstGeom prst="curvedConnector3">
            <a:avLst>
              <a:gd name="adj1" fmla="val -1233348"/>
            </a:avLst>
          </a:prstGeom>
          <a:ln w="47625" cap="rnd">
            <a:solidFill>
              <a:schemeClr val="bg1">
                <a:lumMod val="95000"/>
              </a:schemeClr>
            </a:solidFill>
            <a:prstDash val="sysDot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2CE3FBCC-BC14-3745-B049-43D65DC58EF7}"/>
              </a:ext>
            </a:extLst>
          </p:cNvPr>
          <p:cNvCxnSpPr>
            <a:cxnSpLocks/>
            <a:stCxn id="27" idx="0"/>
            <a:endCxn id="46" idx="0"/>
          </p:cNvCxnSpPr>
          <p:nvPr/>
        </p:nvCxnSpPr>
        <p:spPr>
          <a:xfrm rot="5400000" flipH="1" flipV="1">
            <a:off x="6042503" y="-92074"/>
            <a:ext cx="12700" cy="5783262"/>
          </a:xfrm>
          <a:prstGeom prst="curvedConnector3">
            <a:avLst>
              <a:gd name="adj1" fmla="val 1800000"/>
            </a:avLst>
          </a:prstGeom>
          <a:ln w="47625" cap="rnd">
            <a:solidFill>
              <a:schemeClr val="bg1">
                <a:lumMod val="95000"/>
              </a:schemeClr>
            </a:solidFill>
            <a:prstDash val="sysDot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AutoShape 47">
            <a:extLst>
              <a:ext uri="{FF2B5EF4-FFF2-40B4-BE49-F238E27FC236}">
                <a16:creationId xmlns:a16="http://schemas.microsoft.com/office/drawing/2014/main" id="{12E41DB3-5261-284E-9B68-7002021354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27095" y="4334913"/>
            <a:ext cx="550665" cy="390599"/>
          </a:xfrm>
          <a:prstGeom prst="straightConnector1">
            <a:avLst/>
          </a:prstGeom>
          <a:noFill/>
          <a:ln w="476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63E3CB9-6203-C446-93C3-679CC22634CA}"/>
              </a:ext>
            </a:extLst>
          </p:cNvPr>
          <p:cNvSpPr txBox="1"/>
          <p:nvPr/>
        </p:nvSpPr>
        <p:spPr>
          <a:xfrm>
            <a:off x="1178560" y="516128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heap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H </a:t>
            </a:r>
          </a:p>
        </p:txBody>
      </p:sp>
    </p:spTree>
    <p:extLst>
      <p:ext uri="{BB962C8B-B14F-4D97-AF65-F5344CB8AC3E}">
        <p14:creationId xmlns:p14="http://schemas.microsoft.com/office/powerpoint/2010/main" val="24799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Potential Function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16" y="1359047"/>
            <a:ext cx="10515600" cy="277845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tr-TR" dirty="0">
                <a:ea typeface="ＭＳ Ｐゴシック" panose="020B0600070205080204" pitchFamily="34" charset="-128"/>
              </a:rPr>
              <a:t>Key quantities: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Degree[x] = degree of node x.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Mark[x] = mark of node x (black or gray).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t(H)	= # trees.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m(H)	= # marked nodes.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(H)	= t(H) + 2m(H) = potential function.</a:t>
            </a:r>
            <a:r>
              <a:rPr lang="tr-TR" altLang="tr-TR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tr-TR" altLang="tr-TR" dirty="0" err="1">
                <a:ea typeface="ＭＳ Ｐゴシック" panose="020B0600070205080204" pitchFamily="34" charset="-128"/>
                <a:sym typeface="Symbol" pitchFamily="2" charset="2"/>
              </a:rPr>
              <a:t>Nonzero</a:t>
            </a:r>
            <a:r>
              <a:rPr lang="tr-TR" altLang="tr-TR" dirty="0">
                <a:ea typeface="ＭＳ Ｐゴシック" panose="020B0600070205080204" pitchFamily="34" charset="-128"/>
                <a:sym typeface="Symbol" pitchFamily="2" charset="2"/>
              </a:rPr>
              <a:t> at </a:t>
            </a:r>
            <a:r>
              <a:rPr lang="tr-TR" altLang="tr-TR" dirty="0" err="1">
                <a:ea typeface="ＭＳ Ｐゴシック" panose="020B0600070205080204" pitchFamily="34" charset="-128"/>
                <a:sym typeface="Symbol" pitchFamily="2" charset="2"/>
              </a:rPr>
              <a:t>all</a:t>
            </a:r>
            <a:r>
              <a:rPr lang="tr-TR" altLang="tr-TR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tr-TR" altLang="tr-TR" dirty="0" err="1">
                <a:ea typeface="ＭＳ Ｐゴシック" panose="020B0600070205080204" pitchFamily="34" charset="-128"/>
                <a:sym typeface="Symbol" pitchFamily="2" charset="2"/>
              </a:rPr>
              <a:t>times</a:t>
            </a:r>
            <a:r>
              <a:rPr lang="tr-TR" altLang="tr-TR" dirty="0">
                <a:ea typeface="ＭＳ Ｐゴシック" panose="020B0600070205080204" pitchFamily="34" charset="-128"/>
                <a:sym typeface="Symbol" pitchFamily="2" charset="2"/>
              </a:rPr>
              <a:t>, </a:t>
            </a:r>
            <a:r>
              <a:rPr lang="tr-TR" altLang="tr-TR" dirty="0" err="1">
                <a:ea typeface="ＭＳ Ｐゴシック" panose="020B0600070205080204" pitchFamily="34" charset="-128"/>
                <a:sym typeface="Symbol" pitchFamily="2" charset="2"/>
              </a:rPr>
              <a:t>used</a:t>
            </a:r>
            <a:r>
              <a:rPr lang="tr-TR" altLang="tr-TR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tr-TR" altLang="tr-TR" dirty="0" err="1">
                <a:ea typeface="ＭＳ Ｐゴシック" panose="020B0600070205080204" pitchFamily="34" charset="-128"/>
                <a:sym typeface="Symbol" pitchFamily="2" charset="2"/>
              </a:rPr>
              <a:t>for</a:t>
            </a:r>
            <a:r>
              <a:rPr lang="tr-TR" altLang="tr-TR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tr-TR" altLang="tr-TR" dirty="0" err="1">
                <a:ea typeface="ＭＳ Ｐゴシック" panose="020B0600070205080204" pitchFamily="34" charset="-128"/>
                <a:sym typeface="Symbol" pitchFamily="2" charset="2"/>
              </a:rPr>
              <a:t>Amortized</a:t>
            </a:r>
            <a:r>
              <a:rPr lang="tr-TR" altLang="tr-TR" dirty="0">
                <a:ea typeface="ＭＳ Ｐゴシック" panose="020B0600070205080204" pitchFamily="34" charset="-128"/>
                <a:sym typeface="Symbol" pitchFamily="2" charset="2"/>
              </a:rPr>
              <a:t> Analysis.</a:t>
            </a:r>
            <a:endParaRPr lang="en-US" altLang="tr-TR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8CE9451-B365-C943-924C-B3028162A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517" y="4633530"/>
            <a:ext cx="2286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b="1" dirty="0">
                <a:solidFill>
                  <a:srgbClr val="FFFF00"/>
                </a:solidFill>
              </a:rPr>
              <a:t>t(H) = 5,  m(H) = 3</a:t>
            </a:r>
          </a:p>
          <a:p>
            <a:pPr>
              <a:spcBef>
                <a:spcPct val="50000"/>
              </a:spcBef>
            </a:pPr>
            <a:r>
              <a:rPr lang="en-US" altLang="tr-TR" b="1" dirty="0">
                <a:solidFill>
                  <a:srgbClr val="FFFF00"/>
                </a:solidFill>
                <a:sym typeface="Symbol" pitchFamily="2" charset="2"/>
              </a:rPr>
              <a:t>(H) = 11</a:t>
            </a:r>
          </a:p>
        </p:txBody>
      </p:sp>
      <p:sp>
        <p:nvSpPr>
          <p:cNvPr id="6" name="Oval 49">
            <a:extLst>
              <a:ext uri="{FF2B5EF4-FFF2-40B4-BE49-F238E27FC236}">
                <a16:creationId xmlns:a16="http://schemas.microsoft.com/office/drawing/2014/main" id="{359A7470-2BF1-374B-8C0C-0AF9F2AA01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03274" y="4155782"/>
            <a:ext cx="365125" cy="3730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b="1" dirty="0">
                <a:solidFill>
                  <a:srgbClr val="FFFF00"/>
                </a:solidFill>
              </a:rPr>
              <a:t>degree = 3    </a:t>
            </a:r>
            <a:endParaRPr lang="en-US" altLang="tr-TR" sz="1600" b="1" dirty="0">
              <a:solidFill>
                <a:srgbClr val="FFFF00"/>
              </a:solidFill>
            </a:endParaRPr>
          </a:p>
        </p:txBody>
      </p:sp>
      <p:sp>
        <p:nvSpPr>
          <p:cNvPr id="7" name="Oval 48">
            <a:extLst>
              <a:ext uri="{FF2B5EF4-FFF2-40B4-BE49-F238E27FC236}">
                <a16:creationId xmlns:a16="http://schemas.microsoft.com/office/drawing/2014/main" id="{B5B4F2C9-CAD5-C642-BFEF-F54F73E84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14713" y="3383033"/>
            <a:ext cx="954505" cy="97525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b="1" dirty="0">
                <a:solidFill>
                  <a:srgbClr val="FFFF00"/>
                </a:solidFill>
              </a:rPr>
              <a:t>min</a:t>
            </a:r>
            <a:endParaRPr lang="en-US" altLang="tr-TR" sz="1600" b="1" dirty="0">
              <a:solidFill>
                <a:srgbClr val="FFFF00"/>
              </a:solidFill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12C84EC5-5A40-DC49-A8AE-C353E271D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5769" y="445477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altLang="tr-TR" sz="2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AutoShape 9">
            <a:extLst>
              <a:ext uri="{FF2B5EF4-FFF2-40B4-BE49-F238E27FC236}">
                <a16:creationId xmlns:a16="http://schemas.microsoft.com/office/drawing/2014/main" id="{46CF7922-6D26-AE42-B0A6-1FB5404A737C}"/>
              </a:ext>
            </a:extLst>
          </p:cNvPr>
          <p:cNvCxnSpPr>
            <a:cxnSpLocks noChangeShapeType="1"/>
            <a:stCxn id="31" idx="2"/>
            <a:endCxn id="8" idx="6"/>
          </p:cNvCxnSpPr>
          <p:nvPr/>
        </p:nvCxnSpPr>
        <p:spPr bwMode="auto">
          <a:xfrm flipH="1">
            <a:off x="7852158" y="4739021"/>
            <a:ext cx="1697861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10">
            <a:extLst>
              <a:ext uri="{FF2B5EF4-FFF2-40B4-BE49-F238E27FC236}">
                <a16:creationId xmlns:a16="http://schemas.microsoft.com/office/drawing/2014/main" id="{C51BD168-F500-724D-AF5B-BB6E805C4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2769" y="445477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23</a:t>
            </a:r>
            <a:endParaRPr lang="en-US" altLang="tr-TR" sz="2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AutoShape 11">
            <a:extLst>
              <a:ext uri="{FF2B5EF4-FFF2-40B4-BE49-F238E27FC236}">
                <a16:creationId xmlns:a16="http://schemas.microsoft.com/office/drawing/2014/main" id="{77F0045C-8853-F844-A71F-F285473C0124}"/>
              </a:ext>
            </a:extLst>
          </p:cNvPr>
          <p:cNvCxnSpPr>
            <a:cxnSpLocks noChangeShapeType="1"/>
            <a:stCxn id="8" idx="2"/>
            <a:endCxn id="10" idx="6"/>
          </p:cNvCxnSpPr>
          <p:nvPr/>
        </p:nvCxnSpPr>
        <p:spPr bwMode="auto">
          <a:xfrm flipH="1">
            <a:off x="6709158" y="4739021"/>
            <a:ext cx="586611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5">
            <a:extLst>
              <a:ext uri="{FF2B5EF4-FFF2-40B4-BE49-F238E27FC236}">
                <a16:creationId xmlns:a16="http://schemas.microsoft.com/office/drawing/2014/main" id="{BEFE6503-C32D-EA49-863E-BB4225B81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6757" y="5148514"/>
            <a:ext cx="556389" cy="568484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30</a:t>
            </a:r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DBA0DFEA-EE40-D141-963A-5ADAF1D66D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6757" y="445477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4" name="AutoShape 17">
            <a:extLst>
              <a:ext uri="{FF2B5EF4-FFF2-40B4-BE49-F238E27FC236}">
                <a16:creationId xmlns:a16="http://schemas.microsoft.com/office/drawing/2014/main" id="{22F57A3F-9DAD-5B4A-847B-A07F374F91FE}"/>
              </a:ext>
            </a:extLst>
          </p:cNvPr>
          <p:cNvCxnSpPr>
            <a:cxnSpLocks noChangeShapeType="1"/>
            <a:stCxn id="12" idx="0"/>
            <a:endCxn id="13" idx="4"/>
          </p:cNvCxnSpPr>
          <p:nvPr/>
        </p:nvCxnSpPr>
        <p:spPr bwMode="auto">
          <a:xfrm flipV="1">
            <a:off x="4044952" y="5023262"/>
            <a:ext cx="0" cy="12525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8">
            <a:extLst>
              <a:ext uri="{FF2B5EF4-FFF2-40B4-BE49-F238E27FC236}">
                <a16:creationId xmlns:a16="http://schemas.microsoft.com/office/drawing/2014/main" id="{BE4F097B-5038-BD45-A3B6-E6FB72669821}"/>
              </a:ext>
            </a:extLst>
          </p:cNvPr>
          <p:cNvCxnSpPr>
            <a:cxnSpLocks noChangeShapeType="1"/>
            <a:stCxn id="22" idx="2"/>
            <a:endCxn id="13" idx="6"/>
          </p:cNvCxnSpPr>
          <p:nvPr/>
        </p:nvCxnSpPr>
        <p:spPr bwMode="auto">
          <a:xfrm flipH="1">
            <a:off x="4323146" y="4739021"/>
            <a:ext cx="815211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9">
            <a:extLst>
              <a:ext uri="{FF2B5EF4-FFF2-40B4-BE49-F238E27FC236}">
                <a16:creationId xmlns:a16="http://schemas.microsoft.com/office/drawing/2014/main" id="{AD385A8F-7AD9-A54B-AD48-EF7CA951E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6694" y="584225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35</a:t>
            </a: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A3801207-A6A1-0B41-9B83-7A0FFCA359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6694" y="5156454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26</a:t>
            </a:r>
          </a:p>
        </p:txBody>
      </p:sp>
      <p:cxnSp>
        <p:nvCxnSpPr>
          <p:cNvPr id="18" name="AutoShape 21">
            <a:extLst>
              <a:ext uri="{FF2B5EF4-FFF2-40B4-BE49-F238E27FC236}">
                <a16:creationId xmlns:a16="http://schemas.microsoft.com/office/drawing/2014/main" id="{AF608E2B-8DA7-9944-AF74-9D0877935E81}"/>
              </a:ext>
            </a:extLst>
          </p:cNvPr>
          <p:cNvCxnSpPr>
            <a:cxnSpLocks noChangeShapeType="1"/>
            <a:stCxn id="16" idx="0"/>
            <a:endCxn id="17" idx="4"/>
          </p:cNvCxnSpPr>
          <p:nvPr/>
        </p:nvCxnSpPr>
        <p:spPr bwMode="auto">
          <a:xfrm flipV="1">
            <a:off x="4814889" y="5724937"/>
            <a:ext cx="0" cy="117317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22">
            <a:extLst>
              <a:ext uri="{FF2B5EF4-FFF2-40B4-BE49-F238E27FC236}">
                <a16:creationId xmlns:a16="http://schemas.microsoft.com/office/drawing/2014/main" id="{B47CCFDE-B4CB-D84E-AB6E-9726F5063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8357" y="515645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46</a:t>
            </a:r>
          </a:p>
        </p:txBody>
      </p:sp>
      <p:cxnSp>
        <p:nvCxnSpPr>
          <p:cNvPr id="20" name="AutoShape 23">
            <a:extLst>
              <a:ext uri="{FF2B5EF4-FFF2-40B4-BE49-F238E27FC236}">
                <a16:creationId xmlns:a16="http://schemas.microsoft.com/office/drawing/2014/main" id="{765D1B9C-F125-EE44-A023-61B64EACF03E}"/>
              </a:ext>
            </a:extLst>
          </p:cNvPr>
          <p:cNvCxnSpPr>
            <a:cxnSpLocks noChangeShapeType="1"/>
            <a:stCxn id="19" idx="0"/>
            <a:endCxn id="22" idx="4"/>
          </p:cNvCxnSpPr>
          <p:nvPr/>
        </p:nvCxnSpPr>
        <p:spPr bwMode="auto">
          <a:xfrm flipV="1">
            <a:off x="5416552" y="5023262"/>
            <a:ext cx="0" cy="13319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4">
            <a:extLst>
              <a:ext uri="{FF2B5EF4-FFF2-40B4-BE49-F238E27FC236}">
                <a16:creationId xmlns:a16="http://schemas.microsoft.com/office/drawing/2014/main" id="{C1345AD9-1F32-CA4C-9AC1-50BA71D2C79D}"/>
              </a:ext>
            </a:extLst>
          </p:cNvPr>
          <p:cNvCxnSpPr>
            <a:cxnSpLocks noChangeShapeType="1"/>
            <a:stCxn id="17" idx="7"/>
            <a:endCxn id="22" idx="3"/>
          </p:cNvCxnSpPr>
          <p:nvPr/>
        </p:nvCxnSpPr>
        <p:spPr bwMode="auto">
          <a:xfrm flipV="1">
            <a:off x="5011602" y="4940010"/>
            <a:ext cx="208236" cy="299696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5">
            <a:extLst>
              <a:ext uri="{FF2B5EF4-FFF2-40B4-BE49-F238E27FC236}">
                <a16:creationId xmlns:a16="http://schemas.microsoft.com/office/drawing/2014/main" id="{6D7818A3-31A5-2642-89B8-F809EDE26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8357" y="445477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24</a:t>
            </a:r>
          </a:p>
        </p:txBody>
      </p:sp>
      <p:cxnSp>
        <p:nvCxnSpPr>
          <p:cNvPr id="23" name="AutoShape 26">
            <a:extLst>
              <a:ext uri="{FF2B5EF4-FFF2-40B4-BE49-F238E27FC236}">
                <a16:creationId xmlns:a16="http://schemas.microsoft.com/office/drawing/2014/main" id="{41D4515A-8034-5C4D-81C9-A098FECEC60A}"/>
              </a:ext>
            </a:extLst>
          </p:cNvPr>
          <p:cNvCxnSpPr>
            <a:cxnSpLocks noChangeShapeType="1"/>
            <a:stCxn id="22" idx="6"/>
            <a:endCxn id="10" idx="2"/>
          </p:cNvCxnSpPr>
          <p:nvPr/>
        </p:nvCxnSpPr>
        <p:spPr bwMode="auto">
          <a:xfrm>
            <a:off x="5694746" y="4739021"/>
            <a:ext cx="458023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36">
            <a:extLst>
              <a:ext uri="{FF2B5EF4-FFF2-40B4-BE49-F238E27FC236}">
                <a16:creationId xmlns:a16="http://schemas.microsoft.com/office/drawing/2014/main" id="{03A6579E-FC74-5044-80E7-9313D1D3F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7694" y="5994654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39</a:t>
            </a:r>
          </a:p>
        </p:txBody>
      </p:sp>
      <p:cxnSp>
        <p:nvCxnSpPr>
          <p:cNvPr id="26" name="AutoShape 37">
            <a:extLst>
              <a:ext uri="{FF2B5EF4-FFF2-40B4-BE49-F238E27FC236}">
                <a16:creationId xmlns:a16="http://schemas.microsoft.com/office/drawing/2014/main" id="{1C44790B-C76B-9047-B434-DEAEC56D2036}"/>
              </a:ext>
            </a:extLst>
          </p:cNvPr>
          <p:cNvCxnSpPr>
            <a:cxnSpLocks noChangeShapeType="1"/>
            <a:stCxn id="25" idx="0"/>
            <a:endCxn id="29" idx="4"/>
          </p:cNvCxnSpPr>
          <p:nvPr/>
        </p:nvCxnSpPr>
        <p:spPr bwMode="auto">
          <a:xfrm flipV="1">
            <a:off x="9005889" y="5861462"/>
            <a:ext cx="0" cy="13319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38">
            <a:extLst>
              <a:ext uri="{FF2B5EF4-FFF2-40B4-BE49-F238E27FC236}">
                <a16:creationId xmlns:a16="http://schemas.microsoft.com/office/drawing/2014/main" id="{6A1F10D5-360E-644A-8906-F54153A1D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27894" y="529615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41</a:t>
            </a:r>
          </a:p>
        </p:txBody>
      </p:sp>
      <p:cxnSp>
        <p:nvCxnSpPr>
          <p:cNvPr id="28" name="AutoShape 39">
            <a:extLst>
              <a:ext uri="{FF2B5EF4-FFF2-40B4-BE49-F238E27FC236}">
                <a16:creationId xmlns:a16="http://schemas.microsoft.com/office/drawing/2014/main" id="{1BA0E98E-B335-7F41-9586-01FA3EADDAB8}"/>
              </a:ext>
            </a:extLst>
          </p:cNvPr>
          <p:cNvCxnSpPr>
            <a:cxnSpLocks noChangeShapeType="1"/>
            <a:stCxn id="27" idx="0"/>
            <a:endCxn id="31" idx="5"/>
          </p:cNvCxnSpPr>
          <p:nvPr/>
        </p:nvCxnSpPr>
        <p:spPr bwMode="auto">
          <a:xfrm flipH="1" flipV="1">
            <a:off x="10024927" y="4940010"/>
            <a:ext cx="581162" cy="356144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40">
            <a:extLst>
              <a:ext uri="{FF2B5EF4-FFF2-40B4-BE49-F238E27FC236}">
                <a16:creationId xmlns:a16="http://schemas.microsoft.com/office/drawing/2014/main" id="{516372CA-F719-1E46-B34F-45F141C7F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7694" y="5292979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18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Oval 41">
            <a:extLst>
              <a:ext uri="{FF2B5EF4-FFF2-40B4-BE49-F238E27FC236}">
                <a16:creationId xmlns:a16="http://schemas.microsoft.com/office/drawing/2014/main" id="{F09BAFAE-3E2C-E941-AC5F-5235D69511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50019" y="529297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52</a:t>
            </a:r>
          </a:p>
        </p:txBody>
      </p:sp>
      <p:sp>
        <p:nvSpPr>
          <p:cNvPr id="31" name="Oval 42">
            <a:extLst>
              <a:ext uri="{FF2B5EF4-FFF2-40B4-BE49-F238E27FC236}">
                <a16:creationId xmlns:a16="http://schemas.microsoft.com/office/drawing/2014/main" id="{0E85C9D6-D48A-ED48-9FA9-EC1116D27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50019" y="445477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32" name="AutoShape 43">
            <a:extLst>
              <a:ext uri="{FF2B5EF4-FFF2-40B4-BE49-F238E27FC236}">
                <a16:creationId xmlns:a16="http://schemas.microsoft.com/office/drawing/2014/main" id="{4FAE0A61-D756-0A46-BB7F-106731924167}"/>
              </a:ext>
            </a:extLst>
          </p:cNvPr>
          <p:cNvCxnSpPr>
            <a:cxnSpLocks noChangeShapeType="1"/>
            <a:stCxn id="30" idx="0"/>
            <a:endCxn id="31" idx="4"/>
          </p:cNvCxnSpPr>
          <p:nvPr/>
        </p:nvCxnSpPr>
        <p:spPr bwMode="auto">
          <a:xfrm flipV="1">
            <a:off x="9828214" y="5023262"/>
            <a:ext cx="0" cy="269717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44">
            <a:extLst>
              <a:ext uri="{FF2B5EF4-FFF2-40B4-BE49-F238E27FC236}">
                <a16:creationId xmlns:a16="http://schemas.microsoft.com/office/drawing/2014/main" id="{E022C2AF-95DE-1849-AD4B-BEDD5DCA8529}"/>
              </a:ext>
            </a:extLst>
          </p:cNvPr>
          <p:cNvCxnSpPr>
            <a:cxnSpLocks noChangeShapeType="1"/>
            <a:stCxn id="29" idx="7"/>
            <a:endCxn id="31" idx="3"/>
          </p:cNvCxnSpPr>
          <p:nvPr/>
        </p:nvCxnSpPr>
        <p:spPr bwMode="auto">
          <a:xfrm flipV="1">
            <a:off x="9202602" y="4940010"/>
            <a:ext cx="428898" cy="436221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45">
            <a:extLst>
              <a:ext uri="{FF2B5EF4-FFF2-40B4-BE49-F238E27FC236}">
                <a16:creationId xmlns:a16="http://schemas.microsoft.com/office/drawing/2014/main" id="{39CDBEA4-40CE-CD49-9558-8C8C9B603B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27894" y="597877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44</a:t>
            </a:r>
          </a:p>
        </p:txBody>
      </p:sp>
      <p:cxnSp>
        <p:nvCxnSpPr>
          <p:cNvPr id="35" name="AutoShape 46">
            <a:extLst>
              <a:ext uri="{FF2B5EF4-FFF2-40B4-BE49-F238E27FC236}">
                <a16:creationId xmlns:a16="http://schemas.microsoft.com/office/drawing/2014/main" id="{091E9EF0-AA14-4D44-814E-E6B80818C79C}"/>
              </a:ext>
            </a:extLst>
          </p:cNvPr>
          <p:cNvCxnSpPr>
            <a:cxnSpLocks noChangeShapeType="1"/>
            <a:stCxn id="34" idx="0"/>
            <a:endCxn id="27" idx="4"/>
          </p:cNvCxnSpPr>
          <p:nvPr/>
        </p:nvCxnSpPr>
        <p:spPr bwMode="auto">
          <a:xfrm flipV="1">
            <a:off x="10606089" y="5864637"/>
            <a:ext cx="0" cy="11414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47">
            <a:extLst>
              <a:ext uri="{FF2B5EF4-FFF2-40B4-BE49-F238E27FC236}">
                <a16:creationId xmlns:a16="http://schemas.microsoft.com/office/drawing/2014/main" id="{CB7E45DD-6124-0740-8130-0F135BE620DC}"/>
              </a:ext>
            </a:extLst>
          </p:cNvPr>
          <p:cNvCxnSpPr>
            <a:cxnSpLocks noChangeShapeType="1"/>
            <a:stCxn id="31" idx="0"/>
          </p:cNvCxnSpPr>
          <p:nvPr/>
        </p:nvCxnSpPr>
        <p:spPr bwMode="auto">
          <a:xfrm flipH="1" flipV="1">
            <a:off x="9732586" y="4005518"/>
            <a:ext cx="95628" cy="449261"/>
          </a:xfrm>
          <a:prstGeom prst="straightConnector1">
            <a:avLst/>
          </a:prstGeom>
          <a:noFill/>
          <a:ln w="47625">
            <a:solidFill>
              <a:srgbClr val="92D05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50">
            <a:extLst>
              <a:ext uri="{FF2B5EF4-FFF2-40B4-BE49-F238E27FC236}">
                <a16:creationId xmlns:a16="http://schemas.microsoft.com/office/drawing/2014/main" id="{00F0BFB4-152A-C540-92E7-EF6C029D94D8}"/>
              </a:ext>
            </a:extLst>
          </p:cNvPr>
          <p:cNvCxnSpPr>
            <a:cxnSpLocks noChangeShapeType="1"/>
            <a:stCxn id="31" idx="2"/>
            <a:endCxn id="6" idx="5"/>
          </p:cNvCxnSpPr>
          <p:nvPr/>
        </p:nvCxnSpPr>
        <p:spPr bwMode="auto">
          <a:xfrm flipH="1" flipV="1">
            <a:off x="9114928" y="4474210"/>
            <a:ext cx="435091" cy="264811"/>
          </a:xfrm>
          <a:prstGeom prst="straightConnector1">
            <a:avLst/>
          </a:prstGeom>
          <a:noFill/>
          <a:ln w="47625">
            <a:solidFill>
              <a:srgbClr val="92D05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08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A4495-8AEF-CD42-AB26-C37D64F1C2DD}"/>
              </a:ext>
            </a:extLst>
          </p:cNvPr>
          <p:cNvCxnSpPr>
            <a:cxnSpLocks/>
          </p:cNvCxnSpPr>
          <p:nvPr/>
        </p:nvCxnSpPr>
        <p:spPr>
          <a:xfrm>
            <a:off x="1429580" y="2971800"/>
            <a:ext cx="4666420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INSERT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4BD61-6BBA-794F-A297-7EF0416A2CE6}"/>
              </a:ext>
            </a:extLst>
          </p:cNvPr>
          <p:cNvSpPr/>
          <p:nvPr/>
        </p:nvSpPr>
        <p:spPr>
          <a:xfrm>
            <a:off x="1933162" y="362530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15F71-1D75-C743-93BA-209DE5519616}"/>
              </a:ext>
            </a:extLst>
          </p:cNvPr>
          <p:cNvSpPr/>
          <p:nvPr/>
        </p:nvSpPr>
        <p:spPr>
          <a:xfrm>
            <a:off x="2986709" y="2710901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EB26E3-8997-C04C-85DE-1EB31DE2D5DA}"/>
              </a:ext>
            </a:extLst>
          </p:cNvPr>
          <p:cNvSpPr/>
          <p:nvPr/>
        </p:nvSpPr>
        <p:spPr>
          <a:xfrm>
            <a:off x="1573357" y="269765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573F03-2219-9645-8A6D-E28F8749913B}"/>
              </a:ext>
            </a:extLst>
          </p:cNvPr>
          <p:cNvSpPr/>
          <p:nvPr/>
        </p:nvSpPr>
        <p:spPr>
          <a:xfrm>
            <a:off x="1933162" y="455709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D6129-2435-A247-B5D0-FFDE48E56F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211458" y="4181891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0B8A6C-189C-F047-B957-C6C5CDC4D423}"/>
              </a:ext>
            </a:extLst>
          </p:cNvPr>
          <p:cNvSpPr/>
          <p:nvPr/>
        </p:nvSpPr>
        <p:spPr>
          <a:xfrm>
            <a:off x="2986709" y="362033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3C97-3A71-3146-9745-E38A0343C67A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408242" y="3185981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AA6048-E4BC-4849-A305-726807F3729B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3265005" y="3267492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F5AF67-B550-814F-AEA1-106506BF4342}"/>
              </a:ext>
            </a:extLst>
          </p:cNvPr>
          <p:cNvSpPr txBox="1"/>
          <p:nvPr/>
        </p:nvSpPr>
        <p:spPr>
          <a:xfrm>
            <a:off x="3043951" y="222769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82FB93-327E-6D4F-83FD-86232D323D21}"/>
              </a:ext>
            </a:extLst>
          </p:cNvPr>
          <p:cNvSpPr txBox="1"/>
          <p:nvPr/>
        </p:nvSpPr>
        <p:spPr>
          <a:xfrm>
            <a:off x="3600450" y="20193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Min-root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D9FAAD-08B8-4E4A-89E5-3AC2FDC10374}"/>
              </a:ext>
            </a:extLst>
          </p:cNvPr>
          <p:cNvSpPr/>
          <p:nvPr/>
        </p:nvSpPr>
        <p:spPr>
          <a:xfrm>
            <a:off x="4119181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F25C4-61DB-094C-B0D9-DC1C3DC7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57" y="-3601776"/>
            <a:ext cx="10515600" cy="411265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51DC93-027A-0647-A4A9-A41F12240B9D}"/>
              </a:ext>
            </a:extLst>
          </p:cNvPr>
          <p:cNvSpPr txBox="1">
            <a:spLocks/>
          </p:cNvSpPr>
          <p:nvPr/>
        </p:nvSpPr>
        <p:spPr>
          <a:xfrm>
            <a:off x="6096000" y="2262272"/>
            <a:ext cx="5910127" cy="296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tr-TR" dirty="0">
                <a:ea typeface="ＭＳ Ｐゴシック" panose="020B0600070205080204" pitchFamily="34" charset="-128"/>
              </a:rPr>
              <a:t>Create a new singleton tree.</a:t>
            </a:r>
          </a:p>
          <a:p>
            <a:pPr marL="0" indent="0"/>
            <a:r>
              <a:rPr lang="en-US" altLang="tr-TR" dirty="0">
                <a:ea typeface="ＭＳ Ｐゴシック" panose="020B0600070205080204" pitchFamily="34" charset="-128"/>
              </a:rPr>
              <a:t>Update min pointer.</a:t>
            </a:r>
          </a:p>
          <a:p>
            <a:endParaRPr lang="tr-TR" altLang="tr-TR" sz="3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09DA69-2071-8F41-93CC-64446AC9E68B}"/>
              </a:ext>
            </a:extLst>
          </p:cNvPr>
          <p:cNvSpPr/>
          <p:nvPr/>
        </p:nvSpPr>
        <p:spPr>
          <a:xfrm>
            <a:off x="5251653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0407D9-F1CF-8A48-98AF-8F56FE55EAF0}"/>
              </a:ext>
            </a:extLst>
          </p:cNvPr>
          <p:cNvSpPr txBox="1"/>
          <p:nvPr/>
        </p:nvSpPr>
        <p:spPr>
          <a:xfrm rot="3851722">
            <a:off x="4040464" y="372690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item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1BCC0-C66F-7142-9AB2-6739DFA9A98B}"/>
              </a:ext>
            </a:extLst>
          </p:cNvPr>
          <p:cNvSpPr txBox="1"/>
          <p:nvPr/>
        </p:nvSpPr>
        <p:spPr>
          <a:xfrm rot="3851722">
            <a:off x="5200179" y="366599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item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3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A4495-8AEF-CD42-AB26-C37D64F1C2DD}"/>
              </a:ext>
            </a:extLst>
          </p:cNvPr>
          <p:cNvCxnSpPr>
            <a:cxnSpLocks/>
          </p:cNvCxnSpPr>
          <p:nvPr/>
        </p:nvCxnSpPr>
        <p:spPr>
          <a:xfrm>
            <a:off x="1429580" y="2971800"/>
            <a:ext cx="3690729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INSERT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4BD61-6BBA-794F-A297-7EF0416A2CE6}"/>
              </a:ext>
            </a:extLst>
          </p:cNvPr>
          <p:cNvSpPr/>
          <p:nvPr/>
        </p:nvSpPr>
        <p:spPr>
          <a:xfrm>
            <a:off x="1933162" y="362530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15F71-1D75-C743-93BA-209DE5519616}"/>
              </a:ext>
            </a:extLst>
          </p:cNvPr>
          <p:cNvSpPr/>
          <p:nvPr/>
        </p:nvSpPr>
        <p:spPr>
          <a:xfrm>
            <a:off x="2986709" y="2710901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EB26E3-8997-C04C-85DE-1EB31DE2D5DA}"/>
              </a:ext>
            </a:extLst>
          </p:cNvPr>
          <p:cNvSpPr/>
          <p:nvPr/>
        </p:nvSpPr>
        <p:spPr>
          <a:xfrm>
            <a:off x="1573357" y="269765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573F03-2219-9645-8A6D-E28F8749913B}"/>
              </a:ext>
            </a:extLst>
          </p:cNvPr>
          <p:cNvSpPr/>
          <p:nvPr/>
        </p:nvSpPr>
        <p:spPr>
          <a:xfrm>
            <a:off x="1933162" y="455709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D6129-2435-A247-B5D0-FFDE48E56F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211458" y="4181891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0B8A6C-189C-F047-B957-C6C5CDC4D423}"/>
              </a:ext>
            </a:extLst>
          </p:cNvPr>
          <p:cNvSpPr/>
          <p:nvPr/>
        </p:nvSpPr>
        <p:spPr>
          <a:xfrm>
            <a:off x="2986709" y="362033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3C97-3A71-3146-9745-E38A0343C67A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408242" y="3185981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AA6048-E4BC-4849-A305-726807F3729B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3265005" y="3267492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F5AF67-B550-814F-AEA1-106506BF4342}"/>
              </a:ext>
            </a:extLst>
          </p:cNvPr>
          <p:cNvSpPr txBox="1"/>
          <p:nvPr/>
        </p:nvSpPr>
        <p:spPr>
          <a:xfrm>
            <a:off x="3043951" y="222769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82FB93-327E-6D4F-83FD-86232D323D21}"/>
              </a:ext>
            </a:extLst>
          </p:cNvPr>
          <p:cNvSpPr txBox="1"/>
          <p:nvPr/>
        </p:nvSpPr>
        <p:spPr>
          <a:xfrm>
            <a:off x="3600450" y="20193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Min-root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D9FAAD-08B8-4E4A-89E5-3AC2FDC10374}"/>
              </a:ext>
            </a:extLst>
          </p:cNvPr>
          <p:cNvSpPr/>
          <p:nvPr/>
        </p:nvSpPr>
        <p:spPr>
          <a:xfrm>
            <a:off x="4119181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49FD3-5073-1D48-A8A0-067095FD1CCE}"/>
              </a:ext>
            </a:extLst>
          </p:cNvPr>
          <p:cNvSpPr/>
          <p:nvPr/>
        </p:nvSpPr>
        <p:spPr>
          <a:xfrm>
            <a:off x="5177459" y="2661332"/>
            <a:ext cx="71575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FIB-HEAP-INSERT(</a:t>
            </a:r>
            <a:r>
              <a:rPr lang="tr-TR" b="1" i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H,x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) </a:t>
            </a:r>
          </a:p>
          <a:p>
            <a:pPr marL="609600" indent="-609600">
              <a:buFontTx/>
              <a:buAutoNum type="arabicPlain"/>
            </a:pP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x.degree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= 0 </a:t>
            </a:r>
          </a:p>
          <a:p>
            <a:pPr marL="609600" indent="-609600">
              <a:buFontTx/>
              <a:buAutoNum type="arabicPlain"/>
            </a:pP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x.p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= NIL </a:t>
            </a:r>
          </a:p>
          <a:p>
            <a:pPr marL="609600" indent="-609600">
              <a:buFontTx/>
              <a:buAutoNum type="arabicPlain"/>
            </a:pP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X.child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D NIL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x.mark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= FALSE </a:t>
            </a:r>
          </a:p>
          <a:p>
            <a:pPr marL="609600" indent="-609600">
              <a:buFontTx/>
              <a:buAutoNum type="arabicPlain"/>
            </a:pPr>
            <a:r>
              <a:rPr lang="tr-T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H.min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== NIL </a:t>
            </a:r>
          </a:p>
          <a:p>
            <a:pPr marL="609600" indent="-609600">
              <a:buFontTx/>
              <a:buAutoNum type="arabicPlain"/>
            </a:pP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create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a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root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list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for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H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containing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just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x </a:t>
            </a:r>
          </a:p>
          <a:p>
            <a:pPr marL="609600" indent="-609600">
              <a:buFontTx/>
              <a:buAutoNum type="arabicPlain"/>
            </a:pP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H.min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= x</a:t>
            </a:r>
          </a:p>
          <a:p>
            <a:pPr marL="609600" indent="-609600">
              <a:buFontTx/>
              <a:buAutoNum type="arabicPlain"/>
            </a:pPr>
            <a:r>
              <a:rPr lang="tr-TR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else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insert x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into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H ’s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root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list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marL="609600" indent="-609600">
              <a:buFontTx/>
              <a:buAutoNum type="arabicPlain"/>
            </a:pP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tr-TR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x.key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&lt;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H.min.key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marL="609600" indent="-609600">
              <a:buFontTx/>
              <a:buAutoNum type="arabicPlain"/>
            </a:pP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H.min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= x </a:t>
            </a:r>
          </a:p>
          <a:p>
            <a:pPr marL="609600" indent="-609600">
              <a:buFontTx/>
              <a:buAutoNum type="arabicPlain"/>
            </a:pP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H.n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tr-TR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H.n</a:t>
            </a:r>
            <a:r>
              <a:rPr lang="tr-TR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+ 1 </a:t>
            </a:r>
          </a:p>
          <a:p>
            <a:pPr marL="609600" indent="-609600">
              <a:buFontTx/>
              <a:buAutoNum type="arabicPlain"/>
            </a:pPr>
            <a:endParaRPr lang="en-US" altLang="tr-TR" b="1" dirty="0">
              <a:solidFill>
                <a:srgbClr val="34A8FF"/>
              </a:solidFill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D75F5-6AAB-6440-93A5-C89B79BE9241}"/>
              </a:ext>
            </a:extLst>
          </p:cNvPr>
          <p:cNvSpPr/>
          <p:nvPr/>
        </p:nvSpPr>
        <p:spPr>
          <a:xfrm>
            <a:off x="5764176" y="2019299"/>
            <a:ext cx="51705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inserts</a:t>
            </a:r>
            <a:r>
              <a:rPr lang="tr-TR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sz="20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node</a:t>
            </a:r>
            <a:r>
              <a:rPr lang="tr-TR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x </a:t>
            </a:r>
            <a:r>
              <a:rPr lang="tr-TR" sz="20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into</a:t>
            </a:r>
            <a:r>
              <a:rPr lang="tr-TR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sz="20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Fibonacci</a:t>
            </a:r>
            <a:r>
              <a:rPr lang="tr-TR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sz="20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heap</a:t>
            </a:r>
            <a:r>
              <a:rPr lang="tr-TR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H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191C8A-9425-EA43-ADB6-A3F1898B76BB}"/>
              </a:ext>
            </a:extLst>
          </p:cNvPr>
          <p:cNvSpPr/>
          <p:nvPr/>
        </p:nvSpPr>
        <p:spPr>
          <a:xfrm>
            <a:off x="5177459" y="1800226"/>
            <a:ext cx="7014539" cy="4277424"/>
          </a:xfrm>
          <a:prstGeom prst="rect">
            <a:avLst/>
          </a:prstGeom>
          <a:noFill/>
          <a:ln w="60325">
            <a:solidFill>
              <a:srgbClr val="FDFF97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00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0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8A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A4495-8AEF-CD42-AB26-C37D64F1C2DD}"/>
              </a:ext>
            </a:extLst>
          </p:cNvPr>
          <p:cNvCxnSpPr>
            <a:cxnSpLocks/>
          </p:cNvCxnSpPr>
          <p:nvPr/>
        </p:nvCxnSpPr>
        <p:spPr>
          <a:xfrm>
            <a:off x="1429580" y="2971800"/>
            <a:ext cx="4666420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INSERT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4BD61-6BBA-794F-A297-7EF0416A2CE6}"/>
              </a:ext>
            </a:extLst>
          </p:cNvPr>
          <p:cNvSpPr/>
          <p:nvPr/>
        </p:nvSpPr>
        <p:spPr>
          <a:xfrm>
            <a:off x="1933162" y="362530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15F71-1D75-C743-93BA-209DE5519616}"/>
              </a:ext>
            </a:extLst>
          </p:cNvPr>
          <p:cNvSpPr/>
          <p:nvPr/>
        </p:nvSpPr>
        <p:spPr>
          <a:xfrm>
            <a:off x="2986709" y="2710901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EB26E3-8997-C04C-85DE-1EB31DE2D5DA}"/>
              </a:ext>
            </a:extLst>
          </p:cNvPr>
          <p:cNvSpPr/>
          <p:nvPr/>
        </p:nvSpPr>
        <p:spPr>
          <a:xfrm>
            <a:off x="1573357" y="269765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573F03-2219-9645-8A6D-E28F8749913B}"/>
              </a:ext>
            </a:extLst>
          </p:cNvPr>
          <p:cNvSpPr/>
          <p:nvPr/>
        </p:nvSpPr>
        <p:spPr>
          <a:xfrm>
            <a:off x="1933162" y="455709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D6129-2435-A247-B5D0-FFDE48E56F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211458" y="4181891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0B8A6C-189C-F047-B957-C6C5CDC4D423}"/>
              </a:ext>
            </a:extLst>
          </p:cNvPr>
          <p:cNvSpPr/>
          <p:nvPr/>
        </p:nvSpPr>
        <p:spPr>
          <a:xfrm>
            <a:off x="2986709" y="362033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3C97-3A71-3146-9745-E38A0343C67A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408242" y="3185981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AA6048-E4BC-4849-A305-726807F3729B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3265005" y="3267492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F5AF67-B550-814F-AEA1-106506BF4342}"/>
              </a:ext>
            </a:extLst>
          </p:cNvPr>
          <p:cNvSpPr txBox="1"/>
          <p:nvPr/>
        </p:nvSpPr>
        <p:spPr>
          <a:xfrm>
            <a:off x="3043951" y="222769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82FB93-327E-6D4F-83FD-86232D323D21}"/>
              </a:ext>
            </a:extLst>
          </p:cNvPr>
          <p:cNvSpPr txBox="1"/>
          <p:nvPr/>
        </p:nvSpPr>
        <p:spPr>
          <a:xfrm>
            <a:off x="3600450" y="20193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Min-root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D9FAAD-08B8-4E4A-89E5-3AC2FDC10374}"/>
              </a:ext>
            </a:extLst>
          </p:cNvPr>
          <p:cNvSpPr/>
          <p:nvPr/>
        </p:nvSpPr>
        <p:spPr>
          <a:xfrm>
            <a:off x="4119181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F25C4-61DB-094C-B0D9-DC1C3DC7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57" y="-3601776"/>
            <a:ext cx="10515600" cy="411265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51DC93-027A-0647-A4A9-A41F12240B9D}"/>
              </a:ext>
            </a:extLst>
          </p:cNvPr>
          <p:cNvSpPr txBox="1">
            <a:spLocks/>
          </p:cNvSpPr>
          <p:nvPr/>
        </p:nvSpPr>
        <p:spPr>
          <a:xfrm>
            <a:off x="6310935" y="2222432"/>
            <a:ext cx="5910127" cy="296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tr-TR" dirty="0">
                <a:ea typeface="ＭＳ Ｐゴシック" panose="020B0600070205080204" pitchFamily="34" charset="-128"/>
              </a:rPr>
              <a:t>Running time.  </a:t>
            </a:r>
            <a:r>
              <a:rPr lang="en-US" altLang="tr-TR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O(1) amortized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Actual cost = O(1).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Change in potential = +1.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Amortized cost = O(1).</a:t>
            </a:r>
          </a:p>
          <a:p>
            <a:endParaRPr lang="tr-TR" altLang="tr-TR" sz="3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09DA69-2071-8F41-93CC-64446AC9E68B}"/>
              </a:ext>
            </a:extLst>
          </p:cNvPr>
          <p:cNvSpPr/>
          <p:nvPr/>
        </p:nvSpPr>
        <p:spPr>
          <a:xfrm>
            <a:off x="5251653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0407D9-F1CF-8A48-98AF-8F56FE55EAF0}"/>
              </a:ext>
            </a:extLst>
          </p:cNvPr>
          <p:cNvSpPr txBox="1"/>
          <p:nvPr/>
        </p:nvSpPr>
        <p:spPr>
          <a:xfrm rot="3851722">
            <a:off x="4040464" y="372690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item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1BCC0-C66F-7142-9AB2-6739DFA9A98B}"/>
              </a:ext>
            </a:extLst>
          </p:cNvPr>
          <p:cNvSpPr txBox="1"/>
          <p:nvPr/>
        </p:nvSpPr>
        <p:spPr>
          <a:xfrm rot="3851722">
            <a:off x="5200179" y="366599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item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6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A4495-8AEF-CD42-AB26-C37D64F1C2DD}"/>
              </a:ext>
            </a:extLst>
          </p:cNvPr>
          <p:cNvCxnSpPr>
            <a:cxnSpLocks/>
          </p:cNvCxnSpPr>
          <p:nvPr/>
        </p:nvCxnSpPr>
        <p:spPr>
          <a:xfrm>
            <a:off x="1429580" y="2971800"/>
            <a:ext cx="4666420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EXTRACT-MIN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4BD61-6BBA-794F-A297-7EF0416A2CE6}"/>
              </a:ext>
            </a:extLst>
          </p:cNvPr>
          <p:cNvSpPr/>
          <p:nvPr/>
        </p:nvSpPr>
        <p:spPr>
          <a:xfrm>
            <a:off x="1933162" y="362530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15F71-1D75-C743-93BA-209DE5519616}"/>
              </a:ext>
            </a:extLst>
          </p:cNvPr>
          <p:cNvSpPr/>
          <p:nvPr/>
        </p:nvSpPr>
        <p:spPr>
          <a:xfrm>
            <a:off x="2986709" y="2710901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EB26E3-8997-C04C-85DE-1EB31DE2D5DA}"/>
              </a:ext>
            </a:extLst>
          </p:cNvPr>
          <p:cNvSpPr/>
          <p:nvPr/>
        </p:nvSpPr>
        <p:spPr>
          <a:xfrm>
            <a:off x="1573357" y="269765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573F03-2219-9645-8A6D-E28F8749913B}"/>
              </a:ext>
            </a:extLst>
          </p:cNvPr>
          <p:cNvSpPr/>
          <p:nvPr/>
        </p:nvSpPr>
        <p:spPr>
          <a:xfrm>
            <a:off x="1933162" y="455709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D6129-2435-A247-B5D0-FFDE48E56F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211458" y="4181891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0B8A6C-189C-F047-B957-C6C5CDC4D423}"/>
              </a:ext>
            </a:extLst>
          </p:cNvPr>
          <p:cNvSpPr/>
          <p:nvPr/>
        </p:nvSpPr>
        <p:spPr>
          <a:xfrm>
            <a:off x="2986709" y="362033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3C97-3A71-3146-9745-E38A0343C67A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408242" y="3185981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AA6048-E4BC-4849-A305-726807F3729B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3265005" y="3267492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F5AF67-B550-814F-AEA1-106506BF4342}"/>
              </a:ext>
            </a:extLst>
          </p:cNvPr>
          <p:cNvSpPr txBox="1"/>
          <p:nvPr/>
        </p:nvSpPr>
        <p:spPr>
          <a:xfrm>
            <a:off x="3043951" y="222769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82FB93-327E-6D4F-83FD-86232D323D21}"/>
              </a:ext>
            </a:extLst>
          </p:cNvPr>
          <p:cNvSpPr txBox="1"/>
          <p:nvPr/>
        </p:nvSpPr>
        <p:spPr>
          <a:xfrm>
            <a:off x="3600450" y="20193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Min-root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D9FAAD-08B8-4E4A-89E5-3AC2FDC10374}"/>
              </a:ext>
            </a:extLst>
          </p:cNvPr>
          <p:cNvSpPr/>
          <p:nvPr/>
        </p:nvSpPr>
        <p:spPr>
          <a:xfrm>
            <a:off x="4119181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F25C4-61DB-094C-B0D9-DC1C3DC7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357" y="-3601776"/>
            <a:ext cx="10515600" cy="411265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09DA69-2071-8F41-93CC-64446AC9E68B}"/>
              </a:ext>
            </a:extLst>
          </p:cNvPr>
          <p:cNvSpPr/>
          <p:nvPr/>
        </p:nvSpPr>
        <p:spPr>
          <a:xfrm>
            <a:off x="5251653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0407D9-F1CF-8A48-98AF-8F56FE55EAF0}"/>
              </a:ext>
            </a:extLst>
          </p:cNvPr>
          <p:cNvSpPr txBox="1"/>
          <p:nvPr/>
        </p:nvSpPr>
        <p:spPr>
          <a:xfrm rot="3851722">
            <a:off x="4040464" y="372690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item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1BCC0-C66F-7142-9AB2-6739DFA9A98B}"/>
              </a:ext>
            </a:extLst>
          </p:cNvPr>
          <p:cNvSpPr txBox="1"/>
          <p:nvPr/>
        </p:nvSpPr>
        <p:spPr>
          <a:xfrm rot="3851722">
            <a:off x="5200179" y="366599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item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959F540-DA9A-8348-BBDD-1B18A51E042F}"/>
              </a:ext>
            </a:extLst>
          </p:cNvPr>
          <p:cNvSpPr txBox="1">
            <a:spLocks/>
          </p:cNvSpPr>
          <p:nvPr/>
        </p:nvSpPr>
        <p:spPr>
          <a:xfrm>
            <a:off x="6548122" y="2227695"/>
            <a:ext cx="5910127" cy="296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tr-TR" sz="3200" dirty="0" err="1"/>
              <a:t>Remove</a:t>
            </a:r>
            <a:r>
              <a:rPr lang="tr-TR" altLang="tr-TR" sz="3200" dirty="0"/>
              <a:t> </a:t>
            </a:r>
            <a:r>
              <a:rPr lang="tr-TR" altLang="tr-TR" sz="3200" dirty="0" err="1"/>
              <a:t>min-root</a:t>
            </a:r>
            <a:endParaRPr lang="tr-TR" altLang="tr-TR" sz="3200" dirty="0"/>
          </a:p>
          <a:p>
            <a:endParaRPr lang="tr-TR" altLang="tr-TR" sz="3200" dirty="0"/>
          </a:p>
        </p:txBody>
      </p:sp>
    </p:spTree>
    <p:extLst>
      <p:ext uri="{BB962C8B-B14F-4D97-AF65-F5344CB8AC3E}">
        <p14:creationId xmlns:p14="http://schemas.microsoft.com/office/powerpoint/2010/main" val="29506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A4495-8AEF-CD42-AB26-C37D64F1C2DD}"/>
              </a:ext>
            </a:extLst>
          </p:cNvPr>
          <p:cNvCxnSpPr>
            <a:cxnSpLocks/>
          </p:cNvCxnSpPr>
          <p:nvPr/>
        </p:nvCxnSpPr>
        <p:spPr>
          <a:xfrm>
            <a:off x="1429580" y="2971800"/>
            <a:ext cx="4666420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EXTRACT-MIN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4BD61-6BBA-794F-A297-7EF0416A2CE6}"/>
              </a:ext>
            </a:extLst>
          </p:cNvPr>
          <p:cNvSpPr/>
          <p:nvPr/>
        </p:nvSpPr>
        <p:spPr>
          <a:xfrm>
            <a:off x="2336101" y="2706288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EB26E3-8997-C04C-85DE-1EB31DE2D5DA}"/>
              </a:ext>
            </a:extLst>
          </p:cNvPr>
          <p:cNvSpPr/>
          <p:nvPr/>
        </p:nvSpPr>
        <p:spPr>
          <a:xfrm>
            <a:off x="1573357" y="269765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573F03-2219-9645-8A6D-E28F8749913B}"/>
              </a:ext>
            </a:extLst>
          </p:cNvPr>
          <p:cNvSpPr/>
          <p:nvPr/>
        </p:nvSpPr>
        <p:spPr>
          <a:xfrm>
            <a:off x="2336101" y="3638082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D6129-2435-A247-B5D0-FFDE48E56F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614397" y="3262879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0B8A6C-189C-F047-B957-C6C5CDC4D423}"/>
              </a:ext>
            </a:extLst>
          </p:cNvPr>
          <p:cNvSpPr/>
          <p:nvPr/>
        </p:nvSpPr>
        <p:spPr>
          <a:xfrm>
            <a:off x="3227641" y="2706288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D9FAAD-08B8-4E4A-89E5-3AC2FDC10374}"/>
              </a:ext>
            </a:extLst>
          </p:cNvPr>
          <p:cNvSpPr/>
          <p:nvPr/>
        </p:nvSpPr>
        <p:spPr>
          <a:xfrm>
            <a:off x="4119181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05645B-FE17-874B-A077-CAA88F40D013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505937" y="3262879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36D3ECD-388B-EA49-BFB9-9E0D52B1D464}"/>
              </a:ext>
            </a:extLst>
          </p:cNvPr>
          <p:cNvSpPr/>
          <p:nvPr/>
        </p:nvSpPr>
        <p:spPr>
          <a:xfrm>
            <a:off x="5251653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426A06-DF13-0A46-9229-993F3C1B5511}"/>
              </a:ext>
            </a:extLst>
          </p:cNvPr>
          <p:cNvSpPr txBox="1">
            <a:spLocks/>
          </p:cNvSpPr>
          <p:nvPr/>
        </p:nvSpPr>
        <p:spPr>
          <a:xfrm>
            <a:off x="6548122" y="2227695"/>
            <a:ext cx="5910127" cy="296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tr-TR" sz="3200" dirty="0" err="1"/>
              <a:t>Promoting</a:t>
            </a:r>
            <a:r>
              <a:rPr lang="tr-TR" altLang="tr-TR" sz="3200" dirty="0"/>
              <a:t> </a:t>
            </a:r>
            <a:r>
              <a:rPr lang="tr-TR" altLang="tr-TR" sz="3200" dirty="0" err="1"/>
              <a:t>the</a:t>
            </a:r>
            <a:r>
              <a:rPr lang="tr-TR" altLang="tr-TR" sz="3200" dirty="0"/>
              <a:t> 3 </a:t>
            </a:r>
            <a:r>
              <a:rPr lang="tr-TR" altLang="tr-TR" sz="3200" dirty="0" err="1"/>
              <a:t>and</a:t>
            </a:r>
            <a:r>
              <a:rPr lang="tr-TR" altLang="tr-TR" sz="3200" dirty="0"/>
              <a:t> 4 </a:t>
            </a:r>
            <a:r>
              <a:rPr lang="tr-TR" altLang="tr-TR" sz="3200" dirty="0" err="1"/>
              <a:t>to</a:t>
            </a:r>
            <a:r>
              <a:rPr lang="tr-TR" altLang="tr-TR" sz="3200" dirty="0"/>
              <a:t> </a:t>
            </a:r>
            <a:r>
              <a:rPr lang="tr-TR" altLang="tr-TR" sz="3200" dirty="0" err="1"/>
              <a:t>the</a:t>
            </a:r>
            <a:r>
              <a:rPr lang="tr-TR" altLang="tr-TR" sz="3200" dirty="0"/>
              <a:t> </a:t>
            </a:r>
            <a:r>
              <a:rPr lang="tr-TR" altLang="tr-TR" sz="3200" dirty="0" err="1"/>
              <a:t>root</a:t>
            </a:r>
            <a:r>
              <a:rPr lang="tr-TR" altLang="tr-TR" sz="3200" dirty="0"/>
              <a:t> </a:t>
            </a:r>
            <a:r>
              <a:rPr lang="tr-TR" altLang="tr-TR" sz="3200" dirty="0" err="1"/>
              <a:t>list</a:t>
            </a:r>
            <a:r>
              <a:rPr lang="tr-TR" altLang="tr-TR" sz="3200" dirty="0"/>
              <a:t>.</a:t>
            </a:r>
          </a:p>
          <a:p>
            <a:endParaRPr lang="tr-TR" altLang="tr-TR" sz="3200" dirty="0"/>
          </a:p>
        </p:txBody>
      </p:sp>
    </p:spTree>
    <p:extLst>
      <p:ext uri="{BB962C8B-B14F-4D97-AF65-F5344CB8AC3E}">
        <p14:creationId xmlns:p14="http://schemas.microsoft.com/office/powerpoint/2010/main" val="336081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C 0.00078 0.10162 0.00182 0.20348 0.025 0.22593 C 0.04818 0.24861 0.09336 0.19213 0.1388 0.135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1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A4495-8AEF-CD42-AB26-C37D64F1C2DD}"/>
              </a:ext>
            </a:extLst>
          </p:cNvPr>
          <p:cNvCxnSpPr>
            <a:cxnSpLocks/>
          </p:cNvCxnSpPr>
          <p:nvPr/>
        </p:nvCxnSpPr>
        <p:spPr>
          <a:xfrm>
            <a:off x="1429580" y="2971800"/>
            <a:ext cx="4666420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EXTRACT-MIN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4BD61-6BBA-794F-A297-7EF0416A2CE6}"/>
              </a:ext>
            </a:extLst>
          </p:cNvPr>
          <p:cNvSpPr/>
          <p:nvPr/>
        </p:nvSpPr>
        <p:spPr>
          <a:xfrm>
            <a:off x="2336101" y="2706288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EB26E3-8997-C04C-85DE-1EB31DE2D5DA}"/>
              </a:ext>
            </a:extLst>
          </p:cNvPr>
          <p:cNvSpPr/>
          <p:nvPr/>
        </p:nvSpPr>
        <p:spPr>
          <a:xfrm>
            <a:off x="1573357" y="269765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573F03-2219-9645-8A6D-E28F8749913B}"/>
              </a:ext>
            </a:extLst>
          </p:cNvPr>
          <p:cNvSpPr/>
          <p:nvPr/>
        </p:nvSpPr>
        <p:spPr>
          <a:xfrm>
            <a:off x="2336101" y="3638082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D6129-2435-A247-B5D0-FFDE48E56F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614397" y="3262879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0B8A6C-189C-F047-B957-C6C5CDC4D423}"/>
              </a:ext>
            </a:extLst>
          </p:cNvPr>
          <p:cNvSpPr/>
          <p:nvPr/>
        </p:nvSpPr>
        <p:spPr>
          <a:xfrm>
            <a:off x="3227641" y="2706288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D9FAAD-08B8-4E4A-89E5-3AC2FDC10374}"/>
              </a:ext>
            </a:extLst>
          </p:cNvPr>
          <p:cNvSpPr/>
          <p:nvPr/>
        </p:nvSpPr>
        <p:spPr>
          <a:xfrm>
            <a:off x="4119181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05645B-FE17-874B-A077-CAA88F40D013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505937" y="3262879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36D3ECD-388B-EA49-BFB9-9E0D52B1D464}"/>
              </a:ext>
            </a:extLst>
          </p:cNvPr>
          <p:cNvSpPr/>
          <p:nvPr/>
        </p:nvSpPr>
        <p:spPr>
          <a:xfrm>
            <a:off x="5251653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426A06-DF13-0A46-9229-993F3C1B5511}"/>
              </a:ext>
            </a:extLst>
          </p:cNvPr>
          <p:cNvSpPr txBox="1">
            <a:spLocks/>
          </p:cNvSpPr>
          <p:nvPr/>
        </p:nvSpPr>
        <p:spPr>
          <a:xfrm>
            <a:off x="6548122" y="2227695"/>
            <a:ext cx="5910127" cy="296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tr-TR" sz="3200" dirty="0" err="1"/>
              <a:t>Promoting</a:t>
            </a:r>
            <a:r>
              <a:rPr lang="tr-TR" altLang="tr-TR" sz="3200" dirty="0"/>
              <a:t> </a:t>
            </a:r>
            <a:r>
              <a:rPr lang="tr-TR" altLang="tr-TR" sz="3200" dirty="0" err="1"/>
              <a:t>the</a:t>
            </a:r>
            <a:r>
              <a:rPr lang="tr-TR" altLang="tr-TR" sz="3200" dirty="0"/>
              <a:t> 3 </a:t>
            </a:r>
            <a:r>
              <a:rPr lang="tr-TR" altLang="tr-TR" sz="3200" dirty="0" err="1"/>
              <a:t>and</a:t>
            </a:r>
            <a:r>
              <a:rPr lang="tr-TR" altLang="tr-TR" sz="3200" dirty="0"/>
              <a:t> 4 </a:t>
            </a:r>
            <a:r>
              <a:rPr lang="tr-TR" altLang="tr-TR" sz="3200" dirty="0" err="1"/>
              <a:t>to</a:t>
            </a:r>
            <a:r>
              <a:rPr lang="tr-TR" altLang="tr-TR" sz="3200" dirty="0"/>
              <a:t> </a:t>
            </a:r>
            <a:r>
              <a:rPr lang="tr-TR" altLang="tr-TR" sz="3200" dirty="0" err="1"/>
              <a:t>the</a:t>
            </a:r>
            <a:r>
              <a:rPr lang="tr-TR" altLang="tr-TR" sz="3200" dirty="0"/>
              <a:t> </a:t>
            </a:r>
            <a:r>
              <a:rPr lang="tr-TR" altLang="tr-TR" sz="3200" dirty="0" err="1"/>
              <a:t>root</a:t>
            </a:r>
            <a:r>
              <a:rPr lang="tr-TR" altLang="tr-TR" sz="3200" dirty="0"/>
              <a:t> </a:t>
            </a:r>
            <a:r>
              <a:rPr lang="tr-TR" altLang="tr-TR" sz="3200" dirty="0" err="1"/>
              <a:t>list</a:t>
            </a:r>
            <a:r>
              <a:rPr lang="tr-TR" altLang="tr-TR" sz="3200" dirty="0"/>
              <a:t>.</a:t>
            </a:r>
          </a:p>
          <a:p>
            <a:endParaRPr lang="tr-TR" altLang="tr-TR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AB8CE0-A06E-2045-A1F4-1D4378D44CF6}"/>
              </a:ext>
            </a:extLst>
          </p:cNvPr>
          <p:cNvCxnSpPr>
            <a:cxnSpLocks/>
          </p:cNvCxnSpPr>
          <p:nvPr/>
        </p:nvCxnSpPr>
        <p:spPr>
          <a:xfrm>
            <a:off x="5552451" y="3262879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C 0.00078 0.10162 0.00182 0.20348 0.025 0.22593 C 0.04818 0.24861 0.09336 0.19213 0.1388 0.135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11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-0.00255 L 0.09479 0.1379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701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Binomial 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1B104C-59B3-3D43-879A-89ECC4BA7B84}"/>
              </a:ext>
            </a:extLst>
          </p:cNvPr>
          <p:cNvCxnSpPr>
            <a:cxnSpLocks/>
          </p:cNvCxnSpPr>
          <p:nvPr/>
        </p:nvCxnSpPr>
        <p:spPr>
          <a:xfrm>
            <a:off x="2322411" y="2413515"/>
            <a:ext cx="8522494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CDDC376-56C3-3343-841F-4C5AB1943738}"/>
              </a:ext>
            </a:extLst>
          </p:cNvPr>
          <p:cNvSpPr/>
          <p:nvPr/>
        </p:nvSpPr>
        <p:spPr>
          <a:xfrm>
            <a:off x="3879540" y="2152616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9CA04E-C750-CE45-BF69-C1DCAFCCC117}"/>
              </a:ext>
            </a:extLst>
          </p:cNvPr>
          <p:cNvSpPr/>
          <p:nvPr/>
        </p:nvSpPr>
        <p:spPr>
          <a:xfrm>
            <a:off x="2466188" y="2139365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7CEB3-9C5F-F140-9EAB-9D4324CEF350}"/>
              </a:ext>
            </a:extLst>
          </p:cNvPr>
          <p:cNvSpPr/>
          <p:nvPr/>
        </p:nvSpPr>
        <p:spPr>
          <a:xfrm>
            <a:off x="3879540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23730D-3813-CE46-A792-1BE54F4AB6B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4157836" y="270920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631156-A37E-B74C-B0D6-936E854B8AC8}"/>
              </a:ext>
            </a:extLst>
          </p:cNvPr>
          <p:cNvSpPr txBox="1"/>
          <p:nvPr/>
        </p:nvSpPr>
        <p:spPr>
          <a:xfrm>
            <a:off x="1322452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7432D-F149-7740-91BC-E69697723C9C}"/>
              </a:ext>
            </a:extLst>
          </p:cNvPr>
          <p:cNvSpPr/>
          <p:nvPr/>
        </p:nvSpPr>
        <p:spPr>
          <a:xfrm>
            <a:off x="4885787" y="306701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100896-81C0-7C49-A2AC-48645E3A6B36}"/>
              </a:ext>
            </a:extLst>
          </p:cNvPr>
          <p:cNvSpPr/>
          <p:nvPr/>
        </p:nvSpPr>
        <p:spPr>
          <a:xfrm>
            <a:off x="5939334" y="2152616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6DA0BD-A205-F148-9A30-C68C63E4B9DC}"/>
              </a:ext>
            </a:extLst>
          </p:cNvPr>
          <p:cNvSpPr/>
          <p:nvPr/>
        </p:nvSpPr>
        <p:spPr>
          <a:xfrm>
            <a:off x="4885787" y="3998809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C7D1C5-E272-B64A-8592-A897ADCFE3DA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164083" y="3623606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BF800F6-6B69-9348-86DF-A7A1F4B35520}"/>
              </a:ext>
            </a:extLst>
          </p:cNvPr>
          <p:cNvSpPr/>
          <p:nvPr/>
        </p:nvSpPr>
        <p:spPr>
          <a:xfrm>
            <a:off x="5939334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6108E2-21C7-2B48-9F21-AA557046C054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5360867" y="2627696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8ED556-53F4-5B4E-B00E-D48A2505292C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6217630" y="270920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807677-A4F8-D84E-A8BE-FAEE90221BF8}"/>
              </a:ext>
            </a:extLst>
          </p:cNvPr>
          <p:cNvSpPr txBox="1"/>
          <p:nvPr/>
        </p:nvSpPr>
        <p:spPr>
          <a:xfrm>
            <a:off x="2976737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A175E-28D1-1846-B0AC-4CA3312E9AC9}"/>
              </a:ext>
            </a:extLst>
          </p:cNvPr>
          <p:cNvSpPr txBox="1"/>
          <p:nvPr/>
        </p:nvSpPr>
        <p:spPr>
          <a:xfrm>
            <a:off x="4734645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050404-824E-FE4B-9492-F68E9992C8F9}"/>
              </a:ext>
            </a:extLst>
          </p:cNvPr>
          <p:cNvSpPr/>
          <p:nvPr/>
        </p:nvSpPr>
        <p:spPr>
          <a:xfrm>
            <a:off x="7192545" y="306701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22DE2B-A68C-EA4D-902F-20B2EBCE1EA7}"/>
              </a:ext>
            </a:extLst>
          </p:cNvPr>
          <p:cNvSpPr/>
          <p:nvPr/>
        </p:nvSpPr>
        <p:spPr>
          <a:xfrm>
            <a:off x="8771834" y="2132775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CCCBEB-ECD9-5140-A0A4-0AF2CC70A538}"/>
              </a:ext>
            </a:extLst>
          </p:cNvPr>
          <p:cNvSpPr/>
          <p:nvPr/>
        </p:nvSpPr>
        <p:spPr>
          <a:xfrm>
            <a:off x="6598320" y="3959236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E43AA2-35A1-EE43-B56D-3D339E269F7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76616" y="3542095"/>
            <a:ext cx="397440" cy="41714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1FCD981-A00C-A24B-82CC-6A5CDD6FFC0D}"/>
              </a:ext>
            </a:extLst>
          </p:cNvPr>
          <p:cNvSpPr/>
          <p:nvPr/>
        </p:nvSpPr>
        <p:spPr>
          <a:xfrm>
            <a:off x="8246092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7E52E-F215-1040-B758-C8C1D82D621F}"/>
              </a:ext>
            </a:extLst>
          </p:cNvPr>
          <p:cNvCxnSpPr>
            <a:cxnSpLocks/>
            <a:stCxn id="32" idx="3"/>
            <a:endCxn id="31" idx="7"/>
          </p:cNvCxnSpPr>
          <p:nvPr/>
        </p:nvCxnSpPr>
        <p:spPr>
          <a:xfrm flipH="1">
            <a:off x="7667625" y="2607855"/>
            <a:ext cx="1185720" cy="54067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A42B43-B262-CE4A-A1D7-0DCE3E37F72D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8524388" y="2689366"/>
            <a:ext cx="525742" cy="37267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715FDD-4292-5F43-9D9B-5E79C2D6AAD0}"/>
              </a:ext>
            </a:extLst>
          </p:cNvPr>
          <p:cNvSpPr/>
          <p:nvPr/>
        </p:nvSpPr>
        <p:spPr>
          <a:xfrm>
            <a:off x="8251329" y="3990319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6D0CF0-9AE7-334D-A513-1A21F40F59F9}"/>
              </a:ext>
            </a:extLst>
          </p:cNvPr>
          <p:cNvSpPr/>
          <p:nvPr/>
        </p:nvSpPr>
        <p:spPr>
          <a:xfrm>
            <a:off x="9050130" y="3002570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BD21C5-0D85-D141-B266-86296EBC0A32}"/>
              </a:ext>
            </a:extLst>
          </p:cNvPr>
          <p:cNvSpPr/>
          <p:nvPr/>
        </p:nvSpPr>
        <p:spPr>
          <a:xfrm>
            <a:off x="6583658" y="4897736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92AA8C-D4B2-AD42-B10F-CA2DF689B948}"/>
              </a:ext>
            </a:extLst>
          </p:cNvPr>
          <p:cNvCxnSpPr>
            <a:cxnSpLocks/>
          </p:cNvCxnSpPr>
          <p:nvPr/>
        </p:nvCxnSpPr>
        <p:spPr>
          <a:xfrm>
            <a:off x="6865983" y="4515827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CB1D00-C858-FB45-A330-6CEB0D1F85FD}"/>
              </a:ext>
            </a:extLst>
          </p:cNvPr>
          <p:cNvCxnSpPr>
            <a:cxnSpLocks/>
            <a:stCxn id="40" idx="0"/>
            <a:endCxn id="32" idx="5"/>
          </p:cNvCxnSpPr>
          <p:nvPr/>
        </p:nvCxnSpPr>
        <p:spPr>
          <a:xfrm flipH="1" flipV="1">
            <a:off x="9246914" y="2607855"/>
            <a:ext cx="81512" cy="394715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5EF1B-928D-4744-BC7A-CA37E6DC17DE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8524388" y="3618636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397261-FAFB-A14C-B7F4-54D349CE9031}"/>
              </a:ext>
            </a:extLst>
          </p:cNvPr>
          <p:cNvSpPr txBox="1"/>
          <p:nvPr/>
        </p:nvSpPr>
        <p:spPr>
          <a:xfrm>
            <a:off x="7671572" y="52723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B9D4E-4AB3-614C-8F8B-307E49FBFAC7}"/>
              </a:ext>
            </a:extLst>
          </p:cNvPr>
          <p:cNvSpPr txBox="1"/>
          <p:nvPr/>
        </p:nvSpPr>
        <p:spPr>
          <a:xfrm>
            <a:off x="1490872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66DC2-6EAC-D440-BCF5-B62CBF2B1C8A}"/>
              </a:ext>
            </a:extLst>
          </p:cNvPr>
          <p:cNvSpPr txBox="1"/>
          <p:nvPr/>
        </p:nvSpPr>
        <p:spPr>
          <a:xfrm>
            <a:off x="3203377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A26704-A3EA-6F49-9A32-A4730FB4F423}"/>
              </a:ext>
            </a:extLst>
          </p:cNvPr>
          <p:cNvSpPr/>
          <p:nvPr/>
        </p:nvSpPr>
        <p:spPr>
          <a:xfrm>
            <a:off x="7316665" y="3947841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CEB10F-9E42-1443-B30B-62DA8D383E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7589724" y="3576158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80AF707-ECDE-EE48-A077-ED5198C80DEC}"/>
              </a:ext>
            </a:extLst>
          </p:cNvPr>
          <p:cNvSpPr txBox="1"/>
          <p:nvPr/>
        </p:nvSpPr>
        <p:spPr>
          <a:xfrm>
            <a:off x="4908980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F4FA7E-1601-4B41-9D05-0D8BE7109A55}"/>
              </a:ext>
            </a:extLst>
          </p:cNvPr>
          <p:cNvSpPr txBox="1"/>
          <p:nvPr/>
        </p:nvSpPr>
        <p:spPr>
          <a:xfrm>
            <a:off x="7843375" y="5850817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AEBD34-504F-834D-93CF-747AF1BBB129}"/>
              </a:ext>
            </a:extLst>
          </p:cNvPr>
          <p:cNvSpPr txBox="1"/>
          <p:nvPr/>
        </p:nvSpPr>
        <p:spPr>
          <a:xfrm>
            <a:off x="9114073" y="5658669"/>
            <a:ext cx="245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nodes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tree</a:t>
            </a:r>
            <a:endParaRPr lang="tr-T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2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EXTRACT-MIN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426A06-DF13-0A46-9229-993F3C1B5511}"/>
              </a:ext>
            </a:extLst>
          </p:cNvPr>
          <p:cNvSpPr txBox="1">
            <a:spLocks/>
          </p:cNvSpPr>
          <p:nvPr/>
        </p:nvSpPr>
        <p:spPr>
          <a:xfrm>
            <a:off x="1082042" y="1690688"/>
            <a:ext cx="10271758" cy="516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tr-TR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Notation.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D(n)	=  max degree of any node in Fibonacci heap with n nodes.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t(H)	=  # trees in heap H.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(H)	=  t(H) + 2m(H).</a:t>
            </a:r>
          </a:p>
          <a:p>
            <a:pPr lvl="1"/>
            <a:endParaRPr lang="en-US" altLang="tr-TR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tr-TR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Actual cost.   </a:t>
            </a:r>
            <a:r>
              <a:rPr lang="en-US" altLang="tr-TR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O(D(n) + t(H))</a:t>
            </a:r>
            <a:r>
              <a:rPr lang="en-US" altLang="tr-TR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O(D(n)) work adding min's children into root list and updating min.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</a:rPr>
              <a:t>at most D(n) children of min node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O(D(n) + t(H)) work consolidating trees.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</a:rPr>
              <a:t>work is proportional to size of root list since number of roots decreases by one after each merging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tr-TR" dirty="0">
                <a:ea typeface="ＭＳ Ｐゴシック" panose="020B0600070205080204" pitchFamily="34" charset="-128"/>
              </a:rPr>
              <a:t> D(n) + t(H) - 1 root nodes at beginning of consolidation</a:t>
            </a:r>
          </a:p>
          <a:p>
            <a:pPr lvl="2"/>
            <a:endParaRPr lang="en-US" altLang="tr-TR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tr-TR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Amortized cost.  </a:t>
            </a:r>
            <a:r>
              <a:rPr lang="en-US" altLang="tr-TR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O(D(n))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t(H')  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  D(n) + 1 since no two trees have same degree.</a:t>
            </a:r>
            <a:endParaRPr lang="en-US" altLang="tr-TR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(H)   </a:t>
            </a:r>
            <a:r>
              <a:rPr lang="en-US" altLang="tr-TR" dirty="0">
                <a:ea typeface="ＭＳ Ｐゴシック" panose="020B0600070205080204" pitchFamily="34" charset="-128"/>
              </a:rPr>
              <a:t>D(n) + 1 - t(H).</a:t>
            </a:r>
          </a:p>
          <a:p>
            <a:endParaRPr lang="tr-TR" altLang="tr-TR" sz="3200" dirty="0"/>
          </a:p>
          <a:p>
            <a:endParaRPr lang="tr-TR" altLang="tr-TR" sz="3200" dirty="0"/>
          </a:p>
        </p:txBody>
      </p:sp>
    </p:spTree>
    <p:extLst>
      <p:ext uri="{BB962C8B-B14F-4D97-AF65-F5344CB8AC3E}">
        <p14:creationId xmlns:p14="http://schemas.microsoft.com/office/powerpoint/2010/main" val="4231172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EXTRACT-MIN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426A06-DF13-0A46-9229-993F3C1B5511}"/>
              </a:ext>
            </a:extLst>
          </p:cNvPr>
          <p:cNvSpPr txBox="1">
            <a:spLocks/>
          </p:cNvSpPr>
          <p:nvPr/>
        </p:nvSpPr>
        <p:spPr>
          <a:xfrm>
            <a:off x="1082042" y="1690688"/>
            <a:ext cx="10271758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tr-TR" dirty="0">
                <a:solidFill>
                  <a:srgbClr val="F09A3C"/>
                </a:solidFill>
                <a:ea typeface="ＭＳ Ｐゴシック" panose="020B0600070205080204" pitchFamily="34" charset="-128"/>
              </a:rPr>
              <a:t>Is amortized cost of O(D(n)) good?</a:t>
            </a:r>
          </a:p>
          <a:p>
            <a:pPr lvl="1"/>
            <a:endParaRPr lang="en-US" altLang="tr-TR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tr-TR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Yes, if only Insert, Delete-min, and Union operations supported.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</a:rPr>
              <a:t>in this case, Fibonacci heap contains only binomial trees since we only merge trees of equal root degree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</a:rPr>
              <a:t>this implies D(n)  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tr-TR" dirty="0">
                <a:ea typeface="ＭＳ Ｐゴシック" panose="020B0600070205080204" pitchFamily="34" charset="-128"/>
              </a:rPr>
              <a:t>  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log</a:t>
            </a:r>
            <a:r>
              <a:rPr lang="en-US" altLang="tr-TR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 N</a:t>
            </a:r>
          </a:p>
          <a:p>
            <a:pPr lvl="1"/>
            <a:endParaRPr lang="en-US" altLang="tr-TR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tr-TR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Yes, if we support Decrease-key in clever way.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</a:rPr>
              <a:t>we'll show that D(n)  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tr-TR" dirty="0">
                <a:ea typeface="ＭＳ Ｐゴシック" panose="020B0600070205080204" pitchFamily="34" charset="-128"/>
              </a:rPr>
              <a:t>  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log</a:t>
            </a:r>
            <a:r>
              <a:rPr lang="en-US" altLang="tr-TR" baseline="-25000" dirty="0">
                <a:ea typeface="ＭＳ Ｐゴシック" panose="020B0600070205080204" pitchFamily="34" charset="-128"/>
                <a:sym typeface="Symbol" pitchFamily="2" charset="2"/>
              </a:rPr>
              <a:t>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 N, where  is golden ratio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</a:t>
            </a:r>
            <a:r>
              <a:rPr lang="en-US" altLang="tr-TR" baseline="30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 = 1 + 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  = (1 + 5) / 2 = 1.618…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limiting ratio between successive Fibonacci numbers!</a:t>
            </a:r>
          </a:p>
        </p:txBody>
      </p:sp>
    </p:spTree>
    <p:extLst>
      <p:ext uri="{BB962C8B-B14F-4D97-AF65-F5344CB8AC3E}">
        <p14:creationId xmlns:p14="http://schemas.microsoft.com/office/powerpoint/2010/main" val="11628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DECREASE KEY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4CCB05-A043-7D4A-9572-8A957C4057FA}"/>
              </a:ext>
            </a:extLst>
          </p:cNvPr>
          <p:cNvCxnSpPr>
            <a:cxnSpLocks/>
          </p:cNvCxnSpPr>
          <p:nvPr/>
        </p:nvCxnSpPr>
        <p:spPr>
          <a:xfrm>
            <a:off x="1429580" y="2971800"/>
            <a:ext cx="3690729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95CF423-902F-0E43-ABD3-DF26EC7FC932}"/>
              </a:ext>
            </a:extLst>
          </p:cNvPr>
          <p:cNvSpPr txBox="1"/>
          <p:nvPr/>
        </p:nvSpPr>
        <p:spPr>
          <a:xfrm>
            <a:off x="3043951" y="222769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0A180-1064-4543-B56D-9706CC1675FE}"/>
              </a:ext>
            </a:extLst>
          </p:cNvPr>
          <p:cNvSpPr txBox="1"/>
          <p:nvPr/>
        </p:nvSpPr>
        <p:spPr>
          <a:xfrm>
            <a:off x="3600450" y="20193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minroot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36A6FB8-1029-4C4D-93CC-E19A35715E12}"/>
              </a:ext>
            </a:extLst>
          </p:cNvPr>
          <p:cNvSpPr/>
          <p:nvPr/>
        </p:nvSpPr>
        <p:spPr>
          <a:xfrm>
            <a:off x="1771460" y="362360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E04D63D-B538-5343-A393-1DD4FEE80BF2}"/>
              </a:ext>
            </a:extLst>
          </p:cNvPr>
          <p:cNvSpPr/>
          <p:nvPr/>
        </p:nvSpPr>
        <p:spPr>
          <a:xfrm>
            <a:off x="3350749" y="268936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9EC90D2-6296-B744-A942-807773FE8DA2}"/>
              </a:ext>
            </a:extLst>
          </p:cNvPr>
          <p:cNvSpPr/>
          <p:nvPr/>
        </p:nvSpPr>
        <p:spPr>
          <a:xfrm>
            <a:off x="1177235" y="451582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AD7AB-5233-AC49-9CFC-0625C843D032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1455531" y="4098680"/>
            <a:ext cx="397440" cy="41714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24F72CB-862E-3C45-BDF8-489C5B582F42}"/>
              </a:ext>
            </a:extLst>
          </p:cNvPr>
          <p:cNvSpPr/>
          <p:nvPr/>
        </p:nvSpPr>
        <p:spPr>
          <a:xfrm>
            <a:off x="2825007" y="361863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FC03E5-8627-5749-A385-B19EA4735FC3}"/>
              </a:ext>
            </a:extLst>
          </p:cNvPr>
          <p:cNvCxnSpPr>
            <a:cxnSpLocks/>
            <a:stCxn id="73" idx="3"/>
            <a:endCxn id="72" idx="7"/>
          </p:cNvCxnSpPr>
          <p:nvPr/>
        </p:nvCxnSpPr>
        <p:spPr>
          <a:xfrm flipH="1">
            <a:off x="2246540" y="3164440"/>
            <a:ext cx="1185720" cy="54067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E82210F-EC17-EF42-B99A-AEAD87F07CCB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3103303" y="3245951"/>
            <a:ext cx="525742" cy="37267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A67220B-B48D-D741-88A0-659229C0D6BF}"/>
              </a:ext>
            </a:extLst>
          </p:cNvPr>
          <p:cNvSpPr/>
          <p:nvPr/>
        </p:nvSpPr>
        <p:spPr>
          <a:xfrm>
            <a:off x="2830244" y="454690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9604CEB-6E04-9645-8622-58715482B705}"/>
              </a:ext>
            </a:extLst>
          </p:cNvPr>
          <p:cNvSpPr/>
          <p:nvPr/>
        </p:nvSpPr>
        <p:spPr>
          <a:xfrm>
            <a:off x="3629045" y="355915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2E943A9-5CA7-7B40-BA51-4D14B3326A2C}"/>
              </a:ext>
            </a:extLst>
          </p:cNvPr>
          <p:cNvSpPr/>
          <p:nvPr/>
        </p:nvSpPr>
        <p:spPr>
          <a:xfrm>
            <a:off x="1162573" y="545432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D93DF7-295E-604C-9FA2-808C3E656BDC}"/>
              </a:ext>
            </a:extLst>
          </p:cNvPr>
          <p:cNvCxnSpPr>
            <a:cxnSpLocks/>
          </p:cNvCxnSpPr>
          <p:nvPr/>
        </p:nvCxnSpPr>
        <p:spPr>
          <a:xfrm>
            <a:off x="1444898" y="5072412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FCA9D0-F84F-D840-B888-098FCEA3F1EA}"/>
              </a:ext>
            </a:extLst>
          </p:cNvPr>
          <p:cNvCxnSpPr>
            <a:cxnSpLocks/>
            <a:stCxn id="80" idx="0"/>
            <a:endCxn id="73" idx="5"/>
          </p:cNvCxnSpPr>
          <p:nvPr/>
        </p:nvCxnSpPr>
        <p:spPr>
          <a:xfrm flipH="1" flipV="1">
            <a:off x="3825829" y="3164440"/>
            <a:ext cx="81512" cy="394715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43BC7E-988C-F344-8867-4F65D0512A30}"/>
              </a:ext>
            </a:extLst>
          </p:cNvPr>
          <p:cNvCxnSpPr>
            <a:cxnSpLocks/>
            <a:stCxn id="76" idx="4"/>
            <a:endCxn id="79" idx="0"/>
          </p:cNvCxnSpPr>
          <p:nvPr/>
        </p:nvCxnSpPr>
        <p:spPr>
          <a:xfrm>
            <a:off x="3103303" y="4175221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A7000730-209C-8B43-8F62-B237F08576A2}"/>
              </a:ext>
            </a:extLst>
          </p:cNvPr>
          <p:cNvSpPr/>
          <p:nvPr/>
        </p:nvSpPr>
        <p:spPr>
          <a:xfrm>
            <a:off x="1895580" y="4504426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7186BA-E695-CC4E-864E-ADD8084AE188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168639" y="4132743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90EF7FFF-9E90-D142-9386-9F2708BB17D4}"/>
              </a:ext>
            </a:extLst>
          </p:cNvPr>
          <p:cNvSpPr/>
          <p:nvPr/>
        </p:nvSpPr>
        <p:spPr>
          <a:xfrm>
            <a:off x="1895580" y="450442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9BD218-1407-574B-9F7C-9E1666FFC4C5}"/>
              </a:ext>
            </a:extLst>
          </p:cNvPr>
          <p:cNvSpPr txBox="1"/>
          <p:nvPr/>
        </p:nvSpPr>
        <p:spPr>
          <a:xfrm rot="3851722">
            <a:off x="1877504" y="554171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decreased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049E032-A3CC-3749-AEC7-C9EFD0A14FD9}"/>
              </a:ext>
            </a:extLst>
          </p:cNvPr>
          <p:cNvSpPr/>
          <p:nvPr/>
        </p:nvSpPr>
        <p:spPr>
          <a:xfrm>
            <a:off x="1882580" y="4512479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61792F-7D4E-F849-844B-16B3E4C09824}"/>
              </a:ext>
            </a:extLst>
          </p:cNvPr>
          <p:cNvSpPr txBox="1"/>
          <p:nvPr/>
        </p:nvSpPr>
        <p:spPr>
          <a:xfrm rot="3851722">
            <a:off x="1864504" y="554977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decreased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29AB3EC-AE79-6E45-84C1-175EEDEEE2B9}"/>
              </a:ext>
            </a:extLst>
          </p:cNvPr>
          <p:cNvCxnSpPr>
            <a:cxnSpLocks/>
          </p:cNvCxnSpPr>
          <p:nvPr/>
        </p:nvCxnSpPr>
        <p:spPr>
          <a:xfrm>
            <a:off x="6402374" y="2971800"/>
            <a:ext cx="4652069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92592A-6BB2-1C4A-831E-BEBAC09833D3}"/>
              </a:ext>
            </a:extLst>
          </p:cNvPr>
          <p:cNvSpPr txBox="1"/>
          <p:nvPr/>
        </p:nvSpPr>
        <p:spPr>
          <a:xfrm>
            <a:off x="8016745" y="222769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22A5C2-D5AA-0F49-ABFD-127538436180}"/>
              </a:ext>
            </a:extLst>
          </p:cNvPr>
          <p:cNvSpPr txBox="1"/>
          <p:nvPr/>
        </p:nvSpPr>
        <p:spPr>
          <a:xfrm>
            <a:off x="8573244" y="20193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minroot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9F237C8-B9C4-5E4D-98D6-1DFA06C01614}"/>
              </a:ext>
            </a:extLst>
          </p:cNvPr>
          <p:cNvSpPr/>
          <p:nvPr/>
        </p:nvSpPr>
        <p:spPr>
          <a:xfrm>
            <a:off x="6744254" y="362360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2CA11D2-ED6A-3D4D-97CE-567220F310F9}"/>
              </a:ext>
            </a:extLst>
          </p:cNvPr>
          <p:cNvSpPr/>
          <p:nvPr/>
        </p:nvSpPr>
        <p:spPr>
          <a:xfrm>
            <a:off x="8323543" y="268936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6FEFE01-D0A6-C144-BBE6-0BBC169E0286}"/>
              </a:ext>
            </a:extLst>
          </p:cNvPr>
          <p:cNvSpPr/>
          <p:nvPr/>
        </p:nvSpPr>
        <p:spPr>
          <a:xfrm>
            <a:off x="6150029" y="451582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78D51B-B5B4-F040-A017-166E40D46695}"/>
              </a:ext>
            </a:extLst>
          </p:cNvPr>
          <p:cNvCxnSpPr>
            <a:cxnSpLocks/>
            <a:stCxn id="94" idx="3"/>
            <a:endCxn id="96" idx="0"/>
          </p:cNvCxnSpPr>
          <p:nvPr/>
        </p:nvCxnSpPr>
        <p:spPr>
          <a:xfrm flipH="1">
            <a:off x="6428325" y="4098680"/>
            <a:ext cx="397440" cy="41714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D54A2A0D-5967-D44B-ACC7-610E7C53FF23}"/>
              </a:ext>
            </a:extLst>
          </p:cNvPr>
          <p:cNvSpPr/>
          <p:nvPr/>
        </p:nvSpPr>
        <p:spPr>
          <a:xfrm>
            <a:off x="7797801" y="361863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2744AD8-6806-0949-B541-211DA51AAC41}"/>
              </a:ext>
            </a:extLst>
          </p:cNvPr>
          <p:cNvCxnSpPr>
            <a:cxnSpLocks/>
            <a:stCxn id="95" idx="3"/>
            <a:endCxn id="94" idx="7"/>
          </p:cNvCxnSpPr>
          <p:nvPr/>
        </p:nvCxnSpPr>
        <p:spPr>
          <a:xfrm flipH="1">
            <a:off x="7219334" y="3164440"/>
            <a:ext cx="1185720" cy="54067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9BDA350-8400-014B-92B8-38F58B43F504}"/>
              </a:ext>
            </a:extLst>
          </p:cNvPr>
          <p:cNvCxnSpPr>
            <a:cxnSpLocks/>
            <a:stCxn id="95" idx="4"/>
            <a:endCxn id="98" idx="0"/>
          </p:cNvCxnSpPr>
          <p:nvPr/>
        </p:nvCxnSpPr>
        <p:spPr>
          <a:xfrm flipH="1">
            <a:off x="8076097" y="3245951"/>
            <a:ext cx="525742" cy="37267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6FB6D1F-B330-4E46-86DF-CED050F55D3B}"/>
              </a:ext>
            </a:extLst>
          </p:cNvPr>
          <p:cNvSpPr/>
          <p:nvPr/>
        </p:nvSpPr>
        <p:spPr>
          <a:xfrm>
            <a:off x="7803038" y="454690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F402F79-C783-3541-B9BB-29A3AC504133}"/>
              </a:ext>
            </a:extLst>
          </p:cNvPr>
          <p:cNvSpPr/>
          <p:nvPr/>
        </p:nvSpPr>
        <p:spPr>
          <a:xfrm>
            <a:off x="8601839" y="355915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AD72BAA-EF0E-8E49-AEE8-AFF7330F36DB}"/>
              </a:ext>
            </a:extLst>
          </p:cNvPr>
          <p:cNvSpPr/>
          <p:nvPr/>
        </p:nvSpPr>
        <p:spPr>
          <a:xfrm>
            <a:off x="6135367" y="545432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5AB3FEB-D94F-A046-807A-B2CFA5AB334F}"/>
              </a:ext>
            </a:extLst>
          </p:cNvPr>
          <p:cNvCxnSpPr>
            <a:cxnSpLocks/>
          </p:cNvCxnSpPr>
          <p:nvPr/>
        </p:nvCxnSpPr>
        <p:spPr>
          <a:xfrm>
            <a:off x="6417692" y="5072412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57D4283-10CC-9548-AE6D-9050A8EE410D}"/>
              </a:ext>
            </a:extLst>
          </p:cNvPr>
          <p:cNvCxnSpPr>
            <a:cxnSpLocks/>
            <a:stCxn id="102" idx="0"/>
            <a:endCxn id="95" idx="5"/>
          </p:cNvCxnSpPr>
          <p:nvPr/>
        </p:nvCxnSpPr>
        <p:spPr>
          <a:xfrm flipH="1" flipV="1">
            <a:off x="8798623" y="3164440"/>
            <a:ext cx="81512" cy="394715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3701882-D8AA-D74A-8B0C-99DCE7A5B549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>
            <a:off x="8076097" y="4175221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B545E6-E6B2-4342-BDBC-1443F0E8B16C}"/>
              </a:ext>
            </a:extLst>
          </p:cNvPr>
          <p:cNvCxnSpPr>
            <a:cxnSpLocks/>
          </p:cNvCxnSpPr>
          <p:nvPr/>
        </p:nvCxnSpPr>
        <p:spPr>
          <a:xfrm>
            <a:off x="7141433" y="4132743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F1D0FC5C-C3B7-B748-8CD6-C58E23176FF4}"/>
              </a:ext>
            </a:extLst>
          </p:cNvPr>
          <p:cNvSpPr/>
          <p:nvPr/>
        </p:nvSpPr>
        <p:spPr>
          <a:xfrm>
            <a:off x="6899577" y="450442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841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C 0.09024 -0.00347 0.18047 -0.00694 0.22227 -0.05 C 0.26393 -0.09328 0.24571 -0.22592 0.25039 -0.25949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-1298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 animBg="1"/>
      <p:bldP spid="88" grpId="0"/>
      <p:bldP spid="90" grpId="0"/>
      <p:bldP spid="92" grpId="0"/>
      <p:bldP spid="93" grpId="0"/>
      <p:bldP spid="94" grpId="0" animBg="1"/>
      <p:bldP spid="95" grpId="0" animBg="1"/>
      <p:bldP spid="96" grpId="0" animBg="1"/>
      <p:bldP spid="98" grpId="0" animBg="1"/>
      <p:bldP spid="101" grpId="0" animBg="1"/>
      <p:bldP spid="102" grpId="0" animBg="1"/>
      <p:bldP spid="103" grpId="0" animBg="1"/>
      <p:bldP spid="111" grpId="0" animBg="1"/>
      <p:bldP spid="1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DECREASE KEY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4CCB05-A043-7D4A-9572-8A957C4057FA}"/>
              </a:ext>
            </a:extLst>
          </p:cNvPr>
          <p:cNvCxnSpPr>
            <a:cxnSpLocks/>
          </p:cNvCxnSpPr>
          <p:nvPr/>
        </p:nvCxnSpPr>
        <p:spPr>
          <a:xfrm>
            <a:off x="1747157" y="2971800"/>
            <a:ext cx="6858000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95CF423-902F-0E43-ABD3-DF26EC7FC932}"/>
              </a:ext>
            </a:extLst>
          </p:cNvPr>
          <p:cNvSpPr txBox="1"/>
          <p:nvPr/>
        </p:nvSpPr>
        <p:spPr>
          <a:xfrm>
            <a:off x="4627842" y="222769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0A180-1064-4543-B56D-9706CC1675FE}"/>
              </a:ext>
            </a:extLst>
          </p:cNvPr>
          <p:cNvSpPr txBox="1"/>
          <p:nvPr/>
        </p:nvSpPr>
        <p:spPr>
          <a:xfrm>
            <a:off x="5184341" y="20193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minroot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36A6FB8-1029-4C4D-93CC-E19A35715E12}"/>
              </a:ext>
            </a:extLst>
          </p:cNvPr>
          <p:cNvSpPr/>
          <p:nvPr/>
        </p:nvSpPr>
        <p:spPr>
          <a:xfrm>
            <a:off x="3355351" y="3623600"/>
            <a:ext cx="556591" cy="556591"/>
          </a:xfrm>
          <a:prstGeom prst="ellipse">
            <a:avLst/>
          </a:prstGeom>
          <a:solidFill>
            <a:srgbClr val="FDFF97"/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E04D63D-B538-5343-A393-1DD4FEE80BF2}"/>
              </a:ext>
            </a:extLst>
          </p:cNvPr>
          <p:cNvSpPr/>
          <p:nvPr/>
        </p:nvSpPr>
        <p:spPr>
          <a:xfrm>
            <a:off x="4934640" y="268936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9EC90D2-6296-B744-A942-807773FE8DA2}"/>
              </a:ext>
            </a:extLst>
          </p:cNvPr>
          <p:cNvSpPr/>
          <p:nvPr/>
        </p:nvSpPr>
        <p:spPr>
          <a:xfrm>
            <a:off x="2761126" y="451582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AD7AB-5233-AC49-9CFC-0625C843D032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3039422" y="4098680"/>
            <a:ext cx="397440" cy="41714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24F72CB-862E-3C45-BDF8-489C5B582F42}"/>
              </a:ext>
            </a:extLst>
          </p:cNvPr>
          <p:cNvSpPr/>
          <p:nvPr/>
        </p:nvSpPr>
        <p:spPr>
          <a:xfrm>
            <a:off x="4408898" y="361863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FC03E5-8627-5749-A385-B19EA4735FC3}"/>
              </a:ext>
            </a:extLst>
          </p:cNvPr>
          <p:cNvCxnSpPr>
            <a:cxnSpLocks/>
            <a:stCxn id="73" idx="3"/>
            <a:endCxn id="72" idx="7"/>
          </p:cNvCxnSpPr>
          <p:nvPr/>
        </p:nvCxnSpPr>
        <p:spPr>
          <a:xfrm flipH="1">
            <a:off x="3830431" y="3164440"/>
            <a:ext cx="1185720" cy="54067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E82210F-EC17-EF42-B99A-AEAD87F07CCB}"/>
              </a:ext>
            </a:extLst>
          </p:cNvPr>
          <p:cNvCxnSpPr>
            <a:cxnSpLocks/>
            <a:stCxn id="73" idx="4"/>
            <a:endCxn id="76" idx="0"/>
          </p:cNvCxnSpPr>
          <p:nvPr/>
        </p:nvCxnSpPr>
        <p:spPr>
          <a:xfrm flipH="1">
            <a:off x="4687194" y="3245951"/>
            <a:ext cx="525742" cy="37267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A67220B-B48D-D741-88A0-659229C0D6BF}"/>
              </a:ext>
            </a:extLst>
          </p:cNvPr>
          <p:cNvSpPr/>
          <p:nvPr/>
        </p:nvSpPr>
        <p:spPr>
          <a:xfrm>
            <a:off x="4414135" y="454690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9604CEB-6E04-9645-8622-58715482B705}"/>
              </a:ext>
            </a:extLst>
          </p:cNvPr>
          <p:cNvSpPr/>
          <p:nvPr/>
        </p:nvSpPr>
        <p:spPr>
          <a:xfrm>
            <a:off x="5212936" y="355915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2E943A9-5CA7-7B40-BA51-4D14B3326A2C}"/>
              </a:ext>
            </a:extLst>
          </p:cNvPr>
          <p:cNvSpPr/>
          <p:nvPr/>
        </p:nvSpPr>
        <p:spPr>
          <a:xfrm>
            <a:off x="2746464" y="545432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D93DF7-295E-604C-9FA2-808C3E656BDC}"/>
              </a:ext>
            </a:extLst>
          </p:cNvPr>
          <p:cNvCxnSpPr>
            <a:cxnSpLocks/>
          </p:cNvCxnSpPr>
          <p:nvPr/>
        </p:nvCxnSpPr>
        <p:spPr>
          <a:xfrm>
            <a:off x="3028789" y="5072412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FCA9D0-F84F-D840-B888-098FCEA3F1EA}"/>
              </a:ext>
            </a:extLst>
          </p:cNvPr>
          <p:cNvCxnSpPr>
            <a:cxnSpLocks/>
            <a:stCxn id="80" idx="0"/>
            <a:endCxn id="73" idx="5"/>
          </p:cNvCxnSpPr>
          <p:nvPr/>
        </p:nvCxnSpPr>
        <p:spPr>
          <a:xfrm flipH="1" flipV="1">
            <a:off x="5409720" y="3164440"/>
            <a:ext cx="81512" cy="394715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43BC7E-988C-F344-8867-4F65D0512A30}"/>
              </a:ext>
            </a:extLst>
          </p:cNvPr>
          <p:cNvCxnSpPr>
            <a:cxnSpLocks/>
            <a:stCxn id="76" idx="4"/>
            <a:endCxn id="79" idx="0"/>
          </p:cNvCxnSpPr>
          <p:nvPr/>
        </p:nvCxnSpPr>
        <p:spPr>
          <a:xfrm>
            <a:off x="4687194" y="4175221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90EF7FFF-9E90-D142-9386-9F2708BB17D4}"/>
              </a:ext>
            </a:extLst>
          </p:cNvPr>
          <p:cNvSpPr/>
          <p:nvPr/>
        </p:nvSpPr>
        <p:spPr>
          <a:xfrm>
            <a:off x="2738505" y="4515536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9BD218-1407-574B-9F7C-9E1666FFC4C5}"/>
              </a:ext>
            </a:extLst>
          </p:cNvPr>
          <p:cNvSpPr txBox="1"/>
          <p:nvPr/>
        </p:nvSpPr>
        <p:spPr>
          <a:xfrm rot="3851722">
            <a:off x="3003748" y="545602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decreased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1D0FC5C-C3B7-B748-8CD6-C58E23176FF4}"/>
              </a:ext>
            </a:extLst>
          </p:cNvPr>
          <p:cNvSpPr/>
          <p:nvPr/>
        </p:nvSpPr>
        <p:spPr>
          <a:xfrm>
            <a:off x="6038532" y="272885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7BC51F-7C56-5744-B4AD-73C7DD8C1A1E}"/>
              </a:ext>
            </a:extLst>
          </p:cNvPr>
          <p:cNvSpPr txBox="1"/>
          <p:nvPr/>
        </p:nvSpPr>
        <p:spPr>
          <a:xfrm>
            <a:off x="2303982" y="3209354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marked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C 0.13776 0.00394 0.27552 0.00764 0.33711 -0.03565 C 0.39921 -0.07893 0.36536 -0.22106 0.3707 -0.25949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128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C 0.13776 0.00394 0.27552 0.00764 0.33711 -0.03565 C 0.39922 -0.07893 0.36536 -0.22106 0.3707 -0.25949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1287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C 0.13776 0.00393 0.27552 0.00764 0.33711 -0.03565 C 0.39922 -0.07894 0.36536 -0.22107 0.3707 -0.25949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1287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315 " pathEditMode="relative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E6DE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4" grpId="0" animBg="1"/>
      <p:bldP spid="81" grpId="0" animBg="1"/>
      <p:bldP spid="87" grpId="0" animBg="1"/>
      <p:bldP spid="87" grpId="1" animBg="1"/>
      <p:bldP spid="88" grpId="0"/>
      <p:bldP spid="88" grpId="1"/>
      <p:bldP spid="88" grpId="2"/>
      <p:bldP spid="47" grpId="0"/>
      <p:bldP spid="47" grpId="1"/>
      <p:bldP spid="47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DECREASE-KEY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426A06-DF13-0A46-9229-993F3C1B5511}"/>
              </a:ext>
            </a:extLst>
          </p:cNvPr>
          <p:cNvSpPr txBox="1">
            <a:spLocks/>
          </p:cNvSpPr>
          <p:nvPr/>
        </p:nvSpPr>
        <p:spPr>
          <a:xfrm>
            <a:off x="1082042" y="1690688"/>
            <a:ext cx="10271758" cy="5167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tr-TR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Notation.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t(H)	 =  # trees in heap H.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m(H)	 =  # marked nodes in heap H.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(H)	 =  t(H) + 2m(H).</a:t>
            </a:r>
          </a:p>
          <a:p>
            <a:pPr marL="0" indent="0"/>
            <a:endParaRPr lang="en-US" altLang="tr-TR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tr-TR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Actual cost.  </a:t>
            </a:r>
            <a:r>
              <a:rPr lang="en-US" altLang="tr-TR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O(c)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O(1) time for decrease key.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O(1) time for each of c cascading cuts, plus reinserting in root list.</a:t>
            </a:r>
          </a:p>
          <a:p>
            <a:pPr lvl="1"/>
            <a:endParaRPr lang="en-US" altLang="tr-TR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tr-TR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Amortized cost.  </a:t>
            </a:r>
            <a:r>
              <a:rPr lang="en-US" altLang="tr-TR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O(1)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t(H')	 =  t(H) + c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m(H') </a:t>
            </a:r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tr-TR" dirty="0">
                <a:ea typeface="ＭＳ Ｐゴシック" panose="020B0600070205080204" pitchFamily="34" charset="-128"/>
              </a:rPr>
              <a:t>  m(H) - c + 2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</a:rPr>
              <a:t>each cascading cut unmarks a node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</a:rPr>
              <a:t>last cascading cut could potentially mark a node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  <a:sym typeface="Symbol" pitchFamily="2" charset="2"/>
              </a:rPr>
              <a:t>    c + 2(-c + 2)  =  4 - c.</a:t>
            </a:r>
          </a:p>
        </p:txBody>
      </p:sp>
    </p:spTree>
    <p:extLst>
      <p:ext uri="{BB962C8B-B14F-4D97-AF65-F5344CB8AC3E}">
        <p14:creationId xmlns:p14="http://schemas.microsoft.com/office/powerpoint/2010/main" val="77906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A4495-8AEF-CD42-AB26-C37D64F1C2DD}"/>
              </a:ext>
            </a:extLst>
          </p:cNvPr>
          <p:cNvCxnSpPr>
            <a:cxnSpLocks/>
          </p:cNvCxnSpPr>
          <p:nvPr/>
        </p:nvCxnSpPr>
        <p:spPr>
          <a:xfrm>
            <a:off x="1429580" y="2971800"/>
            <a:ext cx="3690729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UNION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74BD61-6BBA-794F-A297-7EF0416A2CE6}"/>
              </a:ext>
            </a:extLst>
          </p:cNvPr>
          <p:cNvSpPr/>
          <p:nvPr/>
        </p:nvSpPr>
        <p:spPr>
          <a:xfrm>
            <a:off x="1933162" y="362530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15F71-1D75-C743-93BA-209DE5519616}"/>
              </a:ext>
            </a:extLst>
          </p:cNvPr>
          <p:cNvSpPr/>
          <p:nvPr/>
        </p:nvSpPr>
        <p:spPr>
          <a:xfrm>
            <a:off x="2986709" y="2710901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EB26E3-8997-C04C-85DE-1EB31DE2D5DA}"/>
              </a:ext>
            </a:extLst>
          </p:cNvPr>
          <p:cNvSpPr/>
          <p:nvPr/>
        </p:nvSpPr>
        <p:spPr>
          <a:xfrm>
            <a:off x="1573357" y="269765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573F03-2219-9645-8A6D-E28F8749913B}"/>
              </a:ext>
            </a:extLst>
          </p:cNvPr>
          <p:cNvSpPr/>
          <p:nvPr/>
        </p:nvSpPr>
        <p:spPr>
          <a:xfrm>
            <a:off x="1933162" y="4557094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D6129-2435-A247-B5D0-FFDE48E56F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211458" y="4181891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A0B8A6C-189C-F047-B957-C6C5CDC4D423}"/>
              </a:ext>
            </a:extLst>
          </p:cNvPr>
          <p:cNvSpPr/>
          <p:nvPr/>
        </p:nvSpPr>
        <p:spPr>
          <a:xfrm>
            <a:off x="2986709" y="362033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23C97-3A71-3146-9745-E38A0343C67A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408242" y="3185981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AA6048-E4BC-4849-A305-726807F3729B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3265005" y="3267492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F5AF67-B550-814F-AEA1-106506BF4342}"/>
              </a:ext>
            </a:extLst>
          </p:cNvPr>
          <p:cNvSpPr txBox="1"/>
          <p:nvPr/>
        </p:nvSpPr>
        <p:spPr>
          <a:xfrm>
            <a:off x="3043951" y="2227695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82FB93-327E-6D4F-83FD-86232D323D21}"/>
              </a:ext>
            </a:extLst>
          </p:cNvPr>
          <p:cNvSpPr txBox="1"/>
          <p:nvPr/>
        </p:nvSpPr>
        <p:spPr>
          <a:xfrm>
            <a:off x="3600450" y="20193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minroot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D9FAAD-08B8-4E4A-89E5-3AC2FDC10374}"/>
              </a:ext>
            </a:extLst>
          </p:cNvPr>
          <p:cNvSpPr/>
          <p:nvPr/>
        </p:nvSpPr>
        <p:spPr>
          <a:xfrm>
            <a:off x="4119181" y="27109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51DC93-027A-0647-A4A9-A41F12240B9D}"/>
              </a:ext>
            </a:extLst>
          </p:cNvPr>
          <p:cNvSpPr txBox="1">
            <a:spLocks/>
          </p:cNvSpPr>
          <p:nvPr/>
        </p:nvSpPr>
        <p:spPr>
          <a:xfrm>
            <a:off x="6096000" y="2262272"/>
            <a:ext cx="5910127" cy="296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tr-TR" dirty="0">
                <a:ea typeface="ＭＳ Ｐゴシック" panose="020B0600070205080204" pitchFamily="34" charset="-128"/>
              </a:rPr>
              <a:t>Concatenate two Fibonacci heaps.</a:t>
            </a:r>
          </a:p>
          <a:p>
            <a:pPr marL="0" indent="0"/>
            <a:r>
              <a:rPr lang="en-US" altLang="tr-TR" dirty="0">
                <a:ea typeface="ＭＳ Ｐゴシック" panose="020B0600070205080204" pitchFamily="34" charset="-128"/>
              </a:rPr>
              <a:t>Root lists are circular, doubly linked lists.</a:t>
            </a:r>
          </a:p>
          <a:p>
            <a:endParaRPr lang="tr-TR" altLang="tr-TR" sz="3200" dirty="0"/>
          </a:p>
        </p:txBody>
      </p:sp>
    </p:spTree>
    <p:extLst>
      <p:ext uri="{BB962C8B-B14F-4D97-AF65-F5344CB8AC3E}">
        <p14:creationId xmlns:p14="http://schemas.microsoft.com/office/powerpoint/2010/main" val="282469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UNION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6" name="Oval 48">
            <a:extLst>
              <a:ext uri="{FF2B5EF4-FFF2-40B4-BE49-F238E27FC236}">
                <a16:creationId xmlns:a16="http://schemas.microsoft.com/office/drawing/2014/main" id="{DCB501F3-3D78-9D4C-9614-D1A152EAE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0273" y="1690688"/>
            <a:ext cx="954505" cy="97525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b="1" dirty="0">
                <a:solidFill>
                  <a:srgbClr val="FFFF00"/>
                </a:solidFill>
              </a:rPr>
              <a:t>min</a:t>
            </a:r>
            <a:endParaRPr lang="en-US" altLang="tr-TR" sz="1600" b="1" dirty="0">
              <a:solidFill>
                <a:srgbClr val="FFFF00"/>
              </a:solidFill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080235DB-9E53-8C48-AAE7-CF7BEB968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0349" y="2762432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altLang="tr-TR" sz="2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D65C8B59-C2D9-0F4C-8594-37189367A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8329" y="276243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DE30AF4B-A116-5649-B093-B65065380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317" y="3700009"/>
            <a:ext cx="556389" cy="568484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30</a:t>
            </a: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73475C2A-DE6C-3145-9A7C-F4AC33771C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317" y="276243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23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" name="AutoShape 17">
            <a:extLst>
              <a:ext uri="{FF2B5EF4-FFF2-40B4-BE49-F238E27FC236}">
                <a16:creationId xmlns:a16="http://schemas.microsoft.com/office/drawing/2014/main" id="{253C484B-178E-5F48-A588-F5357B1E6A98}"/>
              </a:ext>
            </a:extLst>
          </p:cNvPr>
          <p:cNvCxnSpPr>
            <a:cxnSpLocks noChangeShapeType="1"/>
            <a:stCxn id="11" idx="0"/>
            <a:endCxn id="12" idx="4"/>
          </p:cNvCxnSpPr>
          <p:nvPr/>
        </p:nvCxnSpPr>
        <p:spPr bwMode="auto">
          <a:xfrm flipV="1">
            <a:off x="2810512" y="3330917"/>
            <a:ext cx="0" cy="36909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8">
            <a:extLst>
              <a:ext uri="{FF2B5EF4-FFF2-40B4-BE49-F238E27FC236}">
                <a16:creationId xmlns:a16="http://schemas.microsoft.com/office/drawing/2014/main" id="{424F58D2-1FE3-9F48-BA34-A013CD6A0CFB}"/>
              </a:ext>
            </a:extLst>
          </p:cNvPr>
          <p:cNvCxnSpPr>
            <a:cxnSpLocks noChangeShapeType="1"/>
            <a:stCxn id="21" idx="2"/>
            <a:endCxn id="12" idx="6"/>
          </p:cNvCxnSpPr>
          <p:nvPr/>
        </p:nvCxnSpPr>
        <p:spPr bwMode="auto">
          <a:xfrm flipH="1">
            <a:off x="3088706" y="3046676"/>
            <a:ext cx="815211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9">
            <a:extLst>
              <a:ext uri="{FF2B5EF4-FFF2-40B4-BE49-F238E27FC236}">
                <a16:creationId xmlns:a16="http://schemas.microsoft.com/office/drawing/2014/main" id="{1418D077-12C4-054C-8D8F-62695D4244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254" y="463758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35</a:t>
            </a:r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0F5B2DBE-80D1-4C43-9A61-D9BBC8EE26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254" y="3728269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26</a:t>
            </a:r>
          </a:p>
        </p:txBody>
      </p:sp>
      <p:cxnSp>
        <p:nvCxnSpPr>
          <p:cNvPr id="17" name="AutoShape 21">
            <a:extLst>
              <a:ext uri="{FF2B5EF4-FFF2-40B4-BE49-F238E27FC236}">
                <a16:creationId xmlns:a16="http://schemas.microsoft.com/office/drawing/2014/main" id="{0F7B443A-879D-E945-86BE-853E50DCA126}"/>
              </a:ext>
            </a:extLst>
          </p:cNvPr>
          <p:cNvCxnSpPr>
            <a:cxnSpLocks noChangeShapeType="1"/>
            <a:stCxn id="15" idx="0"/>
            <a:endCxn id="16" idx="4"/>
          </p:cNvCxnSpPr>
          <p:nvPr/>
        </p:nvCxnSpPr>
        <p:spPr bwMode="auto">
          <a:xfrm flipV="1">
            <a:off x="3580449" y="4296752"/>
            <a:ext cx="0" cy="340837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22">
            <a:extLst>
              <a:ext uri="{FF2B5EF4-FFF2-40B4-BE49-F238E27FC236}">
                <a16:creationId xmlns:a16="http://schemas.microsoft.com/office/drawing/2014/main" id="{44976B51-F55B-9D43-9B05-01672F3E2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750" y="3720329"/>
            <a:ext cx="556389" cy="54816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46</a:t>
            </a:r>
          </a:p>
        </p:txBody>
      </p:sp>
      <p:cxnSp>
        <p:nvCxnSpPr>
          <p:cNvPr id="19" name="AutoShape 23">
            <a:extLst>
              <a:ext uri="{FF2B5EF4-FFF2-40B4-BE49-F238E27FC236}">
                <a16:creationId xmlns:a16="http://schemas.microsoft.com/office/drawing/2014/main" id="{7233E814-6315-9A47-A473-DD660EFFCABA}"/>
              </a:ext>
            </a:extLst>
          </p:cNvPr>
          <p:cNvCxnSpPr>
            <a:cxnSpLocks noChangeShapeType="1"/>
            <a:stCxn id="18" idx="0"/>
            <a:endCxn id="21" idx="4"/>
          </p:cNvCxnSpPr>
          <p:nvPr/>
        </p:nvCxnSpPr>
        <p:spPr bwMode="auto">
          <a:xfrm flipH="1" flipV="1">
            <a:off x="4182112" y="3330917"/>
            <a:ext cx="344833" cy="38941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C71E33DC-168F-2041-86ED-D4D9212DC6F2}"/>
              </a:ext>
            </a:extLst>
          </p:cNvPr>
          <p:cNvCxnSpPr>
            <a:cxnSpLocks noChangeShapeType="1"/>
            <a:stCxn id="16" idx="7"/>
            <a:endCxn id="21" idx="3"/>
          </p:cNvCxnSpPr>
          <p:nvPr/>
        </p:nvCxnSpPr>
        <p:spPr bwMode="auto">
          <a:xfrm flipV="1">
            <a:off x="3777162" y="3247665"/>
            <a:ext cx="208236" cy="563856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25">
            <a:extLst>
              <a:ext uri="{FF2B5EF4-FFF2-40B4-BE49-F238E27FC236}">
                <a16:creationId xmlns:a16="http://schemas.microsoft.com/office/drawing/2014/main" id="{80268F8A-A816-6146-ABD4-75869D29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3917" y="276243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24</a:t>
            </a:r>
          </a:p>
        </p:txBody>
      </p:sp>
      <p:cxnSp>
        <p:nvCxnSpPr>
          <p:cNvPr id="22" name="AutoShape 26">
            <a:extLst>
              <a:ext uri="{FF2B5EF4-FFF2-40B4-BE49-F238E27FC236}">
                <a16:creationId xmlns:a16="http://schemas.microsoft.com/office/drawing/2014/main" id="{747F137D-927A-C946-AB45-8BFA684AFABD}"/>
              </a:ext>
            </a:extLst>
          </p:cNvPr>
          <p:cNvCxnSpPr>
            <a:cxnSpLocks noChangeShapeType="1"/>
            <a:stCxn id="21" idx="6"/>
            <a:endCxn id="9" idx="2"/>
          </p:cNvCxnSpPr>
          <p:nvPr/>
        </p:nvCxnSpPr>
        <p:spPr bwMode="auto">
          <a:xfrm>
            <a:off x="4460306" y="3046676"/>
            <a:ext cx="458023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36">
            <a:extLst>
              <a:ext uri="{FF2B5EF4-FFF2-40B4-BE49-F238E27FC236}">
                <a16:creationId xmlns:a16="http://schemas.microsoft.com/office/drawing/2014/main" id="{7054BA16-1C38-C148-8BF4-B70B03DD93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0694" y="4688389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39</a:t>
            </a:r>
          </a:p>
        </p:txBody>
      </p:sp>
      <p:cxnSp>
        <p:nvCxnSpPr>
          <p:cNvPr id="24" name="AutoShape 37">
            <a:extLst>
              <a:ext uri="{FF2B5EF4-FFF2-40B4-BE49-F238E27FC236}">
                <a16:creationId xmlns:a16="http://schemas.microsoft.com/office/drawing/2014/main" id="{2FA744EA-0426-5B45-A19C-1C6BE8C361C5}"/>
              </a:ext>
            </a:extLst>
          </p:cNvPr>
          <p:cNvCxnSpPr>
            <a:cxnSpLocks noChangeShapeType="1"/>
            <a:stCxn id="23" idx="0"/>
            <a:endCxn id="27" idx="4"/>
          </p:cNvCxnSpPr>
          <p:nvPr/>
        </p:nvCxnSpPr>
        <p:spPr bwMode="auto">
          <a:xfrm flipV="1">
            <a:off x="7608889" y="4270717"/>
            <a:ext cx="0" cy="41767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38">
            <a:extLst>
              <a:ext uri="{FF2B5EF4-FFF2-40B4-BE49-F238E27FC236}">
                <a16:creationId xmlns:a16="http://schemas.microsoft.com/office/drawing/2014/main" id="{2B01FCDD-898E-FE4E-93BB-B469C18C50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77934" y="370540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41</a:t>
            </a:r>
          </a:p>
        </p:txBody>
      </p:sp>
      <p:cxnSp>
        <p:nvCxnSpPr>
          <p:cNvPr id="26" name="AutoShape 39">
            <a:extLst>
              <a:ext uri="{FF2B5EF4-FFF2-40B4-BE49-F238E27FC236}">
                <a16:creationId xmlns:a16="http://schemas.microsoft.com/office/drawing/2014/main" id="{E27F44D6-CC53-C746-A746-2E560319A51D}"/>
              </a:ext>
            </a:extLst>
          </p:cNvPr>
          <p:cNvCxnSpPr>
            <a:cxnSpLocks noChangeShapeType="1"/>
            <a:stCxn id="25" idx="0"/>
            <a:endCxn id="29" idx="5"/>
          </p:cNvCxnSpPr>
          <p:nvPr/>
        </p:nvCxnSpPr>
        <p:spPr bwMode="auto">
          <a:xfrm flipH="1" flipV="1">
            <a:off x="8790487" y="3247665"/>
            <a:ext cx="865642" cy="457744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40">
            <a:extLst>
              <a:ext uri="{FF2B5EF4-FFF2-40B4-BE49-F238E27FC236}">
                <a16:creationId xmlns:a16="http://schemas.microsoft.com/office/drawing/2014/main" id="{A102C6D7-6ECD-F540-A98C-25F017CDE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0694" y="3702234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18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Oval 41">
            <a:extLst>
              <a:ext uri="{FF2B5EF4-FFF2-40B4-BE49-F238E27FC236}">
                <a16:creationId xmlns:a16="http://schemas.microsoft.com/office/drawing/2014/main" id="{D7006A0F-5FCC-0B41-B828-A7ECA31E8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5899" y="372255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52</a:t>
            </a:r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754CB406-BC75-794D-BC51-4643ECE892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5579" y="276243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30" name="AutoShape 43">
            <a:extLst>
              <a:ext uri="{FF2B5EF4-FFF2-40B4-BE49-F238E27FC236}">
                <a16:creationId xmlns:a16="http://schemas.microsoft.com/office/drawing/2014/main" id="{3967D728-D89F-5544-97ED-1EA94E6262D2}"/>
              </a:ext>
            </a:extLst>
          </p:cNvPr>
          <p:cNvCxnSpPr>
            <a:cxnSpLocks noChangeShapeType="1"/>
            <a:stCxn id="28" idx="0"/>
            <a:endCxn id="29" idx="4"/>
          </p:cNvCxnSpPr>
          <p:nvPr/>
        </p:nvCxnSpPr>
        <p:spPr bwMode="auto">
          <a:xfrm flipH="1" flipV="1">
            <a:off x="8593774" y="3330917"/>
            <a:ext cx="20320" cy="391637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4">
            <a:extLst>
              <a:ext uri="{FF2B5EF4-FFF2-40B4-BE49-F238E27FC236}">
                <a16:creationId xmlns:a16="http://schemas.microsoft.com/office/drawing/2014/main" id="{5CFED5F5-DD40-D64D-8840-A527C30AAAFE}"/>
              </a:ext>
            </a:extLst>
          </p:cNvPr>
          <p:cNvCxnSpPr>
            <a:cxnSpLocks noChangeShapeType="1"/>
            <a:stCxn id="27" idx="7"/>
            <a:endCxn id="29" idx="3"/>
          </p:cNvCxnSpPr>
          <p:nvPr/>
        </p:nvCxnSpPr>
        <p:spPr bwMode="auto">
          <a:xfrm flipV="1">
            <a:off x="7805602" y="3247665"/>
            <a:ext cx="591458" cy="537821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45">
            <a:extLst>
              <a:ext uri="{FF2B5EF4-FFF2-40B4-BE49-F238E27FC236}">
                <a16:creationId xmlns:a16="http://schemas.microsoft.com/office/drawing/2014/main" id="{81C8AC38-94F6-A44B-9056-F24EFBEEF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77934" y="467251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44</a:t>
            </a:r>
          </a:p>
        </p:txBody>
      </p:sp>
      <p:cxnSp>
        <p:nvCxnSpPr>
          <p:cNvPr id="33" name="AutoShape 46">
            <a:extLst>
              <a:ext uri="{FF2B5EF4-FFF2-40B4-BE49-F238E27FC236}">
                <a16:creationId xmlns:a16="http://schemas.microsoft.com/office/drawing/2014/main" id="{32D7F7CF-A6E1-AD47-BB30-4144CD963527}"/>
              </a:ext>
            </a:extLst>
          </p:cNvPr>
          <p:cNvCxnSpPr>
            <a:cxnSpLocks noChangeShapeType="1"/>
            <a:stCxn id="32" idx="0"/>
            <a:endCxn id="25" idx="4"/>
          </p:cNvCxnSpPr>
          <p:nvPr/>
        </p:nvCxnSpPr>
        <p:spPr bwMode="auto">
          <a:xfrm flipV="1">
            <a:off x="9656129" y="4273892"/>
            <a:ext cx="0" cy="39862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47">
            <a:extLst>
              <a:ext uri="{FF2B5EF4-FFF2-40B4-BE49-F238E27FC236}">
                <a16:creationId xmlns:a16="http://schemas.microsoft.com/office/drawing/2014/main" id="{D703A399-B49D-914F-B6B6-80402A6D8580}"/>
              </a:ext>
            </a:extLst>
          </p:cNvPr>
          <p:cNvCxnSpPr>
            <a:cxnSpLocks noChangeShapeType="1"/>
            <a:stCxn id="29" idx="0"/>
          </p:cNvCxnSpPr>
          <p:nvPr/>
        </p:nvCxnSpPr>
        <p:spPr bwMode="auto">
          <a:xfrm flipV="1">
            <a:off x="8593774" y="2298369"/>
            <a:ext cx="20320" cy="464065"/>
          </a:xfrm>
          <a:prstGeom prst="straightConnector1">
            <a:avLst/>
          </a:prstGeom>
          <a:noFill/>
          <a:ln w="47625">
            <a:solidFill>
              <a:srgbClr val="92D05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012CDE-48DA-ED41-B8AE-DF61A0716286}"/>
              </a:ext>
            </a:extLst>
          </p:cNvPr>
          <p:cNvCxnSpPr>
            <a:cxnSpLocks/>
            <a:stCxn id="12" idx="0"/>
            <a:endCxn id="9" idx="0"/>
          </p:cNvCxnSpPr>
          <p:nvPr/>
        </p:nvCxnSpPr>
        <p:spPr>
          <a:xfrm rot="5400000" flipH="1" flipV="1">
            <a:off x="4003518" y="1569428"/>
            <a:ext cx="12700" cy="2386012"/>
          </a:xfrm>
          <a:prstGeom prst="curvedConnector3">
            <a:avLst>
              <a:gd name="adj1" fmla="val 1800000"/>
            </a:avLst>
          </a:prstGeom>
          <a:ln w="47625" cap="rnd">
            <a:solidFill>
              <a:schemeClr val="bg1">
                <a:lumMod val="95000"/>
              </a:schemeClr>
            </a:solidFill>
            <a:prstDash val="sysDot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8AB668-A10C-AF44-B68B-E0C4D7695B25}"/>
              </a:ext>
            </a:extLst>
          </p:cNvPr>
          <p:cNvSpPr txBox="1"/>
          <p:nvPr/>
        </p:nvSpPr>
        <p:spPr>
          <a:xfrm>
            <a:off x="838200" y="5124157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H’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94281-42EE-E44E-BF8E-93F12C12D4FA}"/>
              </a:ext>
            </a:extLst>
          </p:cNvPr>
          <p:cNvSpPr txBox="1"/>
          <p:nvPr/>
        </p:nvSpPr>
        <p:spPr>
          <a:xfrm>
            <a:off x="10931467" y="5124157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H’’</a:t>
            </a:r>
          </a:p>
        </p:txBody>
      </p:sp>
      <p:sp>
        <p:nvSpPr>
          <p:cNvPr id="47" name="Oval 42">
            <a:extLst>
              <a:ext uri="{FF2B5EF4-FFF2-40B4-BE49-F238E27FC236}">
                <a16:creationId xmlns:a16="http://schemas.microsoft.com/office/drawing/2014/main" id="{069A07DF-273D-E54A-97BE-D32A697C2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14955" y="276879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21</a:t>
            </a:r>
          </a:p>
        </p:txBody>
      </p:sp>
      <p:cxnSp>
        <p:nvCxnSpPr>
          <p:cNvPr id="48" name="AutoShape 11">
            <a:extLst>
              <a:ext uri="{FF2B5EF4-FFF2-40B4-BE49-F238E27FC236}">
                <a16:creationId xmlns:a16="http://schemas.microsoft.com/office/drawing/2014/main" id="{5C568398-EFCD-764F-8DF2-1D8A63C4DAD5}"/>
              </a:ext>
            </a:extLst>
          </p:cNvPr>
          <p:cNvCxnSpPr>
            <a:cxnSpLocks noChangeShapeType="1"/>
            <a:stCxn id="47" idx="2"/>
            <a:endCxn id="29" idx="6"/>
          </p:cNvCxnSpPr>
          <p:nvPr/>
        </p:nvCxnSpPr>
        <p:spPr bwMode="auto">
          <a:xfrm flipH="1" flipV="1">
            <a:off x="8871968" y="3046676"/>
            <a:ext cx="1342987" cy="6365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C6E81DA-2F57-E142-963E-3CB9EB24CD2E}"/>
              </a:ext>
            </a:extLst>
          </p:cNvPr>
          <p:cNvCxnSpPr>
            <a:cxnSpLocks/>
            <a:stCxn id="7" idx="0"/>
            <a:endCxn id="47" idx="7"/>
          </p:cNvCxnSpPr>
          <p:nvPr/>
        </p:nvCxnSpPr>
        <p:spPr>
          <a:xfrm rot="16200000" flipH="1">
            <a:off x="8739393" y="901582"/>
            <a:ext cx="89619" cy="3811319"/>
          </a:xfrm>
          <a:prstGeom prst="curvedConnector3">
            <a:avLst>
              <a:gd name="adj1" fmla="val -481817"/>
            </a:avLst>
          </a:prstGeom>
          <a:ln w="47625" cap="rnd">
            <a:solidFill>
              <a:schemeClr val="bg1">
                <a:lumMod val="95000"/>
              </a:schemeClr>
            </a:solidFill>
            <a:prstDash val="sysDot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5BC05DD7-67B3-5540-A3EA-B37A0A14D83F}"/>
              </a:ext>
            </a:extLst>
          </p:cNvPr>
          <p:cNvSpPr txBox="1">
            <a:spLocks/>
          </p:cNvSpPr>
          <p:nvPr/>
        </p:nvSpPr>
        <p:spPr>
          <a:xfrm>
            <a:off x="2182647" y="5442987"/>
            <a:ext cx="5910127" cy="296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tr-TR" dirty="0">
                <a:ea typeface="ＭＳ Ｐゴシック" panose="020B0600070205080204" pitchFamily="34" charset="-128"/>
              </a:rPr>
              <a:t>Concatenate two Fibonacci heaps.</a:t>
            </a:r>
          </a:p>
          <a:p>
            <a:pPr marL="0" indent="0"/>
            <a:r>
              <a:rPr lang="en-US" altLang="tr-TR" dirty="0">
                <a:ea typeface="ＭＳ Ｐゴシック" panose="020B0600070205080204" pitchFamily="34" charset="-128"/>
              </a:rPr>
              <a:t>Root lists are circular, doubly linked lists.</a:t>
            </a:r>
          </a:p>
          <a:p>
            <a:endParaRPr lang="tr-TR" altLang="tr-TR" sz="3200" dirty="0"/>
          </a:p>
        </p:txBody>
      </p:sp>
      <p:sp>
        <p:nvSpPr>
          <p:cNvPr id="62" name="Oval 48">
            <a:extLst>
              <a:ext uri="{FF2B5EF4-FFF2-40B4-BE49-F238E27FC236}">
                <a16:creationId xmlns:a16="http://schemas.microsoft.com/office/drawing/2014/main" id="{22B1E18C-8085-1D47-A77F-C33F4CC091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8329" y="1677893"/>
            <a:ext cx="954505" cy="97525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b="1" dirty="0">
                <a:solidFill>
                  <a:srgbClr val="FFFF00"/>
                </a:solidFill>
              </a:rPr>
              <a:t>min</a:t>
            </a:r>
            <a:endParaRPr lang="en-US" altLang="tr-TR" sz="1600" b="1" dirty="0">
              <a:solidFill>
                <a:srgbClr val="FFFF00"/>
              </a:solidFill>
            </a:endParaRPr>
          </a:p>
        </p:txBody>
      </p:sp>
      <p:cxnSp>
        <p:nvCxnSpPr>
          <p:cNvPr id="63" name="AutoShape 47">
            <a:extLst>
              <a:ext uri="{FF2B5EF4-FFF2-40B4-BE49-F238E27FC236}">
                <a16:creationId xmlns:a16="http://schemas.microsoft.com/office/drawing/2014/main" id="{8653FD93-3334-5447-A46B-9D952F459CB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31830" y="2394373"/>
            <a:ext cx="0" cy="355267"/>
          </a:xfrm>
          <a:prstGeom prst="straightConnector1">
            <a:avLst/>
          </a:prstGeom>
          <a:noFill/>
          <a:ln w="47625">
            <a:solidFill>
              <a:srgbClr val="92D05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11">
            <a:extLst>
              <a:ext uri="{FF2B5EF4-FFF2-40B4-BE49-F238E27FC236}">
                <a16:creationId xmlns:a16="http://schemas.microsoft.com/office/drawing/2014/main" id="{73F67208-3A53-9849-8F84-AEA139116C57}"/>
              </a:ext>
            </a:extLst>
          </p:cNvPr>
          <p:cNvCxnSpPr>
            <a:cxnSpLocks noChangeShapeType="1"/>
            <a:stCxn id="29" idx="2"/>
            <a:endCxn id="7" idx="6"/>
          </p:cNvCxnSpPr>
          <p:nvPr/>
        </p:nvCxnSpPr>
        <p:spPr bwMode="auto">
          <a:xfrm flipH="1" flipV="1">
            <a:off x="7156738" y="3046674"/>
            <a:ext cx="1158841" cy="2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623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E58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UNION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p:sp>
        <p:nvSpPr>
          <p:cNvPr id="6" name="Oval 48">
            <a:extLst>
              <a:ext uri="{FF2B5EF4-FFF2-40B4-BE49-F238E27FC236}">
                <a16:creationId xmlns:a16="http://schemas.microsoft.com/office/drawing/2014/main" id="{DCB501F3-3D78-9D4C-9614-D1A152EAE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0273" y="1690688"/>
            <a:ext cx="954505" cy="975254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b="1" dirty="0">
                <a:solidFill>
                  <a:srgbClr val="FFFF00"/>
                </a:solidFill>
              </a:rPr>
              <a:t>min</a:t>
            </a:r>
            <a:endParaRPr lang="en-US" altLang="tr-TR" sz="1600" b="1" dirty="0">
              <a:solidFill>
                <a:srgbClr val="FFFF00"/>
              </a:solidFill>
            </a:endParaRP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080235DB-9E53-8C48-AAE7-CF7BEB968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0349" y="2762432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US" altLang="tr-TR" sz="200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D65C8B59-C2D9-0F4C-8594-37189367A4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8329" y="276243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DE30AF4B-A116-5649-B093-B65065380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317" y="3700009"/>
            <a:ext cx="556389" cy="568484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30</a:t>
            </a: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73475C2A-DE6C-3145-9A7C-F4AC33771C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317" y="276243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23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" name="AutoShape 17">
            <a:extLst>
              <a:ext uri="{FF2B5EF4-FFF2-40B4-BE49-F238E27FC236}">
                <a16:creationId xmlns:a16="http://schemas.microsoft.com/office/drawing/2014/main" id="{253C484B-178E-5F48-A588-F5357B1E6A98}"/>
              </a:ext>
            </a:extLst>
          </p:cNvPr>
          <p:cNvCxnSpPr>
            <a:cxnSpLocks noChangeShapeType="1"/>
            <a:stCxn id="11" idx="0"/>
            <a:endCxn id="12" idx="4"/>
          </p:cNvCxnSpPr>
          <p:nvPr/>
        </p:nvCxnSpPr>
        <p:spPr bwMode="auto">
          <a:xfrm flipV="1">
            <a:off x="2810512" y="3330917"/>
            <a:ext cx="0" cy="36909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8">
            <a:extLst>
              <a:ext uri="{FF2B5EF4-FFF2-40B4-BE49-F238E27FC236}">
                <a16:creationId xmlns:a16="http://schemas.microsoft.com/office/drawing/2014/main" id="{424F58D2-1FE3-9F48-BA34-A013CD6A0CFB}"/>
              </a:ext>
            </a:extLst>
          </p:cNvPr>
          <p:cNvCxnSpPr>
            <a:cxnSpLocks noChangeShapeType="1"/>
            <a:stCxn id="21" idx="2"/>
            <a:endCxn id="12" idx="6"/>
          </p:cNvCxnSpPr>
          <p:nvPr/>
        </p:nvCxnSpPr>
        <p:spPr bwMode="auto">
          <a:xfrm flipH="1">
            <a:off x="3088706" y="3046676"/>
            <a:ext cx="815211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19">
            <a:extLst>
              <a:ext uri="{FF2B5EF4-FFF2-40B4-BE49-F238E27FC236}">
                <a16:creationId xmlns:a16="http://schemas.microsoft.com/office/drawing/2014/main" id="{1418D077-12C4-054C-8D8F-62695D4244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254" y="463758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35</a:t>
            </a:r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0F5B2DBE-80D1-4C43-9A61-D9BBC8EE26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02254" y="3728269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26</a:t>
            </a:r>
          </a:p>
        </p:txBody>
      </p:sp>
      <p:cxnSp>
        <p:nvCxnSpPr>
          <p:cNvPr id="17" name="AutoShape 21">
            <a:extLst>
              <a:ext uri="{FF2B5EF4-FFF2-40B4-BE49-F238E27FC236}">
                <a16:creationId xmlns:a16="http://schemas.microsoft.com/office/drawing/2014/main" id="{0F7B443A-879D-E945-86BE-853E50DCA126}"/>
              </a:ext>
            </a:extLst>
          </p:cNvPr>
          <p:cNvCxnSpPr>
            <a:cxnSpLocks noChangeShapeType="1"/>
            <a:stCxn id="15" idx="0"/>
            <a:endCxn id="16" idx="4"/>
          </p:cNvCxnSpPr>
          <p:nvPr/>
        </p:nvCxnSpPr>
        <p:spPr bwMode="auto">
          <a:xfrm flipV="1">
            <a:off x="3580449" y="4296752"/>
            <a:ext cx="0" cy="340837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22">
            <a:extLst>
              <a:ext uri="{FF2B5EF4-FFF2-40B4-BE49-F238E27FC236}">
                <a16:creationId xmlns:a16="http://schemas.microsoft.com/office/drawing/2014/main" id="{44976B51-F55B-9D43-9B05-01672F3E2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750" y="3720329"/>
            <a:ext cx="556389" cy="54816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46</a:t>
            </a:r>
          </a:p>
        </p:txBody>
      </p:sp>
      <p:cxnSp>
        <p:nvCxnSpPr>
          <p:cNvPr id="19" name="AutoShape 23">
            <a:extLst>
              <a:ext uri="{FF2B5EF4-FFF2-40B4-BE49-F238E27FC236}">
                <a16:creationId xmlns:a16="http://schemas.microsoft.com/office/drawing/2014/main" id="{7233E814-6315-9A47-A473-DD660EFFCABA}"/>
              </a:ext>
            </a:extLst>
          </p:cNvPr>
          <p:cNvCxnSpPr>
            <a:cxnSpLocks noChangeShapeType="1"/>
            <a:stCxn id="18" idx="0"/>
            <a:endCxn id="21" idx="4"/>
          </p:cNvCxnSpPr>
          <p:nvPr/>
        </p:nvCxnSpPr>
        <p:spPr bwMode="auto">
          <a:xfrm flipH="1" flipV="1">
            <a:off x="4182112" y="3330917"/>
            <a:ext cx="344833" cy="38941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C71E33DC-168F-2041-86ED-D4D9212DC6F2}"/>
              </a:ext>
            </a:extLst>
          </p:cNvPr>
          <p:cNvCxnSpPr>
            <a:cxnSpLocks noChangeShapeType="1"/>
            <a:stCxn id="16" idx="7"/>
            <a:endCxn id="21" idx="3"/>
          </p:cNvCxnSpPr>
          <p:nvPr/>
        </p:nvCxnSpPr>
        <p:spPr bwMode="auto">
          <a:xfrm flipV="1">
            <a:off x="3777162" y="3247665"/>
            <a:ext cx="208236" cy="563856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25">
            <a:extLst>
              <a:ext uri="{FF2B5EF4-FFF2-40B4-BE49-F238E27FC236}">
                <a16:creationId xmlns:a16="http://schemas.microsoft.com/office/drawing/2014/main" id="{80268F8A-A816-6146-ABD4-75869D29D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03917" y="276243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24</a:t>
            </a:r>
          </a:p>
        </p:txBody>
      </p:sp>
      <p:cxnSp>
        <p:nvCxnSpPr>
          <p:cNvPr id="22" name="AutoShape 26">
            <a:extLst>
              <a:ext uri="{FF2B5EF4-FFF2-40B4-BE49-F238E27FC236}">
                <a16:creationId xmlns:a16="http://schemas.microsoft.com/office/drawing/2014/main" id="{747F137D-927A-C946-AB45-8BFA684AFABD}"/>
              </a:ext>
            </a:extLst>
          </p:cNvPr>
          <p:cNvCxnSpPr>
            <a:cxnSpLocks noChangeShapeType="1"/>
            <a:stCxn id="21" idx="6"/>
            <a:endCxn id="9" idx="2"/>
          </p:cNvCxnSpPr>
          <p:nvPr/>
        </p:nvCxnSpPr>
        <p:spPr bwMode="auto">
          <a:xfrm>
            <a:off x="4460306" y="3046676"/>
            <a:ext cx="458023" cy="0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non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36">
            <a:extLst>
              <a:ext uri="{FF2B5EF4-FFF2-40B4-BE49-F238E27FC236}">
                <a16:creationId xmlns:a16="http://schemas.microsoft.com/office/drawing/2014/main" id="{7054BA16-1C38-C148-8BF4-B70B03DD93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0694" y="4688389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39</a:t>
            </a:r>
          </a:p>
        </p:txBody>
      </p:sp>
      <p:cxnSp>
        <p:nvCxnSpPr>
          <p:cNvPr id="24" name="AutoShape 37">
            <a:extLst>
              <a:ext uri="{FF2B5EF4-FFF2-40B4-BE49-F238E27FC236}">
                <a16:creationId xmlns:a16="http://schemas.microsoft.com/office/drawing/2014/main" id="{2FA744EA-0426-5B45-A19C-1C6BE8C361C5}"/>
              </a:ext>
            </a:extLst>
          </p:cNvPr>
          <p:cNvCxnSpPr>
            <a:cxnSpLocks noChangeShapeType="1"/>
            <a:stCxn id="23" idx="0"/>
            <a:endCxn id="27" idx="4"/>
          </p:cNvCxnSpPr>
          <p:nvPr/>
        </p:nvCxnSpPr>
        <p:spPr bwMode="auto">
          <a:xfrm flipV="1">
            <a:off x="7608889" y="4270717"/>
            <a:ext cx="0" cy="41767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38">
            <a:extLst>
              <a:ext uri="{FF2B5EF4-FFF2-40B4-BE49-F238E27FC236}">
                <a16:creationId xmlns:a16="http://schemas.microsoft.com/office/drawing/2014/main" id="{2B01FCDD-898E-FE4E-93BB-B469C18C50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77934" y="370540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41</a:t>
            </a:r>
          </a:p>
        </p:txBody>
      </p:sp>
      <p:cxnSp>
        <p:nvCxnSpPr>
          <p:cNvPr id="26" name="AutoShape 39">
            <a:extLst>
              <a:ext uri="{FF2B5EF4-FFF2-40B4-BE49-F238E27FC236}">
                <a16:creationId xmlns:a16="http://schemas.microsoft.com/office/drawing/2014/main" id="{E27F44D6-CC53-C746-A746-2E560319A51D}"/>
              </a:ext>
            </a:extLst>
          </p:cNvPr>
          <p:cNvCxnSpPr>
            <a:cxnSpLocks noChangeShapeType="1"/>
            <a:stCxn id="25" idx="0"/>
            <a:endCxn id="29" idx="5"/>
          </p:cNvCxnSpPr>
          <p:nvPr/>
        </p:nvCxnSpPr>
        <p:spPr bwMode="auto">
          <a:xfrm flipH="1" flipV="1">
            <a:off x="8790487" y="3247665"/>
            <a:ext cx="865642" cy="457744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40">
            <a:extLst>
              <a:ext uri="{FF2B5EF4-FFF2-40B4-BE49-F238E27FC236}">
                <a16:creationId xmlns:a16="http://schemas.microsoft.com/office/drawing/2014/main" id="{A102C6D7-6ECD-F540-A98C-25F017CDE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0694" y="3702234"/>
            <a:ext cx="556389" cy="5684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18</a:t>
            </a:r>
            <a:endParaRPr lang="en-US" altLang="tr-TR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Oval 41">
            <a:extLst>
              <a:ext uri="{FF2B5EF4-FFF2-40B4-BE49-F238E27FC236}">
                <a16:creationId xmlns:a16="http://schemas.microsoft.com/office/drawing/2014/main" id="{D7006A0F-5FCC-0B41-B828-A7ECA31E8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5899" y="372255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52</a:t>
            </a:r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754CB406-BC75-794D-BC51-4643ECE892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15579" y="276243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30" name="AutoShape 43">
            <a:extLst>
              <a:ext uri="{FF2B5EF4-FFF2-40B4-BE49-F238E27FC236}">
                <a16:creationId xmlns:a16="http://schemas.microsoft.com/office/drawing/2014/main" id="{3967D728-D89F-5544-97ED-1EA94E6262D2}"/>
              </a:ext>
            </a:extLst>
          </p:cNvPr>
          <p:cNvCxnSpPr>
            <a:cxnSpLocks noChangeShapeType="1"/>
            <a:stCxn id="28" idx="0"/>
            <a:endCxn id="29" idx="4"/>
          </p:cNvCxnSpPr>
          <p:nvPr/>
        </p:nvCxnSpPr>
        <p:spPr bwMode="auto">
          <a:xfrm flipH="1" flipV="1">
            <a:off x="8593774" y="3330917"/>
            <a:ext cx="20320" cy="391637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4">
            <a:extLst>
              <a:ext uri="{FF2B5EF4-FFF2-40B4-BE49-F238E27FC236}">
                <a16:creationId xmlns:a16="http://schemas.microsoft.com/office/drawing/2014/main" id="{5CFED5F5-DD40-D64D-8840-A527C30AAAFE}"/>
              </a:ext>
            </a:extLst>
          </p:cNvPr>
          <p:cNvCxnSpPr>
            <a:cxnSpLocks noChangeShapeType="1"/>
            <a:stCxn id="27" idx="7"/>
            <a:endCxn id="29" idx="3"/>
          </p:cNvCxnSpPr>
          <p:nvPr/>
        </p:nvCxnSpPr>
        <p:spPr bwMode="auto">
          <a:xfrm flipV="1">
            <a:off x="7805602" y="3247665"/>
            <a:ext cx="591458" cy="537821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45">
            <a:extLst>
              <a:ext uri="{FF2B5EF4-FFF2-40B4-BE49-F238E27FC236}">
                <a16:creationId xmlns:a16="http://schemas.microsoft.com/office/drawing/2014/main" id="{81C8AC38-94F6-A44B-9056-F24EFBEEF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77934" y="4672514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>
                <a:solidFill>
                  <a:schemeClr val="bg1">
                    <a:lumMod val="95000"/>
                  </a:schemeClr>
                </a:solidFill>
              </a:rPr>
              <a:t>44</a:t>
            </a:r>
          </a:p>
        </p:txBody>
      </p:sp>
      <p:cxnSp>
        <p:nvCxnSpPr>
          <p:cNvPr id="33" name="AutoShape 46">
            <a:extLst>
              <a:ext uri="{FF2B5EF4-FFF2-40B4-BE49-F238E27FC236}">
                <a16:creationId xmlns:a16="http://schemas.microsoft.com/office/drawing/2014/main" id="{32D7F7CF-A6E1-AD47-BB30-4144CD963527}"/>
              </a:ext>
            </a:extLst>
          </p:cNvPr>
          <p:cNvCxnSpPr>
            <a:cxnSpLocks noChangeShapeType="1"/>
            <a:stCxn id="32" idx="0"/>
            <a:endCxn id="25" idx="4"/>
          </p:cNvCxnSpPr>
          <p:nvPr/>
        </p:nvCxnSpPr>
        <p:spPr bwMode="auto">
          <a:xfrm flipV="1">
            <a:off x="9656129" y="4273892"/>
            <a:ext cx="0" cy="398622"/>
          </a:xfrm>
          <a:prstGeom prst="straightConnector1">
            <a:avLst/>
          </a:prstGeom>
          <a:noFill/>
          <a:ln w="47625">
            <a:solidFill>
              <a:schemeClr val="bg1">
                <a:lumMod val="85000"/>
              </a:schemeClr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47">
            <a:extLst>
              <a:ext uri="{FF2B5EF4-FFF2-40B4-BE49-F238E27FC236}">
                <a16:creationId xmlns:a16="http://schemas.microsoft.com/office/drawing/2014/main" id="{D703A399-B49D-914F-B6B6-80402A6D8580}"/>
              </a:ext>
            </a:extLst>
          </p:cNvPr>
          <p:cNvCxnSpPr>
            <a:cxnSpLocks noChangeShapeType="1"/>
            <a:stCxn id="29" idx="0"/>
          </p:cNvCxnSpPr>
          <p:nvPr/>
        </p:nvCxnSpPr>
        <p:spPr bwMode="auto">
          <a:xfrm flipH="1" flipV="1">
            <a:off x="8498146" y="2313173"/>
            <a:ext cx="95628" cy="449261"/>
          </a:xfrm>
          <a:prstGeom prst="straightConnector1">
            <a:avLst/>
          </a:prstGeom>
          <a:noFill/>
          <a:ln w="47625">
            <a:solidFill>
              <a:srgbClr val="92D05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012CDE-48DA-ED41-B8AE-DF61A0716286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5400000" flipH="1" flipV="1">
            <a:off x="4844527" y="728417"/>
            <a:ext cx="2" cy="4068032"/>
          </a:xfrm>
          <a:prstGeom prst="curvedConnector3">
            <a:avLst>
              <a:gd name="adj1" fmla="val 11430100000"/>
            </a:avLst>
          </a:prstGeom>
          <a:ln w="47625" cap="rnd">
            <a:solidFill>
              <a:srgbClr val="FF0000"/>
            </a:solidFill>
            <a:prstDash val="sysDot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8AB668-A10C-AF44-B68B-E0C4D7695B25}"/>
              </a:ext>
            </a:extLst>
          </p:cNvPr>
          <p:cNvSpPr txBox="1"/>
          <p:nvPr/>
        </p:nvSpPr>
        <p:spPr>
          <a:xfrm>
            <a:off x="838200" y="5124157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H’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94281-42EE-E44E-BF8E-93F12C12D4FA}"/>
              </a:ext>
            </a:extLst>
          </p:cNvPr>
          <p:cNvSpPr txBox="1"/>
          <p:nvPr/>
        </p:nvSpPr>
        <p:spPr>
          <a:xfrm>
            <a:off x="10931467" y="5124157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H’’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1EFBA6F0-BB3E-2047-91E5-D301EBEE438F}"/>
              </a:ext>
            </a:extLst>
          </p:cNvPr>
          <p:cNvCxnSpPr>
            <a:cxnSpLocks/>
            <a:stCxn id="9" idx="0"/>
            <a:endCxn id="47" idx="7"/>
          </p:cNvCxnSpPr>
          <p:nvPr/>
        </p:nvCxnSpPr>
        <p:spPr>
          <a:xfrm rot="16200000" flipH="1">
            <a:off x="7898384" y="60573"/>
            <a:ext cx="89617" cy="5493339"/>
          </a:xfrm>
          <a:prstGeom prst="curvedConnector3">
            <a:avLst>
              <a:gd name="adj1" fmla="val -255086"/>
            </a:avLst>
          </a:prstGeom>
          <a:ln w="47625" cap="rnd">
            <a:solidFill>
              <a:srgbClr val="FF0000"/>
            </a:solidFill>
            <a:prstDash val="sysDot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2">
            <a:extLst>
              <a:ext uri="{FF2B5EF4-FFF2-40B4-BE49-F238E27FC236}">
                <a16:creationId xmlns:a16="http://schemas.microsoft.com/office/drawing/2014/main" id="{069A07DF-273D-E54A-97BE-D32A697C2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14955" y="2768799"/>
            <a:ext cx="556389" cy="568483"/>
          </a:xfrm>
          <a:prstGeom prst="ellipse">
            <a:avLst/>
          </a:prstGeom>
          <a:solidFill>
            <a:schemeClr val="tx1"/>
          </a:solidFill>
          <a:ln w="476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sz="2000" b="1" dirty="0">
                <a:solidFill>
                  <a:schemeClr val="bg1">
                    <a:lumMod val="95000"/>
                  </a:schemeClr>
                </a:solidFill>
              </a:rPr>
              <a:t>21</a:t>
            </a:r>
          </a:p>
        </p:txBody>
      </p:sp>
      <p:cxnSp>
        <p:nvCxnSpPr>
          <p:cNvPr id="48" name="AutoShape 11">
            <a:extLst>
              <a:ext uri="{FF2B5EF4-FFF2-40B4-BE49-F238E27FC236}">
                <a16:creationId xmlns:a16="http://schemas.microsoft.com/office/drawing/2014/main" id="{5C568398-EFCD-764F-8DF2-1D8A63C4DAD5}"/>
              </a:ext>
            </a:extLst>
          </p:cNvPr>
          <p:cNvCxnSpPr>
            <a:cxnSpLocks noChangeShapeType="1"/>
            <a:stCxn id="47" idx="2"/>
            <a:endCxn id="29" idx="6"/>
          </p:cNvCxnSpPr>
          <p:nvPr/>
        </p:nvCxnSpPr>
        <p:spPr bwMode="auto">
          <a:xfrm flipH="1" flipV="1">
            <a:off x="8871968" y="3046676"/>
            <a:ext cx="1342987" cy="6365"/>
          </a:xfrm>
          <a:prstGeom prst="straightConnector1">
            <a:avLst/>
          </a:prstGeom>
          <a:noFill/>
          <a:ln w="47625" cap="rnd">
            <a:solidFill>
              <a:schemeClr val="bg1">
                <a:lumMod val="85000"/>
              </a:schemeClr>
            </a:solidFill>
            <a:prstDash val="sysDot"/>
            <a:round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C6E81DA-2F57-E142-963E-3CB9EB24CD2E}"/>
              </a:ext>
            </a:extLst>
          </p:cNvPr>
          <p:cNvCxnSpPr>
            <a:cxnSpLocks/>
            <a:stCxn id="7" idx="0"/>
            <a:endCxn id="47" idx="7"/>
          </p:cNvCxnSpPr>
          <p:nvPr/>
        </p:nvCxnSpPr>
        <p:spPr>
          <a:xfrm rot="16200000" flipH="1">
            <a:off x="8739393" y="901582"/>
            <a:ext cx="89619" cy="3811319"/>
          </a:xfrm>
          <a:prstGeom prst="curvedConnector3">
            <a:avLst>
              <a:gd name="adj1" fmla="val -481817"/>
            </a:avLst>
          </a:prstGeom>
          <a:ln w="47625" cap="rnd">
            <a:solidFill>
              <a:schemeClr val="bg1">
                <a:lumMod val="95000"/>
              </a:schemeClr>
            </a:solidFill>
            <a:prstDash val="sysDot"/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FDFF"/>
                </a:solidFill>
              </a:rPr>
              <a:t>Fibonacci Heap: UNION</a:t>
            </a:r>
            <a:endParaRPr lang="en-US" altLang="tr-TR" b="1" dirty="0">
              <a:solidFill>
                <a:srgbClr val="00FD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990C22-55DA-9F47-B10D-FEDE141AAA97}"/>
                  </a:ext>
                </a:extLst>
              </p:cNvPr>
              <p:cNvSpPr/>
              <p:nvPr/>
            </p:nvSpPr>
            <p:spPr>
              <a:xfrm>
                <a:off x="5908979" y="2661332"/>
                <a:ext cx="5910127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FIB-HEAP-UNION(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,H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) </a:t>
                </a:r>
              </a:p>
              <a:p>
                <a:pPr marL="609600" indent="-609600">
                  <a:buFontTx/>
                  <a:buAutoNum type="arabicPlain"/>
                </a:pP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 = MAKE-HEAP-HEAP()</a:t>
                </a:r>
              </a:p>
              <a:p>
                <a:pPr marL="609600" indent="-609600">
                  <a:buFontTx/>
                  <a:buAutoNum type="arabicPlain"/>
                </a:pP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H.min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.min</a:t>
                </a:r>
              </a:p>
              <a:p>
                <a:pPr marL="609600" indent="-609600">
                  <a:buFontTx/>
                  <a:buAutoNum type="arabicPlain"/>
                </a:pP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Concatenate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the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root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list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of 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with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the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root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list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of H </a:t>
                </a:r>
              </a:p>
              <a:p>
                <a:pPr marL="609600" indent="-609600">
                  <a:buFontTx/>
                  <a:buAutoNum type="arabicPlain"/>
                </a:pPr>
                <a:r>
                  <a:rPr lang="tr-TR" b="1" dirty="0" err="1">
                    <a:solidFill>
                      <a:schemeClr val="accent6">
                        <a:lumMod val="75000"/>
                      </a:schemeClr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(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.min == NIL)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or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(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.min </a:t>
                </a:r>
                <a14:m>
                  <m:oMath xmlns:m="http://schemas.openxmlformats.org/officeDocument/2006/math">
                    <m:r>
                      <a:rPr lang="tr-TR" b="1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NIL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and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.key &lt; 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.key)</a:t>
                </a:r>
              </a:p>
              <a:p>
                <a:pPr marL="609600" indent="-609600">
                  <a:buFontTx/>
                  <a:buAutoNum type="arabicPlain"/>
                </a:pP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H.min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.min</a:t>
                </a:r>
              </a:p>
              <a:p>
                <a:pPr marL="609600" indent="-609600">
                  <a:buFontTx/>
                  <a:buAutoNum type="arabicPlain"/>
                </a:pPr>
                <a:r>
                  <a:rPr lang="tr-TR" b="1" dirty="0" err="1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H.n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.n + </a:t>
                </a:r>
                <a:r>
                  <a:rPr lang="tr-TR" b="1" i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H</a:t>
                </a:r>
                <a:r>
                  <a:rPr lang="tr-TR" b="1" i="1" baseline="-25000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.n</a:t>
                </a:r>
              </a:p>
              <a:p>
                <a:pPr marL="609600" indent="-609600">
                  <a:buFontTx/>
                  <a:buAutoNum type="arabicPlain"/>
                </a:pPr>
                <a:r>
                  <a:rPr lang="tr-TR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</a:rPr>
                  <a:t>Return H </a:t>
                </a:r>
              </a:p>
              <a:p>
                <a:pPr marL="609600" indent="-609600">
                  <a:buFontTx/>
                  <a:buAutoNum type="arabicPlain"/>
                </a:pPr>
                <a:endParaRPr lang="en-US" altLang="tr-TR" b="1" dirty="0">
                  <a:solidFill>
                    <a:srgbClr val="34A8FF"/>
                  </a:solidFill>
                  <a:latin typeface="Courier New" panose="02070309020205020404" pitchFamily="49" charset="0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D990C22-55DA-9F47-B10D-FEDE141AA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979" y="2661332"/>
                <a:ext cx="5910127" cy="3139321"/>
              </a:xfrm>
              <a:prstGeom prst="rect">
                <a:avLst/>
              </a:prstGeom>
              <a:blipFill>
                <a:blip r:embed="rId2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14D0D382-A2EB-EB4A-9744-EBA41EB6E685}"/>
              </a:ext>
            </a:extLst>
          </p:cNvPr>
          <p:cNvSpPr/>
          <p:nvPr/>
        </p:nvSpPr>
        <p:spPr>
          <a:xfrm>
            <a:off x="5908980" y="2388632"/>
            <a:ext cx="5959602" cy="3689018"/>
          </a:xfrm>
          <a:prstGeom prst="rect">
            <a:avLst/>
          </a:prstGeom>
          <a:noFill/>
          <a:ln w="60325">
            <a:solidFill>
              <a:srgbClr val="FDFF97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8C39446-2EF3-ED4A-858C-68D0DE74C214}"/>
              </a:ext>
            </a:extLst>
          </p:cNvPr>
          <p:cNvSpPr txBox="1">
            <a:spLocks/>
          </p:cNvSpPr>
          <p:nvPr/>
        </p:nvSpPr>
        <p:spPr>
          <a:xfrm>
            <a:off x="372894" y="3247391"/>
            <a:ext cx="5910127" cy="296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r-TR" dirty="0">
                <a:ea typeface="ＭＳ Ｐゴシック" panose="020B0600070205080204" pitchFamily="34" charset="-128"/>
              </a:rPr>
              <a:t>Running time.  </a:t>
            </a:r>
            <a:r>
              <a:rPr lang="en-US" altLang="tr-TR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O(1) amortized</a:t>
            </a:r>
            <a:endParaRPr lang="en-US" altLang="tr-TR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Actual cost = O(1).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Change in potential = 0.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Amortized cost = O(1).</a:t>
            </a:r>
          </a:p>
          <a:p>
            <a:pPr marL="0" indent="0"/>
            <a:endParaRPr lang="en-US" altLang="tr-TR" dirty="0">
              <a:ea typeface="ＭＳ Ｐゴシック" panose="020B0600070205080204" pitchFamily="34" charset="-128"/>
            </a:endParaRPr>
          </a:p>
          <a:p>
            <a:endParaRPr lang="tr-TR" altLang="tr-TR" sz="3200" dirty="0"/>
          </a:p>
        </p:txBody>
      </p:sp>
    </p:spTree>
    <p:extLst>
      <p:ext uri="{BB962C8B-B14F-4D97-AF65-F5344CB8AC3E}">
        <p14:creationId xmlns:p14="http://schemas.microsoft.com/office/powerpoint/2010/main" val="4214796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Fibonacci 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1B104C-59B3-3D43-879A-89ECC4BA7B84}"/>
              </a:ext>
            </a:extLst>
          </p:cNvPr>
          <p:cNvCxnSpPr>
            <a:cxnSpLocks/>
          </p:cNvCxnSpPr>
          <p:nvPr/>
        </p:nvCxnSpPr>
        <p:spPr>
          <a:xfrm>
            <a:off x="1178675" y="2097565"/>
            <a:ext cx="8522494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CDDC376-56C3-3343-841F-4C5AB1943738}"/>
              </a:ext>
            </a:extLst>
          </p:cNvPr>
          <p:cNvSpPr/>
          <p:nvPr/>
        </p:nvSpPr>
        <p:spPr>
          <a:xfrm>
            <a:off x="2735804" y="1836666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9CA04E-C750-CE45-BF69-C1DCAFCCC117}"/>
              </a:ext>
            </a:extLst>
          </p:cNvPr>
          <p:cNvSpPr/>
          <p:nvPr/>
        </p:nvSpPr>
        <p:spPr>
          <a:xfrm>
            <a:off x="1322452" y="1823415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7CEB3-9C5F-F140-9EAB-9D4324CEF350}"/>
              </a:ext>
            </a:extLst>
          </p:cNvPr>
          <p:cNvSpPr/>
          <p:nvPr/>
        </p:nvSpPr>
        <p:spPr>
          <a:xfrm>
            <a:off x="2735804" y="274609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23730D-3813-CE46-A792-1BE54F4AB6B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3014100" y="239325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631156-A37E-B74C-B0D6-936E854B8AC8}"/>
              </a:ext>
            </a:extLst>
          </p:cNvPr>
          <p:cNvSpPr txBox="1"/>
          <p:nvPr/>
        </p:nvSpPr>
        <p:spPr>
          <a:xfrm>
            <a:off x="687109" y="453939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7432D-F149-7740-91BC-E69697723C9C}"/>
              </a:ext>
            </a:extLst>
          </p:cNvPr>
          <p:cNvSpPr/>
          <p:nvPr/>
        </p:nvSpPr>
        <p:spPr>
          <a:xfrm>
            <a:off x="3742051" y="275106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100896-81C0-7C49-A2AC-48645E3A6B36}"/>
              </a:ext>
            </a:extLst>
          </p:cNvPr>
          <p:cNvSpPr/>
          <p:nvPr/>
        </p:nvSpPr>
        <p:spPr>
          <a:xfrm>
            <a:off x="4311594" y="1825421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F800F6-6B69-9348-86DF-A7A1F4B35520}"/>
              </a:ext>
            </a:extLst>
          </p:cNvPr>
          <p:cNvSpPr/>
          <p:nvPr/>
        </p:nvSpPr>
        <p:spPr>
          <a:xfrm>
            <a:off x="4795598" y="274609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6108E2-21C7-2B48-9F21-AA557046C054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 flipH="1">
            <a:off x="4020347" y="2300501"/>
            <a:ext cx="372758" cy="450564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8ED556-53F4-5B4E-B00E-D48A2505292C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4786674" y="2300501"/>
            <a:ext cx="287220" cy="445594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807677-A4F8-D84E-A8BE-FAEE90221BF8}"/>
              </a:ext>
            </a:extLst>
          </p:cNvPr>
          <p:cNvSpPr txBox="1"/>
          <p:nvPr/>
        </p:nvSpPr>
        <p:spPr>
          <a:xfrm>
            <a:off x="2198395" y="453939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A175E-28D1-1846-B0AC-4CA3312E9AC9}"/>
              </a:ext>
            </a:extLst>
          </p:cNvPr>
          <p:cNvSpPr txBox="1"/>
          <p:nvPr/>
        </p:nvSpPr>
        <p:spPr>
          <a:xfrm>
            <a:off x="3775292" y="453939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050404-824E-FE4B-9492-F68E9992C8F9}"/>
              </a:ext>
            </a:extLst>
          </p:cNvPr>
          <p:cNvSpPr/>
          <p:nvPr/>
        </p:nvSpPr>
        <p:spPr>
          <a:xfrm>
            <a:off x="7680562" y="275258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22DE2B-A68C-EA4D-902F-20B2EBCE1EA7}"/>
              </a:ext>
            </a:extLst>
          </p:cNvPr>
          <p:cNvSpPr/>
          <p:nvPr/>
        </p:nvSpPr>
        <p:spPr>
          <a:xfrm>
            <a:off x="9259851" y="181834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CCCBEB-ECD9-5140-A0A4-0AF2CC70A538}"/>
              </a:ext>
            </a:extLst>
          </p:cNvPr>
          <p:cNvSpPr/>
          <p:nvPr/>
        </p:nvSpPr>
        <p:spPr>
          <a:xfrm>
            <a:off x="7086337" y="364480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E43AA2-35A1-EE43-B56D-3D339E269F7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364633" y="3227660"/>
            <a:ext cx="397440" cy="41714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1FCD981-A00C-A24B-82CC-6A5CDD6FFC0D}"/>
              </a:ext>
            </a:extLst>
          </p:cNvPr>
          <p:cNvSpPr/>
          <p:nvPr/>
        </p:nvSpPr>
        <p:spPr>
          <a:xfrm>
            <a:off x="8734109" y="2747610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7E52E-F215-1040-B758-C8C1D82D621F}"/>
              </a:ext>
            </a:extLst>
          </p:cNvPr>
          <p:cNvCxnSpPr>
            <a:cxnSpLocks/>
            <a:stCxn id="32" idx="3"/>
            <a:endCxn id="31" idx="7"/>
          </p:cNvCxnSpPr>
          <p:nvPr/>
        </p:nvCxnSpPr>
        <p:spPr>
          <a:xfrm flipH="1">
            <a:off x="8155642" y="2293420"/>
            <a:ext cx="1185720" cy="54067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A42B43-B262-CE4A-A1D7-0DCE3E37F72D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9012405" y="2374931"/>
            <a:ext cx="525742" cy="37267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715FDD-4292-5F43-9D9B-5E79C2D6AAD0}"/>
              </a:ext>
            </a:extLst>
          </p:cNvPr>
          <p:cNvSpPr/>
          <p:nvPr/>
        </p:nvSpPr>
        <p:spPr>
          <a:xfrm>
            <a:off x="10342185" y="274609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6D0CF0-9AE7-334D-A513-1A21F40F59F9}"/>
              </a:ext>
            </a:extLst>
          </p:cNvPr>
          <p:cNvSpPr/>
          <p:nvPr/>
        </p:nvSpPr>
        <p:spPr>
          <a:xfrm>
            <a:off x="9566580" y="2746094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CB1D00-C858-FB45-A330-6CEB0D1F85FD}"/>
              </a:ext>
            </a:extLst>
          </p:cNvPr>
          <p:cNvCxnSpPr>
            <a:cxnSpLocks/>
            <a:stCxn id="40" idx="0"/>
            <a:endCxn id="32" idx="5"/>
          </p:cNvCxnSpPr>
          <p:nvPr/>
        </p:nvCxnSpPr>
        <p:spPr>
          <a:xfrm flipH="1" flipV="1">
            <a:off x="9734931" y="2293420"/>
            <a:ext cx="109945" cy="452674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5EF1B-928D-4744-BC7A-CA37E6DC17DE}"/>
              </a:ext>
            </a:extLst>
          </p:cNvPr>
          <p:cNvCxnSpPr>
            <a:cxnSpLocks/>
            <a:stCxn id="32" idx="6"/>
            <a:endCxn id="39" idx="0"/>
          </p:cNvCxnSpPr>
          <p:nvPr/>
        </p:nvCxnSpPr>
        <p:spPr>
          <a:xfrm>
            <a:off x="9816442" y="2096636"/>
            <a:ext cx="804039" cy="64945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397261-FAFB-A14C-B7F4-54D349CE9031}"/>
              </a:ext>
            </a:extLst>
          </p:cNvPr>
          <p:cNvSpPr txBox="1"/>
          <p:nvPr/>
        </p:nvSpPr>
        <p:spPr>
          <a:xfrm>
            <a:off x="7656084" y="453939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B9D4E-4AB3-614C-8F8B-307E49FBFAC7}"/>
              </a:ext>
            </a:extLst>
          </p:cNvPr>
          <p:cNvSpPr txBox="1"/>
          <p:nvPr/>
        </p:nvSpPr>
        <p:spPr>
          <a:xfrm>
            <a:off x="855529" y="5117511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66DC2-6EAC-D440-BCF5-B62CBF2B1C8A}"/>
              </a:ext>
            </a:extLst>
          </p:cNvPr>
          <p:cNvSpPr txBox="1"/>
          <p:nvPr/>
        </p:nvSpPr>
        <p:spPr>
          <a:xfrm>
            <a:off x="2425035" y="5117511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A26704-A3EA-6F49-9A32-A4730FB4F423}"/>
              </a:ext>
            </a:extLst>
          </p:cNvPr>
          <p:cNvSpPr/>
          <p:nvPr/>
        </p:nvSpPr>
        <p:spPr>
          <a:xfrm>
            <a:off x="7804682" y="3633406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CEB10F-9E42-1443-B30B-62DA8D383E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8077741" y="3261723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80AF707-ECDE-EE48-A077-ED5198C80DEC}"/>
              </a:ext>
            </a:extLst>
          </p:cNvPr>
          <p:cNvSpPr txBox="1"/>
          <p:nvPr/>
        </p:nvSpPr>
        <p:spPr>
          <a:xfrm>
            <a:off x="3949627" y="5117511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F4FA7E-1601-4B41-9D05-0D8BE7109A55}"/>
              </a:ext>
            </a:extLst>
          </p:cNvPr>
          <p:cNvSpPr txBox="1"/>
          <p:nvPr/>
        </p:nvSpPr>
        <p:spPr>
          <a:xfrm>
            <a:off x="7827887" y="5117821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AEBD34-504F-834D-93CF-747AF1BBB129}"/>
              </a:ext>
            </a:extLst>
          </p:cNvPr>
          <p:cNvSpPr txBox="1"/>
          <p:nvPr/>
        </p:nvSpPr>
        <p:spPr>
          <a:xfrm>
            <a:off x="9528726" y="4926708"/>
            <a:ext cx="245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nodes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tree</a:t>
            </a:r>
            <a:endParaRPr lang="tr-T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E79450-2724-8A42-AEBD-2F15426BE6EC}"/>
              </a:ext>
            </a:extLst>
          </p:cNvPr>
          <p:cNvSpPr/>
          <p:nvPr/>
        </p:nvSpPr>
        <p:spPr>
          <a:xfrm>
            <a:off x="5560577" y="2755177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E451A76-2048-484F-9245-072E5926E010}"/>
              </a:ext>
            </a:extLst>
          </p:cNvPr>
          <p:cNvSpPr/>
          <p:nvPr/>
        </p:nvSpPr>
        <p:spPr>
          <a:xfrm>
            <a:off x="6130120" y="1829533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21DC74-CBCC-D44D-ADB0-BCE77F41BEC6}"/>
              </a:ext>
            </a:extLst>
          </p:cNvPr>
          <p:cNvSpPr/>
          <p:nvPr/>
        </p:nvSpPr>
        <p:spPr>
          <a:xfrm>
            <a:off x="6614124" y="2750207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9DBFC7-D9A0-6245-9102-8351A1B24554}"/>
              </a:ext>
            </a:extLst>
          </p:cNvPr>
          <p:cNvCxnSpPr>
            <a:cxnSpLocks/>
            <a:stCxn id="52" idx="3"/>
            <a:endCxn id="51" idx="0"/>
          </p:cNvCxnSpPr>
          <p:nvPr/>
        </p:nvCxnSpPr>
        <p:spPr>
          <a:xfrm flipH="1">
            <a:off x="5838873" y="2304613"/>
            <a:ext cx="372758" cy="450564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7339FA-50EA-2A42-8AA7-C1946ED616A8}"/>
              </a:ext>
            </a:extLst>
          </p:cNvPr>
          <p:cNvCxnSpPr>
            <a:cxnSpLocks/>
            <a:stCxn id="52" idx="5"/>
            <a:endCxn id="53" idx="0"/>
          </p:cNvCxnSpPr>
          <p:nvPr/>
        </p:nvCxnSpPr>
        <p:spPr>
          <a:xfrm>
            <a:off x="6605200" y="2304613"/>
            <a:ext cx="287220" cy="445594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B396065-C50B-1447-B454-903C416E9352}"/>
              </a:ext>
            </a:extLst>
          </p:cNvPr>
          <p:cNvSpPr/>
          <p:nvPr/>
        </p:nvSpPr>
        <p:spPr>
          <a:xfrm>
            <a:off x="5542232" y="3691083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FD5B04-0037-CF42-A0D1-70952429F2E0}"/>
              </a:ext>
            </a:extLst>
          </p:cNvPr>
          <p:cNvCxnSpPr>
            <a:cxnSpLocks/>
          </p:cNvCxnSpPr>
          <p:nvPr/>
        </p:nvCxnSpPr>
        <p:spPr>
          <a:xfrm>
            <a:off x="5824557" y="3309174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7D20E64-94BA-9047-A70F-32AEFA39040D}"/>
              </a:ext>
            </a:extLst>
          </p:cNvPr>
          <p:cNvSpPr txBox="1"/>
          <p:nvPr/>
        </p:nvSpPr>
        <p:spPr>
          <a:xfrm>
            <a:off x="5352189" y="453939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26292C-47FC-154A-897E-78F0B462AD8B}"/>
              </a:ext>
            </a:extLst>
          </p:cNvPr>
          <p:cNvSpPr txBox="1"/>
          <p:nvPr/>
        </p:nvSpPr>
        <p:spPr>
          <a:xfrm>
            <a:off x="5526524" y="5117511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A361A9-FFDA-4142-B518-D5D724DCE389}"/>
              </a:ext>
            </a:extLst>
          </p:cNvPr>
          <p:cNvSpPr/>
          <p:nvPr/>
        </p:nvSpPr>
        <p:spPr>
          <a:xfrm>
            <a:off x="8734109" y="3633406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02E8-FDCE-BD40-97B8-D7A17EF7AAE4}"/>
              </a:ext>
            </a:extLst>
          </p:cNvPr>
          <p:cNvCxnSpPr>
            <a:cxnSpLocks/>
          </p:cNvCxnSpPr>
          <p:nvPr/>
        </p:nvCxnSpPr>
        <p:spPr>
          <a:xfrm>
            <a:off x="9016434" y="3251497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18E90-259B-5C49-A0B0-3E99C9B48DB7}"/>
              </a:ext>
            </a:extLst>
          </p:cNvPr>
          <p:cNvSpPr/>
          <p:nvPr/>
        </p:nvSpPr>
        <p:spPr>
          <a:xfrm>
            <a:off x="1250642" y="5347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NC(0) = 1 </a:t>
            </a:r>
          </a:p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NC(1) = 2 </a:t>
            </a:r>
          </a:p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NC(2) = NC(0) + NC(0) + 1 = 3 </a:t>
            </a:r>
          </a:p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NC(3) = NC(1) + NC(0) + NC(0) + 1 = 5 </a:t>
            </a:r>
          </a:p>
          <a:p>
            <a:r>
              <a:rPr lang="tr-TR" b="1" dirty="0">
                <a:solidFill>
                  <a:schemeClr val="bg1">
                    <a:lumMod val="95000"/>
                  </a:schemeClr>
                </a:solidFill>
              </a:rPr>
              <a:t>NC(4) = NC(2) + NC(1) + NC(0) + NC(0) + 1 = 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8AACE5-1F5D-FA47-9D7F-4CC0A12E2B34}"/>
              </a:ext>
            </a:extLst>
          </p:cNvPr>
          <p:cNvSpPr/>
          <p:nvPr/>
        </p:nvSpPr>
        <p:spPr>
          <a:xfrm>
            <a:off x="8222838" y="5814020"/>
            <a:ext cx="3800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NC(n)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represents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the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smallest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number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of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nodes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that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could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be in a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tree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of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order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6350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4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8" grpId="0"/>
      <p:bldP spid="31" grpId="0" animBg="1"/>
      <p:bldP spid="32" grpId="0" animBg="1"/>
      <p:bldP spid="33" grpId="0" animBg="1"/>
      <p:bldP spid="35" grpId="0" animBg="1"/>
      <p:bldP spid="39" grpId="0" animBg="1"/>
      <p:bldP spid="40" grpId="0" animBg="1"/>
      <p:bldP spid="55" grpId="0"/>
      <p:bldP spid="68" grpId="0" animBg="1"/>
      <p:bldP spid="77" grpId="0"/>
      <p:bldP spid="78" grpId="0"/>
      <p:bldP spid="51" grpId="0" animBg="1"/>
      <p:bldP spid="52" grpId="0" animBg="1"/>
      <p:bldP spid="53" grpId="0" animBg="1"/>
      <p:bldP spid="60" grpId="0" animBg="1"/>
      <p:bldP spid="64" grpId="0"/>
      <p:bldP spid="65" grpId="0"/>
      <p:bldP spid="66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D98CF9DB-E9E5-794B-B411-2A95EE3EAF77}"/>
              </a:ext>
            </a:extLst>
          </p:cNvPr>
          <p:cNvSpPr/>
          <p:nvPr/>
        </p:nvSpPr>
        <p:spPr>
          <a:xfrm>
            <a:off x="3885835" y="2161257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Binomial 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1B104C-59B3-3D43-879A-89ECC4BA7B84}"/>
              </a:ext>
            </a:extLst>
          </p:cNvPr>
          <p:cNvCxnSpPr>
            <a:cxnSpLocks/>
          </p:cNvCxnSpPr>
          <p:nvPr/>
        </p:nvCxnSpPr>
        <p:spPr>
          <a:xfrm>
            <a:off x="2322411" y="2413515"/>
            <a:ext cx="8522494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CDDC376-56C3-3343-841F-4C5AB1943738}"/>
              </a:ext>
            </a:extLst>
          </p:cNvPr>
          <p:cNvSpPr/>
          <p:nvPr/>
        </p:nvSpPr>
        <p:spPr>
          <a:xfrm>
            <a:off x="3879540" y="2152616"/>
            <a:ext cx="556591" cy="556591"/>
          </a:xfrm>
          <a:prstGeom prst="ellipse">
            <a:avLst/>
          </a:prstGeom>
          <a:solidFill>
            <a:srgbClr val="FDFF97"/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9CA04E-C750-CE45-BF69-C1DCAFCCC117}"/>
              </a:ext>
            </a:extLst>
          </p:cNvPr>
          <p:cNvSpPr/>
          <p:nvPr/>
        </p:nvSpPr>
        <p:spPr>
          <a:xfrm>
            <a:off x="2466188" y="2139365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7CEB3-9C5F-F140-9EAB-9D4324CEF350}"/>
              </a:ext>
            </a:extLst>
          </p:cNvPr>
          <p:cNvSpPr/>
          <p:nvPr/>
        </p:nvSpPr>
        <p:spPr>
          <a:xfrm>
            <a:off x="3879540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23730D-3813-CE46-A792-1BE54F4AB6B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4157836" y="270920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631156-A37E-B74C-B0D6-936E854B8AC8}"/>
              </a:ext>
            </a:extLst>
          </p:cNvPr>
          <p:cNvSpPr txBox="1"/>
          <p:nvPr/>
        </p:nvSpPr>
        <p:spPr>
          <a:xfrm>
            <a:off x="1322452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7432D-F149-7740-91BC-E69697723C9C}"/>
              </a:ext>
            </a:extLst>
          </p:cNvPr>
          <p:cNvSpPr/>
          <p:nvPr/>
        </p:nvSpPr>
        <p:spPr>
          <a:xfrm>
            <a:off x="4885787" y="306701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100896-81C0-7C49-A2AC-48645E3A6B36}"/>
              </a:ext>
            </a:extLst>
          </p:cNvPr>
          <p:cNvSpPr/>
          <p:nvPr/>
        </p:nvSpPr>
        <p:spPr>
          <a:xfrm>
            <a:off x="5939334" y="2152616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6DA0BD-A205-F148-9A30-C68C63E4B9DC}"/>
              </a:ext>
            </a:extLst>
          </p:cNvPr>
          <p:cNvSpPr/>
          <p:nvPr/>
        </p:nvSpPr>
        <p:spPr>
          <a:xfrm>
            <a:off x="4885787" y="3998809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C7D1C5-E272-B64A-8592-A897ADCFE3DA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164083" y="3623606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BF800F6-6B69-9348-86DF-A7A1F4B35520}"/>
              </a:ext>
            </a:extLst>
          </p:cNvPr>
          <p:cNvSpPr/>
          <p:nvPr/>
        </p:nvSpPr>
        <p:spPr>
          <a:xfrm>
            <a:off x="5939334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6108E2-21C7-2B48-9F21-AA557046C054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5360867" y="2627696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8ED556-53F4-5B4E-B00E-D48A2505292C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6217630" y="270920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807677-A4F8-D84E-A8BE-FAEE90221BF8}"/>
              </a:ext>
            </a:extLst>
          </p:cNvPr>
          <p:cNvSpPr txBox="1"/>
          <p:nvPr/>
        </p:nvSpPr>
        <p:spPr>
          <a:xfrm>
            <a:off x="2976737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A175E-28D1-1846-B0AC-4CA3312E9AC9}"/>
              </a:ext>
            </a:extLst>
          </p:cNvPr>
          <p:cNvSpPr txBox="1"/>
          <p:nvPr/>
        </p:nvSpPr>
        <p:spPr>
          <a:xfrm>
            <a:off x="4734645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050404-824E-FE4B-9492-F68E9992C8F9}"/>
              </a:ext>
            </a:extLst>
          </p:cNvPr>
          <p:cNvSpPr/>
          <p:nvPr/>
        </p:nvSpPr>
        <p:spPr>
          <a:xfrm>
            <a:off x="7192545" y="306701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22DE2B-A68C-EA4D-902F-20B2EBCE1EA7}"/>
              </a:ext>
            </a:extLst>
          </p:cNvPr>
          <p:cNvSpPr/>
          <p:nvPr/>
        </p:nvSpPr>
        <p:spPr>
          <a:xfrm>
            <a:off x="8771834" y="2132775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CCCBEB-ECD9-5140-A0A4-0AF2CC70A538}"/>
              </a:ext>
            </a:extLst>
          </p:cNvPr>
          <p:cNvSpPr/>
          <p:nvPr/>
        </p:nvSpPr>
        <p:spPr>
          <a:xfrm>
            <a:off x="6598320" y="3959236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E43AA2-35A1-EE43-B56D-3D339E269F7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76616" y="3542095"/>
            <a:ext cx="397440" cy="41714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1FCD981-A00C-A24B-82CC-6A5CDD6FFC0D}"/>
              </a:ext>
            </a:extLst>
          </p:cNvPr>
          <p:cNvSpPr/>
          <p:nvPr/>
        </p:nvSpPr>
        <p:spPr>
          <a:xfrm>
            <a:off x="8246092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7E52E-F215-1040-B758-C8C1D82D621F}"/>
              </a:ext>
            </a:extLst>
          </p:cNvPr>
          <p:cNvCxnSpPr>
            <a:cxnSpLocks/>
            <a:stCxn id="32" idx="3"/>
            <a:endCxn id="31" idx="7"/>
          </p:cNvCxnSpPr>
          <p:nvPr/>
        </p:nvCxnSpPr>
        <p:spPr>
          <a:xfrm flipH="1">
            <a:off x="7667625" y="2607855"/>
            <a:ext cx="1185720" cy="54067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A42B43-B262-CE4A-A1D7-0DCE3E37F72D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8524388" y="2689366"/>
            <a:ext cx="525742" cy="37267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715FDD-4292-5F43-9D9B-5E79C2D6AAD0}"/>
              </a:ext>
            </a:extLst>
          </p:cNvPr>
          <p:cNvSpPr/>
          <p:nvPr/>
        </p:nvSpPr>
        <p:spPr>
          <a:xfrm>
            <a:off x="8251329" y="3990319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6D0CF0-9AE7-334D-A513-1A21F40F59F9}"/>
              </a:ext>
            </a:extLst>
          </p:cNvPr>
          <p:cNvSpPr/>
          <p:nvPr/>
        </p:nvSpPr>
        <p:spPr>
          <a:xfrm>
            <a:off x="9050130" y="3002570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BD21C5-0D85-D141-B266-86296EBC0A32}"/>
              </a:ext>
            </a:extLst>
          </p:cNvPr>
          <p:cNvSpPr/>
          <p:nvPr/>
        </p:nvSpPr>
        <p:spPr>
          <a:xfrm>
            <a:off x="6583658" y="4897736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92AA8C-D4B2-AD42-B10F-CA2DF689B948}"/>
              </a:ext>
            </a:extLst>
          </p:cNvPr>
          <p:cNvCxnSpPr>
            <a:cxnSpLocks/>
          </p:cNvCxnSpPr>
          <p:nvPr/>
        </p:nvCxnSpPr>
        <p:spPr>
          <a:xfrm>
            <a:off x="6865983" y="4515827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CB1D00-C858-FB45-A330-6CEB0D1F85FD}"/>
              </a:ext>
            </a:extLst>
          </p:cNvPr>
          <p:cNvCxnSpPr>
            <a:cxnSpLocks/>
            <a:stCxn id="40" idx="0"/>
            <a:endCxn id="32" idx="5"/>
          </p:cNvCxnSpPr>
          <p:nvPr/>
        </p:nvCxnSpPr>
        <p:spPr>
          <a:xfrm flipH="1" flipV="1">
            <a:off x="9246914" y="2607855"/>
            <a:ext cx="81512" cy="394715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5EF1B-928D-4744-BC7A-CA37E6DC17DE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8524388" y="3618636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397261-FAFB-A14C-B7F4-54D349CE9031}"/>
              </a:ext>
            </a:extLst>
          </p:cNvPr>
          <p:cNvSpPr txBox="1"/>
          <p:nvPr/>
        </p:nvSpPr>
        <p:spPr>
          <a:xfrm>
            <a:off x="7671572" y="52723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B9D4E-4AB3-614C-8F8B-307E49FBFAC7}"/>
              </a:ext>
            </a:extLst>
          </p:cNvPr>
          <p:cNvSpPr txBox="1"/>
          <p:nvPr/>
        </p:nvSpPr>
        <p:spPr>
          <a:xfrm>
            <a:off x="1490872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66DC2-6EAC-D440-BCF5-B62CBF2B1C8A}"/>
              </a:ext>
            </a:extLst>
          </p:cNvPr>
          <p:cNvSpPr txBox="1"/>
          <p:nvPr/>
        </p:nvSpPr>
        <p:spPr>
          <a:xfrm>
            <a:off x="3203377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A26704-A3EA-6F49-9A32-A4730FB4F423}"/>
              </a:ext>
            </a:extLst>
          </p:cNvPr>
          <p:cNvSpPr/>
          <p:nvPr/>
        </p:nvSpPr>
        <p:spPr>
          <a:xfrm>
            <a:off x="7316665" y="3947841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CEB10F-9E42-1443-B30B-62DA8D383E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7589724" y="3576158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80AF707-ECDE-EE48-A077-ED5198C80DEC}"/>
              </a:ext>
            </a:extLst>
          </p:cNvPr>
          <p:cNvSpPr txBox="1"/>
          <p:nvPr/>
        </p:nvSpPr>
        <p:spPr>
          <a:xfrm>
            <a:off x="4908980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F4FA7E-1601-4B41-9D05-0D8BE7109A55}"/>
              </a:ext>
            </a:extLst>
          </p:cNvPr>
          <p:cNvSpPr txBox="1"/>
          <p:nvPr/>
        </p:nvSpPr>
        <p:spPr>
          <a:xfrm>
            <a:off x="7843375" y="5850817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AEBD34-504F-834D-93CF-747AF1BBB129}"/>
              </a:ext>
            </a:extLst>
          </p:cNvPr>
          <p:cNvSpPr txBox="1"/>
          <p:nvPr/>
        </p:nvSpPr>
        <p:spPr>
          <a:xfrm>
            <a:off x="9114073" y="5658669"/>
            <a:ext cx="245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nodes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tree</a:t>
            </a:r>
            <a:endParaRPr lang="tr-T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38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Reference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30</a:t>
            </a:fld>
            <a:endParaRPr lang="en-US" altLang="tr-TR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0F993-8F66-B540-907A-66933A47CDBA}"/>
              </a:ext>
            </a:extLst>
          </p:cNvPr>
          <p:cNvSpPr txBox="1"/>
          <p:nvPr/>
        </p:nvSpPr>
        <p:spPr>
          <a:xfrm>
            <a:off x="1133061" y="-2246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E40B868-858F-5543-891C-6F3C6D1C5E2F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69742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</a:pP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tr-TR" altLang="tr-TR" sz="3600" dirty="0" err="1">
                <a:solidFill>
                  <a:srgbClr val="FFC000"/>
                </a:solidFill>
                <a:latin typeface="Avenir Next" panose="020B0503020202020204" pitchFamily="34" charset="0"/>
              </a:rPr>
              <a:t>Original</a:t>
            </a:r>
            <a:r>
              <a:rPr lang="tr-TR" altLang="tr-TR" sz="3600" dirty="0">
                <a:solidFill>
                  <a:srgbClr val="FFC000"/>
                </a:solidFill>
                <a:latin typeface="Avenir Next" panose="020B0503020202020204" pitchFamily="34" charset="0"/>
              </a:rPr>
              <a:t> </a:t>
            </a:r>
            <a:r>
              <a:rPr lang="tr-TR" altLang="tr-TR" sz="3600" dirty="0" err="1">
                <a:solidFill>
                  <a:srgbClr val="FFC000"/>
                </a:solidFill>
                <a:latin typeface="Avenir Next" panose="020B0503020202020204" pitchFamily="34" charset="0"/>
              </a:rPr>
              <a:t>paper</a:t>
            </a:r>
            <a:r>
              <a:rPr lang="tr-TR" altLang="tr-TR" sz="3600" dirty="0">
                <a:solidFill>
                  <a:srgbClr val="FFC000"/>
                </a:solidFill>
                <a:latin typeface="Avenir Next" panose="020B0503020202020204" pitchFamily="34" charset="0"/>
              </a:rPr>
              <a:t>: </a:t>
            </a:r>
            <a:r>
              <a:rPr lang="tr-TR" altLang="tr-TR" sz="36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https</a:t>
            </a: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://</a:t>
            </a:r>
            <a:r>
              <a:rPr lang="tr-TR" altLang="tr-TR" sz="36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www.cs.princeton.edu</a:t>
            </a: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/</a:t>
            </a:r>
            <a:r>
              <a:rPr lang="tr-TR" altLang="tr-TR" sz="36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courses</a:t>
            </a: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/</a:t>
            </a:r>
            <a:r>
              <a:rPr lang="tr-TR" altLang="tr-TR" sz="36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archive</a:t>
            </a: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/fall03/cs528/</a:t>
            </a:r>
            <a:r>
              <a:rPr lang="tr-TR" altLang="tr-TR" sz="3600" dirty="0" err="1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handouts</a:t>
            </a:r>
            <a:r>
              <a:rPr lang="tr-TR" altLang="tr-TR" sz="36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/fibonacci%20heaps.pdf</a:t>
            </a:r>
            <a:endParaRPr lang="en-US" altLang="tr-TR" sz="3600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Binomial 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1B104C-59B3-3D43-879A-89ECC4BA7B84}"/>
              </a:ext>
            </a:extLst>
          </p:cNvPr>
          <p:cNvCxnSpPr>
            <a:cxnSpLocks/>
          </p:cNvCxnSpPr>
          <p:nvPr/>
        </p:nvCxnSpPr>
        <p:spPr>
          <a:xfrm>
            <a:off x="2322411" y="2413515"/>
            <a:ext cx="8522494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D7CEB3-9C5F-F140-9EAB-9D4324CEF350}"/>
              </a:ext>
            </a:extLst>
          </p:cNvPr>
          <p:cNvSpPr/>
          <p:nvPr/>
        </p:nvSpPr>
        <p:spPr>
          <a:xfrm>
            <a:off x="3879540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23730D-3813-CE46-A792-1BE54F4AB6B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4157836" y="270920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631156-A37E-B74C-B0D6-936E854B8AC8}"/>
              </a:ext>
            </a:extLst>
          </p:cNvPr>
          <p:cNvSpPr txBox="1"/>
          <p:nvPr/>
        </p:nvSpPr>
        <p:spPr>
          <a:xfrm>
            <a:off x="1322452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7432D-F149-7740-91BC-E69697723C9C}"/>
              </a:ext>
            </a:extLst>
          </p:cNvPr>
          <p:cNvSpPr/>
          <p:nvPr/>
        </p:nvSpPr>
        <p:spPr>
          <a:xfrm>
            <a:off x="4885787" y="306701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100896-81C0-7C49-A2AC-48645E3A6B36}"/>
              </a:ext>
            </a:extLst>
          </p:cNvPr>
          <p:cNvSpPr/>
          <p:nvPr/>
        </p:nvSpPr>
        <p:spPr>
          <a:xfrm>
            <a:off x="5939334" y="2152616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6DA0BD-A205-F148-9A30-C68C63E4B9DC}"/>
              </a:ext>
            </a:extLst>
          </p:cNvPr>
          <p:cNvSpPr/>
          <p:nvPr/>
        </p:nvSpPr>
        <p:spPr>
          <a:xfrm>
            <a:off x="4885787" y="3998809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C7D1C5-E272-B64A-8592-A897ADCFE3DA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164083" y="3623606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BF800F6-6B69-9348-86DF-A7A1F4B35520}"/>
              </a:ext>
            </a:extLst>
          </p:cNvPr>
          <p:cNvSpPr/>
          <p:nvPr/>
        </p:nvSpPr>
        <p:spPr>
          <a:xfrm>
            <a:off x="5939334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6108E2-21C7-2B48-9F21-AA557046C054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5360867" y="2627696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8ED556-53F4-5B4E-B00E-D48A2505292C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6217630" y="270920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807677-A4F8-D84E-A8BE-FAEE90221BF8}"/>
              </a:ext>
            </a:extLst>
          </p:cNvPr>
          <p:cNvSpPr txBox="1"/>
          <p:nvPr/>
        </p:nvSpPr>
        <p:spPr>
          <a:xfrm>
            <a:off x="2976737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A175E-28D1-1846-B0AC-4CA3312E9AC9}"/>
              </a:ext>
            </a:extLst>
          </p:cNvPr>
          <p:cNvSpPr txBox="1"/>
          <p:nvPr/>
        </p:nvSpPr>
        <p:spPr>
          <a:xfrm>
            <a:off x="4734645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050404-824E-FE4B-9492-F68E9992C8F9}"/>
              </a:ext>
            </a:extLst>
          </p:cNvPr>
          <p:cNvSpPr/>
          <p:nvPr/>
        </p:nvSpPr>
        <p:spPr>
          <a:xfrm>
            <a:off x="7192545" y="306701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22DE2B-A68C-EA4D-902F-20B2EBCE1EA7}"/>
              </a:ext>
            </a:extLst>
          </p:cNvPr>
          <p:cNvSpPr/>
          <p:nvPr/>
        </p:nvSpPr>
        <p:spPr>
          <a:xfrm>
            <a:off x="8771834" y="2132775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CCCBEB-ECD9-5140-A0A4-0AF2CC70A538}"/>
              </a:ext>
            </a:extLst>
          </p:cNvPr>
          <p:cNvSpPr/>
          <p:nvPr/>
        </p:nvSpPr>
        <p:spPr>
          <a:xfrm>
            <a:off x="6598320" y="3959236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E43AA2-35A1-EE43-B56D-3D339E269F7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76616" y="3542095"/>
            <a:ext cx="397440" cy="41714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1FCD981-A00C-A24B-82CC-6A5CDD6FFC0D}"/>
              </a:ext>
            </a:extLst>
          </p:cNvPr>
          <p:cNvSpPr/>
          <p:nvPr/>
        </p:nvSpPr>
        <p:spPr>
          <a:xfrm>
            <a:off x="8246092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7E52E-F215-1040-B758-C8C1D82D621F}"/>
              </a:ext>
            </a:extLst>
          </p:cNvPr>
          <p:cNvCxnSpPr>
            <a:cxnSpLocks/>
            <a:stCxn id="32" idx="3"/>
            <a:endCxn id="31" idx="7"/>
          </p:cNvCxnSpPr>
          <p:nvPr/>
        </p:nvCxnSpPr>
        <p:spPr>
          <a:xfrm flipH="1">
            <a:off x="7667625" y="2607855"/>
            <a:ext cx="1185720" cy="54067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A42B43-B262-CE4A-A1D7-0DCE3E37F72D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8524388" y="2689366"/>
            <a:ext cx="525742" cy="37267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715FDD-4292-5F43-9D9B-5E79C2D6AAD0}"/>
              </a:ext>
            </a:extLst>
          </p:cNvPr>
          <p:cNvSpPr/>
          <p:nvPr/>
        </p:nvSpPr>
        <p:spPr>
          <a:xfrm>
            <a:off x="8251329" y="3990319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6D0CF0-9AE7-334D-A513-1A21F40F59F9}"/>
              </a:ext>
            </a:extLst>
          </p:cNvPr>
          <p:cNvSpPr/>
          <p:nvPr/>
        </p:nvSpPr>
        <p:spPr>
          <a:xfrm>
            <a:off x="9050130" y="3002570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BD21C5-0D85-D141-B266-86296EBC0A32}"/>
              </a:ext>
            </a:extLst>
          </p:cNvPr>
          <p:cNvSpPr/>
          <p:nvPr/>
        </p:nvSpPr>
        <p:spPr>
          <a:xfrm>
            <a:off x="6583658" y="4897736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92AA8C-D4B2-AD42-B10F-CA2DF689B948}"/>
              </a:ext>
            </a:extLst>
          </p:cNvPr>
          <p:cNvCxnSpPr>
            <a:cxnSpLocks/>
          </p:cNvCxnSpPr>
          <p:nvPr/>
        </p:nvCxnSpPr>
        <p:spPr>
          <a:xfrm>
            <a:off x="6865983" y="4515827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CB1D00-C858-FB45-A330-6CEB0D1F85FD}"/>
              </a:ext>
            </a:extLst>
          </p:cNvPr>
          <p:cNvCxnSpPr>
            <a:cxnSpLocks/>
            <a:stCxn id="40" idx="0"/>
            <a:endCxn id="32" idx="5"/>
          </p:cNvCxnSpPr>
          <p:nvPr/>
        </p:nvCxnSpPr>
        <p:spPr>
          <a:xfrm flipH="1" flipV="1">
            <a:off x="9246914" y="2607855"/>
            <a:ext cx="81512" cy="394715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5EF1B-928D-4744-BC7A-CA37E6DC17DE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8524388" y="3618636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397261-FAFB-A14C-B7F4-54D349CE9031}"/>
              </a:ext>
            </a:extLst>
          </p:cNvPr>
          <p:cNvSpPr txBox="1"/>
          <p:nvPr/>
        </p:nvSpPr>
        <p:spPr>
          <a:xfrm>
            <a:off x="7671572" y="52723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B9D4E-4AB3-614C-8F8B-307E49FBFAC7}"/>
              </a:ext>
            </a:extLst>
          </p:cNvPr>
          <p:cNvSpPr txBox="1"/>
          <p:nvPr/>
        </p:nvSpPr>
        <p:spPr>
          <a:xfrm>
            <a:off x="1490872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66DC2-6EAC-D440-BCF5-B62CBF2B1C8A}"/>
              </a:ext>
            </a:extLst>
          </p:cNvPr>
          <p:cNvSpPr txBox="1"/>
          <p:nvPr/>
        </p:nvSpPr>
        <p:spPr>
          <a:xfrm>
            <a:off x="3203377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A26704-A3EA-6F49-9A32-A4730FB4F423}"/>
              </a:ext>
            </a:extLst>
          </p:cNvPr>
          <p:cNvSpPr/>
          <p:nvPr/>
        </p:nvSpPr>
        <p:spPr>
          <a:xfrm>
            <a:off x="7316665" y="3947841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CEB10F-9E42-1443-B30B-62DA8D383E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7589724" y="3576158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80AF707-ECDE-EE48-A077-ED5198C80DEC}"/>
              </a:ext>
            </a:extLst>
          </p:cNvPr>
          <p:cNvSpPr txBox="1"/>
          <p:nvPr/>
        </p:nvSpPr>
        <p:spPr>
          <a:xfrm>
            <a:off x="4908980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F4FA7E-1601-4B41-9D05-0D8BE7109A55}"/>
              </a:ext>
            </a:extLst>
          </p:cNvPr>
          <p:cNvSpPr txBox="1"/>
          <p:nvPr/>
        </p:nvSpPr>
        <p:spPr>
          <a:xfrm>
            <a:off x="7843375" y="5850817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632D6F-60CF-4F4E-93BA-882CC5E3D973}"/>
              </a:ext>
            </a:extLst>
          </p:cNvPr>
          <p:cNvSpPr/>
          <p:nvPr/>
        </p:nvSpPr>
        <p:spPr>
          <a:xfrm>
            <a:off x="2458804" y="2139365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AEBD34-504F-834D-93CF-747AF1BBB129}"/>
              </a:ext>
            </a:extLst>
          </p:cNvPr>
          <p:cNvSpPr txBox="1"/>
          <p:nvPr/>
        </p:nvSpPr>
        <p:spPr>
          <a:xfrm>
            <a:off x="9114073" y="5658669"/>
            <a:ext cx="245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nodes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tree</a:t>
            </a:r>
            <a:endParaRPr lang="tr-T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9CA04E-C750-CE45-BF69-C1DCAFCCC117}"/>
              </a:ext>
            </a:extLst>
          </p:cNvPr>
          <p:cNvSpPr/>
          <p:nvPr/>
        </p:nvSpPr>
        <p:spPr>
          <a:xfrm>
            <a:off x="2466188" y="2139364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78B5D8-9E57-EF4E-9BD5-BC7D87B0147A}"/>
              </a:ext>
            </a:extLst>
          </p:cNvPr>
          <p:cNvSpPr/>
          <p:nvPr/>
        </p:nvSpPr>
        <p:spPr>
          <a:xfrm>
            <a:off x="3886924" y="2152616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DC376-56C3-3343-841F-4C5AB1943738}"/>
              </a:ext>
            </a:extLst>
          </p:cNvPr>
          <p:cNvSpPr/>
          <p:nvPr/>
        </p:nvSpPr>
        <p:spPr>
          <a:xfrm>
            <a:off x="3879540" y="2152616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1589 0.1344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1B104C-59B3-3D43-879A-89ECC4BA7B84}"/>
              </a:ext>
            </a:extLst>
          </p:cNvPr>
          <p:cNvCxnSpPr>
            <a:cxnSpLocks/>
          </p:cNvCxnSpPr>
          <p:nvPr/>
        </p:nvCxnSpPr>
        <p:spPr>
          <a:xfrm flipV="1">
            <a:off x="1490872" y="2413515"/>
            <a:ext cx="9354033" cy="17396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100896-81C0-7C49-A2AC-48645E3A6B36}"/>
              </a:ext>
            </a:extLst>
          </p:cNvPr>
          <p:cNvSpPr/>
          <p:nvPr/>
        </p:nvSpPr>
        <p:spPr>
          <a:xfrm>
            <a:off x="5939334" y="2152616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Binomial Heap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DC376-56C3-3343-841F-4C5AB1943738}"/>
              </a:ext>
            </a:extLst>
          </p:cNvPr>
          <p:cNvSpPr/>
          <p:nvPr/>
        </p:nvSpPr>
        <p:spPr>
          <a:xfrm>
            <a:off x="3879540" y="2152616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9CA04E-C750-CE45-BF69-C1DCAFCCC117}"/>
              </a:ext>
            </a:extLst>
          </p:cNvPr>
          <p:cNvSpPr/>
          <p:nvPr/>
        </p:nvSpPr>
        <p:spPr>
          <a:xfrm>
            <a:off x="3886063" y="3071314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7CEB3-9C5F-F140-9EAB-9D4324CEF350}"/>
              </a:ext>
            </a:extLst>
          </p:cNvPr>
          <p:cNvSpPr/>
          <p:nvPr/>
        </p:nvSpPr>
        <p:spPr>
          <a:xfrm>
            <a:off x="3879540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23730D-3813-CE46-A792-1BE54F4AB6B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4157836" y="270920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631156-A37E-B74C-B0D6-936E854B8AC8}"/>
              </a:ext>
            </a:extLst>
          </p:cNvPr>
          <p:cNvSpPr txBox="1"/>
          <p:nvPr/>
        </p:nvSpPr>
        <p:spPr>
          <a:xfrm>
            <a:off x="1322452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7432D-F149-7740-91BC-E69697723C9C}"/>
              </a:ext>
            </a:extLst>
          </p:cNvPr>
          <p:cNvSpPr/>
          <p:nvPr/>
        </p:nvSpPr>
        <p:spPr>
          <a:xfrm>
            <a:off x="4885787" y="306701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6DA0BD-A205-F148-9A30-C68C63E4B9DC}"/>
              </a:ext>
            </a:extLst>
          </p:cNvPr>
          <p:cNvSpPr/>
          <p:nvPr/>
        </p:nvSpPr>
        <p:spPr>
          <a:xfrm>
            <a:off x="4885787" y="3998809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C7D1C5-E272-B64A-8592-A897ADCFE3DA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164083" y="3623606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BF800F6-6B69-9348-86DF-A7A1F4B35520}"/>
              </a:ext>
            </a:extLst>
          </p:cNvPr>
          <p:cNvSpPr/>
          <p:nvPr/>
        </p:nvSpPr>
        <p:spPr>
          <a:xfrm>
            <a:off x="5939334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6108E2-21C7-2B48-9F21-AA557046C054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5360867" y="2627696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8ED556-53F4-5B4E-B00E-D48A2505292C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6217630" y="270920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807677-A4F8-D84E-A8BE-FAEE90221BF8}"/>
              </a:ext>
            </a:extLst>
          </p:cNvPr>
          <p:cNvSpPr txBox="1"/>
          <p:nvPr/>
        </p:nvSpPr>
        <p:spPr>
          <a:xfrm>
            <a:off x="2976737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A175E-28D1-1846-B0AC-4CA3312E9AC9}"/>
              </a:ext>
            </a:extLst>
          </p:cNvPr>
          <p:cNvSpPr txBox="1"/>
          <p:nvPr/>
        </p:nvSpPr>
        <p:spPr>
          <a:xfrm>
            <a:off x="4734645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050404-824E-FE4B-9492-F68E9992C8F9}"/>
              </a:ext>
            </a:extLst>
          </p:cNvPr>
          <p:cNvSpPr/>
          <p:nvPr/>
        </p:nvSpPr>
        <p:spPr>
          <a:xfrm>
            <a:off x="7192545" y="306701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22DE2B-A68C-EA4D-902F-20B2EBCE1EA7}"/>
              </a:ext>
            </a:extLst>
          </p:cNvPr>
          <p:cNvSpPr/>
          <p:nvPr/>
        </p:nvSpPr>
        <p:spPr>
          <a:xfrm>
            <a:off x="8771834" y="2132775"/>
            <a:ext cx="556591" cy="556591"/>
          </a:xfrm>
          <a:prstGeom prst="ellipse">
            <a:avLst/>
          </a:prstGeom>
          <a:solidFill>
            <a:schemeClr val="tx1"/>
          </a:solidFill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CCCBEB-ECD9-5140-A0A4-0AF2CC70A538}"/>
              </a:ext>
            </a:extLst>
          </p:cNvPr>
          <p:cNvSpPr/>
          <p:nvPr/>
        </p:nvSpPr>
        <p:spPr>
          <a:xfrm>
            <a:off x="6598320" y="3959236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E43AA2-35A1-EE43-B56D-3D339E269F7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76616" y="3542095"/>
            <a:ext cx="397440" cy="41714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1FCD981-A00C-A24B-82CC-6A5CDD6FFC0D}"/>
              </a:ext>
            </a:extLst>
          </p:cNvPr>
          <p:cNvSpPr/>
          <p:nvPr/>
        </p:nvSpPr>
        <p:spPr>
          <a:xfrm>
            <a:off x="8246092" y="306204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7E52E-F215-1040-B758-C8C1D82D621F}"/>
              </a:ext>
            </a:extLst>
          </p:cNvPr>
          <p:cNvCxnSpPr>
            <a:cxnSpLocks/>
            <a:stCxn id="32" idx="3"/>
            <a:endCxn id="31" idx="7"/>
          </p:cNvCxnSpPr>
          <p:nvPr/>
        </p:nvCxnSpPr>
        <p:spPr>
          <a:xfrm flipH="1">
            <a:off x="7667625" y="2607855"/>
            <a:ext cx="1185720" cy="54067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A42B43-B262-CE4A-A1D7-0DCE3E37F72D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8524388" y="2689366"/>
            <a:ext cx="525742" cy="37267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715FDD-4292-5F43-9D9B-5E79C2D6AAD0}"/>
              </a:ext>
            </a:extLst>
          </p:cNvPr>
          <p:cNvSpPr/>
          <p:nvPr/>
        </p:nvSpPr>
        <p:spPr>
          <a:xfrm>
            <a:off x="8251329" y="3990319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6D0CF0-9AE7-334D-A513-1A21F40F59F9}"/>
              </a:ext>
            </a:extLst>
          </p:cNvPr>
          <p:cNvSpPr/>
          <p:nvPr/>
        </p:nvSpPr>
        <p:spPr>
          <a:xfrm>
            <a:off x="9050130" y="3002570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BD21C5-0D85-D141-B266-86296EBC0A32}"/>
              </a:ext>
            </a:extLst>
          </p:cNvPr>
          <p:cNvSpPr/>
          <p:nvPr/>
        </p:nvSpPr>
        <p:spPr>
          <a:xfrm>
            <a:off x="6583658" y="4897736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92AA8C-D4B2-AD42-B10F-CA2DF689B948}"/>
              </a:ext>
            </a:extLst>
          </p:cNvPr>
          <p:cNvCxnSpPr>
            <a:cxnSpLocks/>
          </p:cNvCxnSpPr>
          <p:nvPr/>
        </p:nvCxnSpPr>
        <p:spPr>
          <a:xfrm>
            <a:off x="6865983" y="4515827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CB1D00-C858-FB45-A330-6CEB0D1F85FD}"/>
              </a:ext>
            </a:extLst>
          </p:cNvPr>
          <p:cNvCxnSpPr>
            <a:cxnSpLocks/>
            <a:stCxn id="40" idx="0"/>
            <a:endCxn id="32" idx="5"/>
          </p:cNvCxnSpPr>
          <p:nvPr/>
        </p:nvCxnSpPr>
        <p:spPr>
          <a:xfrm flipH="1" flipV="1">
            <a:off x="9246914" y="2607855"/>
            <a:ext cx="81512" cy="394715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5EF1B-928D-4744-BC7A-CA37E6DC17DE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8524388" y="3618636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397261-FAFB-A14C-B7F4-54D349CE9031}"/>
              </a:ext>
            </a:extLst>
          </p:cNvPr>
          <p:cNvSpPr txBox="1"/>
          <p:nvPr/>
        </p:nvSpPr>
        <p:spPr>
          <a:xfrm>
            <a:off x="7671572" y="52723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B9D4E-4AB3-614C-8F8B-307E49FBFAC7}"/>
              </a:ext>
            </a:extLst>
          </p:cNvPr>
          <p:cNvSpPr txBox="1"/>
          <p:nvPr/>
        </p:nvSpPr>
        <p:spPr>
          <a:xfrm>
            <a:off x="1490872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66DC2-6EAC-D440-BCF5-B62CBF2B1C8A}"/>
              </a:ext>
            </a:extLst>
          </p:cNvPr>
          <p:cNvSpPr txBox="1"/>
          <p:nvPr/>
        </p:nvSpPr>
        <p:spPr>
          <a:xfrm>
            <a:off x="3203377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A26704-A3EA-6F49-9A32-A4730FB4F423}"/>
              </a:ext>
            </a:extLst>
          </p:cNvPr>
          <p:cNvSpPr/>
          <p:nvPr/>
        </p:nvSpPr>
        <p:spPr>
          <a:xfrm>
            <a:off x="7316665" y="3947841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CEB10F-9E42-1443-B30B-62DA8D383E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7589724" y="3576158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80AF707-ECDE-EE48-A077-ED5198C80DEC}"/>
              </a:ext>
            </a:extLst>
          </p:cNvPr>
          <p:cNvSpPr txBox="1"/>
          <p:nvPr/>
        </p:nvSpPr>
        <p:spPr>
          <a:xfrm>
            <a:off x="4908980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F4FA7E-1601-4B41-9D05-0D8BE7109A55}"/>
              </a:ext>
            </a:extLst>
          </p:cNvPr>
          <p:cNvSpPr txBox="1"/>
          <p:nvPr/>
        </p:nvSpPr>
        <p:spPr>
          <a:xfrm>
            <a:off x="7843375" y="5850817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AEBD34-504F-834D-93CF-747AF1BBB129}"/>
              </a:ext>
            </a:extLst>
          </p:cNvPr>
          <p:cNvSpPr txBox="1"/>
          <p:nvPr/>
        </p:nvSpPr>
        <p:spPr>
          <a:xfrm>
            <a:off x="9114073" y="5658669"/>
            <a:ext cx="245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nodes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tree</a:t>
            </a:r>
            <a:endParaRPr lang="tr-T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632D6F-60CF-4F4E-93BA-882CC5E3D973}"/>
              </a:ext>
            </a:extLst>
          </p:cNvPr>
          <p:cNvSpPr/>
          <p:nvPr/>
        </p:nvSpPr>
        <p:spPr>
          <a:xfrm>
            <a:off x="2458804" y="2139365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03A926-56BD-A04E-9729-22B3E16F5628}"/>
              </a:ext>
            </a:extLst>
          </p:cNvPr>
          <p:cNvSpPr/>
          <p:nvPr/>
        </p:nvSpPr>
        <p:spPr>
          <a:xfrm>
            <a:off x="2466652" y="2129661"/>
            <a:ext cx="556591" cy="556591"/>
          </a:xfrm>
          <a:prstGeom prst="ellipse">
            <a:avLst/>
          </a:prstGeom>
          <a:solidFill>
            <a:srgbClr val="FDFF97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76723B8-5F83-7046-ADBD-AFE342C9CE65}"/>
              </a:ext>
            </a:extLst>
          </p:cNvPr>
          <p:cNvSpPr/>
          <p:nvPr/>
        </p:nvSpPr>
        <p:spPr>
          <a:xfrm>
            <a:off x="1602507" y="2154649"/>
            <a:ext cx="556591" cy="556591"/>
          </a:xfrm>
          <a:prstGeom prst="ellipse">
            <a:avLst/>
          </a:prstGeom>
          <a:solidFill>
            <a:srgbClr val="FDFF97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6FE7F8-5A70-5547-99AD-29E8A5D350D8}"/>
              </a:ext>
            </a:extLst>
          </p:cNvPr>
          <p:cNvCxnSpPr>
            <a:cxnSpLocks/>
          </p:cNvCxnSpPr>
          <p:nvPr/>
        </p:nvCxnSpPr>
        <p:spPr>
          <a:xfrm>
            <a:off x="2750541" y="2718476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90F11B1-2C0F-3F47-A9E8-6A5B62776086}"/>
              </a:ext>
            </a:extLst>
          </p:cNvPr>
          <p:cNvSpPr/>
          <p:nvPr/>
        </p:nvSpPr>
        <p:spPr>
          <a:xfrm>
            <a:off x="3871630" y="2157132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A97449-A477-134A-8B0B-32646612FCCD}"/>
              </a:ext>
            </a:extLst>
          </p:cNvPr>
          <p:cNvSpPr/>
          <p:nvPr/>
        </p:nvSpPr>
        <p:spPr>
          <a:xfrm>
            <a:off x="3871630" y="3066561"/>
            <a:ext cx="556591" cy="556591"/>
          </a:xfrm>
          <a:prstGeom prst="ellipse">
            <a:avLst/>
          </a:prstGeom>
          <a:noFill/>
          <a:ln w="603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875108-02BF-8D4D-8CEF-57A6A88D477C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>
            <a:off x="4149926" y="2713723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8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48 0.14537 L 0.2694 0.26921 " pathEditMode="relative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92 0.13588 " pathEditMode="relative" ptsTypes="AA">
                                      <p:cBhvr>
                                        <p:cTn id="2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92 0.13588 " pathEditMode="relative" ptsTypes="AA">
                                      <p:cBhvr>
                                        <p:cTn id="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006 -0.00255 " pathEditMode="relative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16731 4.0740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6731 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16901 0.016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46" grpId="0" animBg="1"/>
      <p:bldP spid="46" grpId="1" animBg="1"/>
      <p:bldP spid="48" grpId="0" animBg="1"/>
      <p:bldP spid="4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Binomial 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1B104C-59B3-3D43-879A-89ECC4BA7B84}"/>
              </a:ext>
            </a:extLst>
          </p:cNvPr>
          <p:cNvCxnSpPr>
            <a:cxnSpLocks/>
          </p:cNvCxnSpPr>
          <p:nvPr/>
        </p:nvCxnSpPr>
        <p:spPr>
          <a:xfrm>
            <a:off x="2322411" y="2411235"/>
            <a:ext cx="8522494" cy="0"/>
          </a:xfrm>
          <a:prstGeom prst="line">
            <a:avLst/>
          </a:prstGeom>
          <a:ln w="120650">
            <a:solidFill>
              <a:schemeClr val="bg1">
                <a:lumMod val="75000"/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CDDC376-56C3-3343-841F-4C5AB1943738}"/>
              </a:ext>
            </a:extLst>
          </p:cNvPr>
          <p:cNvSpPr/>
          <p:nvPr/>
        </p:nvSpPr>
        <p:spPr>
          <a:xfrm>
            <a:off x="3879540" y="2150336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9CA04E-C750-CE45-BF69-C1DCAFCCC117}"/>
              </a:ext>
            </a:extLst>
          </p:cNvPr>
          <p:cNvSpPr/>
          <p:nvPr/>
        </p:nvSpPr>
        <p:spPr>
          <a:xfrm>
            <a:off x="2466188" y="2137085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7CEB3-9C5F-F140-9EAB-9D4324CEF350}"/>
              </a:ext>
            </a:extLst>
          </p:cNvPr>
          <p:cNvSpPr/>
          <p:nvPr/>
        </p:nvSpPr>
        <p:spPr>
          <a:xfrm>
            <a:off x="3879540" y="305976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23730D-3813-CE46-A792-1BE54F4AB6B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4157836" y="270692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631156-A37E-B74C-B0D6-936E854B8AC8}"/>
              </a:ext>
            </a:extLst>
          </p:cNvPr>
          <p:cNvSpPr txBox="1"/>
          <p:nvPr/>
        </p:nvSpPr>
        <p:spPr>
          <a:xfrm>
            <a:off x="1322452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7432D-F149-7740-91BC-E69697723C9C}"/>
              </a:ext>
            </a:extLst>
          </p:cNvPr>
          <p:cNvSpPr/>
          <p:nvPr/>
        </p:nvSpPr>
        <p:spPr>
          <a:xfrm>
            <a:off x="4885787" y="306473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100896-81C0-7C49-A2AC-48645E3A6B36}"/>
              </a:ext>
            </a:extLst>
          </p:cNvPr>
          <p:cNvSpPr/>
          <p:nvPr/>
        </p:nvSpPr>
        <p:spPr>
          <a:xfrm>
            <a:off x="5939334" y="2150336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6DA0BD-A205-F148-9A30-C68C63E4B9DC}"/>
              </a:ext>
            </a:extLst>
          </p:cNvPr>
          <p:cNvSpPr/>
          <p:nvPr/>
        </p:nvSpPr>
        <p:spPr>
          <a:xfrm>
            <a:off x="4885787" y="3996529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C7D1C5-E272-B64A-8592-A897ADCFE3DA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164083" y="3621326"/>
            <a:ext cx="0" cy="37520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BF800F6-6B69-9348-86DF-A7A1F4B35520}"/>
              </a:ext>
            </a:extLst>
          </p:cNvPr>
          <p:cNvSpPr/>
          <p:nvPr/>
        </p:nvSpPr>
        <p:spPr>
          <a:xfrm>
            <a:off x="5939334" y="305976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6108E2-21C7-2B48-9F21-AA557046C054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5360867" y="2625416"/>
            <a:ext cx="659978" cy="520830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8ED556-53F4-5B4E-B00E-D48A2505292C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6217630" y="2706927"/>
            <a:ext cx="0" cy="352838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807677-A4F8-D84E-A8BE-FAEE90221BF8}"/>
              </a:ext>
            </a:extLst>
          </p:cNvPr>
          <p:cNvSpPr txBox="1"/>
          <p:nvPr/>
        </p:nvSpPr>
        <p:spPr>
          <a:xfrm>
            <a:off x="2976737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A175E-28D1-1846-B0AC-4CA3312E9AC9}"/>
              </a:ext>
            </a:extLst>
          </p:cNvPr>
          <p:cNvSpPr txBox="1"/>
          <p:nvPr/>
        </p:nvSpPr>
        <p:spPr>
          <a:xfrm>
            <a:off x="4734645" y="52684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050404-824E-FE4B-9492-F68E9992C8F9}"/>
              </a:ext>
            </a:extLst>
          </p:cNvPr>
          <p:cNvSpPr/>
          <p:nvPr/>
        </p:nvSpPr>
        <p:spPr>
          <a:xfrm>
            <a:off x="7192545" y="306473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22DE2B-A68C-EA4D-902F-20B2EBCE1EA7}"/>
              </a:ext>
            </a:extLst>
          </p:cNvPr>
          <p:cNvSpPr/>
          <p:nvPr/>
        </p:nvSpPr>
        <p:spPr>
          <a:xfrm>
            <a:off x="8771834" y="2130495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CCCBEB-ECD9-5140-A0A4-0AF2CC70A538}"/>
              </a:ext>
            </a:extLst>
          </p:cNvPr>
          <p:cNvSpPr/>
          <p:nvPr/>
        </p:nvSpPr>
        <p:spPr>
          <a:xfrm>
            <a:off x="6598320" y="3956956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E43AA2-35A1-EE43-B56D-3D339E269F7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76616" y="3539815"/>
            <a:ext cx="397440" cy="41714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1FCD981-A00C-A24B-82CC-6A5CDD6FFC0D}"/>
              </a:ext>
            </a:extLst>
          </p:cNvPr>
          <p:cNvSpPr/>
          <p:nvPr/>
        </p:nvSpPr>
        <p:spPr>
          <a:xfrm>
            <a:off x="8246092" y="3059765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7E52E-F215-1040-B758-C8C1D82D621F}"/>
              </a:ext>
            </a:extLst>
          </p:cNvPr>
          <p:cNvCxnSpPr>
            <a:cxnSpLocks/>
            <a:stCxn id="32" idx="3"/>
            <a:endCxn id="31" idx="7"/>
          </p:cNvCxnSpPr>
          <p:nvPr/>
        </p:nvCxnSpPr>
        <p:spPr>
          <a:xfrm flipH="1">
            <a:off x="7667625" y="2605575"/>
            <a:ext cx="1185720" cy="540671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A42B43-B262-CE4A-A1D7-0DCE3E37F72D}"/>
              </a:ext>
            </a:extLst>
          </p:cNvPr>
          <p:cNvCxnSpPr>
            <a:cxnSpLocks/>
            <a:stCxn id="32" idx="4"/>
            <a:endCxn id="35" idx="0"/>
          </p:cNvCxnSpPr>
          <p:nvPr/>
        </p:nvCxnSpPr>
        <p:spPr>
          <a:xfrm flipH="1">
            <a:off x="8524388" y="2687086"/>
            <a:ext cx="525742" cy="37267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4715FDD-4292-5F43-9D9B-5E79C2D6AAD0}"/>
              </a:ext>
            </a:extLst>
          </p:cNvPr>
          <p:cNvSpPr/>
          <p:nvPr/>
        </p:nvSpPr>
        <p:spPr>
          <a:xfrm>
            <a:off x="8251329" y="3988039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6D0CF0-9AE7-334D-A513-1A21F40F59F9}"/>
              </a:ext>
            </a:extLst>
          </p:cNvPr>
          <p:cNvSpPr/>
          <p:nvPr/>
        </p:nvSpPr>
        <p:spPr>
          <a:xfrm>
            <a:off x="9050130" y="3000290"/>
            <a:ext cx="556591" cy="556591"/>
          </a:xfrm>
          <a:prstGeom prst="ellipse">
            <a:avLst/>
          </a:prstGeom>
          <a:solidFill>
            <a:schemeClr val="lt1"/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0BD21C5-0D85-D141-B266-86296EBC0A32}"/>
              </a:ext>
            </a:extLst>
          </p:cNvPr>
          <p:cNvSpPr/>
          <p:nvPr/>
        </p:nvSpPr>
        <p:spPr>
          <a:xfrm>
            <a:off x="6583658" y="4895456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92AA8C-D4B2-AD42-B10F-CA2DF689B948}"/>
              </a:ext>
            </a:extLst>
          </p:cNvPr>
          <p:cNvCxnSpPr>
            <a:cxnSpLocks/>
          </p:cNvCxnSpPr>
          <p:nvPr/>
        </p:nvCxnSpPr>
        <p:spPr>
          <a:xfrm>
            <a:off x="6865983" y="4513547"/>
            <a:ext cx="0" cy="381339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CB1D00-C858-FB45-A330-6CEB0D1F85FD}"/>
              </a:ext>
            </a:extLst>
          </p:cNvPr>
          <p:cNvCxnSpPr>
            <a:cxnSpLocks/>
            <a:stCxn id="40" idx="0"/>
            <a:endCxn id="32" idx="5"/>
          </p:cNvCxnSpPr>
          <p:nvPr/>
        </p:nvCxnSpPr>
        <p:spPr>
          <a:xfrm flipH="1" flipV="1">
            <a:off x="9246914" y="2605575"/>
            <a:ext cx="81512" cy="394715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05EF1B-928D-4744-BC7A-CA37E6DC17DE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8524388" y="3616356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2397261-FAFB-A14C-B7F4-54D349CE9031}"/>
              </a:ext>
            </a:extLst>
          </p:cNvPr>
          <p:cNvSpPr txBox="1"/>
          <p:nvPr/>
        </p:nvSpPr>
        <p:spPr>
          <a:xfrm>
            <a:off x="7671572" y="52723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Degree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=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8B9D4E-4AB3-614C-8F8B-307E49FBFAC7}"/>
              </a:ext>
            </a:extLst>
          </p:cNvPr>
          <p:cNvSpPr txBox="1"/>
          <p:nvPr/>
        </p:nvSpPr>
        <p:spPr>
          <a:xfrm>
            <a:off x="1490872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66DC2-6EAC-D440-BCF5-B62CBF2B1C8A}"/>
              </a:ext>
            </a:extLst>
          </p:cNvPr>
          <p:cNvSpPr txBox="1"/>
          <p:nvPr/>
        </p:nvSpPr>
        <p:spPr>
          <a:xfrm>
            <a:off x="3203377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DC73B1D-339D-D849-8A83-FE85CEFE3BEB}"/>
              </a:ext>
            </a:extLst>
          </p:cNvPr>
          <p:cNvSpPr/>
          <p:nvPr/>
        </p:nvSpPr>
        <p:spPr>
          <a:xfrm rot="5400000">
            <a:off x="4137118" y="3300099"/>
            <a:ext cx="2092507" cy="906163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758C762-4F64-7F47-AA87-734A37AC00DC}"/>
              </a:ext>
            </a:extLst>
          </p:cNvPr>
          <p:cNvSpPr/>
          <p:nvPr/>
        </p:nvSpPr>
        <p:spPr>
          <a:xfrm rot="5400000">
            <a:off x="5190050" y="2394433"/>
            <a:ext cx="2092507" cy="906163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A26704-A3EA-6F49-9A32-A4730FB4F423}"/>
              </a:ext>
            </a:extLst>
          </p:cNvPr>
          <p:cNvSpPr/>
          <p:nvPr/>
        </p:nvSpPr>
        <p:spPr>
          <a:xfrm>
            <a:off x="7316665" y="3945561"/>
            <a:ext cx="556591" cy="5565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603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CEB10F-9E42-1443-B30B-62DA8D383ED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7589724" y="3573878"/>
            <a:ext cx="5237" cy="371683"/>
          </a:xfrm>
          <a:prstGeom prst="line">
            <a:avLst/>
          </a:prstGeom>
          <a:ln w="412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9C5887F-2307-1E4B-A882-72AC0315C936}"/>
              </a:ext>
            </a:extLst>
          </p:cNvPr>
          <p:cNvSpPr/>
          <p:nvPr/>
        </p:nvSpPr>
        <p:spPr>
          <a:xfrm rot="5400000">
            <a:off x="5765521" y="3475714"/>
            <a:ext cx="2980608" cy="1695784"/>
          </a:xfrm>
          <a:prstGeom prst="ellipse">
            <a:avLst/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09144C7-A465-DB4E-97A5-B63CF8852493}"/>
              </a:ext>
            </a:extLst>
          </p:cNvPr>
          <p:cNvSpPr/>
          <p:nvPr/>
        </p:nvSpPr>
        <p:spPr>
          <a:xfrm rot="5400000">
            <a:off x="7421146" y="2556805"/>
            <a:ext cx="2980608" cy="1695784"/>
          </a:xfrm>
          <a:prstGeom prst="ellipse">
            <a:avLst/>
          </a:prstGeom>
          <a:solidFill>
            <a:srgbClr val="FFC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0AF707-ECDE-EE48-A077-ED5198C80DEC}"/>
              </a:ext>
            </a:extLst>
          </p:cNvPr>
          <p:cNvSpPr txBox="1"/>
          <p:nvPr/>
        </p:nvSpPr>
        <p:spPr>
          <a:xfrm>
            <a:off x="4908980" y="5846568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F4FA7E-1601-4B41-9D05-0D8BE7109A55}"/>
              </a:ext>
            </a:extLst>
          </p:cNvPr>
          <p:cNvSpPr txBox="1"/>
          <p:nvPr/>
        </p:nvSpPr>
        <p:spPr>
          <a:xfrm>
            <a:off x="7843375" y="5850817"/>
            <a:ext cx="975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tr-TR" sz="2000" b="1" baseline="30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=8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AEBD34-504F-834D-93CF-747AF1BBB129}"/>
              </a:ext>
            </a:extLst>
          </p:cNvPr>
          <p:cNvSpPr txBox="1"/>
          <p:nvPr/>
        </p:nvSpPr>
        <p:spPr>
          <a:xfrm>
            <a:off x="9114073" y="5658669"/>
            <a:ext cx="2450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number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nodes</a:t>
            </a:r>
            <a:r>
              <a:rPr lang="tr-TR" sz="2000" b="1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tr-TR" sz="2000" b="1" dirty="0" err="1">
                <a:solidFill>
                  <a:schemeClr val="bg1">
                    <a:lumMod val="95000"/>
                  </a:schemeClr>
                </a:solidFill>
              </a:rPr>
              <a:t>tree</a:t>
            </a:r>
            <a:endParaRPr lang="tr-TR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63" grpId="0" animBg="1"/>
      <p:bldP spid="63" grpId="1" animBg="1"/>
      <p:bldP spid="76" grpId="0" animBg="1"/>
      <p:bldP spid="7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Priority Queues</a:t>
            </a:r>
            <a:endParaRPr lang="en-US" altLang="tr-TR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7</a:t>
            </a:fld>
            <a:endParaRPr lang="en-US" altLang="tr-TR" sz="1400"/>
          </a:p>
        </p:txBody>
      </p:sp>
      <p:sp>
        <p:nvSpPr>
          <p:cNvPr id="66" name="Slide Number Placeholder 3">
            <a:extLst>
              <a:ext uri="{FF2B5EF4-FFF2-40B4-BE49-F238E27FC236}">
                <a16:creationId xmlns:a16="http://schemas.microsoft.com/office/drawing/2014/main" id="{70111951-69F1-1440-94CA-813BACE6CD6F}"/>
              </a:ext>
            </a:extLst>
          </p:cNvPr>
          <p:cNvSpPr txBox="1">
            <a:spLocks/>
          </p:cNvSpPr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fld id="{648E1E2C-22CB-D14C-89CD-A6248D5EA7E8}" type="slidenum">
              <a:rPr lang="en-US" altLang="tr-TR" smtClean="0"/>
              <a:pPr/>
              <a:t>7</a:t>
            </a:fld>
            <a:endParaRPr lang="en-US" altLang="tr-TR" sz="1400"/>
          </a:p>
        </p:txBody>
      </p:sp>
      <p:sp>
        <p:nvSpPr>
          <p:cNvPr id="67" name="Rectangle 2">
            <a:extLst>
              <a:ext uri="{FF2B5EF4-FFF2-40B4-BE49-F238E27FC236}">
                <a16:creationId xmlns:a16="http://schemas.microsoft.com/office/drawing/2014/main" id="{3FA18774-257A-924C-9C2A-0A5D7919FB4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endParaRPr lang="en-US" altLang="tr-TR" dirty="0">
              <a:ea typeface="ＭＳ Ｐゴシック" panose="020B0600070205080204" pitchFamily="34" charset="-128"/>
            </a:endParaRPr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22EDC974-B6BE-4441-A015-A08E5ED8C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66" y="2514600"/>
            <a:ext cx="1828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 dirty="0"/>
              <a:t>make-heap</a:t>
            </a:r>
            <a:endParaRPr kumimoji="0" lang="en-US" altLang="tr-TR" b="1" baseline="30000" dirty="0"/>
          </a:p>
        </p:txBody>
      </p:sp>
      <p:sp>
        <p:nvSpPr>
          <p:cNvPr id="69" name="Rectangle 4">
            <a:extLst>
              <a:ext uri="{FF2B5EF4-FFF2-40B4-BE49-F238E27FC236}">
                <a16:creationId xmlns:a16="http://schemas.microsoft.com/office/drawing/2014/main" id="{467CAAEE-7048-8A43-B6C4-C50BB3FE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66" y="2057400"/>
            <a:ext cx="18288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 dirty="0">
                <a:solidFill>
                  <a:sysClr val="windowText" lastClr="000000"/>
                </a:solidFill>
              </a:rPr>
              <a:t>Operation</a:t>
            </a:r>
            <a:endParaRPr kumimoji="0" lang="en-US" altLang="tr-TR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5">
            <a:extLst>
              <a:ext uri="{FF2B5EF4-FFF2-40B4-BE49-F238E27FC236}">
                <a16:creationId xmlns:a16="http://schemas.microsoft.com/office/drawing/2014/main" id="{3CEA6232-1CC0-8640-B69C-7A8A57BF0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66" y="2895600"/>
            <a:ext cx="1828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insert</a:t>
            </a:r>
            <a:endParaRPr kumimoji="0" lang="en-US" altLang="tr-TR" sz="2000" b="1" baseline="30000"/>
          </a:p>
        </p:txBody>
      </p:sp>
      <p:sp>
        <p:nvSpPr>
          <p:cNvPr id="71" name="Rectangle 6">
            <a:extLst>
              <a:ext uri="{FF2B5EF4-FFF2-40B4-BE49-F238E27FC236}">
                <a16:creationId xmlns:a16="http://schemas.microsoft.com/office/drawing/2014/main" id="{F4D33957-1FEE-5943-8145-FE0BE09F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66" y="3276600"/>
            <a:ext cx="1828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find-min</a:t>
            </a:r>
            <a:endParaRPr kumimoji="0" lang="en-US" altLang="tr-TR" sz="2000" b="1" baseline="3000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C006AEA4-D54D-A942-A5F9-FDE2DFA4B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66" y="3657600"/>
            <a:ext cx="1828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delete-min</a:t>
            </a:r>
            <a:endParaRPr kumimoji="0" lang="en-US" altLang="tr-TR" sz="2000" b="1" baseline="30000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AC5E84A5-2AC4-8C4D-B901-AD80AC153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66" y="4038600"/>
            <a:ext cx="1828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union</a:t>
            </a:r>
            <a:endParaRPr kumimoji="0" lang="en-US" altLang="tr-TR" sz="2000" b="1" baseline="30000"/>
          </a:p>
        </p:txBody>
      </p:sp>
      <p:sp>
        <p:nvSpPr>
          <p:cNvPr id="74" name="Rectangle 9">
            <a:extLst>
              <a:ext uri="{FF2B5EF4-FFF2-40B4-BE49-F238E27FC236}">
                <a16:creationId xmlns:a16="http://schemas.microsoft.com/office/drawing/2014/main" id="{B10208B3-B18A-2840-BAEA-6146B2E8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66" y="4419600"/>
            <a:ext cx="1828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decrease-key</a:t>
            </a:r>
            <a:endParaRPr kumimoji="0" lang="en-US" altLang="tr-TR" sz="2000" b="1" baseline="30000"/>
          </a:p>
        </p:txBody>
      </p:sp>
      <p:sp>
        <p:nvSpPr>
          <p:cNvPr id="75" name="Rectangle 10">
            <a:extLst>
              <a:ext uri="{FF2B5EF4-FFF2-40B4-BE49-F238E27FC236}">
                <a16:creationId xmlns:a16="http://schemas.microsoft.com/office/drawing/2014/main" id="{7756F072-8924-1643-B39E-62D570AF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66" y="4800600"/>
            <a:ext cx="1828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delete</a:t>
            </a:r>
            <a:endParaRPr kumimoji="0" lang="en-US" altLang="tr-TR" sz="2000" b="1" baseline="30000"/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1E0A7C5C-AFB6-614A-9E62-730ADC11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2514600"/>
            <a:ext cx="12192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1BCEF847-6433-E044-8F02-6B823B1A3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2057400"/>
            <a:ext cx="1219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 dirty="0">
                <a:solidFill>
                  <a:sysClr val="windowText" lastClr="000000"/>
                </a:solidFill>
              </a:rPr>
              <a:t>Binary</a:t>
            </a:r>
            <a:endParaRPr kumimoji="0" lang="en-US" altLang="tr-TR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13">
            <a:extLst>
              <a:ext uri="{FF2B5EF4-FFF2-40B4-BE49-F238E27FC236}">
                <a16:creationId xmlns:a16="http://schemas.microsoft.com/office/drawing/2014/main" id="{8EC3C9A2-19B9-1247-9CE7-3FABB77C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2895600"/>
            <a:ext cx="12192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 dirty="0"/>
              <a:t>log N</a:t>
            </a:r>
          </a:p>
        </p:txBody>
      </p:sp>
      <p:sp>
        <p:nvSpPr>
          <p:cNvPr id="79" name="Rectangle 14">
            <a:extLst>
              <a:ext uri="{FF2B5EF4-FFF2-40B4-BE49-F238E27FC236}">
                <a16:creationId xmlns:a16="http://schemas.microsoft.com/office/drawing/2014/main" id="{A6765F4A-1734-8F4F-A2E6-C4E1F1BC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3276600"/>
            <a:ext cx="12192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80" name="Rectangle 15">
            <a:extLst>
              <a:ext uri="{FF2B5EF4-FFF2-40B4-BE49-F238E27FC236}">
                <a16:creationId xmlns:a16="http://schemas.microsoft.com/office/drawing/2014/main" id="{A4829F32-AFDF-5947-A0BC-77664B21C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3657600"/>
            <a:ext cx="12192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  <a:endParaRPr kumimoji="0" lang="en-US" altLang="tr-TR"/>
          </a:p>
        </p:txBody>
      </p:sp>
      <p:sp>
        <p:nvSpPr>
          <p:cNvPr id="81" name="Rectangle 16">
            <a:extLst>
              <a:ext uri="{FF2B5EF4-FFF2-40B4-BE49-F238E27FC236}">
                <a16:creationId xmlns:a16="http://schemas.microsoft.com/office/drawing/2014/main" id="{EFEDB3C9-21C1-1E4D-9E5D-AFACFD82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4038600"/>
            <a:ext cx="12192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N</a:t>
            </a:r>
          </a:p>
        </p:txBody>
      </p:sp>
      <p:sp>
        <p:nvSpPr>
          <p:cNvPr id="82" name="Rectangle 17">
            <a:extLst>
              <a:ext uri="{FF2B5EF4-FFF2-40B4-BE49-F238E27FC236}">
                <a16:creationId xmlns:a16="http://schemas.microsoft.com/office/drawing/2014/main" id="{9D7EE53C-C445-6B4B-B03F-6D4E0297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4419600"/>
            <a:ext cx="12192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</a:p>
        </p:txBody>
      </p:sp>
      <p:sp>
        <p:nvSpPr>
          <p:cNvPr id="83" name="Rectangle 18">
            <a:extLst>
              <a:ext uri="{FF2B5EF4-FFF2-40B4-BE49-F238E27FC236}">
                <a16:creationId xmlns:a16="http://schemas.microsoft.com/office/drawing/2014/main" id="{B7FAE6C2-C8F4-B548-BD86-58B45FB8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4800600"/>
            <a:ext cx="12192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  <a:endParaRPr kumimoji="0" lang="en-US" altLang="tr-TR"/>
          </a:p>
        </p:txBody>
      </p:sp>
      <p:sp>
        <p:nvSpPr>
          <p:cNvPr id="84" name="Rectangle 19">
            <a:extLst>
              <a:ext uri="{FF2B5EF4-FFF2-40B4-BE49-F238E27FC236}">
                <a16:creationId xmlns:a16="http://schemas.microsoft.com/office/drawing/2014/main" id="{372A36CD-BF5E-EA4A-AD00-6CE8912A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66" y="2514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85" name="Rectangle 20">
            <a:extLst>
              <a:ext uri="{FF2B5EF4-FFF2-40B4-BE49-F238E27FC236}">
                <a16:creationId xmlns:a16="http://schemas.microsoft.com/office/drawing/2014/main" id="{54CBC93D-763F-6B4F-8A31-FB37D8669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66" y="2057400"/>
            <a:ext cx="12954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>
                <a:solidFill>
                  <a:sysClr val="windowText" lastClr="000000"/>
                </a:solidFill>
              </a:rPr>
              <a:t>Binomial</a:t>
            </a:r>
            <a:endParaRPr kumimoji="0" lang="en-US" altLang="tr-TR">
              <a:solidFill>
                <a:sysClr val="windowText" lastClr="000000"/>
              </a:solidFill>
            </a:endParaRPr>
          </a:p>
        </p:txBody>
      </p:sp>
      <p:sp>
        <p:nvSpPr>
          <p:cNvPr id="86" name="Rectangle 21">
            <a:extLst>
              <a:ext uri="{FF2B5EF4-FFF2-40B4-BE49-F238E27FC236}">
                <a16:creationId xmlns:a16="http://schemas.microsoft.com/office/drawing/2014/main" id="{761C4D17-D91E-5D4C-B78D-55B9F564B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66" y="2895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</a:p>
        </p:txBody>
      </p:sp>
      <p:sp>
        <p:nvSpPr>
          <p:cNvPr id="87" name="Rectangle 22">
            <a:extLst>
              <a:ext uri="{FF2B5EF4-FFF2-40B4-BE49-F238E27FC236}">
                <a16:creationId xmlns:a16="http://schemas.microsoft.com/office/drawing/2014/main" id="{238A17AD-0157-7945-8332-3E617DD2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66" y="3276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</a:p>
        </p:txBody>
      </p:sp>
      <p:sp>
        <p:nvSpPr>
          <p:cNvPr id="88" name="Rectangle 23">
            <a:extLst>
              <a:ext uri="{FF2B5EF4-FFF2-40B4-BE49-F238E27FC236}">
                <a16:creationId xmlns:a16="http://schemas.microsoft.com/office/drawing/2014/main" id="{41550044-F22B-9A43-B197-3955A1A9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66" y="3657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  <a:endParaRPr kumimoji="0" lang="en-US" altLang="tr-TR"/>
          </a:p>
        </p:txBody>
      </p:sp>
      <p:sp>
        <p:nvSpPr>
          <p:cNvPr id="89" name="Rectangle 24">
            <a:extLst>
              <a:ext uri="{FF2B5EF4-FFF2-40B4-BE49-F238E27FC236}">
                <a16:creationId xmlns:a16="http://schemas.microsoft.com/office/drawing/2014/main" id="{F27C07D1-53DB-6145-96F7-E5617430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66" y="4038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BBB37BAF-CFFA-CC41-85F8-1D4FD42A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66" y="4419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</a:p>
        </p:txBody>
      </p:sp>
      <p:sp>
        <p:nvSpPr>
          <p:cNvPr id="91" name="Rectangle 26">
            <a:extLst>
              <a:ext uri="{FF2B5EF4-FFF2-40B4-BE49-F238E27FC236}">
                <a16:creationId xmlns:a16="http://schemas.microsoft.com/office/drawing/2014/main" id="{3117AF4E-2C83-E84A-91B3-7AD5DD11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66" y="4800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  <a:endParaRPr kumimoji="0" lang="en-US" altLang="tr-TR"/>
          </a:p>
        </p:txBody>
      </p:sp>
      <p:sp>
        <p:nvSpPr>
          <p:cNvPr id="92" name="Rectangle 27">
            <a:extLst>
              <a:ext uri="{FF2B5EF4-FFF2-40B4-BE49-F238E27FC236}">
                <a16:creationId xmlns:a16="http://schemas.microsoft.com/office/drawing/2014/main" id="{50C4BD7E-5491-4B48-9ED9-A4FE7319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766" y="2514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93" name="Rectangle 28">
            <a:extLst>
              <a:ext uri="{FF2B5EF4-FFF2-40B4-BE49-F238E27FC236}">
                <a16:creationId xmlns:a16="http://schemas.microsoft.com/office/drawing/2014/main" id="{0299C516-0E12-5545-B484-CCE822FA6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766" y="2057400"/>
            <a:ext cx="13716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 dirty="0">
                <a:solidFill>
                  <a:sysClr val="windowText" lastClr="000000"/>
                </a:solidFill>
              </a:rPr>
              <a:t>Fibonacci </a:t>
            </a:r>
            <a:r>
              <a:rPr kumimoji="0" lang="en-US" altLang="tr-TR" b="1" baseline="300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†</a:t>
            </a:r>
            <a:endParaRPr kumimoji="0" lang="en-US" altLang="tr-TR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3C7BC790-7795-1740-AAB2-2F201179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766" y="2895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95" name="Rectangle 30">
            <a:extLst>
              <a:ext uri="{FF2B5EF4-FFF2-40B4-BE49-F238E27FC236}">
                <a16:creationId xmlns:a16="http://schemas.microsoft.com/office/drawing/2014/main" id="{5F662E39-24EA-964C-8295-CA3708D74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766" y="3276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96" name="Rectangle 31">
            <a:extLst>
              <a:ext uri="{FF2B5EF4-FFF2-40B4-BE49-F238E27FC236}">
                <a16:creationId xmlns:a16="http://schemas.microsoft.com/office/drawing/2014/main" id="{BE324C59-494D-244A-B363-447AF9C7C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766" y="3657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  <a:endParaRPr kumimoji="0" lang="en-US" altLang="tr-TR"/>
          </a:p>
        </p:txBody>
      </p:sp>
      <p:sp>
        <p:nvSpPr>
          <p:cNvPr id="97" name="Rectangle 32">
            <a:extLst>
              <a:ext uri="{FF2B5EF4-FFF2-40B4-BE49-F238E27FC236}">
                <a16:creationId xmlns:a16="http://schemas.microsoft.com/office/drawing/2014/main" id="{4261F44F-1EE0-ED40-801B-01C6115D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766" y="4038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98" name="Rectangle 33">
            <a:extLst>
              <a:ext uri="{FF2B5EF4-FFF2-40B4-BE49-F238E27FC236}">
                <a16:creationId xmlns:a16="http://schemas.microsoft.com/office/drawing/2014/main" id="{21ED9CA8-33C2-744B-9B84-036739453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766" y="4419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99" name="Rectangle 34">
            <a:extLst>
              <a:ext uri="{FF2B5EF4-FFF2-40B4-BE49-F238E27FC236}">
                <a16:creationId xmlns:a16="http://schemas.microsoft.com/office/drawing/2014/main" id="{9C08E977-8F38-F942-A096-D7F6D13A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766" y="4800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  <a:endParaRPr kumimoji="0" lang="en-US" altLang="tr-TR"/>
          </a:p>
        </p:txBody>
      </p:sp>
      <p:sp>
        <p:nvSpPr>
          <p:cNvPr id="100" name="Rectangle 35">
            <a:extLst>
              <a:ext uri="{FF2B5EF4-FFF2-40B4-BE49-F238E27FC236}">
                <a16:creationId xmlns:a16="http://schemas.microsoft.com/office/drawing/2014/main" id="{25140B0C-B28E-314E-A8E5-1B547A6EA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366" y="2514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101" name="Rectangle 36">
            <a:extLst>
              <a:ext uri="{FF2B5EF4-FFF2-40B4-BE49-F238E27FC236}">
                <a16:creationId xmlns:a16="http://schemas.microsoft.com/office/drawing/2014/main" id="{090AB1C0-494C-474E-B2CF-63586E4A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366" y="2057400"/>
            <a:ext cx="12954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 dirty="0">
                <a:solidFill>
                  <a:sysClr val="windowText" lastClr="000000"/>
                </a:solidFill>
              </a:rPr>
              <a:t>Relaxed</a:t>
            </a:r>
            <a:endParaRPr kumimoji="0" lang="en-US" altLang="tr-TR" dirty="0">
              <a:solidFill>
                <a:sysClr val="windowText" lastClr="000000"/>
              </a:solidFill>
            </a:endParaRPr>
          </a:p>
        </p:txBody>
      </p:sp>
      <p:sp>
        <p:nvSpPr>
          <p:cNvPr id="102" name="Rectangle 37">
            <a:extLst>
              <a:ext uri="{FF2B5EF4-FFF2-40B4-BE49-F238E27FC236}">
                <a16:creationId xmlns:a16="http://schemas.microsoft.com/office/drawing/2014/main" id="{A2E1D54C-150B-7D43-A3B6-AD36B0EE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366" y="2895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103" name="Rectangle 38">
            <a:extLst>
              <a:ext uri="{FF2B5EF4-FFF2-40B4-BE49-F238E27FC236}">
                <a16:creationId xmlns:a16="http://schemas.microsoft.com/office/drawing/2014/main" id="{0C7FA5F2-9350-3945-9415-456AEE20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366" y="3276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104" name="Rectangle 39">
            <a:extLst>
              <a:ext uri="{FF2B5EF4-FFF2-40B4-BE49-F238E27FC236}">
                <a16:creationId xmlns:a16="http://schemas.microsoft.com/office/drawing/2014/main" id="{433D9ACE-DBE3-D545-B27C-7E22ED09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366" y="3657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  <a:endParaRPr kumimoji="0" lang="en-US" altLang="tr-TR"/>
          </a:p>
        </p:txBody>
      </p:sp>
      <p:sp>
        <p:nvSpPr>
          <p:cNvPr id="105" name="Rectangle 40">
            <a:extLst>
              <a:ext uri="{FF2B5EF4-FFF2-40B4-BE49-F238E27FC236}">
                <a16:creationId xmlns:a16="http://schemas.microsoft.com/office/drawing/2014/main" id="{F9EC548A-EC13-7F43-AE47-9755B747A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366" y="4038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106" name="Rectangle 41">
            <a:extLst>
              <a:ext uri="{FF2B5EF4-FFF2-40B4-BE49-F238E27FC236}">
                <a16:creationId xmlns:a16="http://schemas.microsoft.com/office/drawing/2014/main" id="{C5B2121C-70C7-824A-AD34-ED33F1BF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366" y="4419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107" name="Rectangle 42">
            <a:extLst>
              <a:ext uri="{FF2B5EF4-FFF2-40B4-BE49-F238E27FC236}">
                <a16:creationId xmlns:a16="http://schemas.microsoft.com/office/drawing/2014/main" id="{C73240EE-38DD-8649-9B18-402DADF2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366" y="4800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log N</a:t>
            </a:r>
            <a:endParaRPr kumimoji="0" lang="en-US" altLang="tr-TR"/>
          </a:p>
        </p:txBody>
      </p:sp>
      <p:sp>
        <p:nvSpPr>
          <p:cNvPr id="108" name="Rectangle 43">
            <a:extLst>
              <a:ext uri="{FF2B5EF4-FFF2-40B4-BE49-F238E27FC236}">
                <a16:creationId xmlns:a16="http://schemas.microsoft.com/office/drawing/2014/main" id="{B860A40E-54D7-9543-951E-CA5AC7882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66" y="2514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109" name="Rectangle 44">
            <a:extLst>
              <a:ext uri="{FF2B5EF4-FFF2-40B4-BE49-F238E27FC236}">
                <a16:creationId xmlns:a16="http://schemas.microsoft.com/office/drawing/2014/main" id="{3A94B198-5878-C941-9954-0AF9DF022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66" y="2057400"/>
            <a:ext cx="13716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 dirty="0">
                <a:solidFill>
                  <a:sysClr val="windowText" lastClr="000000"/>
                </a:solidFill>
              </a:rPr>
              <a:t>Linked List</a:t>
            </a:r>
            <a:endParaRPr kumimoji="0" lang="en-US" altLang="tr-TR" dirty="0">
              <a:solidFill>
                <a:sysClr val="windowText" lastClr="000000"/>
              </a:solidFill>
            </a:endParaRPr>
          </a:p>
        </p:txBody>
      </p:sp>
      <p:sp>
        <p:nvSpPr>
          <p:cNvPr id="110" name="Rectangle 45">
            <a:extLst>
              <a:ext uri="{FF2B5EF4-FFF2-40B4-BE49-F238E27FC236}">
                <a16:creationId xmlns:a16="http://schemas.microsoft.com/office/drawing/2014/main" id="{BD54CE20-9BC8-9043-B892-457917F6E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66" y="2895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111" name="Rectangle 46">
            <a:extLst>
              <a:ext uri="{FF2B5EF4-FFF2-40B4-BE49-F238E27FC236}">
                <a16:creationId xmlns:a16="http://schemas.microsoft.com/office/drawing/2014/main" id="{5215C23D-8404-9844-96FF-4A54BA50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66" y="3276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N</a:t>
            </a:r>
          </a:p>
        </p:txBody>
      </p:sp>
      <p:sp>
        <p:nvSpPr>
          <p:cNvPr id="112" name="Rectangle 47">
            <a:extLst>
              <a:ext uri="{FF2B5EF4-FFF2-40B4-BE49-F238E27FC236}">
                <a16:creationId xmlns:a16="http://schemas.microsoft.com/office/drawing/2014/main" id="{90822FDB-1CE5-AC45-9B5A-4080EA63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66" y="3657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N</a:t>
            </a:r>
            <a:endParaRPr kumimoji="0" lang="en-US" altLang="tr-TR"/>
          </a:p>
        </p:txBody>
      </p:sp>
      <p:sp>
        <p:nvSpPr>
          <p:cNvPr id="113" name="Rectangle 48">
            <a:extLst>
              <a:ext uri="{FF2B5EF4-FFF2-40B4-BE49-F238E27FC236}">
                <a16:creationId xmlns:a16="http://schemas.microsoft.com/office/drawing/2014/main" id="{E04340F3-35DD-7C45-95B5-B7CFAB25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66" y="4038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114" name="Rectangle 49">
            <a:extLst>
              <a:ext uri="{FF2B5EF4-FFF2-40B4-BE49-F238E27FC236}">
                <a16:creationId xmlns:a16="http://schemas.microsoft.com/office/drawing/2014/main" id="{C24B4DE2-7D12-3046-8F5C-C19A2FC4F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66" y="4419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</a:p>
        </p:txBody>
      </p:sp>
      <p:sp>
        <p:nvSpPr>
          <p:cNvPr id="115" name="Rectangle 50">
            <a:extLst>
              <a:ext uri="{FF2B5EF4-FFF2-40B4-BE49-F238E27FC236}">
                <a16:creationId xmlns:a16="http://schemas.microsoft.com/office/drawing/2014/main" id="{C08D9836-537D-EB45-B6C0-C7F4421E2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66" y="4800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N</a:t>
            </a:r>
            <a:endParaRPr kumimoji="0" lang="en-US" altLang="tr-TR"/>
          </a:p>
        </p:txBody>
      </p:sp>
      <p:sp>
        <p:nvSpPr>
          <p:cNvPr id="116" name="Rectangle 51">
            <a:extLst>
              <a:ext uri="{FF2B5EF4-FFF2-40B4-BE49-F238E27FC236}">
                <a16:creationId xmlns:a16="http://schemas.microsoft.com/office/drawing/2014/main" id="{C650EAEF-893C-914D-866D-945F39B71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766" y="5181600"/>
            <a:ext cx="1828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is-empty</a:t>
            </a:r>
            <a:endParaRPr kumimoji="0" lang="en-US" altLang="tr-TR" sz="2000" b="1" baseline="30000"/>
          </a:p>
        </p:txBody>
      </p:sp>
      <p:sp>
        <p:nvSpPr>
          <p:cNvPr id="117" name="Rectangle 52">
            <a:extLst>
              <a:ext uri="{FF2B5EF4-FFF2-40B4-BE49-F238E27FC236}">
                <a16:creationId xmlns:a16="http://schemas.microsoft.com/office/drawing/2014/main" id="{81EFAD1F-96F7-D14A-986D-BF1ABFB4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5181600"/>
            <a:ext cx="12192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  <a:endParaRPr kumimoji="0" lang="en-US" altLang="tr-TR"/>
          </a:p>
        </p:txBody>
      </p:sp>
      <p:sp>
        <p:nvSpPr>
          <p:cNvPr id="118" name="Rectangle 53">
            <a:extLst>
              <a:ext uri="{FF2B5EF4-FFF2-40B4-BE49-F238E27FC236}">
                <a16:creationId xmlns:a16="http://schemas.microsoft.com/office/drawing/2014/main" id="{F22B7BB7-D88A-C34B-9065-88B23299B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66" y="5181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  <a:endParaRPr kumimoji="0" lang="en-US" altLang="tr-TR"/>
          </a:p>
        </p:txBody>
      </p:sp>
      <p:sp>
        <p:nvSpPr>
          <p:cNvPr id="119" name="Rectangle 54">
            <a:extLst>
              <a:ext uri="{FF2B5EF4-FFF2-40B4-BE49-F238E27FC236}">
                <a16:creationId xmlns:a16="http://schemas.microsoft.com/office/drawing/2014/main" id="{352B7DA5-DE84-ED48-9B5C-202B6F20E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766" y="5181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  <a:endParaRPr kumimoji="0" lang="en-US" altLang="tr-TR"/>
          </a:p>
        </p:txBody>
      </p:sp>
      <p:sp>
        <p:nvSpPr>
          <p:cNvPr id="120" name="Rectangle 55">
            <a:extLst>
              <a:ext uri="{FF2B5EF4-FFF2-40B4-BE49-F238E27FC236}">
                <a16:creationId xmlns:a16="http://schemas.microsoft.com/office/drawing/2014/main" id="{F0FD86E8-42EA-BD49-ADEC-2C5E5F5B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366" y="5181600"/>
            <a:ext cx="12954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  <a:endParaRPr kumimoji="0" lang="en-US" altLang="tr-TR"/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D93281CE-B322-DB44-840C-B3A610A5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66" y="5181600"/>
            <a:ext cx="1371600" cy="381000"/>
          </a:xfrm>
          <a:prstGeom prst="rect">
            <a:avLst/>
          </a:prstGeom>
          <a:solidFill>
            <a:srgbClr val="FDFF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1</a:t>
            </a:r>
            <a:endParaRPr kumimoji="0" lang="en-US" altLang="tr-TR"/>
          </a:p>
        </p:txBody>
      </p:sp>
      <p:sp>
        <p:nvSpPr>
          <p:cNvPr id="122" name="Rectangle 57">
            <a:extLst>
              <a:ext uri="{FF2B5EF4-FFF2-40B4-BE49-F238E27FC236}">
                <a16:creationId xmlns:a16="http://schemas.microsoft.com/office/drawing/2014/main" id="{0EBF0088-2D8F-AC47-90A9-10D62111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66" y="1752600"/>
            <a:ext cx="5181600" cy="304800"/>
          </a:xfrm>
          <a:prstGeom prst="rect">
            <a:avLst/>
          </a:prstGeom>
          <a:solidFill>
            <a:srgbClr val="AB89C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tr-TR" b="1"/>
              <a:t>Heaps</a:t>
            </a:r>
            <a:endParaRPr kumimoji="0" lang="en-US" altLang="tr-TR"/>
          </a:p>
        </p:txBody>
      </p:sp>
      <p:sp>
        <p:nvSpPr>
          <p:cNvPr id="123" name="AutoShape 58">
            <a:extLst>
              <a:ext uri="{FF2B5EF4-FFF2-40B4-BE49-F238E27FC236}">
                <a16:creationId xmlns:a16="http://schemas.microsoft.com/office/drawing/2014/main" id="{C536525D-7EDE-8A4D-BCB7-9C3B4962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166" y="5715000"/>
            <a:ext cx="1981200" cy="838200"/>
          </a:xfrm>
          <a:prstGeom prst="upArrowCallout">
            <a:avLst>
              <a:gd name="adj1" fmla="val 20835"/>
              <a:gd name="adj2" fmla="val 25573"/>
              <a:gd name="adj3" fmla="val 23866"/>
              <a:gd name="adj4" fmla="val 45833"/>
            </a:avLst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182880" tIns="46038" rIns="182880" bIns="46038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tr-TR" b="1"/>
              <a:t>this time</a:t>
            </a:r>
          </a:p>
        </p:txBody>
      </p:sp>
      <p:sp>
        <p:nvSpPr>
          <p:cNvPr id="124" name="Text Box 59">
            <a:extLst>
              <a:ext uri="{FF2B5EF4-FFF2-40B4-BE49-F238E27FC236}">
                <a16:creationId xmlns:a16="http://schemas.microsoft.com/office/drawing/2014/main" id="{888AF425-0DE2-874A-B962-1B8AF783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966" y="1355271"/>
            <a:ext cx="289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600" b="1" dirty="0">
                <a:solidFill>
                  <a:srgbClr val="006600"/>
                </a:solidFill>
                <a:cs typeface="Arial" panose="020B0604020202020204" pitchFamily="34" charset="0"/>
              </a:rPr>
              <a:t>†  </a:t>
            </a:r>
            <a:r>
              <a:rPr lang="en-US" altLang="tr-TR" sz="1600" b="1" dirty="0">
                <a:solidFill>
                  <a:srgbClr val="006600"/>
                </a:solidFill>
              </a:rPr>
              <a:t>amortized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6F636-CC46-B54D-A85B-5E2427C9C4C9}"/>
              </a:ext>
            </a:extLst>
          </p:cNvPr>
          <p:cNvSpPr/>
          <p:nvPr/>
        </p:nvSpPr>
        <p:spPr>
          <a:xfrm>
            <a:off x="3091566" y="3276600"/>
            <a:ext cx="13716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068AD9-8C59-0A44-A860-14074667DF80}"/>
              </a:ext>
            </a:extLst>
          </p:cNvPr>
          <p:cNvSpPr/>
          <p:nvPr/>
        </p:nvSpPr>
        <p:spPr>
          <a:xfrm>
            <a:off x="3081502" y="4419600"/>
            <a:ext cx="1371600" cy="36806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4F773-FF1C-5045-8DCC-967FCBC3E28D}"/>
              </a:ext>
            </a:extLst>
          </p:cNvPr>
          <p:cNvSpPr txBox="1"/>
          <p:nvPr/>
        </p:nvSpPr>
        <p:spPr>
          <a:xfrm>
            <a:off x="3571336" y="-6728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B367F01-A62D-6147-8F4E-4B0B16F6794C}"/>
              </a:ext>
            </a:extLst>
          </p:cNvPr>
          <p:cNvSpPr/>
          <p:nvPr/>
        </p:nvSpPr>
        <p:spPr>
          <a:xfrm>
            <a:off x="3080188" y="4426070"/>
            <a:ext cx="6564578" cy="368060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20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4" grpId="0" animBg="1"/>
      <p:bldP spid="126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Fibonacci Heaps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tr-TR" dirty="0">
                <a:ea typeface="ＭＳ Ｐゴシック" panose="020B0600070205080204" pitchFamily="34" charset="-128"/>
              </a:rPr>
              <a:t>Fibonacci heap history.   </a:t>
            </a:r>
            <a:r>
              <a:rPr lang="en-US" altLang="tr-TR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Fredman</a:t>
            </a:r>
            <a:r>
              <a:rPr lang="en-US" altLang="tr-TR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tr-TR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Tarjan</a:t>
            </a:r>
            <a:r>
              <a:rPr lang="en-US" altLang="tr-TR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(1986)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Ingenious data structure and analysis.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Original motivation:  O(m + n log n) shortest path algorithm.</a:t>
            </a:r>
          </a:p>
          <a:p>
            <a:pPr lvl="2"/>
            <a:r>
              <a:rPr lang="en-US" altLang="tr-TR" dirty="0">
                <a:ea typeface="ＭＳ Ｐゴシック" panose="020B0600070205080204" pitchFamily="34" charset="-128"/>
              </a:rPr>
              <a:t>also led to faster algorithms for MST, weighted bipartite matching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Still ahead of its time.</a:t>
            </a:r>
          </a:p>
          <a:p>
            <a:pPr lvl="1"/>
            <a:endParaRPr lang="en-US" altLang="tr-TR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tr-TR" dirty="0">
                <a:ea typeface="ＭＳ Ｐゴシック" panose="020B0600070205080204" pitchFamily="34" charset="-128"/>
              </a:rPr>
              <a:t>Fibonacci heap intuition.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Similar to binomial heaps, but less structured.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Decrease-key and union run in O(1) time.</a:t>
            </a:r>
          </a:p>
          <a:p>
            <a:pPr lvl="1"/>
            <a:r>
              <a:rPr lang="en-US" altLang="tr-TR" dirty="0">
                <a:ea typeface="ＭＳ Ｐゴシック" panose="020B0600070205080204" pitchFamily="34" charset="-128"/>
              </a:rPr>
              <a:t>"Lazy" unions.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8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34428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A22840-C2A3-C147-B8C9-FF56A1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tr-TR" b="1" dirty="0">
                <a:solidFill>
                  <a:srgbClr val="00FDFF"/>
                </a:solidFill>
              </a:rPr>
              <a:t>Fibonacci Heaps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5FA3A2E-CE7D-AA42-993F-F797B4B32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936625"/>
          </a:xfrm>
        </p:spPr>
        <p:txBody>
          <a:bodyPr>
            <a:normAutofit/>
          </a:bodyPr>
          <a:lstStyle/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supports</a:t>
            </a:r>
            <a:r>
              <a:rPr lang="tr-TR" dirty="0"/>
              <a:t> a set of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constitutes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known</a:t>
            </a:r>
            <a:r>
              <a:rPr lang="tr-TR" dirty="0"/>
              <a:t> as a “</a:t>
            </a:r>
            <a:r>
              <a:rPr lang="tr-TR" dirty="0" err="1">
                <a:solidFill>
                  <a:srgbClr val="FFFF00"/>
                </a:solidFill>
              </a:rPr>
              <a:t>mergeable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 err="1">
                <a:solidFill>
                  <a:srgbClr val="FFFF00"/>
                </a:solidFill>
              </a:rPr>
              <a:t>heap</a:t>
            </a:r>
            <a:r>
              <a:rPr lang="tr-TR" dirty="0"/>
              <a:t>.”</a:t>
            </a:r>
            <a:endParaRPr lang="en-US" altLang="tr-TR" dirty="0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6D3A5C11-01E2-6A41-98A8-1FF5A66D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Osaka" pitchFamily="-84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CB18FDC-0F17-3A45-A0BF-86344939642F}" type="slidenum">
              <a:rPr lang="en-US" altLang="tr-TR" smtClean="0"/>
              <a:pPr>
                <a:spcBef>
                  <a:spcPct val="0"/>
                </a:spcBef>
                <a:buFontTx/>
                <a:buNone/>
                <a:defRPr/>
              </a:pPr>
              <a:t>9</a:t>
            </a:fld>
            <a:endParaRPr lang="en-US" altLang="tr-TR" sz="14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B12AC6-3405-8843-8661-F1431CBE9F7C}"/>
              </a:ext>
            </a:extLst>
          </p:cNvPr>
          <p:cNvSpPr txBox="1">
            <a:spLocks/>
          </p:cNvSpPr>
          <p:nvPr/>
        </p:nvSpPr>
        <p:spPr>
          <a:xfrm>
            <a:off x="6096000" y="2609056"/>
            <a:ext cx="5410200" cy="409654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  <a:p>
            <a:r>
              <a:rPr lang="tr-TR" b="1" dirty="0"/>
              <a:t>EXTRACT-MIN(H) </a:t>
            </a:r>
            <a:r>
              <a:rPr lang="tr-TR" dirty="0" err="1"/>
              <a:t>deletes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element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H </a:t>
            </a:r>
            <a:r>
              <a:rPr lang="tr-TR" dirty="0" err="1"/>
              <a:t>whose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is minimum, </a:t>
            </a:r>
            <a:r>
              <a:rPr lang="tr-TR" dirty="0" err="1"/>
              <a:t>returning</a:t>
            </a:r>
            <a:r>
              <a:rPr lang="tr-TR" dirty="0"/>
              <a:t> a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element. </a:t>
            </a:r>
          </a:p>
          <a:p>
            <a:r>
              <a:rPr lang="tr-TR" b="1" dirty="0"/>
              <a:t>UNION(H</a:t>
            </a:r>
            <a:r>
              <a:rPr lang="tr-TR" b="1" baseline="-25000" dirty="0"/>
              <a:t>1</a:t>
            </a:r>
            <a:r>
              <a:rPr lang="tr-TR" b="1" dirty="0"/>
              <a:t>,H</a:t>
            </a:r>
            <a:r>
              <a:rPr lang="tr-TR" b="1" baseline="-25000" dirty="0"/>
              <a:t>2</a:t>
            </a:r>
            <a:r>
              <a:rPr lang="tr-TR" b="1" dirty="0"/>
              <a:t>)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of </a:t>
            </a:r>
            <a:r>
              <a:rPr lang="tr-TR" dirty="0" err="1"/>
              <a:t>heaps</a:t>
            </a:r>
            <a:r>
              <a:rPr lang="tr-TR" dirty="0"/>
              <a:t> H1 </a:t>
            </a:r>
            <a:r>
              <a:rPr lang="tr-TR" dirty="0" err="1"/>
              <a:t>and</a:t>
            </a:r>
            <a:r>
              <a:rPr lang="tr-TR" dirty="0"/>
              <a:t> H2. </a:t>
            </a:r>
            <a:r>
              <a:rPr lang="tr-TR" dirty="0" err="1"/>
              <a:t>Heaps</a:t>
            </a:r>
            <a:r>
              <a:rPr lang="tr-TR" dirty="0"/>
              <a:t> H1 </a:t>
            </a:r>
            <a:r>
              <a:rPr lang="tr-TR" dirty="0" err="1"/>
              <a:t>and</a:t>
            </a:r>
            <a:r>
              <a:rPr lang="tr-TR" dirty="0"/>
              <a:t> H2 </a:t>
            </a:r>
            <a:r>
              <a:rPr lang="tr-TR" dirty="0" err="1"/>
              <a:t>are</a:t>
            </a:r>
            <a:r>
              <a:rPr lang="tr-TR" dirty="0"/>
              <a:t> “</a:t>
            </a:r>
            <a:r>
              <a:rPr lang="tr-TR" dirty="0" err="1"/>
              <a:t>destroyed</a:t>
            </a:r>
            <a:r>
              <a:rPr lang="tr-TR" dirty="0"/>
              <a:t>”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. </a:t>
            </a:r>
          </a:p>
          <a:p>
            <a:pPr lvl="1"/>
            <a:endParaRPr lang="en-US" altLang="tr-TR" dirty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C765FA-59D6-5841-81C0-AB04EB962F55}"/>
              </a:ext>
            </a:extLst>
          </p:cNvPr>
          <p:cNvSpPr txBox="1">
            <a:spLocks/>
          </p:cNvSpPr>
          <p:nvPr/>
        </p:nvSpPr>
        <p:spPr>
          <a:xfrm>
            <a:off x="838201" y="2609056"/>
            <a:ext cx="5248275" cy="4096544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  <a:p>
            <a:r>
              <a:rPr lang="tr-TR" b="1" dirty="0"/>
              <a:t>MAKE-HEAP() </a:t>
            </a:r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returns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. </a:t>
            </a:r>
          </a:p>
          <a:p>
            <a:r>
              <a:rPr lang="tr-TR" b="1" dirty="0"/>
              <a:t>INSERT(</a:t>
            </a:r>
            <a:r>
              <a:rPr lang="tr-TR" b="1" dirty="0" err="1"/>
              <a:t>H,x</a:t>
            </a:r>
            <a:r>
              <a:rPr lang="tr-TR" b="1" dirty="0"/>
              <a:t>) </a:t>
            </a:r>
            <a:r>
              <a:rPr lang="tr-TR" dirty="0" err="1"/>
              <a:t>inserts</a:t>
            </a:r>
            <a:r>
              <a:rPr lang="tr-TR" dirty="0"/>
              <a:t> element x, </a:t>
            </a:r>
            <a:r>
              <a:rPr lang="tr-TR" dirty="0" err="1"/>
              <a:t>whose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has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filled</a:t>
            </a:r>
            <a:r>
              <a:rPr lang="tr-TR" dirty="0"/>
              <a:t> in,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heap</a:t>
            </a:r>
            <a:r>
              <a:rPr lang="tr-TR" dirty="0"/>
              <a:t> H . </a:t>
            </a:r>
          </a:p>
          <a:p>
            <a:r>
              <a:rPr lang="tr-TR" b="1" dirty="0"/>
              <a:t>MINIMUM (H) </a:t>
            </a:r>
            <a:r>
              <a:rPr lang="tr-TR" dirty="0" err="1"/>
              <a:t>returns</a:t>
            </a:r>
            <a:r>
              <a:rPr lang="tr-TR" dirty="0"/>
              <a:t> a </a:t>
            </a:r>
            <a:r>
              <a:rPr lang="tr-TR" dirty="0" err="1"/>
              <a:t>pointer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element in </a:t>
            </a:r>
            <a:r>
              <a:rPr lang="tr-TR" dirty="0" err="1"/>
              <a:t>heap</a:t>
            </a:r>
            <a:r>
              <a:rPr lang="tr-TR" dirty="0"/>
              <a:t> H </a:t>
            </a:r>
            <a:r>
              <a:rPr lang="tr-TR" dirty="0" err="1"/>
              <a:t>whose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is minimum. </a:t>
            </a:r>
          </a:p>
          <a:p>
            <a:pPr lvl="1"/>
            <a:endParaRPr lang="en-US" altLang="tr-TR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148FF-2367-4D4B-900B-DE72867859B5}"/>
              </a:ext>
            </a:extLst>
          </p:cNvPr>
          <p:cNvSpPr/>
          <p:nvPr/>
        </p:nvSpPr>
        <p:spPr>
          <a:xfrm>
            <a:off x="6086476" y="2762248"/>
            <a:ext cx="5410200" cy="3943351"/>
          </a:xfrm>
          <a:prstGeom prst="rect">
            <a:avLst/>
          </a:prstGeom>
          <a:noFill/>
          <a:ln w="60325">
            <a:solidFill>
              <a:srgbClr val="FDFF97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A8F34-169E-2845-8F51-06D17FF6EBBD}"/>
              </a:ext>
            </a:extLst>
          </p:cNvPr>
          <p:cNvSpPr/>
          <p:nvPr/>
        </p:nvSpPr>
        <p:spPr>
          <a:xfrm>
            <a:off x="838199" y="2762250"/>
            <a:ext cx="5238753" cy="3943350"/>
          </a:xfrm>
          <a:prstGeom prst="rect">
            <a:avLst/>
          </a:prstGeom>
          <a:noFill/>
          <a:ln w="60325">
            <a:solidFill>
              <a:srgbClr val="FDFF97">
                <a:alpha val="7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04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30368</TotalTime>
  <Words>2398</Words>
  <Application>Microsoft Macintosh PowerPoint</Application>
  <PresentationFormat>Widescreen</PresentationFormat>
  <Paragraphs>495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Avenir book</vt:lpstr>
      <vt:lpstr>Avenir Next</vt:lpstr>
      <vt:lpstr>Calibri</vt:lpstr>
      <vt:lpstr>Cambria Math</vt:lpstr>
      <vt:lpstr>Century Gothic</vt:lpstr>
      <vt:lpstr>Courier New</vt:lpstr>
      <vt:lpstr>Monotype Corsiva</vt:lpstr>
      <vt:lpstr>Times New Roman</vt:lpstr>
      <vt:lpstr>Office Theme</vt:lpstr>
      <vt:lpstr>Analysis of Algorithms BLG 335E</vt:lpstr>
      <vt:lpstr>Binomial Heap</vt:lpstr>
      <vt:lpstr>Binomial Heap</vt:lpstr>
      <vt:lpstr>Binomial Heap</vt:lpstr>
      <vt:lpstr>Binomial Heap</vt:lpstr>
      <vt:lpstr>Binomial Heap</vt:lpstr>
      <vt:lpstr>Priority Queues</vt:lpstr>
      <vt:lpstr>Fibonacci Heaps</vt:lpstr>
      <vt:lpstr>Fibonacci Heaps</vt:lpstr>
      <vt:lpstr>Fibonacci Heaps</vt:lpstr>
      <vt:lpstr>Fibonacci Heap</vt:lpstr>
      <vt:lpstr>Fibonacci Heap</vt:lpstr>
      <vt:lpstr>Potential Function</vt:lpstr>
      <vt:lpstr>Fibonacci Heap: INSERT</vt:lpstr>
      <vt:lpstr>Fibonacci Heap: INSERT</vt:lpstr>
      <vt:lpstr>Fibonacci Heap: INSERT</vt:lpstr>
      <vt:lpstr>Fibonacci Heap: EXTRACT-MIN</vt:lpstr>
      <vt:lpstr>Fibonacci Heap: EXTRACT-MIN</vt:lpstr>
      <vt:lpstr>Fibonacci Heap: EXTRACT-MIN</vt:lpstr>
      <vt:lpstr>Fibonacci Heap: EXTRACT-MIN</vt:lpstr>
      <vt:lpstr>Fibonacci Heap: EXTRACT-MIN</vt:lpstr>
      <vt:lpstr>Fibonacci Heap: DECREASE KEY</vt:lpstr>
      <vt:lpstr>Fibonacci Heap: DECREASE KEY</vt:lpstr>
      <vt:lpstr>Fibonacci Heap: DECREASE-KEY</vt:lpstr>
      <vt:lpstr>Fibonacci Heap: UNION</vt:lpstr>
      <vt:lpstr>Fibonacci Heap: UNION</vt:lpstr>
      <vt:lpstr>Fibonacci Heap: UNION</vt:lpstr>
      <vt:lpstr>Fibonacci Heap: UNION</vt:lpstr>
      <vt:lpstr>Fibonacci Heap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Islem Rekik (Staff)</dc:creator>
  <cp:lastModifiedBy>Microsoft Office User</cp:lastModifiedBy>
  <cp:revision>2729</cp:revision>
  <cp:lastPrinted>2017-03-02T20:45:41Z</cp:lastPrinted>
  <dcterms:created xsi:type="dcterms:W3CDTF">2017-01-09T11:39:11Z</dcterms:created>
  <dcterms:modified xsi:type="dcterms:W3CDTF">2019-12-24T13:30:14Z</dcterms:modified>
</cp:coreProperties>
</file>