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1" r:id="rId1"/>
  </p:sldMasterIdLst>
  <p:notesMasterIdLst>
    <p:notesMasterId r:id="rId54"/>
  </p:notesMasterIdLst>
  <p:handoutMasterIdLst>
    <p:handoutMasterId r:id="rId55"/>
  </p:handoutMasterIdLst>
  <p:sldIdLst>
    <p:sldId id="256" r:id="rId2"/>
    <p:sldId id="272" r:id="rId3"/>
    <p:sldId id="257" r:id="rId4"/>
    <p:sldId id="308" r:id="rId5"/>
    <p:sldId id="309" r:id="rId6"/>
    <p:sldId id="313" r:id="rId7"/>
    <p:sldId id="314" r:id="rId8"/>
    <p:sldId id="315" r:id="rId9"/>
    <p:sldId id="316" r:id="rId10"/>
    <p:sldId id="317" r:id="rId11"/>
    <p:sldId id="318" r:id="rId12"/>
    <p:sldId id="496" r:id="rId13"/>
    <p:sldId id="321" r:id="rId14"/>
    <p:sldId id="328" r:id="rId15"/>
    <p:sldId id="329" r:id="rId16"/>
    <p:sldId id="348" r:id="rId17"/>
    <p:sldId id="347" r:id="rId18"/>
    <p:sldId id="330" r:id="rId19"/>
    <p:sldId id="331" r:id="rId20"/>
    <p:sldId id="33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349" r:id="rId35"/>
    <p:sldId id="512" r:id="rId36"/>
    <p:sldId id="497" r:id="rId37"/>
    <p:sldId id="498" r:id="rId38"/>
    <p:sldId id="499" r:id="rId39"/>
    <p:sldId id="500" r:id="rId40"/>
    <p:sldId id="501" r:id="rId41"/>
    <p:sldId id="502" r:id="rId42"/>
    <p:sldId id="503" r:id="rId43"/>
    <p:sldId id="504" r:id="rId44"/>
    <p:sldId id="505" r:id="rId45"/>
    <p:sldId id="506" r:id="rId46"/>
    <p:sldId id="507" r:id="rId47"/>
    <p:sldId id="508" r:id="rId48"/>
    <p:sldId id="509" r:id="rId49"/>
    <p:sldId id="510" r:id="rId50"/>
    <p:sldId id="511" r:id="rId51"/>
    <p:sldId id="513" r:id="rId52"/>
    <p:sldId id="514" r:id="rId5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2"/>
    <p:restoredTop sz="78534" autoAdjust="0"/>
  </p:normalViewPr>
  <p:slideViewPr>
    <p:cSldViewPr>
      <p:cViewPr>
        <p:scale>
          <a:sx n="56" d="100"/>
          <a:sy n="56" d="100"/>
        </p:scale>
        <p:origin x="1696" y="-168"/>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3132" y="-7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7369A852-DB5A-43F9-B68E-B25D2FD64597}" type="datetimeFigureOut">
              <a:rPr lang="tr-TR" smtClean="0"/>
              <a:t>22.10.2019</a:t>
            </a:fld>
            <a:endParaRPr lang="tr-TR"/>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1BAC88D2-E333-426A-A920-2D075BCDF6C7}" type="slidenum">
              <a:rPr lang="tr-TR" smtClean="0"/>
              <a:t>‹#›</a:t>
            </a:fld>
            <a:endParaRPr lang="tr-TR"/>
          </a:p>
        </p:txBody>
      </p:sp>
    </p:spTree>
    <p:extLst>
      <p:ext uri="{BB962C8B-B14F-4D97-AF65-F5344CB8AC3E}">
        <p14:creationId xmlns:p14="http://schemas.microsoft.com/office/powerpoint/2010/main" val="2377211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6EF266-CD00-4E8E-A907-69C40E0A6D2C}" type="datetimeFigureOut">
              <a:rPr lang="tr-TR" smtClean="0"/>
              <a:t>22.10.2019</a:t>
            </a:fld>
            <a:endParaRPr lang="tr-TR"/>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0C0938D-1E5C-4A3F-BAE0-89C218C353DC}" type="slidenum">
              <a:rPr lang="tr-TR" smtClean="0"/>
              <a:t>‹#›</a:t>
            </a:fld>
            <a:endParaRPr lang="tr-TR"/>
          </a:p>
        </p:txBody>
      </p:sp>
    </p:spTree>
    <p:extLst>
      <p:ext uri="{BB962C8B-B14F-4D97-AF65-F5344CB8AC3E}">
        <p14:creationId xmlns:p14="http://schemas.microsoft.com/office/powerpoint/2010/main" val="364730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en-US" dirty="0" smtClean="0"/>
              <a:t>The current situation</a:t>
            </a:r>
          </a:p>
          <a:p>
            <a:pPr lvl="1"/>
            <a:r>
              <a:rPr lang="en-US" altLang="en-US" dirty="0" smtClean="0"/>
              <a:t>The functionality the new system should support</a:t>
            </a:r>
          </a:p>
          <a:p>
            <a:pPr lvl="1"/>
            <a:r>
              <a:rPr lang="en-US" altLang="en-US" dirty="0" smtClean="0"/>
              <a:t>The environment in which the system will be deployed</a:t>
            </a:r>
          </a:p>
          <a:p>
            <a:pPr lvl="1"/>
            <a:r>
              <a:rPr lang="en-US" altLang="en-US" dirty="0" smtClean="0"/>
              <a:t>Deliverables expected by the client</a:t>
            </a:r>
          </a:p>
          <a:p>
            <a:pPr lvl="1"/>
            <a:r>
              <a:rPr lang="en-US" altLang="en-US" dirty="0" smtClean="0"/>
              <a:t>Delivery dates</a:t>
            </a:r>
          </a:p>
          <a:p>
            <a:pPr lvl="1"/>
            <a:r>
              <a:rPr lang="en-US" altLang="en-US" dirty="0" smtClean="0"/>
              <a:t>A set of acceptance criteria</a:t>
            </a:r>
          </a:p>
          <a:p>
            <a:endParaRPr lang="en-GB" dirty="0"/>
          </a:p>
        </p:txBody>
      </p:sp>
      <p:sp>
        <p:nvSpPr>
          <p:cNvPr id="4" name="Slide Number Placeholder 3"/>
          <p:cNvSpPr>
            <a:spLocks noGrp="1"/>
          </p:cNvSpPr>
          <p:nvPr>
            <p:ph type="sldNum" sz="quarter" idx="10"/>
          </p:nvPr>
        </p:nvSpPr>
        <p:spPr/>
        <p:txBody>
          <a:bodyPr/>
          <a:lstStyle/>
          <a:p>
            <a:fld id="{D0C0938D-1E5C-4A3F-BAE0-89C218C353DC}" type="slidenum">
              <a:rPr lang="tr-TR" smtClean="0"/>
              <a:t>7</a:t>
            </a:fld>
            <a:endParaRPr lang="tr-TR"/>
          </a:p>
        </p:txBody>
      </p:sp>
    </p:spTree>
    <p:extLst>
      <p:ext uri="{BB962C8B-B14F-4D97-AF65-F5344CB8AC3E}">
        <p14:creationId xmlns:p14="http://schemas.microsoft.com/office/powerpoint/2010/main" val="1094097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de-DE" altLang="en-US" smtClean="0"/>
          </a:p>
        </p:txBody>
      </p:sp>
      <p:sp>
        <p:nvSpPr>
          <p:cNvPr id="481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28020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Very challenging activity</a:t>
            </a:r>
          </a:p>
          <a:p>
            <a:r>
              <a:rPr lang="en-US" altLang="en-US" dirty="0" smtClean="0"/>
              <a:t>Requires collaboration of people with different backgrounds</a:t>
            </a:r>
          </a:p>
          <a:p>
            <a:pPr lvl="1"/>
            <a:r>
              <a:rPr lang="en-US" altLang="en-US" dirty="0" smtClean="0"/>
              <a:t>Users with application domain knowledge</a:t>
            </a:r>
          </a:p>
          <a:p>
            <a:pPr lvl="1"/>
            <a:r>
              <a:rPr lang="en-US" altLang="en-US" dirty="0" smtClean="0"/>
              <a:t>Developer with solution domain knowledge (design knowledge, implementation knowledge)</a:t>
            </a:r>
          </a:p>
          <a:p>
            <a:r>
              <a:rPr lang="en-US" altLang="en-US" dirty="0" smtClean="0"/>
              <a:t>Bridging the gap between user and developer:</a:t>
            </a:r>
          </a:p>
          <a:p>
            <a:pPr lvl="1"/>
            <a:r>
              <a:rPr lang="en-US" altLang="en-US" b="0" i="1" dirty="0" smtClean="0"/>
              <a:t>Scenarios:</a:t>
            </a:r>
            <a:r>
              <a:rPr lang="en-US" altLang="en-US" dirty="0" smtClean="0"/>
              <a:t> Example of the use of the system in terms of a series of interactions with between the user and the system </a:t>
            </a:r>
          </a:p>
          <a:p>
            <a:pPr lvl="1"/>
            <a:r>
              <a:rPr lang="en-US" altLang="en-US" b="0" i="1" dirty="0" smtClean="0"/>
              <a:t>Use cases:</a:t>
            </a:r>
            <a:r>
              <a:rPr lang="en-US" altLang="en-US" dirty="0" smtClean="0"/>
              <a:t>  Abstraction that describes a class of scenarios</a:t>
            </a:r>
          </a:p>
          <a:p>
            <a:endParaRPr lang="en-GB" dirty="0"/>
          </a:p>
        </p:txBody>
      </p:sp>
      <p:sp>
        <p:nvSpPr>
          <p:cNvPr id="4" name="Slide Number Placeholder 3"/>
          <p:cNvSpPr>
            <a:spLocks noGrp="1"/>
          </p:cNvSpPr>
          <p:nvPr>
            <p:ph type="sldNum" sz="quarter" idx="10"/>
          </p:nvPr>
        </p:nvSpPr>
        <p:spPr/>
        <p:txBody>
          <a:bodyPr/>
          <a:lstStyle/>
          <a:p>
            <a:fld id="{D0C0938D-1E5C-4A3F-BAE0-89C218C353DC}" type="slidenum">
              <a:rPr lang="tr-TR" smtClean="0"/>
              <a:t>8</a:t>
            </a:fld>
            <a:endParaRPr lang="tr-TR"/>
          </a:p>
        </p:txBody>
      </p:sp>
    </p:spTree>
    <p:extLst>
      <p:ext uri="{BB962C8B-B14F-4D97-AF65-F5344CB8AC3E}">
        <p14:creationId xmlns:p14="http://schemas.microsoft.com/office/powerpoint/2010/main" val="144112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0C0938D-1E5C-4A3F-BAE0-89C218C353DC}" type="slidenum">
              <a:rPr lang="tr-TR" smtClean="0"/>
              <a:t>9</a:t>
            </a:fld>
            <a:endParaRPr lang="tr-TR"/>
          </a:p>
        </p:txBody>
      </p:sp>
    </p:spTree>
    <p:extLst>
      <p:ext uri="{BB962C8B-B14F-4D97-AF65-F5344CB8AC3E}">
        <p14:creationId xmlns:p14="http://schemas.microsoft.com/office/powerpoint/2010/main" val="90124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u="none" strike="noStrike" kern="1200" baseline="0" dirty="0" smtClean="0">
                <a:solidFill>
                  <a:schemeClr val="tx1"/>
                </a:solidFill>
                <a:latin typeface="+mn-lt"/>
                <a:ea typeface="+mn-ea"/>
                <a:cs typeface="+mn-cs"/>
              </a:rPr>
              <a:t>EXAMPLE FUNC REQ: </a:t>
            </a:r>
            <a:r>
              <a:rPr lang="en-US" sz="1200" b="0" i="0" u="none" strike="noStrike" kern="1200" baseline="0" dirty="0" smtClean="0">
                <a:solidFill>
                  <a:schemeClr val="tx1"/>
                </a:solidFill>
                <a:latin typeface="+mn-lt"/>
                <a:ea typeface="+mn-ea"/>
                <a:cs typeface="+mn-cs"/>
              </a:rPr>
              <a:t>Calculate the discount at the rate of 14% for a customer spending</a:t>
            </a:r>
            <a:r>
              <a:rPr lang="tr-TR" sz="1200" b="0" i="0" u="none" strike="noStrike" kern="1200" baseline="0" dirty="0" smtClean="0">
                <a:solidFill>
                  <a:schemeClr val="tx1"/>
                </a:solidFill>
                <a:latin typeface="+mn-lt"/>
                <a:ea typeface="+mn-ea"/>
                <a:cs typeface="+mn-cs"/>
              </a:rPr>
              <a:t> </a:t>
            </a:r>
            <a:r>
              <a:rPr lang="en-GB" sz="1200" b="0" i="0" u="none" strike="noStrike" kern="1200" baseline="0" dirty="0" smtClean="0">
                <a:solidFill>
                  <a:schemeClr val="tx1"/>
                </a:solidFill>
                <a:latin typeface="+mn-lt"/>
                <a:ea typeface="+mn-ea"/>
                <a:cs typeface="+mn-cs"/>
              </a:rPr>
              <a:t>amount</a:t>
            </a:r>
          </a:p>
          <a:p>
            <a:r>
              <a:rPr lang="en-US" sz="1200" b="0" i="0" u="none" strike="noStrike" kern="1200" baseline="0" dirty="0" smtClean="0">
                <a:solidFill>
                  <a:schemeClr val="tx1"/>
                </a:solidFill>
                <a:latin typeface="+mn-lt"/>
                <a:ea typeface="+mn-ea"/>
                <a:cs typeface="+mn-cs"/>
              </a:rPr>
              <a:t>o Number of significant digits to which accuracy should be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maintained in all numerical calculations is 4</a:t>
            </a:r>
          </a:p>
          <a:p>
            <a:r>
              <a:rPr lang="en-US" sz="1200" b="0" i="0" u="none" strike="noStrike" kern="1200" baseline="0" dirty="0" smtClean="0">
                <a:solidFill>
                  <a:schemeClr val="tx1"/>
                </a:solidFill>
                <a:latin typeface="+mn-lt"/>
                <a:ea typeface="+mn-ea"/>
                <a:cs typeface="+mn-cs"/>
              </a:rPr>
              <a:t>o A book can be deleted from the Library Management System by the</a:t>
            </a:r>
            <a:r>
              <a:rPr lang="tr-TR" sz="1200" b="0" i="0" u="none" strike="noStrike" kern="1200" baseline="0" dirty="0" smtClean="0">
                <a:solidFill>
                  <a:schemeClr val="tx1"/>
                </a:solidFill>
                <a:latin typeface="+mn-lt"/>
                <a:ea typeface="+mn-ea"/>
                <a:cs typeface="+mn-cs"/>
              </a:rPr>
              <a:t> </a:t>
            </a:r>
            <a:r>
              <a:rPr lang="en-GB" sz="1200" b="0" i="0" u="none" strike="noStrike" kern="1200" baseline="0" dirty="0" smtClean="0">
                <a:solidFill>
                  <a:schemeClr val="tx1"/>
                </a:solidFill>
                <a:latin typeface="+mn-lt"/>
                <a:ea typeface="+mn-ea"/>
                <a:cs typeface="+mn-cs"/>
              </a:rPr>
              <a:t>Database Administrator only</a:t>
            </a:r>
            <a:endParaRPr lang="tr-TR" sz="1200" b="0" i="0" u="none" strike="noStrike" kern="1200" baseline="0" dirty="0" smtClean="0">
              <a:solidFill>
                <a:schemeClr val="tx1"/>
              </a:solidFill>
              <a:latin typeface="+mn-lt"/>
              <a:ea typeface="+mn-ea"/>
              <a:cs typeface="+mn-cs"/>
            </a:endParaRPr>
          </a:p>
          <a:p>
            <a:endParaRPr lang="tr-TR" sz="1200" b="0" i="0" u="none" strike="noStrike" kern="1200" baseline="0" dirty="0" smtClean="0">
              <a:solidFill>
                <a:schemeClr val="tx1"/>
              </a:solidFill>
              <a:latin typeface="+mn-lt"/>
              <a:ea typeface="+mn-ea"/>
              <a:cs typeface="+mn-cs"/>
            </a:endParaRPr>
          </a:p>
          <a:p>
            <a:r>
              <a:rPr lang="tr-TR" sz="1200" b="0" i="0" u="none" strike="noStrike" kern="1200" baseline="0" dirty="0" smtClean="0">
                <a:solidFill>
                  <a:schemeClr val="tx1"/>
                </a:solidFill>
                <a:latin typeface="+mn-lt"/>
                <a:ea typeface="+mn-ea"/>
                <a:cs typeface="+mn-cs"/>
              </a:rPr>
              <a:t>NONFUNC REQ: </a:t>
            </a:r>
            <a:r>
              <a:rPr lang="en-US" sz="1200" b="0" i="0" u="none" strike="noStrike" kern="1200" baseline="0" dirty="0" smtClean="0">
                <a:solidFill>
                  <a:schemeClr val="tx1"/>
                </a:solidFill>
                <a:latin typeface="+mn-lt"/>
                <a:ea typeface="+mn-ea"/>
                <a:cs typeface="+mn-cs"/>
              </a:rPr>
              <a:t>The response time of the system should always be less than 5</a:t>
            </a:r>
            <a:r>
              <a:rPr lang="en-GB" sz="1200" b="0" i="0" u="none" strike="noStrike" kern="1200" baseline="0" dirty="0" smtClean="0">
                <a:solidFill>
                  <a:schemeClr val="tx1"/>
                </a:solidFill>
                <a:latin typeface="+mn-lt"/>
                <a:ea typeface="+mn-ea"/>
                <a:cs typeface="+mn-cs"/>
              </a:rPr>
              <a:t>seconds</a:t>
            </a:r>
          </a:p>
          <a:p>
            <a:r>
              <a:rPr lang="en-US" sz="1200" b="0" i="0" u="none" strike="noStrike" kern="1200" baseline="0" dirty="0" smtClean="0">
                <a:solidFill>
                  <a:schemeClr val="tx1"/>
                </a:solidFill>
                <a:latin typeface="+mn-lt"/>
                <a:ea typeface="+mn-ea"/>
                <a:cs typeface="+mn-cs"/>
              </a:rPr>
              <a:t>o The software should </a:t>
            </a:r>
            <a:r>
              <a:rPr lang="tr-TR" sz="1200" b="0" i="0" u="none" strike="noStrike" kern="1200" baseline="0" dirty="0" err="1" smtClean="0">
                <a:solidFill>
                  <a:schemeClr val="tx1"/>
                </a:solidFill>
                <a:latin typeface="+mn-lt"/>
                <a:ea typeface="+mn-ea"/>
                <a:cs typeface="+mn-cs"/>
              </a:rPr>
              <a:t>operate</a:t>
            </a:r>
            <a:r>
              <a:rPr lang="tr-TR" sz="1200" b="0" i="0" u="none" strike="noStrike" kern="1200" baseline="0" dirty="0" smtClean="0">
                <a:solidFill>
                  <a:schemeClr val="tx1"/>
                </a:solidFill>
                <a:latin typeface="+mn-lt"/>
                <a:ea typeface="+mn-ea"/>
                <a:cs typeface="+mn-cs"/>
              </a:rPr>
              <a:t> on a </a:t>
            </a:r>
            <a:r>
              <a:rPr lang="en-US" sz="1200" b="0" i="0" u="none" strike="noStrike" kern="1200" baseline="0" dirty="0" smtClean="0">
                <a:solidFill>
                  <a:schemeClr val="tx1"/>
                </a:solidFill>
                <a:latin typeface="+mn-lt"/>
                <a:ea typeface="+mn-ea"/>
                <a:cs typeface="+mn-cs"/>
              </a:rPr>
              <a:t>UNIX</a:t>
            </a:r>
            <a:r>
              <a:rPr lang="tr-TR" sz="1200" b="0" i="0" u="none" strike="noStrike" kern="1200" baseline="0" dirty="0" smtClean="0">
                <a:solidFill>
                  <a:schemeClr val="tx1"/>
                </a:solidFill>
                <a:latin typeface="+mn-lt"/>
                <a:ea typeface="+mn-ea"/>
                <a:cs typeface="+mn-cs"/>
              </a:rPr>
              <a:t> </a:t>
            </a:r>
            <a:r>
              <a:rPr lang="en-GB" sz="1200" b="0" i="0" u="none" strike="noStrike" kern="1200" baseline="0" dirty="0" smtClean="0">
                <a:solidFill>
                  <a:schemeClr val="tx1"/>
                </a:solidFill>
                <a:latin typeface="+mn-lt"/>
                <a:ea typeface="+mn-ea"/>
                <a:cs typeface="+mn-cs"/>
              </a:rPr>
              <a:t>based system</a:t>
            </a:r>
          </a:p>
          <a:p>
            <a:r>
              <a:rPr lang="en-US" sz="1200" b="0" i="0" u="none" strike="noStrike" kern="1200" baseline="0" dirty="0" smtClean="0">
                <a:solidFill>
                  <a:schemeClr val="tx1"/>
                </a:solidFill>
                <a:latin typeface="+mn-lt"/>
                <a:ea typeface="+mn-ea"/>
                <a:cs typeface="+mn-cs"/>
              </a:rPr>
              <a:t>o Experienced officers should be able to use all the system functions</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after a total training of two hours. After this training, the average</a:t>
            </a:r>
            <a:r>
              <a:rPr lang="tr-TR"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number of errors made by experienced officers should not exceed</a:t>
            </a:r>
            <a:r>
              <a:rPr lang="tr-TR" sz="1200" b="0" i="0" u="none" strike="noStrike" kern="1200" baseline="0" dirty="0" smtClean="0">
                <a:solidFill>
                  <a:schemeClr val="tx1"/>
                </a:solidFill>
                <a:latin typeface="+mn-lt"/>
                <a:ea typeface="+mn-ea"/>
                <a:cs typeface="+mn-cs"/>
              </a:rPr>
              <a:t> </a:t>
            </a:r>
            <a:r>
              <a:rPr lang="en-GB" sz="1200" b="0" i="0" u="none" strike="noStrike" kern="1200" baseline="0" dirty="0" smtClean="0">
                <a:solidFill>
                  <a:schemeClr val="tx1"/>
                </a:solidFill>
                <a:latin typeface="+mn-lt"/>
                <a:ea typeface="+mn-ea"/>
                <a:cs typeface="+mn-cs"/>
              </a:rPr>
              <a:t>two per day</a:t>
            </a:r>
            <a:endParaRPr lang="en-GB" dirty="0"/>
          </a:p>
        </p:txBody>
      </p:sp>
      <p:sp>
        <p:nvSpPr>
          <p:cNvPr id="4" name="Slide Number Placeholder 3"/>
          <p:cNvSpPr>
            <a:spLocks noGrp="1"/>
          </p:cNvSpPr>
          <p:nvPr>
            <p:ph type="sldNum" sz="quarter" idx="10"/>
          </p:nvPr>
        </p:nvSpPr>
        <p:spPr/>
        <p:txBody>
          <a:bodyPr/>
          <a:lstStyle/>
          <a:p>
            <a:fld id="{D0C0938D-1E5C-4A3F-BAE0-89C218C353DC}" type="slidenum">
              <a:rPr lang="tr-TR" smtClean="0"/>
              <a:t>11</a:t>
            </a:fld>
            <a:endParaRPr lang="tr-TR"/>
          </a:p>
        </p:txBody>
      </p:sp>
    </p:spTree>
    <p:extLst>
      <p:ext uri="{BB962C8B-B14F-4D97-AF65-F5344CB8AC3E}">
        <p14:creationId xmlns:p14="http://schemas.microsoft.com/office/powerpoint/2010/main" val="2511511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tr-TR" altLang="en-US" dirty="0" smtClean="0">
                <a:ea typeface="ＭＳ Ｐゴシック" panose="020B0600070205080204" pitchFamily="34" charset="-128"/>
              </a:rPr>
              <a:t>AN</a:t>
            </a:r>
            <a:r>
              <a:rPr lang="tr-TR" altLang="en-US" baseline="0" dirty="0" smtClean="0">
                <a:ea typeface="ＭＳ Ｐゴシック" panose="020B0600070205080204" pitchFamily="34" charset="-128"/>
              </a:rPr>
              <a:t> ACTOR NEED NOT TO BE A HUMAN BEING. EXAMPLE:</a:t>
            </a:r>
          </a:p>
          <a:p>
            <a:pPr eaLnBrk="1" hangingPunct="1"/>
            <a:r>
              <a:rPr lang="en-US" altLang="en-US" dirty="0" smtClean="0">
                <a:ea typeface="ＭＳ Ｐゴシック" panose="020B0600070205080204" pitchFamily="34" charset="-128"/>
              </a:rPr>
              <a:t>An e-commerce information system has to interact with the credit card company information system</a:t>
            </a:r>
          </a:p>
          <a:p>
            <a:pPr lvl="1" eaLnBrk="1" hangingPunct="1"/>
            <a:r>
              <a:rPr lang="en-US" altLang="en-US" dirty="0" smtClean="0">
                <a:ea typeface="ＭＳ Ｐゴシック" panose="020B0600070205080204" pitchFamily="34" charset="-128"/>
              </a:rPr>
              <a:t>The credit card company information system is an actor from the viewpoint of the e-commerce information system</a:t>
            </a:r>
          </a:p>
          <a:p>
            <a:pPr lvl="1" eaLnBrk="1" hangingPunct="1"/>
            <a:r>
              <a:rPr lang="en-US" altLang="en-US" dirty="0" smtClean="0">
                <a:ea typeface="ＭＳ Ｐゴシック" panose="020B0600070205080204" pitchFamily="34" charset="-128"/>
              </a:rPr>
              <a:t>The e-commerce information system is an actor from the viewpoint of the credit card company information system</a:t>
            </a:r>
          </a:p>
          <a:p>
            <a:endParaRPr lang="en-GB" dirty="0"/>
          </a:p>
        </p:txBody>
      </p:sp>
      <p:sp>
        <p:nvSpPr>
          <p:cNvPr id="4" name="Slide Number Placeholder 3"/>
          <p:cNvSpPr>
            <a:spLocks noGrp="1"/>
          </p:cNvSpPr>
          <p:nvPr>
            <p:ph type="sldNum" sz="quarter" idx="10"/>
          </p:nvPr>
        </p:nvSpPr>
        <p:spPr/>
        <p:txBody>
          <a:bodyPr/>
          <a:lstStyle/>
          <a:p>
            <a:fld id="{D0C0938D-1E5C-4A3F-BAE0-89C218C353DC}" type="slidenum">
              <a:rPr lang="tr-TR" smtClean="0"/>
              <a:t>22</a:t>
            </a:fld>
            <a:endParaRPr lang="tr-TR"/>
          </a:p>
        </p:txBody>
      </p:sp>
    </p:spTree>
    <p:extLst>
      <p:ext uri="{BB962C8B-B14F-4D97-AF65-F5344CB8AC3E}">
        <p14:creationId xmlns:p14="http://schemas.microsoft.com/office/powerpoint/2010/main" val="2376534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Personas – can be used for outliners</a:t>
            </a:r>
          </a:p>
          <a:p>
            <a:r>
              <a:rPr lang="en-US" dirty="0" smtClean="0"/>
              <a:t>Don’t use the term user or customer, those are very generic,</a:t>
            </a:r>
            <a:r>
              <a:rPr lang="en-US" baseline="0" dirty="0" smtClean="0"/>
              <a:t> e.g. use frequent flyer.</a:t>
            </a:r>
            <a:endParaRPr lang="en-US" dirty="0"/>
          </a:p>
        </p:txBody>
      </p:sp>
      <p:sp>
        <p:nvSpPr>
          <p:cNvPr id="4" name="Slide Number Placeholder 3"/>
          <p:cNvSpPr>
            <a:spLocks noGrp="1"/>
          </p:cNvSpPr>
          <p:nvPr>
            <p:ph type="sldNum" sz="quarter" idx="10"/>
          </p:nvPr>
        </p:nvSpPr>
        <p:spPr/>
        <p:txBody>
          <a:bodyPr/>
          <a:lstStyle/>
          <a:p>
            <a:fld id="{CD1B3FE2-921C-4EB4-9C61-BFD086FC95A3}" type="slidenum">
              <a:rPr lang="en-US" smtClean="0"/>
              <a:t>28</a:t>
            </a:fld>
            <a:endParaRPr lang="en-US"/>
          </a:p>
        </p:txBody>
      </p:sp>
    </p:spTree>
    <p:extLst>
      <p:ext uri="{BB962C8B-B14F-4D97-AF65-F5344CB8AC3E}">
        <p14:creationId xmlns:p14="http://schemas.microsoft.com/office/powerpoint/2010/main" val="188393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them down,</a:t>
            </a:r>
            <a:r>
              <a:rPr lang="en-US" baseline="0" dirty="0" smtClean="0"/>
              <a:t> be it Notes, Constraints, Risks, Assumptions</a:t>
            </a:r>
          </a:p>
          <a:p>
            <a:r>
              <a:rPr lang="en-US" baseline="0" dirty="0" smtClean="0"/>
              <a:t>No harm and it helps in prioritization, estimation</a:t>
            </a:r>
            <a:endParaRPr lang="en-US" dirty="0"/>
          </a:p>
        </p:txBody>
      </p:sp>
      <p:sp>
        <p:nvSpPr>
          <p:cNvPr id="4" name="Slide Number Placeholder 3"/>
          <p:cNvSpPr>
            <a:spLocks noGrp="1"/>
          </p:cNvSpPr>
          <p:nvPr>
            <p:ph type="sldNum" sz="quarter" idx="10"/>
          </p:nvPr>
        </p:nvSpPr>
        <p:spPr/>
        <p:txBody>
          <a:bodyPr/>
          <a:lstStyle/>
          <a:p>
            <a:fld id="{CD1B3FE2-921C-4EB4-9C61-BFD086FC95A3}" type="slidenum">
              <a:rPr lang="en-US" smtClean="0"/>
              <a:t>29</a:t>
            </a:fld>
            <a:endParaRPr lang="en-US"/>
          </a:p>
        </p:txBody>
      </p:sp>
    </p:spTree>
    <p:extLst>
      <p:ext uri="{BB962C8B-B14F-4D97-AF65-F5344CB8AC3E}">
        <p14:creationId xmlns:p14="http://schemas.microsoft.com/office/powerpoint/2010/main" val="104897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UX has to be mentioned in the requirements</a:t>
            </a:r>
            <a:endParaRPr lang="en-US" dirty="0"/>
          </a:p>
        </p:txBody>
      </p:sp>
      <p:sp>
        <p:nvSpPr>
          <p:cNvPr id="4" name="Slide Number Placeholder 3"/>
          <p:cNvSpPr>
            <a:spLocks noGrp="1"/>
          </p:cNvSpPr>
          <p:nvPr>
            <p:ph type="sldNum" sz="quarter" idx="10"/>
          </p:nvPr>
        </p:nvSpPr>
        <p:spPr/>
        <p:txBody>
          <a:bodyPr/>
          <a:lstStyle/>
          <a:p>
            <a:fld id="{CD1B3FE2-921C-4EB4-9C61-BFD086FC95A3}" type="slidenum">
              <a:rPr lang="en-US" smtClean="0"/>
              <a:t>30</a:t>
            </a:fld>
            <a:endParaRPr lang="en-US"/>
          </a:p>
        </p:txBody>
      </p:sp>
    </p:spTree>
    <p:extLst>
      <p:ext uri="{BB962C8B-B14F-4D97-AF65-F5344CB8AC3E}">
        <p14:creationId xmlns:p14="http://schemas.microsoft.com/office/powerpoint/2010/main" val="1928497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Behavior Driven Development</a:t>
            </a:r>
          </a:p>
          <a:p>
            <a:r>
              <a:rPr lang="en-US" dirty="0" smtClean="0"/>
              <a:t>As a good P.O. you need</a:t>
            </a:r>
            <a:r>
              <a:rPr lang="en-US" baseline="0" dirty="0" smtClean="0"/>
              <a:t> to have Acceptance Criteria for every user story</a:t>
            </a:r>
          </a:p>
        </p:txBody>
      </p:sp>
      <p:sp>
        <p:nvSpPr>
          <p:cNvPr id="4" name="Slide Number Placeholder 3"/>
          <p:cNvSpPr>
            <a:spLocks noGrp="1"/>
          </p:cNvSpPr>
          <p:nvPr>
            <p:ph type="sldNum" sz="quarter" idx="10"/>
          </p:nvPr>
        </p:nvSpPr>
        <p:spPr/>
        <p:txBody>
          <a:bodyPr/>
          <a:lstStyle/>
          <a:p>
            <a:fld id="{CD1B3FE2-921C-4EB4-9C61-BFD086FC95A3}" type="slidenum">
              <a:rPr lang="en-US" smtClean="0"/>
              <a:t>31</a:t>
            </a:fld>
            <a:endParaRPr lang="en-US"/>
          </a:p>
        </p:txBody>
      </p:sp>
    </p:spTree>
    <p:extLst>
      <p:ext uri="{BB962C8B-B14F-4D97-AF65-F5344CB8AC3E}">
        <p14:creationId xmlns:p14="http://schemas.microsoft.com/office/powerpoint/2010/main" val="1194198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2">
        <a:schemeClr val="bg2"/>
      </p:bgRef>
    </p:bg>
    <p:spTree>
      <p:nvGrpSpPr>
        <p:cNvPr id="1" name=""/>
        <p:cNvGrpSpPr/>
        <p:nvPr/>
      </p:nvGrpSpPr>
      <p:grpSpPr>
        <a:xfrm>
          <a:off x="0" y="0"/>
          <a:ext cx="0" cy="0"/>
          <a:chOff x="0" y="0"/>
          <a:chExt cx="0" cy="0"/>
        </a:xfrm>
      </p:grpSpPr>
      <p:sp>
        <p:nvSpPr>
          <p:cNvPr id="26" name="Rectangle 25"/>
          <p:cNvSpPr/>
          <p:nvPr userDrawn="1"/>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0" name="Subtitle 2"/>
          <p:cNvSpPr>
            <a:spLocks noGrp="1"/>
          </p:cNvSpPr>
          <p:nvPr>
            <p:ph type="subTitle" idx="1"/>
          </p:nvPr>
        </p:nvSpPr>
        <p:spPr>
          <a:xfrm>
            <a:off x="179512" y="4293096"/>
            <a:ext cx="8712968" cy="1008112"/>
          </a:xfrm>
        </p:spPr>
        <p:txBody>
          <a:bodyPr>
            <a:normAutofit/>
          </a:bodyPr>
          <a:lstStyle>
            <a:lvl1pPr marL="0" indent="0" algn="ctr">
              <a:buNone/>
              <a:defRPr sz="28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31" name="Subtitle 2"/>
          <p:cNvSpPr txBox="1">
            <a:spLocks/>
          </p:cNvSpPr>
          <p:nvPr userDrawn="1"/>
        </p:nvSpPr>
        <p:spPr>
          <a:xfrm>
            <a:off x="-1" y="5829572"/>
            <a:ext cx="9143999" cy="911796"/>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Clr>
                <a:schemeClr val="accent1"/>
              </a:buClr>
              <a:buSzPct val="75000"/>
              <a:buFont typeface="Wingdings" pitchFamily="2"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2"/>
              </a:buClr>
              <a:buSzPct val="85000"/>
              <a:buFont typeface="Courier New"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6"/>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Arial" pitchFamily="34" charset="0"/>
              <a:buNone/>
              <a:defRPr sz="1400" kern="1200">
                <a:solidFill>
                  <a:schemeClr val="tx1">
                    <a:tint val="75000"/>
                  </a:schemeClr>
                </a:solidFill>
                <a:latin typeface="+mn-lt"/>
                <a:ea typeface="+mn-ea"/>
                <a:cs typeface="+mn-cs"/>
              </a:defRPr>
            </a:lvl9pPr>
          </a:lstStyle>
          <a:p>
            <a:r>
              <a:rPr lang="tr-TR" sz="2000" dirty="0" err="1" smtClean="0"/>
              <a:t>Assist</a:t>
            </a:r>
            <a:r>
              <a:rPr lang="tr-TR" sz="2000" dirty="0" smtClean="0"/>
              <a:t>. Prof. Ayşe TOSUN    </a:t>
            </a:r>
            <a:r>
              <a:rPr lang="tr-TR" sz="2000" baseline="0" dirty="0" smtClean="0"/>
              <a:t>                         </a:t>
            </a:r>
            <a:r>
              <a:rPr lang="tr-TR" sz="2000" baseline="0" dirty="0" err="1" smtClean="0"/>
              <a:t>Assoc</a:t>
            </a:r>
            <a:r>
              <a:rPr lang="tr-TR" sz="2000" baseline="0" dirty="0" smtClean="0"/>
              <a:t>. Prof</a:t>
            </a:r>
            <a:r>
              <a:rPr lang="tr-TR" sz="2000" dirty="0" smtClean="0"/>
              <a:t>.</a:t>
            </a:r>
            <a:r>
              <a:rPr lang="tr-TR" sz="2000" baseline="0" dirty="0" smtClean="0"/>
              <a:t> </a:t>
            </a:r>
            <a:r>
              <a:rPr lang="tr-TR" sz="2000" dirty="0" smtClean="0"/>
              <a:t>Cüneyd TANTUĞ</a:t>
            </a:r>
          </a:p>
          <a:p>
            <a:r>
              <a:rPr lang="tr-TR" sz="1600" dirty="0" smtClean="0"/>
              <a:t>Istanbul Technical University</a:t>
            </a:r>
            <a:br>
              <a:rPr lang="tr-TR" sz="1600" dirty="0" smtClean="0"/>
            </a:br>
            <a:r>
              <a:rPr lang="tr-TR" sz="1600" dirty="0" smtClean="0"/>
              <a:t>Computer Engineering Department</a:t>
            </a:r>
            <a:endParaRPr lang="tr-TR" sz="160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System Modeling and Requirements Engineering</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System Modeling and Requirements Engineering</a:t>
            </a:r>
            <a:endParaRPr lang="en-US" dirty="0"/>
          </a:p>
        </p:txBody>
      </p:sp>
      <p:sp>
        <p:nvSpPr>
          <p:cNvPr id="6" name="Slide Number Placeholder 5"/>
          <p:cNvSpPr>
            <a:spLocks noGrp="1"/>
          </p:cNvSpPr>
          <p:nvPr>
            <p:ph type="sldNum" sz="quarter" idx="12"/>
          </p:nvPr>
        </p:nvSpPr>
        <p:spPr>
          <a:xfrm>
            <a:off x="6096000" y="6356350"/>
            <a:ext cx="762000" cy="365125"/>
          </a:xfrm>
        </p:spPr>
        <p:txBody>
          <a:bodyPr/>
          <a:lstStyle/>
          <a:p>
            <a:fld id="{FA84A37A-AFC2-4A01-80A1-FC20F2C0D5BB}" type="slidenum">
              <a:rPr lang="en-US" smtClean="0"/>
              <a:pPr/>
              <a:t>‹#›</a:t>
            </a:fld>
            <a:endParaRPr lang="en-US" dirty="0"/>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70889" y="6453336"/>
            <a:ext cx="1952839" cy="365125"/>
          </a:xfrm>
        </p:spPr>
        <p:txBody>
          <a:bodyPr/>
          <a:lstStyle/>
          <a:p>
            <a:endParaRPr lang="en-US" dirty="0"/>
          </a:p>
        </p:txBody>
      </p:sp>
      <p:sp>
        <p:nvSpPr>
          <p:cNvPr id="5" name="Footer Placeholder 4"/>
          <p:cNvSpPr>
            <a:spLocks noGrp="1"/>
          </p:cNvSpPr>
          <p:nvPr>
            <p:ph type="ftr" sz="quarter" idx="11"/>
          </p:nvPr>
        </p:nvSpPr>
        <p:spPr>
          <a:xfrm>
            <a:off x="2123728" y="6453336"/>
            <a:ext cx="4824536" cy="365125"/>
          </a:xfrm>
        </p:spPr>
        <p:txBody>
          <a:bodyPr/>
          <a:lstStyle/>
          <a:p>
            <a:r>
              <a:rPr lang="en-US" dirty="0" smtClean="0"/>
              <a:t>System Modeling and Requirements Engineering</a:t>
            </a:r>
            <a:endParaRPr lang="en-US" dirty="0"/>
          </a:p>
        </p:txBody>
      </p:sp>
      <p:sp>
        <p:nvSpPr>
          <p:cNvPr id="6" name="Slide Number Placeholder 5"/>
          <p:cNvSpPr>
            <a:spLocks noGrp="1"/>
          </p:cNvSpPr>
          <p:nvPr>
            <p:ph type="sldNum" sz="quarter" idx="12"/>
          </p:nvPr>
        </p:nvSpPr>
        <p:spPr/>
        <p:txBody>
          <a:bodyPr/>
          <a:lstStyle>
            <a:lvl1pPr>
              <a:defRPr sz="1400" b="0"/>
            </a:lvl1pPr>
          </a:lstStyle>
          <a:p>
            <a:r>
              <a:rPr lang="tr-TR" dirty="0" smtClean="0"/>
              <a:t>1.</a:t>
            </a:r>
            <a:fld id="{FA84A37A-AFC2-4A01-80A1-FC20F2C0D5B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5076056" y="6356350"/>
            <a:ext cx="3888432" cy="365125"/>
          </a:xfrm>
        </p:spPr>
        <p:txBody>
          <a:bodyPr/>
          <a:lstStyle>
            <a:lvl1pPr algn="r">
              <a:defRPr/>
            </a:lvl1pPr>
          </a:lstStyle>
          <a:p>
            <a:r>
              <a:rPr lang="en-US" dirty="0" smtClean="0"/>
              <a:t>System Modeling and Requirements Engineering</a:t>
            </a:r>
            <a:endParaRPr lang="en-US" dirty="0"/>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FA84A37A-AFC2-4A01-80A1-FC20F2C0D5BB}" type="slidenum">
              <a:rPr lang="en-US" smtClean="0"/>
              <a:pPr/>
              <a:t>‹#›</a:t>
            </a:fld>
            <a:endParaRPr lang="en-US" dirty="0"/>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04" y="1124744"/>
            <a:ext cx="4388296"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24744"/>
            <a:ext cx="4388296"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170889" y="6453336"/>
            <a:ext cx="1520791" cy="365125"/>
          </a:xfrm>
        </p:spPr>
        <p:txBody>
          <a:bodyPr/>
          <a:lstStyle/>
          <a:p>
            <a:endParaRPr lang="en-US" dirty="0"/>
          </a:p>
        </p:txBody>
      </p:sp>
      <p:sp>
        <p:nvSpPr>
          <p:cNvPr id="6" name="Footer Placeholder 5"/>
          <p:cNvSpPr>
            <a:spLocks noGrp="1"/>
          </p:cNvSpPr>
          <p:nvPr>
            <p:ph type="ftr" sz="quarter" idx="11"/>
          </p:nvPr>
        </p:nvSpPr>
        <p:spPr>
          <a:xfrm>
            <a:off x="1763688" y="6453336"/>
            <a:ext cx="5616624" cy="365125"/>
          </a:xfrm>
        </p:spPr>
        <p:txBody>
          <a:bodyPr/>
          <a:lstStyle/>
          <a:p>
            <a:r>
              <a:rPr lang="en-US" dirty="0" smtClean="0"/>
              <a:t>System Modeling and Requirements Engineering</a:t>
            </a:r>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7504" y="1052736"/>
            <a:ext cx="43924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7504" y="1700808"/>
            <a:ext cx="4389884"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008" y="1052736"/>
            <a:ext cx="4320480"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00808"/>
            <a:ext cx="4319463"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70889" y="6453336"/>
            <a:ext cx="1808823" cy="365125"/>
          </a:xfrm>
        </p:spPr>
        <p:txBody>
          <a:bodyPr/>
          <a:lstStyle/>
          <a:p>
            <a:endParaRPr lang="en-US" dirty="0"/>
          </a:p>
        </p:txBody>
      </p:sp>
      <p:sp>
        <p:nvSpPr>
          <p:cNvPr id="8" name="Footer Placeholder 7"/>
          <p:cNvSpPr>
            <a:spLocks noGrp="1"/>
          </p:cNvSpPr>
          <p:nvPr>
            <p:ph type="ftr" sz="quarter" idx="11"/>
          </p:nvPr>
        </p:nvSpPr>
        <p:spPr>
          <a:xfrm>
            <a:off x="1979712" y="6453336"/>
            <a:ext cx="5184576" cy="365125"/>
          </a:xfrm>
        </p:spPr>
        <p:txBody>
          <a:bodyPr/>
          <a:lstStyle/>
          <a:p>
            <a:r>
              <a:rPr lang="en-US" smtClean="0"/>
              <a:t>System Modeling and Requirements Engineering</a:t>
            </a:r>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System Modeling and Requirements Engineering</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3911"/>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107504" y="1353312"/>
            <a:ext cx="8784976" cy="490118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System Modeling and Requirements Engineering</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6172200" y="0"/>
            <a:ext cx="2971800" cy="1313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129396"/>
            <a:ext cx="2743200" cy="1089804"/>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1700808"/>
            <a:ext cx="8291264" cy="4547592"/>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System Modeling and Requirements Engineering</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6172200" y="0"/>
            <a:ext cx="2971800" cy="1313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71" y="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69011"/>
            <a:ext cx="2819400" cy="1165429"/>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28719"/>
            <a:ext cx="9144000" cy="222766"/>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65989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0" y="177323"/>
            <a:ext cx="9144000" cy="56747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7504" y="1052736"/>
            <a:ext cx="8928992" cy="54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170889" y="6453336"/>
            <a:ext cx="2706223" cy="365125"/>
          </a:xfrm>
          <a:prstGeom prst="rect">
            <a:avLst/>
          </a:prstGeom>
        </p:spPr>
        <p:txBody>
          <a:bodyPr vert="horz" lIns="91440" tIns="45720" rIns="91440" bIns="45720" rtlCol="0" anchor="ctr"/>
          <a:lstStyle>
            <a:lvl1pPr algn="l">
              <a:defRPr sz="1200" b="0">
                <a:solidFill>
                  <a:schemeClr val="bg1"/>
                </a:solidFill>
              </a:defRPr>
            </a:lvl1pPr>
          </a:lstStyle>
          <a:p>
            <a:endParaRPr lang="en-US" dirty="0"/>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bg1"/>
                </a:solidFill>
              </a:defRPr>
            </a:lvl1pPr>
          </a:lstStyle>
          <a:p>
            <a:r>
              <a:rPr lang="en-US" smtClean="0"/>
              <a:t>System Modeling and Requirements Engineering</a:t>
            </a:r>
            <a:endParaRPr lang="en-US" dirty="0"/>
          </a:p>
        </p:txBody>
      </p:sp>
      <p:sp>
        <p:nvSpPr>
          <p:cNvPr id="6" name="Slide Number Placeholder 5"/>
          <p:cNvSpPr>
            <a:spLocks noGrp="1"/>
          </p:cNvSpPr>
          <p:nvPr>
            <p:ph type="sldNum" sz="quarter" idx="4"/>
          </p:nvPr>
        </p:nvSpPr>
        <p:spPr>
          <a:xfrm>
            <a:off x="7452320" y="6453336"/>
            <a:ext cx="1584176" cy="365125"/>
          </a:xfrm>
          <a:prstGeom prst="rect">
            <a:avLst/>
          </a:prstGeom>
        </p:spPr>
        <p:txBody>
          <a:bodyPr vert="horz" lIns="91440" tIns="45720" rIns="91440" bIns="45720" rtlCol="0" anchor="ctr"/>
          <a:lstStyle>
            <a:lvl1pPr algn="r">
              <a:defRPr sz="1400" b="0">
                <a:solidFill>
                  <a:schemeClr val="bg1"/>
                </a:solidFill>
              </a:defRPr>
            </a:lvl1pPr>
          </a:lstStyle>
          <a:p>
            <a:r>
              <a:rPr lang="en-US" dirty="0" smtClean="0"/>
              <a:t>1</a:t>
            </a:r>
            <a:r>
              <a:rPr lang="tr-TR" dirty="0" smtClean="0"/>
              <a:t>.</a:t>
            </a:r>
            <a:fld id="{FA84A37A-AFC2-4A01-80A1-FC20F2C0D5BB}" type="slidenum">
              <a:rPr lang="en-US" smtClean="0"/>
              <a:pPr/>
              <a:t>‹#›</a:t>
            </a:fld>
            <a:endParaRPr lang="en-US" dirty="0"/>
          </a:p>
        </p:txBody>
      </p:sp>
      <p:sp>
        <p:nvSpPr>
          <p:cNvPr id="9" name="Rectangle 8"/>
          <p:cNvSpPr/>
          <p:nvPr/>
        </p:nvSpPr>
        <p:spPr>
          <a:xfrm>
            <a:off x="0" y="835928"/>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iming>
    <p:tnLst>
      <p:par>
        <p:cTn id="1" dur="indefinite" restart="never" nodeType="tmRoot"/>
      </p:par>
    </p:tnLst>
  </p:timing>
  <p:hf hdr="0" dt="0"/>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2010/srs.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eary-rm.com/" TargetMode="External"/><Relationship Id="rId2" Type="http://schemas.openxmlformats.org/officeDocument/2006/relationships/hyperlink" Target="http://www.sourceforge.net/projects/osrmt" TargetMode="External"/><Relationship Id="rId1" Type="http://schemas.openxmlformats.org/officeDocument/2006/relationships/slideLayout" Target="../slideLayouts/slideLayout2.xml"/><Relationship Id="rId6" Type="http://schemas.openxmlformats.org/officeDocument/2006/relationships/hyperlink" Target="http://www.chipware.com/" TargetMode="External"/><Relationship Id="rId5" Type="http://schemas.openxmlformats.org/officeDocument/2006/relationships/hyperlink" Target="http://www.omni-vista.com/" TargetMode="External"/><Relationship Id="rId4" Type="http://schemas.openxmlformats.org/officeDocument/2006/relationships/hyperlink" Target="http://www.rational.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tr-TR" dirty="0" smtClean="0"/>
              <a:t>SOFTWARE ENGINEERING</a:t>
            </a:r>
            <a:endParaRPr lang="tr-TR" dirty="0"/>
          </a:p>
        </p:txBody>
      </p:sp>
      <p:sp>
        <p:nvSpPr>
          <p:cNvPr id="2" name="Subtitle 1"/>
          <p:cNvSpPr>
            <a:spLocks noGrp="1"/>
          </p:cNvSpPr>
          <p:nvPr>
            <p:ph type="subTitle" idx="1"/>
          </p:nvPr>
        </p:nvSpPr>
        <p:spPr/>
        <p:txBody>
          <a:bodyPr>
            <a:noAutofit/>
          </a:bodyPr>
          <a:lstStyle/>
          <a:p>
            <a:pPr marL="0" indent="0" algn="ctr">
              <a:buNone/>
            </a:pPr>
            <a:r>
              <a:rPr lang="tr-TR" dirty="0" err="1">
                <a:latin typeface="Arial" pitchFamily="34" charset="0"/>
                <a:cs typeface="Arial" pitchFamily="34" charset="0"/>
              </a:rPr>
              <a:t>Week</a:t>
            </a:r>
            <a:r>
              <a:rPr lang="tr-TR" dirty="0">
                <a:latin typeface="Arial" pitchFamily="34" charset="0"/>
                <a:cs typeface="Arial" pitchFamily="34" charset="0"/>
              </a:rPr>
              <a:t> </a:t>
            </a:r>
            <a:r>
              <a:rPr lang="tr-TR" dirty="0" smtClean="0"/>
              <a:t>5</a:t>
            </a:r>
            <a:endParaRPr lang="tr-TR" dirty="0">
              <a:latin typeface="Arial" pitchFamily="34" charset="0"/>
              <a:cs typeface="Arial" pitchFamily="34" charset="0"/>
            </a:endParaRPr>
          </a:p>
          <a:p>
            <a:r>
              <a:rPr lang="en-US" dirty="0" smtClean="0"/>
              <a:t>Requirements </a:t>
            </a:r>
            <a:r>
              <a:rPr lang="en-US" dirty="0"/>
              <a:t>Engineering</a:t>
            </a:r>
            <a:endParaRPr lang="tr-TR" dirty="0" smtClean="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387" y="188640"/>
            <a:ext cx="2134012" cy="1268872"/>
          </a:xfrm>
          <a:prstGeom prst="rect">
            <a:avLst/>
          </a:prstGeom>
        </p:spPr>
      </p:pic>
    </p:spTree>
    <p:extLst>
      <p:ext uri="{BB962C8B-B14F-4D97-AF65-F5344CB8AC3E}">
        <p14:creationId xmlns:p14="http://schemas.microsoft.com/office/powerpoint/2010/main" val="2983660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Users of Requirements</a:t>
            </a: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10</a:t>
            </a:fld>
            <a:endParaRPr lang="en-US" dirty="0"/>
          </a:p>
        </p:txBody>
      </p:sp>
      <p:pic>
        <p:nvPicPr>
          <p:cNvPr id="6" name="Picture 5" descr="4.2 ReqReaders.eps"/>
          <p:cNvPicPr>
            <a:picLocks noChangeAspect="1"/>
          </p:cNvPicPr>
          <p:nvPr/>
        </p:nvPicPr>
        <p:blipFill>
          <a:blip r:embed="rId2"/>
          <a:stretch>
            <a:fillRect/>
          </a:stretch>
        </p:blipFill>
        <p:spPr>
          <a:xfrm>
            <a:off x="539552" y="1556792"/>
            <a:ext cx="7856481" cy="4392488"/>
          </a:xfrm>
          <a:prstGeom prst="rect">
            <a:avLst/>
          </a:prstGeom>
        </p:spPr>
      </p:pic>
    </p:spTree>
    <p:extLst>
      <p:ext uri="{BB962C8B-B14F-4D97-AF65-F5344CB8AC3E}">
        <p14:creationId xmlns:p14="http://schemas.microsoft.com/office/powerpoint/2010/main" val="3135095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3200" dirty="0" smtClean="0"/>
              <a:t>Functional</a:t>
            </a:r>
            <a:r>
              <a:rPr lang="tr-TR" sz="3200" dirty="0" smtClean="0"/>
              <a:t> and N</a:t>
            </a:r>
            <a:r>
              <a:rPr lang="en-GB" sz="3200" dirty="0" smtClean="0"/>
              <a:t>on-functional </a:t>
            </a:r>
            <a:r>
              <a:rPr lang="tr-TR" sz="3200" dirty="0" smtClean="0"/>
              <a:t>R</a:t>
            </a:r>
            <a:r>
              <a:rPr lang="en-GB" sz="3200" dirty="0" err="1" smtClean="0"/>
              <a:t>equirements</a:t>
            </a:r>
            <a:endParaRPr lang="tr-TR" sz="3200" dirty="0"/>
          </a:p>
        </p:txBody>
      </p:sp>
      <p:sp>
        <p:nvSpPr>
          <p:cNvPr id="3" name="Content Placeholder 2"/>
          <p:cNvSpPr>
            <a:spLocks noGrp="1"/>
          </p:cNvSpPr>
          <p:nvPr>
            <p:ph idx="1"/>
          </p:nvPr>
        </p:nvSpPr>
        <p:spPr/>
        <p:txBody>
          <a:bodyPr/>
          <a:lstStyle/>
          <a:p>
            <a:pPr>
              <a:lnSpc>
                <a:spcPct val="90000"/>
              </a:lnSpc>
            </a:pPr>
            <a:r>
              <a:rPr lang="en-GB" dirty="0"/>
              <a:t>Functional requirements</a:t>
            </a:r>
          </a:p>
          <a:p>
            <a:pPr lvl="1">
              <a:lnSpc>
                <a:spcPct val="90000"/>
              </a:lnSpc>
            </a:pPr>
            <a:r>
              <a:rPr lang="en-GB"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p>
          <a:p>
            <a:pPr>
              <a:lnSpc>
                <a:spcPct val="90000"/>
              </a:lnSpc>
            </a:pPr>
            <a:r>
              <a:rPr lang="en-GB" dirty="0"/>
              <a:t>Non-functional requirements</a:t>
            </a:r>
          </a:p>
          <a:p>
            <a:pPr lvl="1">
              <a:lnSpc>
                <a:spcPct val="90000"/>
              </a:lnSpc>
            </a:pPr>
            <a:r>
              <a:rPr lang="en-GB" dirty="0"/>
              <a:t>Constraints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dirty="0"/>
              <a:t>Domain requirements</a:t>
            </a:r>
          </a:p>
          <a:p>
            <a:pPr lvl="1">
              <a:lnSpc>
                <a:spcPct val="90000"/>
              </a:lnSpc>
            </a:pPr>
            <a:r>
              <a:rPr lang="en-GB" dirty="0"/>
              <a:t>Constraints on the system from the domain of operation</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11</a:t>
            </a:fld>
            <a:endParaRPr lang="en-US" dirty="0"/>
          </a:p>
        </p:txBody>
      </p:sp>
    </p:spTree>
    <p:extLst>
      <p:ext uri="{BB962C8B-B14F-4D97-AF65-F5344CB8AC3E}">
        <p14:creationId xmlns:p14="http://schemas.microsoft.com/office/powerpoint/2010/main" val="1316760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err="1" smtClean="0"/>
              <a:t>What</a:t>
            </a:r>
            <a:r>
              <a:rPr lang="tr-TR" dirty="0" smtClean="0"/>
              <a:t> is </a:t>
            </a:r>
            <a:r>
              <a:rPr lang="tr-TR" dirty="0" err="1" smtClean="0"/>
              <a:t>usually</a:t>
            </a:r>
            <a:r>
              <a:rPr lang="tr-TR" dirty="0" smtClean="0"/>
              <a:t> </a:t>
            </a:r>
            <a:r>
              <a:rPr lang="tr-TR" dirty="0" smtClean="0"/>
              <a:t>NOT </a:t>
            </a:r>
            <a:r>
              <a:rPr lang="tr-TR" dirty="0" smtClean="0"/>
              <a:t>in </a:t>
            </a:r>
            <a:r>
              <a:rPr lang="tr-TR" dirty="0" err="1" smtClean="0"/>
              <a:t>requirements</a:t>
            </a:r>
            <a:r>
              <a:rPr lang="tr-TR" dirty="0" smtClean="0"/>
              <a:t>?</a:t>
            </a:r>
            <a:endParaRPr lang="en-GB" dirty="0"/>
          </a:p>
        </p:txBody>
      </p:sp>
      <p:sp>
        <p:nvSpPr>
          <p:cNvPr id="3" name="Content Placeholder 2"/>
          <p:cNvSpPr>
            <a:spLocks noGrp="1"/>
          </p:cNvSpPr>
          <p:nvPr>
            <p:ph idx="1"/>
          </p:nvPr>
        </p:nvSpPr>
        <p:spPr/>
        <p:txBody>
          <a:bodyPr/>
          <a:lstStyle/>
          <a:p>
            <a:r>
              <a:rPr lang="en-US" altLang="en-US" dirty="0"/>
              <a:t>System structure, implementation technology</a:t>
            </a:r>
          </a:p>
          <a:p>
            <a:r>
              <a:rPr lang="en-US" altLang="en-US" dirty="0"/>
              <a:t>Development methodology</a:t>
            </a:r>
          </a:p>
          <a:p>
            <a:r>
              <a:rPr lang="en-US" altLang="en-US" dirty="0"/>
              <a:t>Development environment</a:t>
            </a:r>
          </a:p>
          <a:p>
            <a:r>
              <a:rPr lang="en-US" altLang="en-US" dirty="0"/>
              <a:t>Implementation language</a:t>
            </a:r>
          </a:p>
          <a:p>
            <a:r>
              <a:rPr lang="en-US" altLang="en-US" dirty="0"/>
              <a:t>Reusability</a:t>
            </a:r>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12</a:t>
            </a:fld>
            <a:endParaRPr lang="en-US" dirty="0"/>
          </a:p>
        </p:txBody>
      </p:sp>
    </p:spTree>
    <p:extLst>
      <p:ext uri="{BB962C8B-B14F-4D97-AF65-F5344CB8AC3E}">
        <p14:creationId xmlns:p14="http://schemas.microsoft.com/office/powerpoint/2010/main" val="3322951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3600" dirty="0" smtClean="0"/>
              <a:t>Types of Non-functional Requirements</a:t>
            </a:r>
            <a:endParaRPr lang="tr-TR" sz="3600"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13</a:t>
            </a:fld>
            <a:endParaRPr lang="en-US" dirty="0"/>
          </a:p>
        </p:txBody>
      </p:sp>
      <p:pic>
        <p:nvPicPr>
          <p:cNvPr id="6" name="Picture 5" descr="4.3 Non-functionalReq.eps"/>
          <p:cNvPicPr>
            <a:picLocks noChangeAspect="1"/>
          </p:cNvPicPr>
          <p:nvPr/>
        </p:nvPicPr>
        <p:blipFill>
          <a:blip r:embed="rId2"/>
          <a:stretch>
            <a:fillRect/>
          </a:stretch>
        </p:blipFill>
        <p:spPr>
          <a:xfrm>
            <a:off x="323528" y="1196752"/>
            <a:ext cx="8599383" cy="4824536"/>
          </a:xfrm>
          <a:prstGeom prst="rect">
            <a:avLst/>
          </a:prstGeom>
        </p:spPr>
      </p:pic>
    </p:spTree>
    <p:extLst>
      <p:ext uri="{BB962C8B-B14F-4D97-AF65-F5344CB8AC3E}">
        <p14:creationId xmlns:p14="http://schemas.microsoft.com/office/powerpoint/2010/main" val="3571757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Specification</a:t>
            </a:r>
            <a:endParaRPr lang="tr-TR" dirty="0"/>
          </a:p>
        </p:txBody>
      </p:sp>
      <p:sp>
        <p:nvSpPr>
          <p:cNvPr id="3" name="Content Placeholder 2"/>
          <p:cNvSpPr>
            <a:spLocks noGrp="1"/>
          </p:cNvSpPr>
          <p:nvPr>
            <p:ph idx="1"/>
          </p:nvPr>
        </p:nvSpPr>
        <p:spPr/>
        <p:txBody>
          <a:bodyPr>
            <a:normAutofit/>
          </a:bodyPr>
          <a:lstStyle/>
          <a:p>
            <a:r>
              <a:rPr lang="en-US" sz="2800" dirty="0"/>
              <a:t>The process of writing </a:t>
            </a:r>
            <a:r>
              <a:rPr lang="en-US" sz="2800" dirty="0" smtClean="0"/>
              <a:t>do</a:t>
            </a:r>
            <a:r>
              <a:rPr lang="tr-TR" sz="2800" dirty="0" smtClean="0"/>
              <a:t>w</a:t>
            </a:r>
            <a:r>
              <a:rPr lang="en-US" sz="2800" dirty="0" smtClean="0"/>
              <a:t>n </a:t>
            </a:r>
            <a:r>
              <a:rPr lang="en-US" sz="2800" dirty="0"/>
              <a:t>the user and system requirements in a requirements document.</a:t>
            </a:r>
          </a:p>
          <a:p>
            <a:r>
              <a:rPr lang="en-US" sz="2800" dirty="0"/>
              <a:t>User requirements have to be understandable by end-users and customers who do not have a technical background.</a:t>
            </a:r>
          </a:p>
          <a:p>
            <a:r>
              <a:rPr lang="en-US" sz="2800" dirty="0"/>
              <a:t>System requirements are more detailed requirements and may include more technical information.</a:t>
            </a:r>
          </a:p>
          <a:p>
            <a:r>
              <a:rPr lang="en-US" sz="2800" dirty="0"/>
              <a:t>The requirements may be part of a contract for the system development</a:t>
            </a:r>
          </a:p>
          <a:p>
            <a:pPr lvl="1"/>
            <a:r>
              <a:rPr lang="en-US" sz="2400" dirty="0"/>
              <a:t>It is therefore important that these are as complete as possible.</a:t>
            </a:r>
          </a:p>
          <a:p>
            <a:endParaRPr lang="tr-TR" sz="2800"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14</a:t>
            </a:fld>
            <a:endParaRPr lang="en-US" dirty="0"/>
          </a:p>
        </p:txBody>
      </p:sp>
    </p:spTree>
    <p:extLst>
      <p:ext uri="{BB962C8B-B14F-4D97-AF65-F5344CB8AC3E}">
        <p14:creationId xmlns:p14="http://schemas.microsoft.com/office/powerpoint/2010/main" val="2842129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Guidelines For Writing Requirements</a:t>
            </a:r>
            <a:endParaRPr lang="tr-TR" sz="3600" dirty="0"/>
          </a:p>
        </p:txBody>
      </p:sp>
      <p:sp>
        <p:nvSpPr>
          <p:cNvPr id="3" name="Content Placeholder 2"/>
          <p:cNvSpPr>
            <a:spLocks noGrp="1"/>
          </p:cNvSpPr>
          <p:nvPr>
            <p:ph idx="1"/>
          </p:nvPr>
        </p:nvSpPr>
        <p:spPr/>
        <p:txBody>
          <a:bodyPr/>
          <a:lstStyle/>
          <a:p>
            <a:r>
              <a:rPr lang="en-GB" dirty="0"/>
              <a:t>Invent a standard format and use it for all requirements.</a:t>
            </a:r>
          </a:p>
          <a:p>
            <a:r>
              <a:rPr lang="tr-TR" dirty="0" smtClean="0"/>
              <a:t>Assign a unique number and source (mostly people) for each requirement.</a:t>
            </a:r>
          </a:p>
          <a:p>
            <a:r>
              <a:rPr lang="en-GB" dirty="0" smtClean="0"/>
              <a:t>Use </a:t>
            </a:r>
            <a:r>
              <a:rPr lang="en-GB" dirty="0"/>
              <a:t>language in a consistent way. Use </a:t>
            </a:r>
            <a:r>
              <a:rPr lang="en-GB" i="1" dirty="0"/>
              <a:t>shall</a:t>
            </a:r>
            <a:r>
              <a:rPr lang="en-GB" dirty="0"/>
              <a:t> for mandatory requirements, </a:t>
            </a:r>
            <a:r>
              <a:rPr lang="en-GB" i="1" dirty="0"/>
              <a:t>should</a:t>
            </a:r>
            <a:r>
              <a:rPr lang="en-GB" dirty="0"/>
              <a:t>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15</a:t>
            </a:fld>
            <a:endParaRPr lang="en-US" dirty="0"/>
          </a:p>
        </p:txBody>
      </p:sp>
    </p:spTree>
    <p:extLst>
      <p:ext uri="{BB962C8B-B14F-4D97-AF65-F5344CB8AC3E}">
        <p14:creationId xmlns:p14="http://schemas.microsoft.com/office/powerpoint/2010/main" val="3206758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3600" dirty="0" smtClean="0"/>
              <a:t>An Example Requirement Document</a:t>
            </a:r>
            <a:endParaRPr lang="tr-TR" sz="3600" dirty="0"/>
          </a:p>
        </p:txBody>
      </p:sp>
      <p:sp>
        <p:nvSpPr>
          <p:cNvPr id="3" name="Content Placeholder 2"/>
          <p:cNvSpPr>
            <a:spLocks noGrp="1"/>
          </p:cNvSpPr>
          <p:nvPr>
            <p:ph idx="1"/>
          </p:nvPr>
        </p:nvSpPr>
        <p:spPr/>
        <p:txBody>
          <a:bodyPr/>
          <a:lstStyle/>
          <a:p>
            <a:r>
              <a:rPr lang="tr-TR" dirty="0" smtClean="0">
                <a:hlinkClick r:id="rId2" action="ppaction://hlinkfile"/>
              </a:rPr>
              <a:t>Click here for an example requirements document.</a:t>
            </a:r>
            <a:endParaRPr lang="tr-TR" dirty="0" smtClean="0"/>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16</a:t>
            </a:fld>
            <a:endParaRPr lang="en-US" dirty="0"/>
          </a:p>
        </p:txBody>
      </p:sp>
    </p:spTree>
    <p:extLst>
      <p:ext uri="{BB962C8B-B14F-4D97-AF65-F5344CB8AC3E}">
        <p14:creationId xmlns:p14="http://schemas.microsoft.com/office/powerpoint/2010/main" val="2314025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819400"/>
            <a:ext cx="9143999" cy="1463040"/>
          </a:xfrm>
        </p:spPr>
        <p:txBody>
          <a:bodyPr/>
          <a:lstStyle/>
          <a:p>
            <a:r>
              <a:rPr lang="tr-TR" sz="6600" dirty="0" err="1" smtClean="0"/>
              <a:t>Requirements</a:t>
            </a:r>
            <a:r>
              <a:rPr lang="tr-TR" sz="6600" dirty="0" smtClean="0"/>
              <a:t> </a:t>
            </a:r>
            <a:r>
              <a:rPr lang="tr-TR" sz="6600" dirty="0"/>
              <a:t>Engineering </a:t>
            </a:r>
            <a:r>
              <a:rPr lang="tr-TR" sz="6600" dirty="0" smtClean="0"/>
              <a:t>Processes</a:t>
            </a:r>
            <a:endParaRPr lang="tr-TR" sz="6600" dirty="0"/>
          </a:p>
        </p:txBody>
      </p:sp>
      <p:sp>
        <p:nvSpPr>
          <p:cNvPr id="7" name="Text Placeholder 6"/>
          <p:cNvSpPr>
            <a:spLocks noGrp="1"/>
          </p:cNvSpPr>
          <p:nvPr>
            <p:ph type="body" idx="1"/>
          </p:nvPr>
        </p:nvSpPr>
        <p:spPr/>
        <p:txBody>
          <a:bodyPr/>
          <a:lstStyle/>
          <a:p>
            <a:endParaRPr lang="tr-TR"/>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dirty="0" smtClean="0"/>
              <a:t>5.3</a:t>
            </a:r>
            <a:endParaRPr lang="en-US" dirty="0"/>
          </a:p>
        </p:txBody>
      </p:sp>
      <p:sp>
        <p:nvSpPr>
          <p:cNvPr id="9" name="TextBox 8"/>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buFont typeface="+mj-lt"/>
              <a:buAutoNum type="arabicPeriod"/>
            </a:pPr>
            <a:r>
              <a:rPr lang="tr-TR" dirty="0"/>
              <a:t>System Engineering</a:t>
            </a:r>
          </a:p>
          <a:p>
            <a:pPr marL="457200" indent="-457200">
              <a:buFont typeface="+mj-lt"/>
              <a:buAutoNum type="arabicPeriod"/>
            </a:pPr>
            <a:r>
              <a:rPr lang="tr-TR" dirty="0" err="1" smtClean="0"/>
              <a:t>Requirements</a:t>
            </a:r>
            <a:r>
              <a:rPr lang="tr-TR" dirty="0" smtClean="0"/>
              <a:t> </a:t>
            </a:r>
            <a:r>
              <a:rPr lang="tr-TR" dirty="0" err="1" smtClean="0"/>
              <a:t>Engineering</a:t>
            </a:r>
            <a:endParaRPr lang="tr-TR" dirty="0" smtClean="0"/>
          </a:p>
          <a:p>
            <a:pPr marL="457200" indent="-457200">
              <a:buFont typeface="+mj-lt"/>
              <a:buAutoNum type="arabicPeriod"/>
            </a:pPr>
            <a:r>
              <a:rPr lang="tr-TR" dirty="0" err="1" smtClean="0"/>
              <a:t>Requirements</a:t>
            </a:r>
            <a:r>
              <a:rPr lang="tr-TR" dirty="0" smtClean="0"/>
              <a:t> </a:t>
            </a:r>
            <a:r>
              <a:rPr lang="tr-TR" dirty="0" err="1"/>
              <a:t>Engineering</a:t>
            </a:r>
            <a:r>
              <a:rPr lang="tr-TR" dirty="0"/>
              <a:t> </a:t>
            </a:r>
            <a:r>
              <a:rPr lang="tr-TR" dirty="0" err="1" smtClean="0"/>
              <a:t>Processes</a:t>
            </a:r>
            <a:endParaRPr lang="tr-TR" dirty="0" smtClean="0"/>
          </a:p>
          <a:p>
            <a:pPr marL="457200" indent="-457200">
              <a:buFont typeface="+mj-lt"/>
              <a:buAutoNum type="arabicPeriod"/>
            </a:pPr>
            <a:r>
              <a:rPr lang="tr-TR" dirty="0" err="1"/>
              <a:t>The</a:t>
            </a:r>
            <a:r>
              <a:rPr lang="tr-TR" dirty="0"/>
              <a:t> </a:t>
            </a:r>
            <a:r>
              <a:rPr lang="tr-TR" dirty="0" smtClean="0"/>
              <a:t>Case </a:t>
            </a:r>
            <a:r>
              <a:rPr lang="tr-TR" dirty="0" err="1" smtClean="0"/>
              <a:t>Study</a:t>
            </a:r>
            <a:endParaRPr lang="tr-TR" dirty="0"/>
          </a:p>
        </p:txBody>
      </p:sp>
      <p:pic>
        <p:nvPicPr>
          <p:cNvPr id="10"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4216617" y="754588"/>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630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0" dur="1000" fill="hold"/>
                                        <p:tgtEl>
                                          <p:spTgt spid="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Requirements Engineering Processes</a:t>
            </a:r>
            <a:endParaRPr lang="tr-TR" sz="3600" dirty="0"/>
          </a:p>
        </p:txBody>
      </p:sp>
      <p:sp>
        <p:nvSpPr>
          <p:cNvPr id="3" name="Content Placeholder 2"/>
          <p:cNvSpPr>
            <a:spLocks noGrp="1"/>
          </p:cNvSpPr>
          <p:nvPr>
            <p:ph idx="1"/>
          </p:nvPr>
        </p:nvSpPr>
        <p:spPr/>
        <p:txBody>
          <a:bodyPr>
            <a:normAutofit fontScale="92500" lnSpcReduction="20000"/>
          </a:bodyPr>
          <a:lstStyle/>
          <a:p>
            <a:r>
              <a:rPr lang="en-US" sz="1800" dirty="0">
                <a:solidFill>
                  <a:schemeClr val="accent1"/>
                </a:solidFill>
              </a:rPr>
              <a:t>Inception—</a:t>
            </a:r>
            <a:r>
              <a:rPr lang="en-US" sz="1600" dirty="0"/>
              <a:t>ask </a:t>
            </a:r>
            <a:r>
              <a:rPr lang="en-US" sz="1800" dirty="0"/>
              <a:t>a set of questions that </a:t>
            </a:r>
            <a:r>
              <a:rPr lang="en-US" sz="1800" dirty="0" smtClean="0"/>
              <a:t>establish</a:t>
            </a:r>
            <a:r>
              <a:rPr lang="tr-TR" sz="1800" dirty="0" smtClean="0"/>
              <a:t> </a:t>
            </a:r>
            <a:r>
              <a:rPr lang="tr-TR" sz="1800" dirty="0" err="1" smtClean="0"/>
              <a:t>the</a:t>
            </a:r>
            <a:r>
              <a:rPr lang="tr-TR" sz="1800" dirty="0" smtClean="0"/>
              <a:t> </a:t>
            </a:r>
            <a:r>
              <a:rPr lang="tr-TR" sz="1800" dirty="0" err="1" smtClean="0"/>
              <a:t>following</a:t>
            </a:r>
            <a:r>
              <a:rPr lang="tr-TR" sz="1800" dirty="0"/>
              <a:t>:</a:t>
            </a:r>
            <a:endParaRPr lang="en-US" sz="1800" dirty="0"/>
          </a:p>
          <a:p>
            <a:pPr lvl="1"/>
            <a:r>
              <a:rPr lang="en-US" sz="1600" dirty="0"/>
              <a:t>basic understanding of the problem</a:t>
            </a:r>
          </a:p>
          <a:p>
            <a:pPr lvl="1"/>
            <a:r>
              <a:rPr lang="en-US" sz="1600" dirty="0"/>
              <a:t>the people who want a solution</a:t>
            </a:r>
          </a:p>
          <a:p>
            <a:pPr lvl="1"/>
            <a:r>
              <a:rPr lang="en-US" sz="1600" dirty="0"/>
              <a:t>the nature of the solution that is desired, and </a:t>
            </a:r>
          </a:p>
          <a:p>
            <a:pPr lvl="1"/>
            <a:r>
              <a:rPr lang="en-US" sz="1600" dirty="0"/>
              <a:t>the effectiveness of preliminary communication and collaboration between the customer and the developer</a:t>
            </a:r>
          </a:p>
          <a:p>
            <a:r>
              <a:rPr lang="en-US" sz="1800" dirty="0">
                <a:solidFill>
                  <a:schemeClr val="accent1"/>
                </a:solidFill>
              </a:rPr>
              <a:t>Elicitation</a:t>
            </a:r>
            <a:r>
              <a:rPr lang="en-US" sz="1800" dirty="0"/>
              <a:t>—elicit requirements from all stakeholders</a:t>
            </a:r>
          </a:p>
          <a:p>
            <a:r>
              <a:rPr lang="en-US" sz="1800" dirty="0">
                <a:solidFill>
                  <a:schemeClr val="accent1"/>
                </a:solidFill>
              </a:rPr>
              <a:t>Elaboration</a:t>
            </a:r>
            <a:r>
              <a:rPr lang="en-US" sz="1800" dirty="0"/>
              <a:t>—create an analysis model that identifies data, function and behavioral requirements</a:t>
            </a:r>
          </a:p>
          <a:p>
            <a:r>
              <a:rPr lang="en-US" sz="1800" dirty="0">
                <a:solidFill>
                  <a:schemeClr val="accent1"/>
                </a:solidFill>
              </a:rPr>
              <a:t>Negotiation</a:t>
            </a:r>
            <a:r>
              <a:rPr lang="en-US" sz="1800" dirty="0"/>
              <a:t>—agree on a deliverable system that is realistic for developers and customers</a:t>
            </a:r>
          </a:p>
          <a:p>
            <a:pPr>
              <a:lnSpc>
                <a:spcPct val="90000"/>
              </a:lnSpc>
            </a:pPr>
            <a:r>
              <a:rPr lang="en-US" sz="1800" dirty="0">
                <a:solidFill>
                  <a:schemeClr val="accent1"/>
                </a:solidFill>
              </a:rPr>
              <a:t>Specification</a:t>
            </a:r>
            <a:r>
              <a:rPr lang="en-US" sz="1800" dirty="0"/>
              <a:t>—can be any one (or more) of the following:</a:t>
            </a:r>
          </a:p>
          <a:p>
            <a:pPr lvl="1">
              <a:lnSpc>
                <a:spcPct val="90000"/>
              </a:lnSpc>
            </a:pPr>
            <a:r>
              <a:rPr lang="en-US" sz="1600" dirty="0"/>
              <a:t>A written document</a:t>
            </a:r>
          </a:p>
          <a:p>
            <a:pPr lvl="1">
              <a:lnSpc>
                <a:spcPct val="90000"/>
              </a:lnSpc>
            </a:pPr>
            <a:r>
              <a:rPr lang="en-US" sz="1600" dirty="0"/>
              <a:t>A set of models</a:t>
            </a:r>
          </a:p>
          <a:p>
            <a:pPr lvl="1">
              <a:lnSpc>
                <a:spcPct val="90000"/>
              </a:lnSpc>
            </a:pPr>
            <a:r>
              <a:rPr lang="en-US" sz="1600" dirty="0"/>
              <a:t>A formal mathematical</a:t>
            </a:r>
          </a:p>
          <a:p>
            <a:pPr lvl="1">
              <a:lnSpc>
                <a:spcPct val="90000"/>
              </a:lnSpc>
            </a:pPr>
            <a:r>
              <a:rPr lang="en-US" sz="1600" dirty="0"/>
              <a:t>A collection of user scenarios (use-cases)</a:t>
            </a:r>
          </a:p>
          <a:p>
            <a:pPr lvl="1">
              <a:lnSpc>
                <a:spcPct val="90000"/>
              </a:lnSpc>
            </a:pPr>
            <a:r>
              <a:rPr lang="en-US" sz="1600" dirty="0"/>
              <a:t>A prototype</a:t>
            </a:r>
          </a:p>
          <a:p>
            <a:pPr>
              <a:lnSpc>
                <a:spcPct val="90000"/>
              </a:lnSpc>
            </a:pPr>
            <a:r>
              <a:rPr lang="en-US" sz="1800" dirty="0">
                <a:solidFill>
                  <a:schemeClr val="accent1"/>
                </a:solidFill>
              </a:rPr>
              <a:t>Validation</a:t>
            </a:r>
            <a:r>
              <a:rPr lang="en-US" sz="1800" dirty="0"/>
              <a:t>—a review mechanism that looks for</a:t>
            </a:r>
          </a:p>
          <a:p>
            <a:pPr lvl="1">
              <a:lnSpc>
                <a:spcPct val="90000"/>
              </a:lnSpc>
            </a:pPr>
            <a:r>
              <a:rPr lang="en-US" sz="1600" dirty="0"/>
              <a:t>errors in content or interpretation</a:t>
            </a:r>
          </a:p>
          <a:p>
            <a:pPr lvl="1">
              <a:lnSpc>
                <a:spcPct val="90000"/>
              </a:lnSpc>
            </a:pPr>
            <a:r>
              <a:rPr lang="en-US" sz="1600" dirty="0"/>
              <a:t>areas where clarification may be required</a:t>
            </a:r>
          </a:p>
          <a:p>
            <a:pPr lvl="1">
              <a:lnSpc>
                <a:spcPct val="90000"/>
              </a:lnSpc>
            </a:pPr>
            <a:r>
              <a:rPr lang="en-US" sz="1600" dirty="0"/>
              <a:t>missing information</a:t>
            </a:r>
          </a:p>
          <a:p>
            <a:pPr lvl="1">
              <a:lnSpc>
                <a:spcPct val="90000"/>
              </a:lnSpc>
            </a:pPr>
            <a:r>
              <a:rPr lang="en-US" sz="1600" dirty="0"/>
              <a:t>inconsistencies (a major problem when large products or systems are engineered)</a:t>
            </a:r>
          </a:p>
          <a:p>
            <a:pPr lvl="1">
              <a:lnSpc>
                <a:spcPct val="90000"/>
              </a:lnSpc>
            </a:pPr>
            <a:r>
              <a:rPr lang="en-US" sz="1600" dirty="0"/>
              <a:t>conflicting or unrealistic (unachievable) requirements. </a:t>
            </a:r>
          </a:p>
          <a:p>
            <a:pPr>
              <a:lnSpc>
                <a:spcPct val="90000"/>
              </a:lnSpc>
            </a:pPr>
            <a:r>
              <a:rPr lang="en-US" sz="1800" dirty="0">
                <a:solidFill>
                  <a:schemeClr val="accent1"/>
                </a:solidFill>
              </a:rPr>
              <a:t>Requirements management</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18</a:t>
            </a:fld>
            <a:endParaRPr lang="en-US" dirty="0"/>
          </a:p>
        </p:txBody>
      </p:sp>
    </p:spTree>
    <p:extLst>
      <p:ext uri="{BB962C8B-B14F-4D97-AF65-F5344CB8AC3E}">
        <p14:creationId xmlns:p14="http://schemas.microsoft.com/office/powerpoint/2010/main" val="1928941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A Spiral View Of The Requirements Engineering Process</a:t>
            </a:r>
            <a:r>
              <a:rPr lang="en-GB" sz="2800" dirty="0" smtClean="0"/>
              <a:t> </a:t>
            </a:r>
            <a:endParaRPr lang="tr-TR" sz="2800"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19</a:t>
            </a:fld>
            <a:endParaRPr lang="en-US" dirty="0"/>
          </a:p>
        </p:txBody>
      </p:sp>
      <p:pic>
        <p:nvPicPr>
          <p:cNvPr id="6" name="Picture 5" descr="4.12 ReqEngSpiral.eps"/>
          <p:cNvPicPr>
            <a:picLocks noChangeAspect="1"/>
          </p:cNvPicPr>
          <p:nvPr/>
        </p:nvPicPr>
        <p:blipFill>
          <a:blip r:embed="rId2"/>
          <a:stretch>
            <a:fillRect/>
          </a:stretch>
        </p:blipFill>
        <p:spPr>
          <a:xfrm>
            <a:off x="1691680" y="1050099"/>
            <a:ext cx="6120680" cy="5282640"/>
          </a:xfrm>
          <a:prstGeom prst="rect">
            <a:avLst/>
          </a:prstGeom>
        </p:spPr>
      </p:pic>
    </p:spTree>
    <p:extLst>
      <p:ext uri="{BB962C8B-B14F-4D97-AF65-F5344CB8AC3E}">
        <p14:creationId xmlns:p14="http://schemas.microsoft.com/office/powerpoint/2010/main" val="4237198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Agenda</a:t>
            </a:r>
            <a:endParaRPr lang="tr-TR" dirty="0"/>
          </a:p>
        </p:txBody>
      </p:sp>
      <p:sp>
        <p:nvSpPr>
          <p:cNvPr id="3" name="Content Placeholder 2"/>
          <p:cNvSpPr>
            <a:spLocks noGrp="1"/>
          </p:cNvSpPr>
          <p:nvPr>
            <p:ph idx="1"/>
          </p:nvPr>
        </p:nvSpPr>
        <p:spPr/>
        <p:txBody>
          <a:bodyPr/>
          <a:lstStyle/>
          <a:p>
            <a:pPr marL="457200" indent="-457200">
              <a:buFont typeface="+mj-lt"/>
              <a:buAutoNum type="arabicPeriod"/>
            </a:pPr>
            <a:r>
              <a:rPr lang="tr-TR" dirty="0" err="1"/>
              <a:t>System</a:t>
            </a:r>
            <a:r>
              <a:rPr lang="tr-TR" dirty="0"/>
              <a:t> </a:t>
            </a:r>
            <a:r>
              <a:rPr lang="tr-TR" dirty="0" err="1"/>
              <a:t>Engineering</a:t>
            </a:r>
            <a:endParaRPr lang="tr-TR" dirty="0"/>
          </a:p>
          <a:p>
            <a:pPr marL="457200" indent="-457200">
              <a:buFont typeface="+mj-lt"/>
              <a:buAutoNum type="arabicPeriod"/>
            </a:pPr>
            <a:r>
              <a:rPr lang="tr-TR" dirty="0" err="1"/>
              <a:t>Requirements</a:t>
            </a:r>
            <a:r>
              <a:rPr lang="tr-TR" dirty="0"/>
              <a:t> </a:t>
            </a:r>
            <a:r>
              <a:rPr lang="tr-TR" dirty="0" err="1"/>
              <a:t>Engineering</a:t>
            </a:r>
            <a:endParaRPr lang="tr-TR" dirty="0"/>
          </a:p>
          <a:p>
            <a:pPr marL="457200" indent="-457200">
              <a:buFont typeface="+mj-lt"/>
              <a:buAutoNum type="arabicPeriod"/>
            </a:pPr>
            <a:r>
              <a:rPr lang="tr-TR" dirty="0" err="1"/>
              <a:t>Requirement</a:t>
            </a:r>
            <a:r>
              <a:rPr lang="tr-TR" dirty="0"/>
              <a:t> </a:t>
            </a:r>
            <a:r>
              <a:rPr lang="tr-TR" dirty="0" err="1"/>
              <a:t>Engineering</a:t>
            </a:r>
            <a:r>
              <a:rPr lang="tr-TR" dirty="0"/>
              <a:t> </a:t>
            </a:r>
            <a:r>
              <a:rPr lang="tr-TR" dirty="0" err="1" smtClean="0"/>
              <a:t>Processes</a:t>
            </a: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6" name="Slide Number Placeholder 5"/>
          <p:cNvSpPr>
            <a:spLocks noGrp="1"/>
          </p:cNvSpPr>
          <p:nvPr>
            <p:ph type="sldNum" sz="quarter" idx="12"/>
          </p:nvPr>
        </p:nvSpPr>
        <p:spPr/>
        <p:txBody>
          <a:bodyPr/>
          <a:lstStyle/>
          <a:p>
            <a:r>
              <a:rPr lang="tr-TR" smtClean="0"/>
              <a:t>1.</a:t>
            </a:r>
            <a:fld id="{FA84A37A-AFC2-4A01-80A1-FC20F2C0D5BB}" type="slidenum">
              <a:rPr lang="en-US" smtClean="0"/>
              <a:pPr/>
              <a:t>2</a:t>
            </a:fld>
            <a:endParaRPr lang="en-US" dirty="0"/>
          </a:p>
        </p:txBody>
      </p:sp>
    </p:spTree>
    <p:extLst>
      <p:ext uri="{BB962C8B-B14F-4D97-AF65-F5344CB8AC3E}">
        <p14:creationId xmlns:p14="http://schemas.microsoft.com/office/powerpoint/2010/main" val="1130961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Problems Of Requirements </a:t>
            </a:r>
            <a:r>
              <a:rPr lang="tr-TR" sz="3600" dirty="0" err="1" smtClean="0"/>
              <a:t>Elicitation</a:t>
            </a:r>
            <a:endParaRPr lang="tr-TR" sz="3600" dirty="0"/>
          </a:p>
        </p:txBody>
      </p:sp>
      <p:sp>
        <p:nvSpPr>
          <p:cNvPr id="3" name="Content Placeholder 2"/>
          <p:cNvSpPr>
            <a:spLocks noGrp="1"/>
          </p:cNvSpPr>
          <p:nvPr>
            <p:ph idx="1"/>
          </p:nvPr>
        </p:nvSpPr>
        <p:spPr/>
        <p:txBody>
          <a:bodyPr/>
          <a:lstStyle/>
          <a:p>
            <a:r>
              <a:rPr lang="en-GB" dirty="0"/>
              <a:t>Stakeholders don’t know what they really want.</a:t>
            </a:r>
          </a:p>
          <a:p>
            <a:r>
              <a:rPr lang="en-GB" dirty="0"/>
              <a:t>Stakeholders express requirements in their own terms.</a:t>
            </a:r>
          </a:p>
          <a:p>
            <a:r>
              <a:rPr lang="en-GB" dirty="0"/>
              <a:t>Different stakeholders may have conflicting requirements.</a:t>
            </a:r>
          </a:p>
          <a:p>
            <a:r>
              <a:rPr lang="en-GB" dirty="0"/>
              <a:t>Organisational and political factors may influence the system requirements.</a:t>
            </a:r>
          </a:p>
          <a:p>
            <a:r>
              <a:rPr lang="en-GB" dirty="0"/>
              <a:t>The requirements change during the analysis process. New stakeholders may emerge and the business environment may change.</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20</a:t>
            </a:fld>
            <a:endParaRPr lang="en-US" dirty="0"/>
          </a:p>
        </p:txBody>
      </p:sp>
    </p:spTree>
    <p:extLst>
      <p:ext uri="{BB962C8B-B14F-4D97-AF65-F5344CB8AC3E}">
        <p14:creationId xmlns:p14="http://schemas.microsoft.com/office/powerpoint/2010/main" val="4239708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Use Cases</a:t>
            </a:r>
            <a:endParaRPr lang="tr-TR" dirty="0"/>
          </a:p>
        </p:txBody>
      </p:sp>
      <p:sp>
        <p:nvSpPr>
          <p:cNvPr id="3" name="Content Placeholder 2"/>
          <p:cNvSpPr>
            <a:spLocks noGrp="1"/>
          </p:cNvSpPr>
          <p:nvPr>
            <p:ph idx="1"/>
          </p:nvPr>
        </p:nvSpPr>
        <p:spPr/>
        <p:txBody>
          <a:bodyPr>
            <a:normAutofit lnSpcReduction="10000"/>
          </a:bodyPr>
          <a:lstStyle/>
          <a:p>
            <a:pPr>
              <a:lnSpc>
                <a:spcPct val="90000"/>
              </a:lnSpc>
            </a:pPr>
            <a:r>
              <a:rPr lang="en-US" sz="3200" dirty="0"/>
              <a:t>Use case diagrams are used to visualize, specify, construct, and document the (intended) behavior of the system, during requirements capture and analysis.</a:t>
            </a:r>
          </a:p>
          <a:p>
            <a:pPr>
              <a:lnSpc>
                <a:spcPct val="90000"/>
              </a:lnSpc>
            </a:pPr>
            <a:r>
              <a:rPr lang="en-US" sz="3200" dirty="0"/>
              <a:t>Provide a way for developers, domain experts and end-users to Communicate.</a:t>
            </a:r>
          </a:p>
          <a:p>
            <a:pPr>
              <a:lnSpc>
                <a:spcPct val="90000"/>
              </a:lnSpc>
            </a:pPr>
            <a:r>
              <a:rPr lang="en-US" sz="3200" dirty="0"/>
              <a:t>Serve as basis for testing.</a:t>
            </a:r>
          </a:p>
          <a:p>
            <a:r>
              <a:rPr lang="tr-TR" sz="3200" dirty="0"/>
              <a:t>Main authors: </a:t>
            </a:r>
            <a:r>
              <a:rPr lang="en-US" sz="3200" i="1" dirty="0" err="1"/>
              <a:t>Booch</a:t>
            </a:r>
            <a:r>
              <a:rPr lang="en-US" sz="3200" i="1" dirty="0"/>
              <a:t>, </a:t>
            </a:r>
            <a:r>
              <a:rPr lang="en-US" sz="3200" i="1" dirty="0" err="1"/>
              <a:t>Rumbaugh</a:t>
            </a:r>
            <a:r>
              <a:rPr lang="en-US" sz="3200" i="1" dirty="0"/>
              <a:t>, </a:t>
            </a:r>
            <a:r>
              <a:rPr lang="tr-TR" sz="3200" i="1" dirty="0"/>
              <a:t>and </a:t>
            </a:r>
            <a:r>
              <a:rPr lang="en-US" sz="3200" i="1" dirty="0" smtClean="0"/>
              <a:t>Jacobson</a:t>
            </a:r>
            <a:endParaRPr lang="tr-TR" sz="3200" i="1" dirty="0"/>
          </a:p>
          <a:p>
            <a:r>
              <a:rPr lang="en-US" sz="3200" dirty="0"/>
              <a:t>The Object Management Group (OMG) is</a:t>
            </a:r>
            <a:r>
              <a:rPr lang="tr-TR" sz="3200" dirty="0"/>
              <a:t> </a:t>
            </a:r>
            <a:r>
              <a:rPr lang="en-US" sz="3200" dirty="0"/>
              <a:t>responsible for </a:t>
            </a:r>
            <a:r>
              <a:rPr lang="tr-TR" sz="3200" dirty="0"/>
              <a:t>standardization</a:t>
            </a:r>
            <a:r>
              <a:rPr lang="en-US" sz="3200" dirty="0"/>
              <a:t>.</a:t>
            </a:r>
            <a:r>
              <a:rPr lang="tr-TR" sz="3200" dirty="0"/>
              <a:t> (</a:t>
            </a:r>
            <a:r>
              <a:rPr lang="en-US" sz="3200" dirty="0"/>
              <a:t>www.omg.org</a:t>
            </a:r>
            <a:r>
              <a:rPr lang="tr-TR" sz="3200" dirty="0" smtClean="0"/>
              <a:t>)</a:t>
            </a:r>
            <a:endParaRPr lang="tr-TR" sz="3200" dirty="0"/>
          </a:p>
          <a:p>
            <a:r>
              <a:rPr lang="tr-TR" sz="3200" dirty="0"/>
              <a:t>Current version is UML </a:t>
            </a:r>
            <a:r>
              <a:rPr lang="tr-TR" sz="3200" dirty="0" smtClean="0"/>
              <a:t>2.5</a:t>
            </a:r>
            <a:endParaRPr lang="tr-TR" sz="3200" dirty="0"/>
          </a:p>
          <a:p>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1989694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Example : Use Case Diagram</a:t>
            </a:r>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22</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046452"/>
            <a:ext cx="5287640" cy="5406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173992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tr-TR" sz="3600" dirty="0" smtClean="0"/>
              <a:t>Example : Use Case (Money Withdraw) - I</a:t>
            </a:r>
            <a:endParaRPr lang="tr-TR" sz="3600" dirty="0"/>
          </a:p>
        </p:txBody>
      </p:sp>
      <p:sp>
        <p:nvSpPr>
          <p:cNvPr id="3" name="Content Placeholder 2"/>
          <p:cNvSpPr>
            <a:spLocks noGrp="1"/>
          </p:cNvSpPr>
          <p:nvPr>
            <p:ph idx="1"/>
          </p:nvPr>
        </p:nvSpPr>
        <p:spPr/>
        <p:txBody>
          <a:bodyPr/>
          <a:lstStyle/>
          <a:p>
            <a:pPr>
              <a:lnSpc>
                <a:spcPct val="80000"/>
              </a:lnSpc>
              <a:buFont typeface="Wingdings" pitchFamily="2" charset="2"/>
              <a:buChar char="q"/>
            </a:pPr>
            <a:r>
              <a:rPr lang="en-US" b="1" dirty="0"/>
              <a:t>Use Case: </a:t>
            </a:r>
            <a:r>
              <a:rPr lang="en-US" dirty="0"/>
              <a:t>Withdraw Money</a:t>
            </a:r>
          </a:p>
          <a:p>
            <a:pPr>
              <a:lnSpc>
                <a:spcPct val="80000"/>
              </a:lnSpc>
              <a:buFont typeface="Wingdings" pitchFamily="2" charset="2"/>
              <a:buChar char="q"/>
            </a:pPr>
            <a:r>
              <a:rPr lang="en-US" b="1" dirty="0"/>
              <a:t>Author:</a:t>
            </a:r>
            <a:r>
              <a:rPr lang="en-US" dirty="0"/>
              <a:t> ZB</a:t>
            </a:r>
          </a:p>
          <a:p>
            <a:pPr>
              <a:lnSpc>
                <a:spcPct val="80000"/>
              </a:lnSpc>
              <a:buFont typeface="Wingdings" pitchFamily="2" charset="2"/>
              <a:buChar char="q"/>
            </a:pPr>
            <a:r>
              <a:rPr lang="en-US" b="1" dirty="0"/>
              <a:t>Date:</a:t>
            </a:r>
            <a:r>
              <a:rPr lang="en-US" dirty="0"/>
              <a:t> 1-OCT-2004</a:t>
            </a:r>
          </a:p>
          <a:p>
            <a:pPr>
              <a:lnSpc>
                <a:spcPct val="80000"/>
              </a:lnSpc>
              <a:buFont typeface="Wingdings" pitchFamily="2" charset="2"/>
              <a:buChar char="q"/>
            </a:pPr>
            <a:r>
              <a:rPr lang="en-US" b="1" dirty="0"/>
              <a:t>Purpose:</a:t>
            </a:r>
            <a:r>
              <a:rPr lang="en-US" dirty="0"/>
              <a:t> To withdraw some cash from user’s bank account</a:t>
            </a:r>
          </a:p>
          <a:p>
            <a:pPr>
              <a:lnSpc>
                <a:spcPct val="80000"/>
              </a:lnSpc>
              <a:buFont typeface="Wingdings" pitchFamily="2" charset="2"/>
              <a:buChar char="q"/>
            </a:pPr>
            <a:r>
              <a:rPr lang="en-US" b="1" dirty="0"/>
              <a:t>Overview:</a:t>
            </a:r>
            <a:r>
              <a:rPr lang="en-US" dirty="0"/>
              <a:t> The use case starts when the customer inserts his credit card into the system. The system requests the user PIN. The system validates the PIN. If the validation succeeded, the customer can choose the withdraw operation else alternative 1 – validation failure is executed. The customer enters the amount of cash to withdraw. The system checks the amount of cash in the user account, its credit limit. If the withdraw amount in the range between the current amount + credit limit the system dispense the cash and prints a withdraw receipt, else alternative 2 – amount exceeded is executed.</a:t>
            </a:r>
          </a:p>
          <a:p>
            <a:pPr>
              <a:lnSpc>
                <a:spcPct val="80000"/>
              </a:lnSpc>
              <a:buFont typeface="Wingdings" pitchFamily="2" charset="2"/>
              <a:buChar char="q"/>
            </a:pPr>
            <a:r>
              <a:rPr lang="en-US" b="1" dirty="0"/>
              <a:t>Cross References: </a:t>
            </a:r>
            <a:r>
              <a:rPr lang="en-US" dirty="0"/>
              <a:t>R1.1, R1.2, R7</a:t>
            </a:r>
          </a:p>
          <a:p>
            <a:pPr>
              <a:buFont typeface="Wingdings" pitchFamily="2" charset="2"/>
              <a:buChar char="q"/>
            </a:pPr>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1569527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tr-TR" sz="3600" dirty="0"/>
              <a:t>Example : Use Case (Money Withdraw) - </a:t>
            </a:r>
            <a:r>
              <a:rPr lang="tr-TR" sz="3600" dirty="0" smtClean="0"/>
              <a:t>II</a:t>
            </a:r>
            <a:endParaRPr lang="tr-TR" sz="3600" dirty="0"/>
          </a:p>
        </p:txBody>
      </p:sp>
      <p:sp>
        <p:nvSpPr>
          <p:cNvPr id="3" name="Content Placeholder 2"/>
          <p:cNvSpPr>
            <a:spLocks noGrp="1"/>
          </p:cNvSpPr>
          <p:nvPr>
            <p:ph idx="1"/>
          </p:nvPr>
        </p:nvSpPr>
        <p:spPr/>
        <p:txBody>
          <a:bodyPr/>
          <a:lstStyle/>
          <a:p>
            <a:pPr>
              <a:lnSpc>
                <a:spcPct val="90000"/>
              </a:lnSpc>
              <a:buFont typeface="Wingdings" pitchFamily="2" charset="2"/>
              <a:buChar char="q"/>
            </a:pPr>
            <a:r>
              <a:rPr lang="en-US" b="1" dirty="0"/>
              <a:t>Actors:</a:t>
            </a:r>
            <a:r>
              <a:rPr lang="en-US" dirty="0"/>
              <a:t> Customer</a:t>
            </a:r>
          </a:p>
          <a:p>
            <a:pPr>
              <a:lnSpc>
                <a:spcPct val="90000"/>
              </a:lnSpc>
              <a:buFont typeface="Wingdings" pitchFamily="2" charset="2"/>
              <a:buChar char="q"/>
            </a:pPr>
            <a:r>
              <a:rPr lang="en-US" b="1" dirty="0"/>
              <a:t>Pre Condition:</a:t>
            </a:r>
          </a:p>
          <a:p>
            <a:pPr lvl="1">
              <a:lnSpc>
                <a:spcPct val="90000"/>
              </a:lnSpc>
              <a:buFont typeface="Wingdings" pitchFamily="2" charset="2"/>
              <a:buChar char="q"/>
            </a:pPr>
            <a:r>
              <a:rPr lang="en-US" dirty="0"/>
              <a:t>The ATM must be in a state ready to accept transactions</a:t>
            </a:r>
          </a:p>
          <a:p>
            <a:pPr lvl="1">
              <a:lnSpc>
                <a:spcPct val="90000"/>
              </a:lnSpc>
              <a:buFont typeface="Wingdings" pitchFamily="2" charset="2"/>
              <a:buChar char="q"/>
            </a:pPr>
            <a:r>
              <a:rPr lang="en-US" dirty="0"/>
              <a:t>The ATM must have at least some cash on hand that it can dispense</a:t>
            </a:r>
          </a:p>
          <a:p>
            <a:pPr lvl="1">
              <a:lnSpc>
                <a:spcPct val="90000"/>
              </a:lnSpc>
              <a:buFont typeface="Wingdings" pitchFamily="2" charset="2"/>
              <a:buChar char="q"/>
            </a:pPr>
            <a:r>
              <a:rPr lang="en-US" dirty="0"/>
              <a:t>The ATM must have enough paper to print a receipt for at least one transaction</a:t>
            </a:r>
          </a:p>
          <a:p>
            <a:pPr>
              <a:lnSpc>
                <a:spcPct val="90000"/>
              </a:lnSpc>
              <a:buFont typeface="Wingdings" pitchFamily="2" charset="2"/>
              <a:buChar char="q"/>
            </a:pPr>
            <a:r>
              <a:rPr lang="en-US" b="1" dirty="0"/>
              <a:t>Post Condition:</a:t>
            </a:r>
          </a:p>
          <a:p>
            <a:pPr lvl="1">
              <a:lnSpc>
                <a:spcPct val="90000"/>
              </a:lnSpc>
              <a:buFont typeface="Wingdings" pitchFamily="2" charset="2"/>
              <a:buChar char="q"/>
            </a:pPr>
            <a:r>
              <a:rPr lang="en-US" dirty="0"/>
              <a:t>The current amount of cash in the user account is the amount before the withdraw minus the withdraw amount</a:t>
            </a:r>
          </a:p>
          <a:p>
            <a:pPr lvl="1">
              <a:lnSpc>
                <a:spcPct val="90000"/>
              </a:lnSpc>
              <a:buFont typeface="Wingdings" pitchFamily="2" charset="2"/>
              <a:buChar char="q"/>
            </a:pPr>
            <a:r>
              <a:rPr lang="en-US" dirty="0"/>
              <a:t>A receipt was printed on the withdraw amount</a:t>
            </a:r>
          </a:p>
          <a:p>
            <a:pPr lvl="1">
              <a:lnSpc>
                <a:spcPct val="90000"/>
              </a:lnSpc>
              <a:buFont typeface="Wingdings" pitchFamily="2" charset="2"/>
              <a:buChar char="q"/>
            </a:pPr>
            <a:r>
              <a:rPr lang="en-US" dirty="0"/>
              <a:t>The withdraw transaction was audit in the System log file</a:t>
            </a:r>
          </a:p>
          <a:p>
            <a:pPr>
              <a:buFont typeface="Wingdings" pitchFamily="2" charset="2"/>
              <a:buChar char="q"/>
            </a:pPr>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1507207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tr-TR" sz="3600" dirty="0"/>
              <a:t>Example : Use Case (Money Withdraw) </a:t>
            </a:r>
            <a:r>
              <a:rPr lang="tr-TR" sz="3600" dirty="0" smtClean="0"/>
              <a:t>- III </a:t>
            </a:r>
            <a:endParaRPr lang="tr-TR" sz="3600"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25</a:t>
            </a:fld>
            <a:endParaRPr lang="en-US" dirty="0"/>
          </a:p>
        </p:txBody>
      </p:sp>
      <p:sp>
        <p:nvSpPr>
          <p:cNvPr id="7" name="Rectangle 3"/>
          <p:cNvSpPr txBox="1">
            <a:spLocks noChangeArrowheads="1"/>
          </p:cNvSpPr>
          <p:nvPr/>
        </p:nvSpPr>
        <p:spPr>
          <a:xfrm>
            <a:off x="539552" y="1124744"/>
            <a:ext cx="7086600" cy="3600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pPr marL="0" indent="0">
              <a:spcBef>
                <a:spcPct val="0"/>
              </a:spcBef>
              <a:buClr>
                <a:schemeClr val="hlink"/>
              </a:buClr>
              <a:buSzTx/>
              <a:buNone/>
            </a:pPr>
            <a:r>
              <a:rPr lang="en-US" sz="1800" b="1" dirty="0" smtClean="0"/>
              <a:t>Typical Course of events:</a:t>
            </a:r>
          </a:p>
        </p:txBody>
      </p:sp>
      <p:graphicFrame>
        <p:nvGraphicFramePr>
          <p:cNvPr id="8" name="Group 58"/>
          <p:cNvGraphicFramePr>
            <a:graphicFrameLocks noGrp="1"/>
          </p:cNvGraphicFramePr>
          <p:nvPr>
            <p:ph sz="half" idx="4294967295"/>
            <p:extLst/>
          </p:nvPr>
        </p:nvGraphicFramePr>
        <p:xfrm>
          <a:off x="560512" y="1752600"/>
          <a:ext cx="7848600" cy="3936050"/>
        </p:xfrm>
        <a:graphic>
          <a:graphicData uri="http://schemas.openxmlformats.org/drawingml/2006/table">
            <a:tbl>
              <a:tblPr/>
              <a:tblGrid>
                <a:gridCol w="38100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8100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Actor Actions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System Actions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 Begins when a Customer arrives at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2. Customer inserts a Credit card into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3. System verifies the customer ID and status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5. Customer chooses  “Withdraw” 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4. System asks for an operation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6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7. Customer enters the cash amount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6. System asks for the withdraw amount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8. System checks if withdraw amount is legal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607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9. System dispenses the cash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27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10. System deduces the withdraw amount from account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76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11. System prints a receipt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76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rPr>
                        <a:t>13. Customer takes the cash and the receipt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12. System ejects the cash card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2069558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tr-TR" sz="3600" dirty="0"/>
              <a:t>Example : Use Case (Money Withdraw) - </a:t>
            </a:r>
            <a:r>
              <a:rPr lang="tr-TR" sz="3600" dirty="0" smtClean="0"/>
              <a:t>IV</a:t>
            </a:r>
            <a:endParaRPr lang="tr-TR" sz="3600" dirty="0"/>
          </a:p>
        </p:txBody>
      </p:sp>
      <p:sp>
        <p:nvSpPr>
          <p:cNvPr id="3" name="Content Placeholder 2"/>
          <p:cNvSpPr>
            <a:spLocks noGrp="1"/>
          </p:cNvSpPr>
          <p:nvPr>
            <p:ph idx="1"/>
          </p:nvPr>
        </p:nvSpPr>
        <p:spPr/>
        <p:txBody>
          <a:bodyPr/>
          <a:lstStyle/>
          <a:p>
            <a:pPr>
              <a:lnSpc>
                <a:spcPct val="90000"/>
              </a:lnSpc>
            </a:pPr>
            <a:r>
              <a:rPr lang="en-US" sz="2800" b="1" dirty="0"/>
              <a:t>Alternative flow of events:</a:t>
            </a:r>
          </a:p>
          <a:p>
            <a:pPr lvl="1">
              <a:lnSpc>
                <a:spcPct val="90000"/>
              </a:lnSpc>
            </a:pPr>
            <a:r>
              <a:rPr lang="en-US" sz="2400" dirty="0"/>
              <a:t>Step 3: Customer authorization failed. Display an error message, cancel the transaction and eject the card.</a:t>
            </a:r>
          </a:p>
          <a:p>
            <a:pPr lvl="1">
              <a:lnSpc>
                <a:spcPct val="90000"/>
              </a:lnSpc>
            </a:pPr>
            <a:r>
              <a:rPr lang="en-US" sz="2400" dirty="0"/>
              <a:t>Step 8: Customer has insufficient funds in its account. Display an error message, and go to step 6.</a:t>
            </a:r>
          </a:p>
          <a:p>
            <a:pPr lvl="1">
              <a:lnSpc>
                <a:spcPct val="90000"/>
              </a:lnSpc>
            </a:pPr>
            <a:r>
              <a:rPr lang="en-US" sz="2400" dirty="0"/>
              <a:t>Step 8: Customer exceeds its legal amount. Display an error message, and go to step 6.</a:t>
            </a:r>
          </a:p>
          <a:p>
            <a:pPr>
              <a:lnSpc>
                <a:spcPct val="90000"/>
              </a:lnSpc>
            </a:pPr>
            <a:r>
              <a:rPr lang="en-US" sz="2800" b="1" dirty="0"/>
              <a:t>Exceptional flow of events:</a:t>
            </a:r>
          </a:p>
          <a:p>
            <a:pPr lvl="1">
              <a:lnSpc>
                <a:spcPct val="90000"/>
              </a:lnSpc>
            </a:pPr>
            <a:r>
              <a:rPr lang="en-US" sz="2400" dirty="0"/>
              <a:t>Power failure in the process of the transaction before step 9, cancel the transaction and eject the card</a:t>
            </a:r>
          </a:p>
          <a:p>
            <a:endParaRPr lang="tr-TR" dirty="0"/>
          </a:p>
        </p:txBody>
      </p:sp>
      <p:sp>
        <p:nvSpPr>
          <p:cNvPr id="4" name="Slide Number Placeholder 3"/>
          <p:cNvSpPr>
            <a:spLocks noGrp="1"/>
          </p:cNvSpPr>
          <p:nvPr>
            <p:ph type="sldNum" sz="quarter" idx="12"/>
          </p:nvPr>
        </p:nvSpPr>
        <p:spPr/>
        <p:txBody>
          <a:bodyPr/>
          <a:lstStyle/>
          <a:p>
            <a:r>
              <a:rPr lang="tr-TR" smtClean="0"/>
              <a:t>1.</a:t>
            </a:r>
            <a:fld id="{FA84A37A-AFC2-4A01-80A1-FC20F2C0D5BB}"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smtClean="0"/>
              <a:t>Introduction &amp; UML</a:t>
            </a:r>
            <a:endParaRPr lang="en-US" dirty="0"/>
          </a:p>
        </p:txBody>
      </p:sp>
    </p:spTree>
    <p:extLst>
      <p:ext uri="{BB962C8B-B14F-4D97-AF65-F5344CB8AC3E}">
        <p14:creationId xmlns:p14="http://schemas.microsoft.com/office/powerpoint/2010/main" val="283280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User Story?</a:t>
            </a:r>
            <a:endParaRPr lang="en-US" dirty="0"/>
          </a:p>
        </p:txBody>
      </p:sp>
      <p:sp>
        <p:nvSpPr>
          <p:cNvPr id="3" name="Content Placeholder 2"/>
          <p:cNvSpPr>
            <a:spLocks noGrp="1"/>
          </p:cNvSpPr>
          <p:nvPr>
            <p:ph idx="1"/>
          </p:nvPr>
        </p:nvSpPr>
        <p:spPr/>
        <p:txBody>
          <a:bodyPr/>
          <a:lstStyle/>
          <a:p>
            <a:r>
              <a:rPr lang="en-US" dirty="0" smtClean="0"/>
              <a:t>Simple, Clear, short description of customer valued functionality</a:t>
            </a:r>
          </a:p>
          <a:p>
            <a:r>
              <a:rPr lang="en-US" dirty="0" smtClean="0"/>
              <a:t>User Stories are an </a:t>
            </a:r>
            <a:r>
              <a:rPr lang="en-US" dirty="0" err="1" smtClean="0"/>
              <a:t>eXtreme</a:t>
            </a:r>
            <a:r>
              <a:rPr lang="en-US" dirty="0" smtClean="0"/>
              <a:t> Programming technique</a:t>
            </a:r>
          </a:p>
          <a:p>
            <a:r>
              <a:rPr lang="en-US" dirty="0" smtClean="0"/>
              <a:t>This may optionally be used to capture Product Backlog Items</a:t>
            </a:r>
          </a:p>
          <a:p>
            <a:r>
              <a:rPr lang="en-US" dirty="0" smtClean="0"/>
              <a:t>The Product Backlog is </a:t>
            </a:r>
            <a:r>
              <a:rPr lang="tr-TR" dirty="0" smtClean="0"/>
              <a:t>a</a:t>
            </a:r>
            <a:r>
              <a:rPr lang="en-US" dirty="0" smtClean="0"/>
              <a:t> </a:t>
            </a:r>
            <a:r>
              <a:rPr lang="en-US" dirty="0" smtClean="0"/>
              <a:t>Scrum Artifact</a:t>
            </a:r>
          </a:p>
          <a:p>
            <a:r>
              <a:rPr lang="en-US" dirty="0" smtClean="0"/>
              <a:t>User Stories capture Who, What and Why of any requirement</a:t>
            </a:r>
          </a:p>
          <a:p>
            <a:r>
              <a:rPr lang="en-US" dirty="0" smtClean="0"/>
              <a:t>3Cs – Card, Conversation, Confirmation</a:t>
            </a:r>
          </a:p>
          <a:p>
            <a:r>
              <a:rPr lang="en-US" dirty="0" smtClean="0"/>
              <a:t>Conversation rather than documentation</a:t>
            </a:r>
            <a:endParaRPr lang="en-US" dirty="0"/>
          </a:p>
        </p:txBody>
      </p:sp>
    </p:spTree>
    <p:extLst>
      <p:ext uri="{BB962C8B-B14F-4D97-AF65-F5344CB8AC3E}">
        <p14:creationId xmlns:p14="http://schemas.microsoft.com/office/powerpoint/2010/main" val="480027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Leveraging User Roles and Personas</a:t>
            </a:r>
            <a:endParaRPr lang="en-US" sz="4000" dirty="0"/>
          </a:p>
        </p:txBody>
      </p:sp>
      <p:sp>
        <p:nvSpPr>
          <p:cNvPr id="3" name="Content Placeholder 2"/>
          <p:cNvSpPr>
            <a:spLocks noGrp="1"/>
          </p:cNvSpPr>
          <p:nvPr>
            <p:ph idx="1"/>
          </p:nvPr>
        </p:nvSpPr>
        <p:spPr/>
        <p:txBody>
          <a:bodyPr/>
          <a:lstStyle/>
          <a:p>
            <a:r>
              <a:rPr lang="en-US" dirty="0" smtClean="0"/>
              <a:t>Write story from user’s perspective</a:t>
            </a:r>
          </a:p>
          <a:p>
            <a:r>
              <a:rPr lang="en-US" dirty="0" smtClean="0"/>
              <a:t>Understand the user’s goal for the story</a:t>
            </a:r>
          </a:p>
          <a:p>
            <a:r>
              <a:rPr lang="en-US" dirty="0" smtClean="0"/>
              <a:t>Understand the user’s value from the story</a:t>
            </a:r>
          </a:p>
          <a:p>
            <a:r>
              <a:rPr lang="en-US" dirty="0" smtClean="0"/>
              <a:t>Use human users</a:t>
            </a:r>
          </a:p>
          <a:p>
            <a:r>
              <a:rPr lang="en-US" dirty="0" smtClean="0"/>
              <a:t>Avoid generic “as a user” or “as a customer”</a:t>
            </a:r>
          </a:p>
          <a:p>
            <a:r>
              <a:rPr lang="en-US" dirty="0" smtClean="0"/>
              <a:t>If you have identified Personas, the story could be written from the point of view of this character/user</a:t>
            </a:r>
            <a:endParaRPr lang="en-US" dirty="0"/>
          </a:p>
        </p:txBody>
      </p:sp>
    </p:spTree>
    <p:extLst>
      <p:ext uri="{BB962C8B-B14F-4D97-AF65-F5344CB8AC3E}">
        <p14:creationId xmlns:p14="http://schemas.microsoft.com/office/powerpoint/2010/main" val="1877765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Story Template</a:t>
            </a:r>
            <a:endParaRPr lang="en-US" dirty="0"/>
          </a:p>
        </p:txBody>
      </p:sp>
      <p:sp>
        <p:nvSpPr>
          <p:cNvPr id="5" name="TextBox 4"/>
          <p:cNvSpPr txBox="1"/>
          <p:nvPr/>
        </p:nvSpPr>
        <p:spPr>
          <a:xfrm>
            <a:off x="2178871" y="2721915"/>
            <a:ext cx="1467853" cy="300082"/>
          </a:xfrm>
          <a:prstGeom prst="rect">
            <a:avLst/>
          </a:prstGeom>
          <a:noFill/>
        </p:spPr>
        <p:txBody>
          <a:bodyPr wrap="square" rtlCol="0">
            <a:spAutoFit/>
          </a:bodyPr>
          <a:lstStyle/>
          <a:p>
            <a:r>
              <a:rPr lang="en-US" sz="1350" dirty="0"/>
              <a:t>Title: </a:t>
            </a:r>
          </a:p>
        </p:txBody>
      </p:sp>
      <p:sp>
        <p:nvSpPr>
          <p:cNvPr id="6" name="TextBox 5"/>
          <p:cNvSpPr txBox="1"/>
          <p:nvPr/>
        </p:nvSpPr>
        <p:spPr>
          <a:xfrm>
            <a:off x="6407971" y="2721915"/>
            <a:ext cx="1467853" cy="300082"/>
          </a:xfrm>
          <a:prstGeom prst="rect">
            <a:avLst/>
          </a:prstGeom>
          <a:noFill/>
        </p:spPr>
        <p:txBody>
          <a:bodyPr wrap="square" rtlCol="0">
            <a:spAutoFit/>
          </a:bodyPr>
          <a:lstStyle/>
          <a:p>
            <a:r>
              <a:rPr lang="en-US" sz="1350" dirty="0"/>
              <a:t>Priority: </a:t>
            </a:r>
          </a:p>
        </p:txBody>
      </p:sp>
      <p:sp>
        <p:nvSpPr>
          <p:cNvPr id="7" name="TextBox 6"/>
          <p:cNvSpPr txBox="1"/>
          <p:nvPr/>
        </p:nvSpPr>
        <p:spPr>
          <a:xfrm>
            <a:off x="2311218" y="3186244"/>
            <a:ext cx="5919538" cy="2169825"/>
          </a:xfrm>
          <a:prstGeom prst="rect">
            <a:avLst/>
          </a:prstGeom>
          <a:noFill/>
        </p:spPr>
        <p:txBody>
          <a:bodyPr wrap="square" rtlCol="0">
            <a:spAutoFit/>
          </a:bodyPr>
          <a:lstStyle/>
          <a:p>
            <a:r>
              <a:rPr lang="en-US" sz="1350" dirty="0"/>
              <a:t>As a [type of user], I want [goal] so that</a:t>
            </a:r>
          </a:p>
          <a:p>
            <a:endParaRPr lang="en-US" sz="1350" dirty="0"/>
          </a:p>
          <a:p>
            <a:r>
              <a:rPr lang="en-US" sz="1350" dirty="0"/>
              <a:t>[Value]</a:t>
            </a:r>
          </a:p>
          <a:p>
            <a:endParaRPr lang="en-US" sz="1350" dirty="0"/>
          </a:p>
          <a:p>
            <a:endParaRPr lang="en-US" sz="1350" dirty="0"/>
          </a:p>
          <a:p>
            <a:r>
              <a:rPr lang="en-US" sz="1350" dirty="0"/>
              <a:t>Notes:</a:t>
            </a:r>
          </a:p>
          <a:p>
            <a:r>
              <a:rPr lang="en-US" sz="1350" dirty="0"/>
              <a:t>Assumptions:</a:t>
            </a:r>
          </a:p>
          <a:p>
            <a:r>
              <a:rPr lang="en-US" sz="1350" dirty="0"/>
              <a:t>Constraints:</a:t>
            </a:r>
          </a:p>
          <a:p>
            <a:r>
              <a:rPr lang="en-US" sz="1350" dirty="0"/>
              <a:t>						Estimate:</a:t>
            </a:r>
          </a:p>
        </p:txBody>
      </p:sp>
      <p:sp>
        <p:nvSpPr>
          <p:cNvPr id="8" name="Rectangle 7"/>
          <p:cNvSpPr/>
          <p:nvPr/>
        </p:nvSpPr>
        <p:spPr>
          <a:xfrm>
            <a:off x="1902145" y="2385031"/>
            <a:ext cx="6533147" cy="2927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33062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457200" indent="-457200"/>
            <a:r>
              <a:rPr lang="tr-TR" dirty="0"/>
              <a:t>System Engineering</a:t>
            </a:r>
          </a:p>
        </p:txBody>
      </p:sp>
      <p:sp>
        <p:nvSpPr>
          <p:cNvPr id="6" name="Text Placeholder 5"/>
          <p:cNvSpPr>
            <a:spLocks noGrp="1"/>
          </p:cNvSpPr>
          <p:nvPr>
            <p:ph type="body" idx="1"/>
          </p:nvPr>
        </p:nvSpPr>
        <p:spPr/>
        <p:txBody>
          <a:bodyPr/>
          <a:lstStyle/>
          <a:p>
            <a:endParaRPr lang="tr-TR" dirty="0"/>
          </a:p>
        </p:txBody>
      </p:sp>
      <p:sp>
        <p:nvSpPr>
          <p:cNvPr id="7" name="Footer Placeholder 6"/>
          <p:cNvSpPr>
            <a:spLocks noGrp="1"/>
          </p:cNvSpPr>
          <p:nvPr>
            <p:ph type="ftr" sz="quarter" idx="11"/>
          </p:nvPr>
        </p:nvSpPr>
        <p:spPr/>
        <p:txBody>
          <a:bodyPr/>
          <a:lstStyle/>
          <a:p>
            <a:r>
              <a:rPr lang="en-US" smtClean="0"/>
              <a:t>System Modeling and Requirements Engineering</a:t>
            </a:r>
            <a:endParaRPr lang="en-US" dirty="0"/>
          </a:p>
        </p:txBody>
      </p:sp>
      <p:sp>
        <p:nvSpPr>
          <p:cNvPr id="9" name="TextBox 8"/>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buFont typeface="+mj-lt"/>
              <a:buAutoNum type="arabicPeriod"/>
            </a:pPr>
            <a:r>
              <a:rPr lang="tr-TR" dirty="0"/>
              <a:t>System Engineering</a:t>
            </a:r>
          </a:p>
          <a:p>
            <a:pPr marL="457200" indent="-457200">
              <a:buFont typeface="+mj-lt"/>
              <a:buAutoNum type="arabicPeriod"/>
            </a:pPr>
            <a:r>
              <a:rPr lang="tr-TR" dirty="0" err="1" smtClean="0"/>
              <a:t>Requirements</a:t>
            </a:r>
            <a:r>
              <a:rPr lang="tr-TR" dirty="0" smtClean="0"/>
              <a:t> </a:t>
            </a:r>
            <a:r>
              <a:rPr lang="tr-TR" dirty="0" err="1" smtClean="0"/>
              <a:t>Engineering</a:t>
            </a:r>
            <a:endParaRPr lang="tr-TR" dirty="0" smtClean="0"/>
          </a:p>
          <a:p>
            <a:pPr marL="457200" indent="-457200">
              <a:buFont typeface="+mj-lt"/>
              <a:buAutoNum type="arabicPeriod"/>
            </a:pPr>
            <a:r>
              <a:rPr lang="tr-TR" dirty="0" err="1"/>
              <a:t>Requirement</a:t>
            </a:r>
            <a:r>
              <a:rPr lang="tr-TR" dirty="0"/>
              <a:t> </a:t>
            </a:r>
            <a:r>
              <a:rPr lang="tr-TR" dirty="0" err="1"/>
              <a:t>Engineering</a:t>
            </a:r>
            <a:r>
              <a:rPr lang="tr-TR" dirty="0"/>
              <a:t> </a:t>
            </a:r>
            <a:r>
              <a:rPr lang="tr-TR" dirty="0" err="1" smtClean="0"/>
              <a:t>Processes</a:t>
            </a:r>
            <a:endParaRPr lang="tr-TR" dirty="0" smtClean="0"/>
          </a:p>
          <a:p>
            <a:pPr marL="457200" indent="-457200">
              <a:buFont typeface="+mj-lt"/>
              <a:buAutoNum type="arabicPeriod"/>
            </a:pPr>
            <a:r>
              <a:rPr lang="tr-TR" dirty="0" err="1" smtClean="0"/>
              <a:t>The</a:t>
            </a:r>
            <a:r>
              <a:rPr lang="tr-TR" dirty="0" smtClean="0"/>
              <a:t> Case </a:t>
            </a:r>
            <a:r>
              <a:rPr lang="tr-TR" dirty="0" err="1" smtClean="0"/>
              <a:t>Study</a:t>
            </a:r>
            <a:endParaRPr lang="tr-TR" dirty="0"/>
          </a:p>
        </p:txBody>
      </p:sp>
      <p:pic>
        <p:nvPicPr>
          <p:cNvPr id="3075"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2771800" y="239257"/>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r>
              <a:rPr lang="tr-TR" dirty="0"/>
              <a:t>5</a:t>
            </a:r>
            <a:r>
              <a:rPr lang="tr-TR" dirty="0" smtClean="0"/>
              <a:t>.1</a:t>
            </a:r>
            <a:endParaRPr lang="en-US" dirty="0"/>
          </a:p>
        </p:txBody>
      </p:sp>
    </p:spTree>
    <p:extLst>
      <p:ext uri="{BB962C8B-B14F-4D97-AF65-F5344CB8AC3E}">
        <p14:creationId xmlns:p14="http://schemas.microsoft.com/office/powerpoint/2010/main" val="350567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500" decel="50000" fill="hold">
                                          <p:stCondLst>
                                            <p:cond delay="0"/>
                                          </p:stCondLst>
                                        </p:cTn>
                                        <p:tgtEl>
                                          <p:spTgt spid="307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gtEl>
                                        <p:attrNameLst>
                                          <p:attrName>ppt_w</p:attrName>
                                        </p:attrNameLst>
                                      </p:cBhvr>
                                      <p:tavLst>
                                        <p:tav tm="0">
                                          <p:val>
                                            <p:strVal val="#ppt_w*.05"/>
                                          </p:val>
                                        </p:tav>
                                        <p:tav tm="100000">
                                          <p:val>
                                            <p:strVal val="#ppt_w"/>
                                          </p:val>
                                        </p:tav>
                                      </p:tavLst>
                                    </p:anim>
                                    <p:anim calcmode="lin" valueType="num">
                                      <p:cBhvr>
                                        <p:cTn id="10" dur="1000" fill="hold"/>
                                        <p:tgtEl>
                                          <p:spTgt spid="307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Story Example</a:t>
            </a:r>
            <a:endParaRPr lang="en-US" dirty="0"/>
          </a:p>
        </p:txBody>
      </p:sp>
      <p:sp>
        <p:nvSpPr>
          <p:cNvPr id="5" name="TextBox 4"/>
          <p:cNvSpPr txBox="1"/>
          <p:nvPr/>
        </p:nvSpPr>
        <p:spPr>
          <a:xfrm>
            <a:off x="2020612" y="2853798"/>
            <a:ext cx="2189747" cy="300082"/>
          </a:xfrm>
          <a:prstGeom prst="rect">
            <a:avLst/>
          </a:prstGeom>
          <a:noFill/>
        </p:spPr>
        <p:txBody>
          <a:bodyPr wrap="square" rtlCol="0">
            <a:spAutoFit/>
          </a:bodyPr>
          <a:lstStyle/>
          <a:p>
            <a:r>
              <a:rPr lang="en-US" sz="1350" dirty="0"/>
              <a:t>Checkout Using Credit Card</a:t>
            </a:r>
          </a:p>
        </p:txBody>
      </p:sp>
      <p:sp>
        <p:nvSpPr>
          <p:cNvPr id="6" name="TextBox 5"/>
          <p:cNvSpPr txBox="1"/>
          <p:nvPr/>
        </p:nvSpPr>
        <p:spPr>
          <a:xfrm>
            <a:off x="6249711" y="2853798"/>
            <a:ext cx="1467853" cy="300082"/>
          </a:xfrm>
          <a:prstGeom prst="rect">
            <a:avLst/>
          </a:prstGeom>
          <a:noFill/>
        </p:spPr>
        <p:txBody>
          <a:bodyPr wrap="square" rtlCol="0">
            <a:spAutoFit/>
          </a:bodyPr>
          <a:lstStyle/>
          <a:p>
            <a:r>
              <a:rPr lang="en-US" sz="1350" dirty="0"/>
              <a:t>Priority: 25 </a:t>
            </a:r>
          </a:p>
        </p:txBody>
      </p:sp>
      <p:sp>
        <p:nvSpPr>
          <p:cNvPr id="7" name="TextBox 6"/>
          <p:cNvSpPr txBox="1"/>
          <p:nvPr/>
        </p:nvSpPr>
        <p:spPr>
          <a:xfrm>
            <a:off x="2152958" y="3318127"/>
            <a:ext cx="5919538" cy="2169825"/>
          </a:xfrm>
          <a:prstGeom prst="rect">
            <a:avLst/>
          </a:prstGeom>
          <a:noFill/>
        </p:spPr>
        <p:txBody>
          <a:bodyPr wrap="square" rtlCol="0">
            <a:spAutoFit/>
          </a:bodyPr>
          <a:lstStyle/>
          <a:p>
            <a:r>
              <a:rPr lang="en-US" sz="1350" dirty="0"/>
              <a:t>As a book shopper, I can checkout using my credit card</a:t>
            </a:r>
          </a:p>
          <a:p>
            <a:r>
              <a:rPr lang="en-US" sz="1350" dirty="0"/>
              <a:t>So that I can purchase a selected book.</a:t>
            </a:r>
          </a:p>
          <a:p>
            <a:endParaRPr lang="en-US" sz="1350" dirty="0"/>
          </a:p>
          <a:p>
            <a:endParaRPr lang="en-US" sz="1350" dirty="0"/>
          </a:p>
          <a:p>
            <a:endParaRPr lang="en-US" sz="1350" dirty="0"/>
          </a:p>
          <a:p>
            <a:r>
              <a:rPr lang="en-US" sz="1350" dirty="0"/>
              <a:t>Notes: Support mc, visa, </a:t>
            </a:r>
            <a:r>
              <a:rPr lang="en-US" sz="1350" dirty="0" err="1"/>
              <a:t>amex</a:t>
            </a:r>
            <a:endParaRPr lang="en-US" sz="1350" dirty="0"/>
          </a:p>
          <a:p>
            <a:endParaRPr lang="en-US" sz="1350" dirty="0"/>
          </a:p>
          <a:p>
            <a:r>
              <a:rPr lang="en-US" sz="1350" dirty="0"/>
              <a:t>Constraints: Must use SBI payment gateway</a:t>
            </a:r>
          </a:p>
          <a:p>
            <a:r>
              <a:rPr lang="en-US" sz="1350" dirty="0"/>
              <a:t>						Estimate:  13pts</a:t>
            </a:r>
          </a:p>
        </p:txBody>
      </p:sp>
      <p:sp>
        <p:nvSpPr>
          <p:cNvPr id="8" name="Rectangle 7"/>
          <p:cNvSpPr/>
          <p:nvPr/>
        </p:nvSpPr>
        <p:spPr>
          <a:xfrm>
            <a:off x="1743886" y="2516914"/>
            <a:ext cx="6533147" cy="2927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96675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Acceptance Criteria</a:t>
            </a:r>
            <a:endParaRPr lang="en-US" dirty="0"/>
          </a:p>
        </p:txBody>
      </p:sp>
      <p:sp>
        <p:nvSpPr>
          <p:cNvPr id="3" name="Content Placeholder 2"/>
          <p:cNvSpPr>
            <a:spLocks noGrp="1"/>
          </p:cNvSpPr>
          <p:nvPr>
            <p:ph idx="1"/>
          </p:nvPr>
        </p:nvSpPr>
        <p:spPr/>
        <p:txBody>
          <a:bodyPr/>
          <a:lstStyle/>
          <a:p>
            <a:r>
              <a:rPr lang="en-US" dirty="0" smtClean="0"/>
              <a:t>Given [context]</a:t>
            </a:r>
          </a:p>
          <a:p>
            <a:r>
              <a:rPr lang="en-US" dirty="0" smtClean="0"/>
              <a:t>When [some event]</a:t>
            </a:r>
          </a:p>
          <a:p>
            <a:r>
              <a:rPr lang="en-US" dirty="0" smtClean="0"/>
              <a:t>Then [outcome]</a:t>
            </a:r>
            <a:endParaRPr lang="en-US" dirty="0"/>
          </a:p>
        </p:txBody>
      </p:sp>
    </p:spTree>
    <p:extLst>
      <p:ext uri="{BB962C8B-B14F-4D97-AF65-F5344CB8AC3E}">
        <p14:creationId xmlns:p14="http://schemas.microsoft.com/office/powerpoint/2010/main" val="278999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Feature/Epic/User Story</a:t>
            </a:r>
            <a:endParaRPr lang="en-US"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32</a:t>
            </a:fld>
            <a:endParaRPr lang="en-US" dirty="0"/>
          </a:p>
        </p:txBody>
      </p:sp>
      <p:pic>
        <p:nvPicPr>
          <p:cNvPr id="6" name="Picture 5"/>
          <p:cNvPicPr>
            <a:picLocks noChangeAspect="1"/>
          </p:cNvPicPr>
          <p:nvPr/>
        </p:nvPicPr>
        <p:blipFill>
          <a:blip r:embed="rId2"/>
          <a:stretch>
            <a:fillRect/>
          </a:stretch>
        </p:blipFill>
        <p:spPr>
          <a:xfrm>
            <a:off x="1188790" y="1196752"/>
            <a:ext cx="7020272" cy="5093819"/>
          </a:xfrm>
          <a:prstGeom prst="rect">
            <a:avLst/>
          </a:prstGeom>
        </p:spPr>
      </p:pic>
    </p:spTree>
    <p:extLst>
      <p:ext uri="{BB962C8B-B14F-4D97-AF65-F5344CB8AC3E}">
        <p14:creationId xmlns:p14="http://schemas.microsoft.com/office/powerpoint/2010/main" val="18826194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Story Examples</a:t>
            </a:r>
            <a:endParaRPr lang="en-US" dirty="0"/>
          </a:p>
        </p:txBody>
      </p:sp>
      <p:sp>
        <p:nvSpPr>
          <p:cNvPr id="3" name="Content Placeholder 2"/>
          <p:cNvSpPr>
            <a:spLocks noGrp="1"/>
          </p:cNvSpPr>
          <p:nvPr>
            <p:ph idx="1"/>
          </p:nvPr>
        </p:nvSpPr>
        <p:spPr/>
        <p:txBody>
          <a:bodyPr/>
          <a:lstStyle/>
          <a:p>
            <a:endParaRPr lang="en-US" dirty="0" smtClean="0"/>
          </a:p>
          <a:p>
            <a:endParaRPr lang="en-US" smtClean="0"/>
          </a:p>
          <a:p>
            <a:endParaRPr lang="en-US" dirty="0"/>
          </a:p>
          <a:p>
            <a:r>
              <a:rPr lang="en-US" dirty="0" smtClean="0"/>
              <a:t>As </a:t>
            </a:r>
            <a:r>
              <a:rPr lang="en-US" dirty="0"/>
              <a:t>a user I want emails with </a:t>
            </a:r>
            <a:r>
              <a:rPr lang="en-US" dirty="0" smtClean="0"/>
              <a:t>attachments </a:t>
            </a:r>
            <a:r>
              <a:rPr lang="en-US" dirty="0"/>
              <a:t>to go faster so that </a:t>
            </a:r>
            <a:r>
              <a:rPr lang="en-US" dirty="0" smtClean="0"/>
              <a:t>I </a:t>
            </a:r>
            <a:r>
              <a:rPr lang="en-US" dirty="0"/>
              <a:t>can work more efficiently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r>
              <a:rPr lang="en-US" dirty="0" smtClean="0"/>
              <a:t>As </a:t>
            </a:r>
            <a:r>
              <a:rPr lang="en-US" dirty="0"/>
              <a:t>a user I want to cancel a reservation </a:t>
            </a:r>
            <a:r>
              <a:rPr lang="en-US" dirty="0" smtClean="0"/>
              <a:t>so </a:t>
            </a:r>
            <a:r>
              <a:rPr lang="en-US" dirty="0"/>
              <a:t>that I avoid being charged full rate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33</a:t>
            </a:fld>
            <a:endParaRPr lang="en-US" dirty="0"/>
          </a:p>
        </p:txBody>
      </p:sp>
    </p:spTree>
    <p:extLst>
      <p:ext uri="{BB962C8B-B14F-4D97-AF65-F5344CB8AC3E}">
        <p14:creationId xmlns:p14="http://schemas.microsoft.com/office/powerpoint/2010/main" val="1657086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Tools For Requirements</a:t>
            </a:r>
            <a:endParaRPr lang="tr-TR" dirty="0"/>
          </a:p>
        </p:txBody>
      </p:sp>
      <p:sp>
        <p:nvSpPr>
          <p:cNvPr id="3" name="Content Placeholder 2"/>
          <p:cNvSpPr>
            <a:spLocks noGrp="1"/>
          </p:cNvSpPr>
          <p:nvPr>
            <p:ph idx="1"/>
          </p:nvPr>
        </p:nvSpPr>
        <p:spPr/>
        <p:txBody>
          <a:bodyPr/>
          <a:lstStyle/>
          <a:p>
            <a:r>
              <a:rPr lang="tr-TR" dirty="0" smtClean="0"/>
              <a:t>OSRMT – Open Source Requirements Management Tool</a:t>
            </a:r>
            <a:r>
              <a:rPr lang="tr-TR" dirty="0"/>
              <a:t/>
            </a:r>
            <a:br>
              <a:rPr lang="tr-TR" dirty="0"/>
            </a:br>
            <a:r>
              <a:rPr lang="tr-TR" dirty="0" smtClean="0">
                <a:hlinkClick r:id="rId2"/>
              </a:rPr>
              <a:t>www.sourceforge.net/projects/osrmt</a:t>
            </a:r>
            <a:endParaRPr lang="tr-TR" dirty="0" smtClean="0"/>
          </a:p>
          <a:p>
            <a:r>
              <a:rPr lang="tr-TR" dirty="0" smtClean="0"/>
              <a:t>EasyRM – Cybernetic Intelligence</a:t>
            </a:r>
            <a:br>
              <a:rPr lang="tr-TR" dirty="0" smtClean="0"/>
            </a:br>
            <a:r>
              <a:rPr lang="tr-TR" dirty="0" smtClean="0">
                <a:hlinkClick r:id="rId3"/>
              </a:rPr>
              <a:t>www.eary-rm.com</a:t>
            </a:r>
            <a:endParaRPr lang="tr-TR" dirty="0" smtClean="0"/>
          </a:p>
          <a:p>
            <a:r>
              <a:rPr lang="tr-TR" dirty="0" smtClean="0"/>
              <a:t>Rational Requisite Pro</a:t>
            </a:r>
            <a:br>
              <a:rPr lang="tr-TR" dirty="0" smtClean="0"/>
            </a:br>
            <a:r>
              <a:rPr lang="tr-TR" dirty="0" smtClean="0">
                <a:hlinkClick r:id="rId4"/>
              </a:rPr>
              <a:t>www.rational.com</a:t>
            </a:r>
            <a:endParaRPr lang="tr-TR" dirty="0" smtClean="0"/>
          </a:p>
          <a:p>
            <a:r>
              <a:rPr lang="tr-TR" dirty="0" smtClean="0"/>
              <a:t>OnYourMark - Omni-Vista</a:t>
            </a:r>
            <a:br>
              <a:rPr lang="tr-TR" dirty="0" smtClean="0"/>
            </a:br>
            <a:r>
              <a:rPr lang="tr-TR" dirty="0" smtClean="0">
                <a:hlinkClick r:id="rId5"/>
              </a:rPr>
              <a:t>www.omni-vista.com</a:t>
            </a:r>
            <a:endParaRPr lang="tr-TR" dirty="0" smtClean="0"/>
          </a:p>
          <a:p>
            <a:r>
              <a:rPr lang="tr-TR" dirty="0" smtClean="0"/>
              <a:t>RTM – Integratd Chipware</a:t>
            </a:r>
            <a:br>
              <a:rPr lang="tr-TR" dirty="0" smtClean="0"/>
            </a:br>
            <a:r>
              <a:rPr lang="tr-TR" dirty="0" smtClean="0">
                <a:hlinkClick r:id="rId6"/>
              </a:rPr>
              <a:t>www.chipware.com</a:t>
            </a:r>
            <a:endParaRPr lang="tr-TR" dirty="0" smtClean="0"/>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34</a:t>
            </a:fld>
            <a:endParaRPr lang="en-US" dirty="0"/>
          </a:p>
        </p:txBody>
      </p:sp>
    </p:spTree>
    <p:extLst>
      <p:ext uri="{BB962C8B-B14F-4D97-AF65-F5344CB8AC3E}">
        <p14:creationId xmlns:p14="http://schemas.microsoft.com/office/powerpoint/2010/main" val="10368073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err="1" smtClean="0"/>
              <a:t>Supplementary</a:t>
            </a:r>
            <a:r>
              <a:rPr lang="tr-TR" dirty="0" smtClean="0"/>
              <a:t> </a:t>
            </a:r>
            <a:r>
              <a:rPr lang="tr-TR" dirty="0" err="1" smtClean="0"/>
              <a:t>Material</a:t>
            </a:r>
            <a:endParaRPr lang="en-GB" dirty="0"/>
          </a:p>
        </p:txBody>
      </p:sp>
      <p:sp>
        <p:nvSpPr>
          <p:cNvPr id="3" name="Content Placeholder 2"/>
          <p:cNvSpPr>
            <a:spLocks noGrp="1"/>
          </p:cNvSpPr>
          <p:nvPr>
            <p:ph idx="1"/>
          </p:nvPr>
        </p:nvSpPr>
        <p:spPr/>
        <p:txBody>
          <a:bodyPr/>
          <a:lstStyle/>
          <a:p>
            <a:r>
              <a:rPr lang="tr-TR" dirty="0" err="1"/>
              <a:t>From</a:t>
            </a:r>
            <a:r>
              <a:rPr lang="tr-TR" dirty="0"/>
              <a:t> </a:t>
            </a:r>
            <a:r>
              <a:rPr lang="tr-TR" dirty="0" err="1"/>
              <a:t>the</a:t>
            </a:r>
            <a:r>
              <a:rPr lang="tr-TR" dirty="0"/>
              <a:t> </a:t>
            </a:r>
            <a:r>
              <a:rPr lang="tr-TR" dirty="0" err="1"/>
              <a:t>Book</a:t>
            </a:r>
            <a:r>
              <a:rPr lang="tr-TR" dirty="0"/>
              <a:t> ‘Object-</a:t>
            </a:r>
            <a:r>
              <a:rPr lang="tr-TR" dirty="0" err="1"/>
              <a:t>Oriented</a:t>
            </a:r>
            <a:r>
              <a:rPr lang="tr-TR" dirty="0"/>
              <a:t> Software Engineering: </a:t>
            </a:r>
            <a:r>
              <a:rPr lang="en-US" dirty="0"/>
              <a:t>Using UML, Patterns, and </a:t>
            </a:r>
            <a:r>
              <a:rPr lang="en-US" dirty="0" smtClean="0"/>
              <a:t>Java</a:t>
            </a:r>
            <a:r>
              <a:rPr lang="tr-TR" dirty="0" smtClean="0"/>
              <a:t>’ </a:t>
            </a:r>
            <a:r>
              <a:rPr lang="tr-TR" dirty="0" err="1" smtClean="0"/>
              <a:t>by</a:t>
            </a:r>
            <a:r>
              <a:rPr lang="tr-TR" dirty="0" smtClean="0"/>
              <a:t> </a:t>
            </a:r>
            <a:r>
              <a:rPr lang="tr-TR" dirty="0" err="1" smtClean="0"/>
              <a:t>Bruegge</a:t>
            </a:r>
            <a:r>
              <a:rPr lang="tr-TR" dirty="0" smtClean="0"/>
              <a:t> </a:t>
            </a:r>
            <a:r>
              <a:rPr lang="tr-TR" dirty="0" err="1" smtClean="0"/>
              <a:t>and</a:t>
            </a:r>
            <a:r>
              <a:rPr lang="tr-TR" dirty="0" smtClean="0"/>
              <a:t> </a:t>
            </a:r>
            <a:r>
              <a:rPr lang="tr-TR" dirty="0" err="1" smtClean="0"/>
              <a:t>Detoit</a:t>
            </a:r>
            <a:endParaRPr lang="en-GB"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35</a:t>
            </a:fld>
            <a:endParaRPr lang="en-US" dirty="0"/>
          </a:p>
        </p:txBody>
      </p:sp>
    </p:spTree>
    <p:extLst>
      <p:ext uri="{BB962C8B-B14F-4D97-AF65-F5344CB8AC3E}">
        <p14:creationId xmlns:p14="http://schemas.microsoft.com/office/powerpoint/2010/main" val="1881883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6"/>
          <p:cNvSpPr>
            <a:spLocks noGrp="1" noChangeArrowheads="1"/>
          </p:cNvSpPr>
          <p:nvPr>
            <p:ph type="title"/>
          </p:nvPr>
        </p:nvSpPr>
        <p:spPr/>
        <p:txBody>
          <a:bodyPr>
            <a:normAutofit fontScale="90000"/>
          </a:bodyPr>
          <a:lstStyle/>
          <a:p>
            <a:r>
              <a:rPr lang="en-US" altLang="en-US" smtClean="0"/>
              <a:t>Scenarios</a:t>
            </a:r>
          </a:p>
        </p:txBody>
      </p:sp>
      <p:sp>
        <p:nvSpPr>
          <p:cNvPr id="20483" name="Rectangle 7"/>
          <p:cNvSpPr>
            <a:spLocks noGrp="1" noChangeArrowheads="1"/>
          </p:cNvSpPr>
          <p:nvPr>
            <p:ph type="body" idx="1"/>
          </p:nvPr>
        </p:nvSpPr>
        <p:spPr/>
        <p:txBody>
          <a:bodyPr/>
          <a:lstStyle/>
          <a:p>
            <a:r>
              <a:rPr lang="en-US" altLang="en-US" smtClean="0"/>
              <a:t>“A narrative description of what people do and experience as they try to make use of computer systems and applications” [M. Carrol, Scenario-based Design, Wiley, 1995]</a:t>
            </a:r>
            <a:br>
              <a:rPr lang="en-US" altLang="en-US" smtClean="0"/>
            </a:br>
            <a:endParaRPr lang="en-US" altLang="en-US" smtClean="0"/>
          </a:p>
          <a:p>
            <a:r>
              <a:rPr lang="en-US" altLang="en-US" smtClean="0"/>
              <a:t>A concrete, focused, informal description of a single feature of the system used by a single actor. </a:t>
            </a:r>
            <a:br>
              <a:rPr lang="en-US" altLang="en-US" smtClean="0"/>
            </a:br>
            <a:endParaRPr lang="en-US" altLang="en-US" smtClean="0"/>
          </a:p>
          <a:p>
            <a:r>
              <a:rPr lang="en-US" altLang="en-US" smtClean="0"/>
              <a:t>Scenarios can have many different uses during the software lifecycle</a:t>
            </a:r>
          </a:p>
          <a:p>
            <a:pPr lvl="1"/>
            <a:r>
              <a:rPr lang="en-US" altLang="en-US" b="0" i="1" smtClean="0"/>
              <a:t>Requirements Elicitation</a:t>
            </a:r>
            <a:r>
              <a:rPr lang="en-US" altLang="en-US" smtClean="0"/>
              <a:t>: As-is scenario, visionary scenario</a:t>
            </a:r>
          </a:p>
          <a:p>
            <a:pPr lvl="1"/>
            <a:r>
              <a:rPr lang="en-US" altLang="en-US" b="0" i="1" smtClean="0"/>
              <a:t>Client Acceptance Test:</a:t>
            </a:r>
            <a:r>
              <a:rPr lang="en-US" altLang="en-US" smtClean="0"/>
              <a:t> Evaluation scenario</a:t>
            </a:r>
          </a:p>
          <a:p>
            <a:pPr lvl="1"/>
            <a:r>
              <a:rPr lang="en-US" altLang="en-US" b="0" i="1" smtClean="0"/>
              <a:t>System Deployment:</a:t>
            </a:r>
            <a:r>
              <a:rPr lang="en-US" altLang="en-US" smtClean="0"/>
              <a:t>  Training scenario.</a:t>
            </a:r>
          </a:p>
        </p:txBody>
      </p:sp>
    </p:spTree>
    <p:extLst>
      <p:ext uri="{BB962C8B-B14F-4D97-AF65-F5344CB8AC3E}">
        <p14:creationId xmlns:p14="http://schemas.microsoft.com/office/powerpoint/2010/main" val="57289477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lIns="92407" tIns="45420" rIns="92407" bIns="45420">
            <a:normAutofit fontScale="90000"/>
          </a:bodyPr>
          <a:lstStyle/>
          <a:p>
            <a:r>
              <a:rPr lang="en-US" altLang="en-US" smtClean="0"/>
              <a:t>Types of Scenarios</a:t>
            </a:r>
          </a:p>
        </p:txBody>
      </p:sp>
      <p:sp>
        <p:nvSpPr>
          <p:cNvPr id="21507" name="Rectangle 3"/>
          <p:cNvSpPr>
            <a:spLocks noGrp="1" noChangeArrowheads="1"/>
          </p:cNvSpPr>
          <p:nvPr>
            <p:ph type="body" idx="1"/>
          </p:nvPr>
        </p:nvSpPr>
        <p:spPr>
          <a:xfrm>
            <a:off x="266700" y="1268760"/>
            <a:ext cx="8610600" cy="4921250"/>
          </a:xfrm>
          <a:noFill/>
        </p:spPr>
        <p:txBody>
          <a:bodyPr lIns="92407" tIns="45420" rIns="92407" bIns="45420"/>
          <a:lstStyle/>
          <a:p>
            <a:pPr>
              <a:lnSpc>
                <a:spcPct val="80000"/>
              </a:lnSpc>
            </a:pPr>
            <a:r>
              <a:rPr lang="en-US" altLang="en-US" sz="2000" dirty="0" smtClean="0"/>
              <a:t>As-is scenario:</a:t>
            </a:r>
          </a:p>
          <a:p>
            <a:pPr lvl="1">
              <a:lnSpc>
                <a:spcPct val="80000"/>
              </a:lnSpc>
            </a:pPr>
            <a:r>
              <a:rPr lang="en-US" altLang="en-US" sz="1800" dirty="0" smtClean="0"/>
              <a:t>Used in describing a current situation. Usually used in re-engineering projects. The user describes the system. </a:t>
            </a:r>
          </a:p>
          <a:p>
            <a:pPr lvl="2">
              <a:lnSpc>
                <a:spcPct val="80000"/>
              </a:lnSpc>
            </a:pPr>
            <a:r>
              <a:rPr lang="en-US" altLang="en-US" sz="1600" dirty="0" smtClean="0"/>
              <a:t>Example: Description of Letter-Chess</a:t>
            </a:r>
          </a:p>
          <a:p>
            <a:pPr>
              <a:lnSpc>
                <a:spcPct val="80000"/>
              </a:lnSpc>
            </a:pPr>
            <a:r>
              <a:rPr lang="en-US" altLang="en-US" sz="2000" dirty="0" smtClean="0"/>
              <a:t>Visionary scenario:</a:t>
            </a:r>
          </a:p>
          <a:p>
            <a:pPr lvl="1">
              <a:lnSpc>
                <a:spcPct val="80000"/>
              </a:lnSpc>
            </a:pPr>
            <a:r>
              <a:rPr lang="en-US" altLang="en-US" sz="1800" dirty="0" smtClean="0"/>
              <a:t>Used to describe a future system. Usually used in greenfield engineering and reengineering projects. </a:t>
            </a:r>
          </a:p>
          <a:p>
            <a:pPr lvl="1">
              <a:lnSpc>
                <a:spcPct val="80000"/>
              </a:lnSpc>
            </a:pPr>
            <a:r>
              <a:rPr lang="en-US" altLang="en-US" sz="1800" dirty="0" smtClean="0"/>
              <a:t>Can often not be done by the user or developer alone</a:t>
            </a:r>
          </a:p>
          <a:p>
            <a:pPr lvl="2">
              <a:lnSpc>
                <a:spcPct val="80000"/>
              </a:lnSpc>
            </a:pPr>
            <a:r>
              <a:rPr lang="en-US" altLang="en-US" sz="1600" dirty="0" smtClean="0"/>
              <a:t>Example: Description of an interactive internet-based Tic Tac Toe game tournament.</a:t>
            </a:r>
          </a:p>
          <a:p>
            <a:pPr>
              <a:lnSpc>
                <a:spcPct val="80000"/>
              </a:lnSpc>
            </a:pPr>
            <a:r>
              <a:rPr lang="en-US" altLang="en-US" sz="2000" dirty="0" smtClean="0"/>
              <a:t>Evaluation scenario:</a:t>
            </a:r>
          </a:p>
          <a:p>
            <a:pPr lvl="1">
              <a:lnSpc>
                <a:spcPct val="80000"/>
              </a:lnSpc>
            </a:pPr>
            <a:r>
              <a:rPr lang="en-US" altLang="en-US" sz="1800" dirty="0" smtClean="0"/>
              <a:t>User tasks against which the system is to be evaluated.</a:t>
            </a:r>
          </a:p>
          <a:p>
            <a:pPr lvl="2">
              <a:lnSpc>
                <a:spcPct val="80000"/>
              </a:lnSpc>
            </a:pPr>
            <a:r>
              <a:rPr lang="en-US" altLang="en-US" sz="1600" dirty="0" smtClean="0"/>
              <a:t>Example: Four users (two novice, two experts) play in a Tic</a:t>
            </a:r>
            <a:r>
              <a:rPr lang="tr-TR" altLang="en-US" sz="1600" dirty="0" smtClean="0"/>
              <a:t> </a:t>
            </a:r>
            <a:r>
              <a:rPr lang="en-US" altLang="en-US" sz="1600" dirty="0" smtClean="0"/>
              <a:t>Tac Toe tournament in ARENA.</a:t>
            </a:r>
          </a:p>
          <a:p>
            <a:pPr>
              <a:lnSpc>
                <a:spcPct val="80000"/>
              </a:lnSpc>
            </a:pPr>
            <a:r>
              <a:rPr lang="en-US" altLang="en-US" sz="2000" dirty="0" smtClean="0"/>
              <a:t>Training scenario:</a:t>
            </a:r>
          </a:p>
          <a:p>
            <a:pPr lvl="1">
              <a:lnSpc>
                <a:spcPct val="80000"/>
              </a:lnSpc>
            </a:pPr>
            <a:r>
              <a:rPr lang="en-US" altLang="en-US" sz="1800" dirty="0" smtClean="0"/>
              <a:t>Step by step instructions that guide a novice user through a system</a:t>
            </a:r>
          </a:p>
          <a:p>
            <a:pPr lvl="2">
              <a:lnSpc>
                <a:spcPct val="80000"/>
              </a:lnSpc>
            </a:pPr>
            <a:r>
              <a:rPr lang="en-US" altLang="en-US" sz="1600" dirty="0" smtClean="0"/>
              <a:t>Example: How to play Tic Tac Toe in the ARENA Game Framework.</a:t>
            </a:r>
          </a:p>
        </p:txBody>
      </p:sp>
    </p:spTree>
    <p:extLst>
      <p:ext uri="{BB962C8B-B14F-4D97-AF65-F5344CB8AC3E}">
        <p14:creationId xmlns:p14="http://schemas.microsoft.com/office/powerpoint/2010/main" val="214108035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altLang="en-US" smtClean="0"/>
              <a:t>How do we find scenarios?</a:t>
            </a:r>
          </a:p>
        </p:txBody>
      </p:sp>
      <p:sp>
        <p:nvSpPr>
          <p:cNvPr id="22531" name="Rectangle 3"/>
          <p:cNvSpPr>
            <a:spLocks noGrp="1" noChangeArrowheads="1"/>
          </p:cNvSpPr>
          <p:nvPr>
            <p:ph type="body" idx="1"/>
          </p:nvPr>
        </p:nvSpPr>
        <p:spPr/>
        <p:txBody>
          <a:bodyPr/>
          <a:lstStyle/>
          <a:p>
            <a:r>
              <a:rPr lang="en-US" altLang="en-US" smtClean="0"/>
              <a:t>Don’t expect the client to be verbal if the system does not exist (greenfield engineering) </a:t>
            </a:r>
          </a:p>
          <a:p>
            <a:r>
              <a:rPr lang="en-US" altLang="en-US" smtClean="0"/>
              <a:t>Don’t wait for information even if the system exists</a:t>
            </a:r>
          </a:p>
          <a:p>
            <a:r>
              <a:rPr lang="en-US" altLang="en-US" smtClean="0"/>
              <a:t>Engage in a dialectic approach (evolutionary, incremental engineering)</a:t>
            </a:r>
          </a:p>
          <a:p>
            <a:pPr lvl="1"/>
            <a:r>
              <a:rPr lang="en-US" altLang="en-US" smtClean="0"/>
              <a:t>You help the client to formulate the requirements</a:t>
            </a:r>
          </a:p>
          <a:p>
            <a:pPr lvl="1"/>
            <a:r>
              <a:rPr lang="en-US" altLang="en-US" smtClean="0"/>
              <a:t>The client helps you to understand the requirements</a:t>
            </a:r>
          </a:p>
          <a:p>
            <a:pPr lvl="1"/>
            <a:r>
              <a:rPr lang="en-US" altLang="en-US" smtClean="0"/>
              <a:t>The requirements evolve while the scenarios are being developed</a:t>
            </a:r>
          </a:p>
        </p:txBody>
      </p:sp>
    </p:spTree>
    <p:extLst>
      <p:ext uri="{BB962C8B-B14F-4D97-AF65-F5344CB8AC3E}">
        <p14:creationId xmlns:p14="http://schemas.microsoft.com/office/powerpoint/2010/main" val="35194614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lIns="92407" tIns="45420" rIns="92407" bIns="45420">
            <a:normAutofit fontScale="90000"/>
          </a:bodyPr>
          <a:lstStyle/>
          <a:p>
            <a:r>
              <a:rPr lang="en-US" altLang="en-US" smtClean="0"/>
              <a:t>Heuristics for finding Scenarios</a:t>
            </a:r>
          </a:p>
        </p:txBody>
      </p:sp>
      <p:sp>
        <p:nvSpPr>
          <p:cNvPr id="23555" name="Rectangle 3"/>
          <p:cNvSpPr>
            <a:spLocks noGrp="1" noChangeArrowheads="1"/>
          </p:cNvSpPr>
          <p:nvPr>
            <p:ph type="body" idx="1"/>
          </p:nvPr>
        </p:nvSpPr>
        <p:spPr>
          <a:xfrm>
            <a:off x="444500" y="968375"/>
            <a:ext cx="8255000" cy="4921250"/>
          </a:xfrm>
          <a:noFill/>
        </p:spPr>
        <p:txBody>
          <a:bodyPr lIns="92407" tIns="45420" rIns="92407" bIns="45420"/>
          <a:lstStyle/>
          <a:p>
            <a:r>
              <a:rPr lang="en-US" altLang="en-US" smtClean="0"/>
              <a:t>Ask yourself or the client the following questions:</a:t>
            </a:r>
          </a:p>
          <a:p>
            <a:pPr lvl="1"/>
            <a:r>
              <a:rPr lang="en-US" altLang="en-US" smtClean="0"/>
              <a:t>What are the primary tasks that the system needs to perform?</a:t>
            </a:r>
          </a:p>
          <a:p>
            <a:pPr lvl="1"/>
            <a:r>
              <a:rPr lang="en-US" altLang="en-US" smtClean="0"/>
              <a:t>What data will the actor create, store, change, remove or add in the system?</a:t>
            </a:r>
          </a:p>
          <a:p>
            <a:pPr lvl="1"/>
            <a:r>
              <a:rPr lang="en-US" altLang="en-US" smtClean="0"/>
              <a:t>What external changes does the system need to know about?</a:t>
            </a:r>
          </a:p>
          <a:p>
            <a:pPr lvl="1"/>
            <a:r>
              <a:rPr lang="en-US" altLang="en-US" smtClean="0"/>
              <a:t>What changes or events will the actor of the system need to be informed about?</a:t>
            </a:r>
          </a:p>
          <a:p>
            <a:r>
              <a:rPr lang="en-US" altLang="en-US" smtClean="0"/>
              <a:t>However, don’t rely on </a:t>
            </a:r>
            <a:r>
              <a:rPr lang="en-US" altLang="en-US" i="1" smtClean="0"/>
              <a:t>questionnaires </a:t>
            </a:r>
            <a:r>
              <a:rPr lang="en-US" altLang="en-US" smtClean="0"/>
              <a:t>alone. </a:t>
            </a:r>
          </a:p>
          <a:p>
            <a:r>
              <a:rPr lang="en-US" altLang="en-US" smtClean="0"/>
              <a:t>Insist on </a:t>
            </a:r>
            <a:r>
              <a:rPr lang="en-US" altLang="en-US" i="1" smtClean="0"/>
              <a:t>task observation</a:t>
            </a:r>
            <a:r>
              <a:rPr lang="en-US" altLang="en-US" smtClean="0"/>
              <a:t> if the system already exists (interface engineering or reengineering)</a:t>
            </a:r>
          </a:p>
          <a:p>
            <a:pPr lvl="1"/>
            <a:r>
              <a:rPr lang="en-US" altLang="en-US" smtClean="0"/>
              <a:t>Ask to speak to the end user, not just to the software contractor</a:t>
            </a:r>
          </a:p>
          <a:p>
            <a:pPr lvl="1"/>
            <a:r>
              <a:rPr lang="en-US" altLang="en-US" smtClean="0"/>
              <a:t>Expect resistance and try to overcome it</a:t>
            </a:r>
          </a:p>
        </p:txBody>
      </p:sp>
    </p:spTree>
    <p:extLst>
      <p:ext uri="{BB962C8B-B14F-4D97-AF65-F5344CB8AC3E}">
        <p14:creationId xmlns:p14="http://schemas.microsoft.com/office/powerpoint/2010/main" val="2941878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tr-TR"/>
              <a:t>System </a:t>
            </a:r>
            <a:r>
              <a:rPr lang="tr-TR" smtClean="0"/>
              <a:t>Engineering</a:t>
            </a:r>
            <a:endParaRPr lang="tr-TR" dirty="0"/>
          </a:p>
        </p:txBody>
      </p:sp>
      <p:sp>
        <p:nvSpPr>
          <p:cNvPr id="7" name="Content Placeholder 6"/>
          <p:cNvSpPr>
            <a:spLocks noGrp="1"/>
          </p:cNvSpPr>
          <p:nvPr>
            <p:ph idx="1"/>
          </p:nvPr>
        </p:nvSpPr>
        <p:spPr/>
        <p:txBody>
          <a:bodyPr/>
          <a:lstStyle/>
          <a:p>
            <a:r>
              <a:rPr lang="en-US" dirty="0"/>
              <a:t>Elements of a computer-based system</a:t>
            </a:r>
          </a:p>
          <a:p>
            <a:pPr lvl="1"/>
            <a:r>
              <a:rPr lang="en-US" sz="2400" dirty="0"/>
              <a:t>Software</a:t>
            </a:r>
          </a:p>
          <a:p>
            <a:pPr lvl="1"/>
            <a:r>
              <a:rPr lang="en-US" sz="2400" dirty="0"/>
              <a:t>Hardware</a:t>
            </a:r>
          </a:p>
          <a:p>
            <a:pPr lvl="1"/>
            <a:r>
              <a:rPr lang="en-US" sz="2400" dirty="0"/>
              <a:t>People</a:t>
            </a:r>
          </a:p>
          <a:p>
            <a:pPr lvl="1"/>
            <a:r>
              <a:rPr lang="en-US" sz="2400" dirty="0"/>
              <a:t>Database</a:t>
            </a:r>
          </a:p>
          <a:p>
            <a:pPr lvl="1"/>
            <a:r>
              <a:rPr lang="en-US" sz="2400" dirty="0"/>
              <a:t>Documentation</a:t>
            </a:r>
          </a:p>
          <a:p>
            <a:pPr lvl="1"/>
            <a:r>
              <a:rPr lang="en-US" sz="2400" dirty="0"/>
              <a:t>Procedures</a:t>
            </a:r>
          </a:p>
          <a:p>
            <a:r>
              <a:rPr lang="en-US" dirty="0"/>
              <a:t>Systems</a:t>
            </a:r>
          </a:p>
          <a:p>
            <a:pPr lvl="1"/>
            <a:r>
              <a:rPr lang="en-US" sz="2400" dirty="0"/>
              <a:t>A hierarchy of macro-elements</a:t>
            </a:r>
          </a:p>
          <a:p>
            <a:pPr marL="0" indent="0">
              <a:buNone/>
            </a:pP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fld id="{FA84A37A-AFC2-4A01-80A1-FC20F2C0D5BB}" type="slidenum">
              <a:rPr lang="en-US" smtClean="0"/>
              <a:pPr/>
              <a:t>4</a:t>
            </a:fld>
            <a:endParaRPr lang="en-US" dirty="0"/>
          </a:p>
        </p:txBody>
      </p:sp>
    </p:spTree>
    <p:extLst>
      <p:ext uri="{BB962C8B-B14F-4D97-AF65-F5344CB8AC3E}">
        <p14:creationId xmlns:p14="http://schemas.microsoft.com/office/powerpoint/2010/main" val="66790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lIns="92407" tIns="45420" rIns="92407" bIns="45420">
            <a:normAutofit fontScale="90000"/>
          </a:bodyPr>
          <a:lstStyle/>
          <a:p>
            <a:r>
              <a:rPr lang="en-US" altLang="en-US" smtClean="0"/>
              <a:t>Example: Accident Management System</a:t>
            </a:r>
          </a:p>
        </p:txBody>
      </p:sp>
      <p:sp>
        <p:nvSpPr>
          <p:cNvPr id="24579" name="Rectangle 3"/>
          <p:cNvSpPr>
            <a:spLocks noGrp="1" noChangeArrowheads="1"/>
          </p:cNvSpPr>
          <p:nvPr>
            <p:ph type="body" idx="1"/>
          </p:nvPr>
        </p:nvSpPr>
        <p:spPr>
          <a:noFill/>
        </p:spPr>
        <p:txBody>
          <a:bodyPr lIns="92407" tIns="45420" rIns="92407" bIns="45420"/>
          <a:lstStyle/>
          <a:p>
            <a:r>
              <a:rPr lang="en-US" altLang="en-US" dirty="0" smtClean="0"/>
              <a:t>What needs to be done to report a “Cat in </a:t>
            </a:r>
            <a:r>
              <a:rPr lang="tr-TR" altLang="en-US" dirty="0" err="1" smtClean="0"/>
              <a:t>the</a:t>
            </a:r>
            <a:r>
              <a:rPr lang="en-US" altLang="en-US" dirty="0" smtClean="0"/>
              <a:t> </a:t>
            </a:r>
            <a:r>
              <a:rPr lang="en-US" altLang="en-US" dirty="0" smtClean="0"/>
              <a:t>Tree” incident?</a:t>
            </a:r>
          </a:p>
          <a:p>
            <a:r>
              <a:rPr lang="en-US" altLang="en-US" dirty="0" smtClean="0"/>
              <a:t>What do you need to do if a person reports “Warehouse on Fire?”</a:t>
            </a:r>
          </a:p>
          <a:p>
            <a:r>
              <a:rPr lang="en-US" altLang="en-US" dirty="0" smtClean="0"/>
              <a:t>Who is involved in reporting an incident?</a:t>
            </a:r>
          </a:p>
          <a:p>
            <a:r>
              <a:rPr lang="en-US" altLang="en-US" dirty="0" smtClean="0"/>
              <a:t>What does the system do, if no police cars are available? If the  police car has an accident on the way to the “cat in a tree” incident?</a:t>
            </a:r>
          </a:p>
          <a:p>
            <a:r>
              <a:rPr lang="en-US" altLang="en-US" dirty="0" smtClean="0"/>
              <a:t>What do you need to do if the “Cat in the Tree” turns into a “Grandma has fallen from the Ladder”?</a:t>
            </a:r>
          </a:p>
          <a:p>
            <a:r>
              <a:rPr lang="en-US" altLang="en-US" dirty="0" smtClean="0"/>
              <a:t>Can the system cope with a simultaneous incident report  “Warehouse on Fire?”</a:t>
            </a:r>
          </a:p>
        </p:txBody>
      </p:sp>
    </p:spTree>
    <p:extLst>
      <p:ext uri="{BB962C8B-B14F-4D97-AF65-F5344CB8AC3E}">
        <p14:creationId xmlns:p14="http://schemas.microsoft.com/office/powerpoint/2010/main" val="33665446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normAutofit fontScale="90000"/>
          </a:bodyPr>
          <a:lstStyle/>
          <a:p>
            <a:r>
              <a:rPr lang="en-US" altLang="en-US" smtClean="0"/>
              <a:t>Scenario Example: Warehouse on Fire</a:t>
            </a:r>
          </a:p>
        </p:txBody>
      </p:sp>
      <p:sp>
        <p:nvSpPr>
          <p:cNvPr id="25603" name="Rectangle 5"/>
          <p:cNvSpPr>
            <a:spLocks noGrp="1" noChangeArrowheads="1"/>
          </p:cNvSpPr>
          <p:nvPr>
            <p:ph type="body" idx="1"/>
          </p:nvPr>
        </p:nvSpPr>
        <p:spPr/>
        <p:txBody>
          <a:bodyPr/>
          <a:lstStyle/>
          <a:p>
            <a:r>
              <a:rPr lang="en-US" altLang="en-US" sz="2000" dirty="0" smtClean="0"/>
              <a:t>Bob, driving down main street in his patrol car notices smoke coming out of a warehouse. His partner, Alice, </a:t>
            </a:r>
            <a:r>
              <a:rPr lang="en-US" altLang="en-US" sz="2000" b="1" dirty="0" smtClean="0"/>
              <a:t>reports</a:t>
            </a:r>
            <a:r>
              <a:rPr lang="en-US" altLang="en-US" sz="2000" dirty="0" smtClean="0"/>
              <a:t> the emergency from her car. </a:t>
            </a:r>
            <a:br>
              <a:rPr lang="en-US" altLang="en-US" sz="2000" dirty="0" smtClean="0"/>
            </a:br>
            <a:endParaRPr lang="en-US" altLang="en-US" sz="2000" dirty="0" smtClean="0"/>
          </a:p>
          <a:p>
            <a:r>
              <a:rPr lang="en-US" altLang="en-US" sz="2000" dirty="0" smtClean="0"/>
              <a:t>Alice </a:t>
            </a:r>
            <a:r>
              <a:rPr lang="en-US" altLang="en-US" sz="2000" b="1" dirty="0" smtClean="0"/>
              <a:t>enters</a:t>
            </a:r>
            <a:r>
              <a:rPr lang="en-US" altLang="en-US" sz="2000" dirty="0" smtClean="0"/>
              <a:t> the </a:t>
            </a:r>
            <a:r>
              <a:rPr lang="en-US" altLang="en-US" sz="2000" b="1" dirty="0" smtClean="0"/>
              <a:t>address of the building, a brief description of its location (i.e., north west corner), and an emergency level</a:t>
            </a:r>
            <a:r>
              <a:rPr lang="en-US" altLang="en-US" sz="2000" dirty="0" smtClean="0"/>
              <a:t>. In addition to a fire unit, she </a:t>
            </a:r>
            <a:r>
              <a:rPr lang="en-US" altLang="en-US" sz="2000" b="1" dirty="0" smtClean="0"/>
              <a:t>requests several paramedic units </a:t>
            </a:r>
            <a:r>
              <a:rPr lang="en-US" altLang="en-US" sz="2000" dirty="0" smtClean="0"/>
              <a:t>on the scene given that area appear to be relatively busy. She </a:t>
            </a:r>
            <a:r>
              <a:rPr lang="en-US" altLang="en-US" sz="2000" b="1" dirty="0" smtClean="0"/>
              <a:t>confirms</a:t>
            </a:r>
            <a:r>
              <a:rPr lang="en-US" altLang="en-US" sz="2000" dirty="0" smtClean="0"/>
              <a:t> her input and </a:t>
            </a:r>
            <a:r>
              <a:rPr lang="en-US" altLang="en-US" sz="2000" b="1" dirty="0" smtClean="0"/>
              <a:t>waits for an acknowledgment</a:t>
            </a:r>
            <a:r>
              <a:rPr lang="en-US" altLang="en-US" sz="2000" dirty="0" smtClean="0"/>
              <a:t>.</a:t>
            </a:r>
            <a:br>
              <a:rPr lang="en-US" altLang="en-US" sz="2000" dirty="0" smtClean="0"/>
            </a:br>
            <a:endParaRPr lang="en-US" altLang="en-US" sz="2000" dirty="0" smtClean="0"/>
          </a:p>
          <a:p>
            <a:r>
              <a:rPr lang="en-US" altLang="en-US" sz="2000" dirty="0" smtClean="0"/>
              <a:t>John, </a:t>
            </a:r>
            <a:r>
              <a:rPr lang="en-US" altLang="en-US" sz="2000" b="1" dirty="0" smtClean="0"/>
              <a:t>the Dispatcher</a:t>
            </a:r>
            <a:r>
              <a:rPr lang="en-US" altLang="en-US" sz="2000" dirty="0" smtClean="0"/>
              <a:t>, is alerted to the emergency by a beep of his workstation. He reviews the information submitted by Alice and </a:t>
            </a:r>
            <a:r>
              <a:rPr lang="en-US" altLang="en-US" sz="2000" b="1" dirty="0" smtClean="0"/>
              <a:t>acknowledges</a:t>
            </a:r>
            <a:r>
              <a:rPr lang="en-US" altLang="en-US" sz="2000" dirty="0" smtClean="0"/>
              <a:t> the report. He </a:t>
            </a:r>
            <a:r>
              <a:rPr lang="en-US" altLang="en-US" sz="2000" b="1" dirty="0" smtClean="0"/>
              <a:t>allocates a fire unit </a:t>
            </a:r>
            <a:r>
              <a:rPr lang="en-US" altLang="en-US" sz="2000" dirty="0" smtClean="0"/>
              <a:t>and two paramedic units to the Incident site and </a:t>
            </a:r>
            <a:r>
              <a:rPr lang="en-US" altLang="en-US" sz="2000" b="1" dirty="0" smtClean="0"/>
              <a:t>sends</a:t>
            </a:r>
            <a:r>
              <a:rPr lang="en-US" altLang="en-US" sz="2000" dirty="0" smtClean="0"/>
              <a:t> </a:t>
            </a:r>
            <a:r>
              <a:rPr lang="en-US" altLang="en-US" sz="2000" b="1" dirty="0" smtClean="0"/>
              <a:t>their estimated arrival time </a:t>
            </a:r>
            <a:r>
              <a:rPr lang="en-US" altLang="en-US" sz="2000" dirty="0" smtClean="0"/>
              <a:t>(ETA) to Alice.</a:t>
            </a:r>
            <a:br>
              <a:rPr lang="en-US" altLang="en-US" sz="2000" dirty="0" smtClean="0"/>
            </a:br>
            <a:endParaRPr lang="en-US" altLang="en-US" sz="2000" dirty="0" smtClean="0"/>
          </a:p>
          <a:p>
            <a:r>
              <a:rPr lang="en-US" altLang="en-US" sz="2000" dirty="0" smtClean="0"/>
              <a:t>Alice </a:t>
            </a:r>
            <a:r>
              <a:rPr lang="en-US" altLang="en-US" sz="2000" b="1" dirty="0" smtClean="0"/>
              <a:t>received</a:t>
            </a:r>
            <a:r>
              <a:rPr lang="en-US" altLang="en-US" sz="2000" dirty="0" smtClean="0"/>
              <a:t> the acknowledgment and the ETA.</a:t>
            </a:r>
          </a:p>
        </p:txBody>
      </p:sp>
    </p:spTree>
    <p:extLst>
      <p:ext uri="{BB962C8B-B14F-4D97-AF65-F5344CB8AC3E}">
        <p14:creationId xmlns:p14="http://schemas.microsoft.com/office/powerpoint/2010/main" val="76820262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lIns="92407" tIns="45420" rIns="92407" bIns="45420">
            <a:normAutofit fontScale="90000"/>
          </a:bodyPr>
          <a:lstStyle/>
          <a:p>
            <a:r>
              <a:rPr lang="en-US" altLang="en-US" smtClean="0"/>
              <a:t>Observations about Warehouse on Fire Scenario</a:t>
            </a:r>
          </a:p>
        </p:txBody>
      </p:sp>
      <p:sp>
        <p:nvSpPr>
          <p:cNvPr id="26627" name="Rectangle 3"/>
          <p:cNvSpPr>
            <a:spLocks noGrp="1" noChangeArrowheads="1"/>
          </p:cNvSpPr>
          <p:nvPr>
            <p:ph type="body" idx="1"/>
          </p:nvPr>
        </p:nvSpPr>
        <p:spPr>
          <a:noFill/>
        </p:spPr>
        <p:txBody>
          <a:bodyPr lIns="92407" tIns="45420" rIns="92407" bIns="45420"/>
          <a:lstStyle/>
          <a:p>
            <a:r>
              <a:rPr lang="en-US" altLang="en-US" smtClean="0"/>
              <a:t>Concrete scenario</a:t>
            </a:r>
          </a:p>
          <a:p>
            <a:pPr lvl="1"/>
            <a:r>
              <a:rPr lang="en-US" altLang="en-US" sz="2400" smtClean="0"/>
              <a:t>Describes a single instance of reporting a fire incident.</a:t>
            </a:r>
          </a:p>
          <a:p>
            <a:pPr lvl="1"/>
            <a:r>
              <a:rPr lang="en-US" altLang="en-US" sz="2400" smtClean="0"/>
              <a:t>Does not describe all possible situations in which a fire can be reported.</a:t>
            </a:r>
            <a:r>
              <a:rPr lang="en-US" altLang="en-US" smtClean="0"/>
              <a:t/>
            </a:r>
            <a:br>
              <a:rPr lang="en-US" altLang="en-US" smtClean="0"/>
            </a:br>
            <a:endParaRPr lang="en-US" altLang="en-US" smtClean="0"/>
          </a:p>
          <a:p>
            <a:r>
              <a:rPr lang="en-US" altLang="en-US" smtClean="0"/>
              <a:t>Participating actors</a:t>
            </a:r>
          </a:p>
          <a:p>
            <a:pPr lvl="1"/>
            <a:r>
              <a:rPr lang="en-US" altLang="en-US" sz="2400" smtClean="0"/>
              <a:t>Bob, Alice and  John</a:t>
            </a:r>
            <a:br>
              <a:rPr lang="en-US" altLang="en-US" sz="2400" smtClean="0"/>
            </a:br>
            <a:endParaRPr lang="en-US" altLang="en-US" sz="2400" smtClean="0"/>
          </a:p>
        </p:txBody>
      </p:sp>
    </p:spTree>
    <p:extLst>
      <p:ext uri="{BB962C8B-B14F-4D97-AF65-F5344CB8AC3E}">
        <p14:creationId xmlns:p14="http://schemas.microsoft.com/office/powerpoint/2010/main" val="33343114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normAutofit fontScale="90000"/>
          </a:bodyPr>
          <a:lstStyle/>
          <a:p>
            <a:r>
              <a:rPr lang="en-US" altLang="en-US" dirty="0" smtClean="0"/>
              <a:t>Next goal, after the scenarios are formulated:</a:t>
            </a:r>
          </a:p>
        </p:txBody>
      </p:sp>
      <p:sp>
        <p:nvSpPr>
          <p:cNvPr id="27651" name="Rectangle 5"/>
          <p:cNvSpPr>
            <a:spLocks noGrp="1" noChangeArrowheads="1"/>
          </p:cNvSpPr>
          <p:nvPr>
            <p:ph type="body" idx="1"/>
          </p:nvPr>
        </p:nvSpPr>
        <p:spPr/>
        <p:txBody>
          <a:bodyPr/>
          <a:lstStyle/>
          <a:p>
            <a:r>
              <a:rPr lang="en-US" altLang="en-US" smtClean="0"/>
              <a:t>Find all the use cases in the scenario that specifies all possible instances of how to report a fire</a:t>
            </a:r>
          </a:p>
          <a:p>
            <a:pPr lvl="1"/>
            <a:r>
              <a:rPr lang="en-US" altLang="en-US" smtClean="0"/>
              <a:t>Example: “Report Emergency “ in the first paragraph of the scenario is a candidate for a use case</a:t>
            </a:r>
          </a:p>
          <a:p>
            <a:pPr lvl="1"/>
            <a:endParaRPr lang="en-US" altLang="en-US" smtClean="0"/>
          </a:p>
          <a:p>
            <a:r>
              <a:rPr lang="en-US" altLang="en-US" smtClean="0"/>
              <a:t>Describe each of these use cases in more detail </a:t>
            </a:r>
          </a:p>
          <a:p>
            <a:pPr lvl="1"/>
            <a:r>
              <a:rPr lang="en-US" altLang="en-US" smtClean="0"/>
              <a:t>Participating actors</a:t>
            </a:r>
          </a:p>
          <a:p>
            <a:pPr lvl="1"/>
            <a:r>
              <a:rPr lang="en-US" altLang="en-US" smtClean="0"/>
              <a:t>Describe the Entry Condition </a:t>
            </a:r>
          </a:p>
          <a:p>
            <a:pPr lvl="1"/>
            <a:r>
              <a:rPr lang="en-US" altLang="en-US" smtClean="0"/>
              <a:t>Describe the Flow of Events  </a:t>
            </a:r>
          </a:p>
          <a:p>
            <a:pPr lvl="1"/>
            <a:r>
              <a:rPr lang="en-US" altLang="en-US" smtClean="0"/>
              <a:t>Describe the Exit Condition </a:t>
            </a:r>
          </a:p>
          <a:p>
            <a:pPr lvl="1"/>
            <a:r>
              <a:rPr lang="en-US" altLang="en-US" smtClean="0"/>
              <a:t>Describe Exceptions</a:t>
            </a:r>
          </a:p>
          <a:p>
            <a:pPr lvl="1"/>
            <a:r>
              <a:rPr lang="en-US" altLang="en-US" smtClean="0"/>
              <a:t>Describe Special Requirements (Constraints,  Nonfunctional Requirements</a:t>
            </a:r>
          </a:p>
        </p:txBody>
      </p:sp>
    </p:spTree>
    <p:extLst>
      <p:ext uri="{BB962C8B-B14F-4D97-AF65-F5344CB8AC3E}">
        <p14:creationId xmlns:p14="http://schemas.microsoft.com/office/powerpoint/2010/main" val="4042327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Oval 4"/>
          <p:cNvSpPr>
            <a:spLocks noChangeArrowheads="1"/>
          </p:cNvSpPr>
          <p:nvPr/>
        </p:nvSpPr>
        <p:spPr bwMode="auto">
          <a:xfrm>
            <a:off x="3025775" y="3660775"/>
            <a:ext cx="2792413" cy="1303338"/>
          </a:xfrm>
          <a:prstGeom prst="ellipse">
            <a:avLst/>
          </a:prstGeom>
          <a:solidFill>
            <a:schemeClr val="bg1"/>
          </a:solidFill>
          <a:ln w="12700">
            <a:solidFill>
              <a:schemeClr val="tx1"/>
            </a:solidFill>
            <a:round/>
            <a:headEnd/>
            <a:tailEnd/>
          </a:ln>
        </p:spPr>
        <p:txBody>
          <a:bodyPr wrap="none" lIns="89274" tIns="43854" rIns="89274" bIns="43854" anchor="ctr"/>
          <a:lstStyle>
            <a:lvl1pPr defTabSz="901700">
              <a:defRPr>
                <a:solidFill>
                  <a:schemeClr val="tx1"/>
                </a:solidFill>
                <a:latin typeface="Palatino" charset="0"/>
              </a:defRPr>
            </a:lvl1pPr>
            <a:lvl2pPr marL="742950" indent="-285750" defTabSz="901700">
              <a:defRPr>
                <a:solidFill>
                  <a:schemeClr val="tx1"/>
                </a:solidFill>
                <a:latin typeface="Palatino" charset="0"/>
              </a:defRPr>
            </a:lvl2pPr>
            <a:lvl3pPr marL="1143000" indent="-228600" defTabSz="901700">
              <a:defRPr>
                <a:solidFill>
                  <a:schemeClr val="tx1"/>
                </a:solidFill>
                <a:latin typeface="Palatino" charset="0"/>
              </a:defRPr>
            </a:lvl3pPr>
            <a:lvl4pPr marL="1600200" indent="-228600" defTabSz="901700">
              <a:defRPr>
                <a:solidFill>
                  <a:schemeClr val="tx1"/>
                </a:solidFill>
                <a:latin typeface="Palatino" charset="0"/>
              </a:defRPr>
            </a:lvl4pPr>
            <a:lvl5pPr marL="2057400" indent="-228600" defTabSz="901700">
              <a:defRPr>
                <a:solidFill>
                  <a:schemeClr val="tx1"/>
                </a:solidFill>
                <a:latin typeface="Palatino" charset="0"/>
              </a:defRPr>
            </a:lvl5pPr>
            <a:lvl6pPr marL="2514600" indent="-228600" defTabSz="901700" eaLnBrk="0" fontAlgn="base" hangingPunct="0">
              <a:spcBef>
                <a:spcPct val="0"/>
              </a:spcBef>
              <a:spcAft>
                <a:spcPct val="0"/>
              </a:spcAft>
              <a:defRPr>
                <a:solidFill>
                  <a:schemeClr val="tx1"/>
                </a:solidFill>
                <a:latin typeface="Palatino" charset="0"/>
              </a:defRPr>
            </a:lvl6pPr>
            <a:lvl7pPr marL="2971800" indent="-228600" defTabSz="901700" eaLnBrk="0" fontAlgn="base" hangingPunct="0">
              <a:spcBef>
                <a:spcPct val="0"/>
              </a:spcBef>
              <a:spcAft>
                <a:spcPct val="0"/>
              </a:spcAft>
              <a:defRPr>
                <a:solidFill>
                  <a:schemeClr val="tx1"/>
                </a:solidFill>
                <a:latin typeface="Palatino" charset="0"/>
              </a:defRPr>
            </a:lvl7pPr>
            <a:lvl8pPr marL="3429000" indent="-228600" defTabSz="901700" eaLnBrk="0" fontAlgn="base" hangingPunct="0">
              <a:spcBef>
                <a:spcPct val="0"/>
              </a:spcBef>
              <a:spcAft>
                <a:spcPct val="0"/>
              </a:spcAft>
              <a:defRPr>
                <a:solidFill>
                  <a:schemeClr val="tx1"/>
                </a:solidFill>
                <a:latin typeface="Palatino" charset="0"/>
              </a:defRPr>
            </a:lvl8pPr>
            <a:lvl9pPr marL="3886200" indent="-228600" defTabSz="901700" eaLnBrk="0" fontAlgn="base" hangingPunct="0">
              <a:spcBef>
                <a:spcPct val="0"/>
              </a:spcBef>
              <a:spcAft>
                <a:spcPct val="0"/>
              </a:spcAft>
              <a:defRPr>
                <a:solidFill>
                  <a:schemeClr val="tx1"/>
                </a:solidFill>
                <a:latin typeface="Palatino" charset="0"/>
              </a:defRPr>
            </a:lvl9pPr>
          </a:lstStyle>
          <a:p>
            <a:pPr algn="ctr"/>
            <a:r>
              <a:rPr lang="en-US" altLang="en-US" b="1">
                <a:latin typeface="Courier" charset="0"/>
              </a:rPr>
              <a:t>ReportEmergency</a:t>
            </a:r>
          </a:p>
        </p:txBody>
      </p:sp>
      <p:sp>
        <p:nvSpPr>
          <p:cNvPr id="28675" name="Rectangle 5"/>
          <p:cNvSpPr>
            <a:spLocks noGrp="1" noChangeArrowheads="1"/>
          </p:cNvSpPr>
          <p:nvPr>
            <p:ph type="title"/>
          </p:nvPr>
        </p:nvSpPr>
        <p:spPr/>
        <p:txBody>
          <a:bodyPr>
            <a:normAutofit fontScale="90000"/>
          </a:bodyPr>
          <a:lstStyle/>
          <a:p>
            <a:r>
              <a:rPr lang="en-US" altLang="en-US" smtClean="0"/>
              <a:t>Use Cases</a:t>
            </a:r>
          </a:p>
        </p:txBody>
      </p:sp>
      <p:sp>
        <p:nvSpPr>
          <p:cNvPr id="28676" name="Rectangle 6"/>
          <p:cNvSpPr>
            <a:spLocks noGrp="1" noChangeArrowheads="1"/>
          </p:cNvSpPr>
          <p:nvPr>
            <p:ph type="body" idx="1"/>
          </p:nvPr>
        </p:nvSpPr>
        <p:spPr>
          <a:xfrm>
            <a:off x="355600" y="1295400"/>
            <a:ext cx="8255000" cy="2530475"/>
          </a:xfrm>
        </p:spPr>
        <p:txBody>
          <a:bodyPr>
            <a:normAutofit fontScale="92500" lnSpcReduction="20000"/>
          </a:bodyPr>
          <a:lstStyle/>
          <a:p>
            <a:pPr>
              <a:lnSpc>
                <a:spcPct val="80000"/>
              </a:lnSpc>
            </a:pPr>
            <a:r>
              <a:rPr lang="en-US" altLang="en-US" sz="2000" smtClean="0"/>
              <a:t>A use case is a flow of events in the system, including interaction with actors</a:t>
            </a:r>
          </a:p>
          <a:p>
            <a:pPr>
              <a:lnSpc>
                <a:spcPct val="80000"/>
              </a:lnSpc>
            </a:pPr>
            <a:r>
              <a:rPr lang="en-US" altLang="en-US" sz="2000" smtClean="0"/>
              <a:t>It is initiated by an actor  </a:t>
            </a:r>
          </a:p>
          <a:p>
            <a:pPr>
              <a:lnSpc>
                <a:spcPct val="80000"/>
              </a:lnSpc>
            </a:pPr>
            <a:r>
              <a:rPr lang="en-US" altLang="en-US" sz="2000" smtClean="0"/>
              <a:t>Each use case has a name</a:t>
            </a:r>
          </a:p>
          <a:p>
            <a:pPr>
              <a:lnSpc>
                <a:spcPct val="80000"/>
              </a:lnSpc>
            </a:pPr>
            <a:r>
              <a:rPr lang="en-US" altLang="en-US" sz="2000" smtClean="0"/>
              <a:t>Each use case has a termination condition</a:t>
            </a:r>
          </a:p>
          <a:p>
            <a:pPr>
              <a:lnSpc>
                <a:spcPct val="80000"/>
              </a:lnSpc>
            </a:pPr>
            <a:r>
              <a:rPr lang="en-US" altLang="en-US" sz="2000" smtClean="0"/>
              <a:t>Graphical Notation: An oval with the name of the use case</a:t>
            </a:r>
            <a:br>
              <a:rPr lang="en-US" altLang="en-US" sz="2000" smtClean="0"/>
            </a:br>
            <a:r>
              <a:rPr lang="en-US" altLang="en-US" sz="2000" smtClean="0"/>
              <a:t/>
            </a:r>
            <a:br>
              <a:rPr lang="en-US" altLang="en-US" sz="2000" smtClean="0"/>
            </a:br>
            <a:r>
              <a:rPr lang="en-US" altLang="en-US" sz="2000" smtClean="0"/>
              <a:t/>
            </a:r>
            <a:br>
              <a:rPr lang="en-US" altLang="en-US" sz="2000" smtClean="0"/>
            </a:br>
            <a:r>
              <a:rPr lang="en-US" altLang="en-US" sz="2000" smtClean="0"/>
              <a:t/>
            </a:r>
            <a:br>
              <a:rPr lang="en-US" altLang="en-US" sz="2000" smtClean="0"/>
            </a:br>
            <a:r>
              <a:rPr lang="en-US" altLang="en-US" sz="2000" smtClean="0"/>
              <a:t/>
            </a:r>
            <a:br>
              <a:rPr lang="en-US" altLang="en-US" sz="2000" smtClean="0"/>
            </a:br>
            <a:r>
              <a:rPr lang="en-US" altLang="en-US" sz="2000" smtClean="0"/>
              <a:t/>
            </a:r>
            <a:br>
              <a:rPr lang="en-US" altLang="en-US" sz="2000" smtClean="0"/>
            </a:br>
            <a:endParaRPr lang="en-US" altLang="en-US" sz="2000" smtClean="0"/>
          </a:p>
        </p:txBody>
      </p:sp>
      <p:sp>
        <p:nvSpPr>
          <p:cNvPr id="28677" name="Rectangle 7"/>
          <p:cNvSpPr>
            <a:spLocks noChangeArrowheads="1"/>
          </p:cNvSpPr>
          <p:nvPr/>
        </p:nvSpPr>
        <p:spPr bwMode="auto">
          <a:xfrm>
            <a:off x="381000" y="5181600"/>
            <a:ext cx="825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r>
              <a:rPr lang="en-US" altLang="en-US" sz="2400" i="1">
                <a:latin typeface="Times" panose="02020603050405020304" pitchFamily="18" charset="0"/>
              </a:rPr>
              <a:t>Use Case Model:</a:t>
            </a:r>
            <a:r>
              <a:rPr lang="en-US" altLang="en-US" sz="2400">
                <a:latin typeface="Times" panose="02020603050405020304" pitchFamily="18" charset="0"/>
              </a:rPr>
              <a:t> </a:t>
            </a:r>
            <a:r>
              <a:rPr lang="en-US" altLang="en-US" sz="2400" b="1">
                <a:latin typeface="Times" panose="02020603050405020304" pitchFamily="18" charset="0"/>
              </a:rPr>
              <a:t>The set of all use cases specifying the complete functionality of the system</a:t>
            </a:r>
          </a:p>
        </p:txBody>
      </p:sp>
    </p:spTree>
    <p:extLst>
      <p:ext uri="{BB962C8B-B14F-4D97-AF65-F5344CB8AC3E}">
        <p14:creationId xmlns:p14="http://schemas.microsoft.com/office/powerpoint/2010/main" val="35529577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lIns="92407" tIns="45420" rIns="92407" bIns="45420">
            <a:normAutofit fontScale="90000"/>
          </a:bodyPr>
          <a:lstStyle/>
          <a:p>
            <a:r>
              <a:rPr lang="en-US" altLang="en-US" smtClean="0"/>
              <a:t>Example:  Use Case Model for Incident Management</a:t>
            </a:r>
          </a:p>
        </p:txBody>
      </p:sp>
      <p:sp>
        <p:nvSpPr>
          <p:cNvPr id="29699" name="Rectangle 26"/>
          <p:cNvSpPr>
            <a:spLocks noChangeArrowheads="1"/>
          </p:cNvSpPr>
          <p:nvPr/>
        </p:nvSpPr>
        <p:spPr bwMode="auto">
          <a:xfrm>
            <a:off x="650875" y="1757363"/>
            <a:ext cx="8080375" cy="3440112"/>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endParaRPr lang="en-US" altLang="en-US"/>
          </a:p>
        </p:txBody>
      </p:sp>
      <p:sp>
        <p:nvSpPr>
          <p:cNvPr id="29700" name="Oval 4"/>
          <p:cNvSpPr>
            <a:spLocks noChangeArrowheads="1"/>
          </p:cNvSpPr>
          <p:nvPr/>
        </p:nvSpPr>
        <p:spPr bwMode="auto">
          <a:xfrm>
            <a:off x="2365375" y="3335338"/>
            <a:ext cx="1201738" cy="512762"/>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endParaRPr lang="en-US" altLang="en-US"/>
          </a:p>
        </p:txBody>
      </p:sp>
      <p:sp>
        <p:nvSpPr>
          <p:cNvPr id="29701" name="Rectangle 5"/>
          <p:cNvSpPr>
            <a:spLocks noChangeArrowheads="1"/>
          </p:cNvSpPr>
          <p:nvPr/>
        </p:nvSpPr>
        <p:spPr bwMode="auto">
          <a:xfrm>
            <a:off x="2189163" y="3875088"/>
            <a:ext cx="1714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r>
              <a:rPr lang="en-US" altLang="en-US" sz="1500" b="1">
                <a:solidFill>
                  <a:srgbClr val="000000"/>
                </a:solidFill>
                <a:latin typeface="Courier" charset="0"/>
              </a:rPr>
              <a:t>ReportEmergency</a:t>
            </a:r>
            <a:endParaRPr lang="en-US" altLang="en-US">
              <a:latin typeface="Courier" charset="0"/>
            </a:endParaRPr>
          </a:p>
        </p:txBody>
      </p:sp>
      <p:sp>
        <p:nvSpPr>
          <p:cNvPr id="29702" name="Freeform 6"/>
          <p:cNvSpPr>
            <a:spLocks/>
          </p:cNvSpPr>
          <p:nvPr/>
        </p:nvSpPr>
        <p:spPr bwMode="auto">
          <a:xfrm>
            <a:off x="1050925" y="2155825"/>
            <a:ext cx="247650" cy="665163"/>
          </a:xfrm>
          <a:custGeom>
            <a:avLst/>
            <a:gdLst>
              <a:gd name="T0" fmla="*/ 156 w 156"/>
              <a:gd name="T1" fmla="*/ 0 h 419"/>
              <a:gd name="T2" fmla="*/ 156 w 156"/>
              <a:gd name="T3" fmla="*/ 264 h 419"/>
              <a:gd name="T4" fmla="*/ 0 w 156"/>
              <a:gd name="T5" fmla="*/ 419 h 419"/>
              <a:gd name="T6" fmla="*/ 0 60000 65536"/>
              <a:gd name="T7" fmla="*/ 0 60000 65536"/>
              <a:gd name="T8" fmla="*/ 0 60000 65536"/>
              <a:gd name="T9" fmla="*/ 0 w 156"/>
              <a:gd name="T10" fmla="*/ 0 h 419"/>
              <a:gd name="T11" fmla="*/ 156 w 156"/>
              <a:gd name="T12" fmla="*/ 419 h 419"/>
            </a:gdLst>
            <a:ahLst/>
            <a:cxnLst>
              <a:cxn ang="T6">
                <a:pos x="T0" y="T1"/>
              </a:cxn>
              <a:cxn ang="T7">
                <a:pos x="T2" y="T3"/>
              </a:cxn>
              <a:cxn ang="T8">
                <a:pos x="T4" y="T5"/>
              </a:cxn>
            </a:cxnLst>
            <a:rect l="T9" t="T10" r="T11" b="T12"/>
            <a:pathLst>
              <a:path w="156" h="419">
                <a:moveTo>
                  <a:pt x="156" y="0"/>
                </a:moveTo>
                <a:lnTo>
                  <a:pt x="156" y="264"/>
                </a:lnTo>
                <a:lnTo>
                  <a:pt x="0" y="41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703" name="Line 7"/>
          <p:cNvSpPr>
            <a:spLocks noChangeShapeType="1"/>
          </p:cNvSpPr>
          <p:nvPr/>
        </p:nvSpPr>
        <p:spPr bwMode="auto">
          <a:xfrm>
            <a:off x="1298575" y="2574925"/>
            <a:ext cx="228600" cy="2460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04" name="Line 8"/>
          <p:cNvSpPr>
            <a:spLocks noChangeShapeType="1"/>
          </p:cNvSpPr>
          <p:nvPr/>
        </p:nvSpPr>
        <p:spPr bwMode="auto">
          <a:xfrm>
            <a:off x="1050925" y="2327275"/>
            <a:ext cx="4762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05" name="Oval 9"/>
          <p:cNvSpPr>
            <a:spLocks noChangeArrowheads="1"/>
          </p:cNvSpPr>
          <p:nvPr/>
        </p:nvSpPr>
        <p:spPr bwMode="auto">
          <a:xfrm>
            <a:off x="1184275" y="1985963"/>
            <a:ext cx="228600" cy="227012"/>
          </a:xfrm>
          <a:prstGeom prst="ellipse">
            <a:avLst/>
          </a:prstGeom>
          <a:solidFill>
            <a:srgbClr val="FFFFFF"/>
          </a:solidFill>
          <a:ln w="19050">
            <a:solidFill>
              <a:srgbClr val="000000"/>
            </a:solidFill>
            <a:round/>
            <a:headEnd/>
            <a:tailEnd/>
          </a:ln>
        </p:spPr>
        <p:txBody>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endParaRPr lang="en-US" altLang="en-US"/>
          </a:p>
        </p:txBody>
      </p:sp>
      <p:sp>
        <p:nvSpPr>
          <p:cNvPr id="29706" name="Rectangle 10"/>
          <p:cNvSpPr>
            <a:spLocks noChangeArrowheads="1"/>
          </p:cNvSpPr>
          <p:nvPr/>
        </p:nvSpPr>
        <p:spPr bwMode="auto">
          <a:xfrm>
            <a:off x="777875" y="2849563"/>
            <a:ext cx="13849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r>
              <a:rPr lang="en-US" altLang="en-US" sz="1500" b="1" dirty="0" err="1" smtClean="0">
                <a:solidFill>
                  <a:srgbClr val="000000"/>
                </a:solidFill>
                <a:latin typeface="Courier" charset="0"/>
              </a:rPr>
              <a:t>FieldOf</a:t>
            </a:r>
            <a:r>
              <a:rPr lang="tr-TR" altLang="en-US" sz="1500" b="1" dirty="0" err="1" smtClean="0">
                <a:solidFill>
                  <a:srgbClr val="000000"/>
                </a:solidFill>
                <a:latin typeface="Courier" charset="0"/>
              </a:rPr>
              <a:t>ficer</a:t>
            </a:r>
            <a:endParaRPr lang="en-US" altLang="en-US" dirty="0">
              <a:latin typeface="Courier" charset="0"/>
            </a:endParaRPr>
          </a:p>
        </p:txBody>
      </p:sp>
      <p:sp>
        <p:nvSpPr>
          <p:cNvPr id="29709" name="Freeform 13"/>
          <p:cNvSpPr>
            <a:spLocks/>
          </p:cNvSpPr>
          <p:nvPr/>
        </p:nvSpPr>
        <p:spPr bwMode="auto">
          <a:xfrm>
            <a:off x="5243513" y="2062163"/>
            <a:ext cx="247650" cy="665162"/>
          </a:xfrm>
          <a:custGeom>
            <a:avLst/>
            <a:gdLst>
              <a:gd name="T0" fmla="*/ 156 w 156"/>
              <a:gd name="T1" fmla="*/ 0 h 419"/>
              <a:gd name="T2" fmla="*/ 156 w 156"/>
              <a:gd name="T3" fmla="*/ 263 h 419"/>
              <a:gd name="T4" fmla="*/ 0 w 156"/>
              <a:gd name="T5" fmla="*/ 419 h 419"/>
              <a:gd name="T6" fmla="*/ 0 60000 65536"/>
              <a:gd name="T7" fmla="*/ 0 60000 65536"/>
              <a:gd name="T8" fmla="*/ 0 60000 65536"/>
              <a:gd name="T9" fmla="*/ 0 w 156"/>
              <a:gd name="T10" fmla="*/ 0 h 419"/>
              <a:gd name="T11" fmla="*/ 156 w 156"/>
              <a:gd name="T12" fmla="*/ 419 h 419"/>
            </a:gdLst>
            <a:ahLst/>
            <a:cxnLst>
              <a:cxn ang="T6">
                <a:pos x="T0" y="T1"/>
              </a:cxn>
              <a:cxn ang="T7">
                <a:pos x="T2" y="T3"/>
              </a:cxn>
              <a:cxn ang="T8">
                <a:pos x="T4" y="T5"/>
              </a:cxn>
            </a:cxnLst>
            <a:rect l="T9" t="T10" r="T11" b="T12"/>
            <a:pathLst>
              <a:path w="156" h="419">
                <a:moveTo>
                  <a:pt x="156" y="0"/>
                </a:moveTo>
                <a:lnTo>
                  <a:pt x="156" y="263"/>
                </a:lnTo>
                <a:lnTo>
                  <a:pt x="0" y="419"/>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710" name="Line 14"/>
          <p:cNvSpPr>
            <a:spLocks noChangeShapeType="1"/>
          </p:cNvSpPr>
          <p:nvPr/>
        </p:nvSpPr>
        <p:spPr bwMode="auto">
          <a:xfrm>
            <a:off x="5491163" y="2479675"/>
            <a:ext cx="228600" cy="2476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11" name="Line 15"/>
          <p:cNvSpPr>
            <a:spLocks noChangeShapeType="1"/>
          </p:cNvSpPr>
          <p:nvPr/>
        </p:nvSpPr>
        <p:spPr bwMode="auto">
          <a:xfrm>
            <a:off x="5243513" y="2232025"/>
            <a:ext cx="4762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12" name="Oval 16"/>
          <p:cNvSpPr>
            <a:spLocks noChangeArrowheads="1"/>
          </p:cNvSpPr>
          <p:nvPr/>
        </p:nvSpPr>
        <p:spPr bwMode="auto">
          <a:xfrm>
            <a:off x="5376863" y="1890713"/>
            <a:ext cx="228600" cy="227012"/>
          </a:xfrm>
          <a:prstGeom prst="ellipse">
            <a:avLst/>
          </a:prstGeom>
          <a:solidFill>
            <a:srgbClr val="FFFFFF"/>
          </a:solidFill>
          <a:ln w="19050">
            <a:solidFill>
              <a:srgbClr val="000000"/>
            </a:solidFill>
            <a:round/>
            <a:headEnd/>
            <a:tailEnd/>
          </a:ln>
        </p:spPr>
        <p:txBody>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endParaRPr lang="en-US" altLang="en-US"/>
          </a:p>
        </p:txBody>
      </p:sp>
      <p:sp>
        <p:nvSpPr>
          <p:cNvPr id="29713" name="Rectangle 17"/>
          <p:cNvSpPr>
            <a:spLocks noChangeArrowheads="1"/>
          </p:cNvSpPr>
          <p:nvPr/>
        </p:nvSpPr>
        <p:spPr bwMode="auto">
          <a:xfrm>
            <a:off x="5016500" y="2754313"/>
            <a:ext cx="1143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r>
              <a:rPr lang="en-US" altLang="en-US" sz="1500" b="1">
                <a:solidFill>
                  <a:srgbClr val="000000"/>
                </a:solidFill>
                <a:latin typeface="Courier" charset="0"/>
              </a:rPr>
              <a:t>Dispatcher</a:t>
            </a:r>
            <a:endParaRPr lang="en-US" altLang="en-US">
              <a:latin typeface="Courier" charset="0"/>
            </a:endParaRPr>
          </a:p>
        </p:txBody>
      </p:sp>
      <p:sp>
        <p:nvSpPr>
          <p:cNvPr id="29714" name="Line 18"/>
          <p:cNvSpPr>
            <a:spLocks noChangeShapeType="1"/>
          </p:cNvSpPr>
          <p:nvPr/>
        </p:nvSpPr>
        <p:spPr bwMode="auto">
          <a:xfrm>
            <a:off x="1774825" y="2460625"/>
            <a:ext cx="1201738" cy="741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15" name="Oval 19"/>
          <p:cNvSpPr>
            <a:spLocks noChangeArrowheads="1"/>
          </p:cNvSpPr>
          <p:nvPr/>
        </p:nvSpPr>
        <p:spPr bwMode="auto">
          <a:xfrm>
            <a:off x="7378700" y="2346325"/>
            <a:ext cx="1200150" cy="51276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endParaRPr lang="en-US" altLang="en-US"/>
          </a:p>
        </p:txBody>
      </p:sp>
      <p:sp>
        <p:nvSpPr>
          <p:cNvPr id="29716" name="Rectangle 20"/>
          <p:cNvSpPr>
            <a:spLocks noChangeArrowheads="1"/>
          </p:cNvSpPr>
          <p:nvPr/>
        </p:nvSpPr>
        <p:spPr bwMode="auto">
          <a:xfrm>
            <a:off x="7370763" y="2887663"/>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r>
              <a:rPr lang="en-US" altLang="en-US" sz="1500" b="1">
                <a:solidFill>
                  <a:srgbClr val="000000"/>
                </a:solidFill>
                <a:latin typeface="Courier" charset="0"/>
              </a:rPr>
              <a:t>OpenIncident</a:t>
            </a:r>
            <a:endParaRPr lang="en-US" altLang="en-US">
              <a:latin typeface="Courier" charset="0"/>
            </a:endParaRPr>
          </a:p>
        </p:txBody>
      </p:sp>
      <p:sp>
        <p:nvSpPr>
          <p:cNvPr id="29717" name="Oval 21"/>
          <p:cNvSpPr>
            <a:spLocks noChangeArrowheads="1"/>
          </p:cNvSpPr>
          <p:nvPr/>
        </p:nvSpPr>
        <p:spPr bwMode="auto">
          <a:xfrm>
            <a:off x="6978650" y="4322763"/>
            <a:ext cx="1200150" cy="51435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endParaRPr lang="en-US" altLang="en-US"/>
          </a:p>
        </p:txBody>
      </p:sp>
      <p:sp>
        <p:nvSpPr>
          <p:cNvPr id="29718" name="Rectangle 22"/>
          <p:cNvSpPr>
            <a:spLocks noChangeArrowheads="1"/>
          </p:cNvSpPr>
          <p:nvPr/>
        </p:nvSpPr>
        <p:spPr bwMode="auto">
          <a:xfrm>
            <a:off x="6780213" y="4864100"/>
            <a:ext cx="1943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Palatino" charset="0"/>
              </a:defRPr>
            </a:lvl1pPr>
            <a:lvl2pPr marL="742950" indent="-285750">
              <a:defRPr>
                <a:solidFill>
                  <a:schemeClr val="tx1"/>
                </a:solidFill>
                <a:latin typeface="Palatino" charset="0"/>
              </a:defRPr>
            </a:lvl2pPr>
            <a:lvl3pPr marL="1143000" indent="-228600">
              <a:defRPr>
                <a:solidFill>
                  <a:schemeClr val="tx1"/>
                </a:solidFill>
                <a:latin typeface="Palatino" charset="0"/>
              </a:defRPr>
            </a:lvl3pPr>
            <a:lvl4pPr marL="1600200" indent="-228600">
              <a:defRPr>
                <a:solidFill>
                  <a:schemeClr val="tx1"/>
                </a:solidFill>
                <a:latin typeface="Palatino" charset="0"/>
              </a:defRPr>
            </a:lvl4pPr>
            <a:lvl5pPr marL="2057400" indent="-228600">
              <a:defRPr>
                <a:solidFill>
                  <a:schemeClr val="tx1"/>
                </a:solidFill>
                <a:latin typeface="Palatino" charset="0"/>
              </a:defRPr>
            </a:lvl5pPr>
            <a:lvl6pPr marL="2514600" indent="-228600" eaLnBrk="0" fontAlgn="base" hangingPunct="0">
              <a:spcBef>
                <a:spcPct val="0"/>
              </a:spcBef>
              <a:spcAft>
                <a:spcPct val="0"/>
              </a:spcAft>
              <a:defRPr>
                <a:solidFill>
                  <a:schemeClr val="tx1"/>
                </a:solidFill>
                <a:latin typeface="Palatino" charset="0"/>
              </a:defRPr>
            </a:lvl6pPr>
            <a:lvl7pPr marL="2971800" indent="-228600" eaLnBrk="0" fontAlgn="base" hangingPunct="0">
              <a:spcBef>
                <a:spcPct val="0"/>
              </a:spcBef>
              <a:spcAft>
                <a:spcPct val="0"/>
              </a:spcAft>
              <a:defRPr>
                <a:solidFill>
                  <a:schemeClr val="tx1"/>
                </a:solidFill>
                <a:latin typeface="Palatino" charset="0"/>
              </a:defRPr>
            </a:lvl7pPr>
            <a:lvl8pPr marL="3429000" indent="-228600" eaLnBrk="0" fontAlgn="base" hangingPunct="0">
              <a:spcBef>
                <a:spcPct val="0"/>
              </a:spcBef>
              <a:spcAft>
                <a:spcPct val="0"/>
              </a:spcAft>
              <a:defRPr>
                <a:solidFill>
                  <a:schemeClr val="tx1"/>
                </a:solidFill>
                <a:latin typeface="Palatino" charset="0"/>
              </a:defRPr>
            </a:lvl8pPr>
            <a:lvl9pPr marL="3886200" indent="-228600" eaLnBrk="0" fontAlgn="base" hangingPunct="0">
              <a:spcBef>
                <a:spcPct val="0"/>
              </a:spcBef>
              <a:spcAft>
                <a:spcPct val="0"/>
              </a:spcAft>
              <a:defRPr>
                <a:solidFill>
                  <a:schemeClr val="tx1"/>
                </a:solidFill>
                <a:latin typeface="Palatino" charset="0"/>
              </a:defRPr>
            </a:lvl9pPr>
          </a:lstStyle>
          <a:p>
            <a:r>
              <a:rPr lang="en-US" altLang="en-US" sz="1500" b="1">
                <a:solidFill>
                  <a:srgbClr val="000000"/>
                </a:solidFill>
                <a:latin typeface="Courier" charset="0"/>
              </a:rPr>
              <a:t>AllocateResources</a:t>
            </a:r>
            <a:endParaRPr lang="en-US" altLang="en-US">
              <a:latin typeface="Courier" charset="0"/>
            </a:endParaRPr>
          </a:p>
        </p:txBody>
      </p:sp>
      <p:sp>
        <p:nvSpPr>
          <p:cNvPr id="29719" name="Line 23"/>
          <p:cNvSpPr>
            <a:spLocks noChangeShapeType="1"/>
          </p:cNvSpPr>
          <p:nvPr/>
        </p:nvSpPr>
        <p:spPr bwMode="auto">
          <a:xfrm>
            <a:off x="5662613" y="3106738"/>
            <a:ext cx="1430337" cy="11207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20" name="Line 24"/>
          <p:cNvSpPr>
            <a:spLocks noChangeShapeType="1"/>
          </p:cNvSpPr>
          <p:nvPr/>
        </p:nvSpPr>
        <p:spPr bwMode="auto">
          <a:xfrm>
            <a:off x="5929313" y="2536825"/>
            <a:ext cx="1163637" cy="57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21" name="Line 25"/>
          <p:cNvSpPr>
            <a:spLocks noChangeShapeType="1"/>
          </p:cNvSpPr>
          <p:nvPr/>
        </p:nvSpPr>
        <p:spPr bwMode="auto">
          <a:xfrm flipV="1">
            <a:off x="3586163" y="2498725"/>
            <a:ext cx="1295400" cy="7413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166737947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normAutofit fontScale="90000"/>
          </a:bodyPr>
          <a:lstStyle/>
          <a:p>
            <a:r>
              <a:rPr lang="en-US" altLang="en-US" smtClean="0"/>
              <a:t>Heuristics: How do I find use cases?</a:t>
            </a:r>
          </a:p>
        </p:txBody>
      </p:sp>
      <p:sp>
        <p:nvSpPr>
          <p:cNvPr id="30723" name="Rectangle 5"/>
          <p:cNvSpPr>
            <a:spLocks noGrp="1" noChangeArrowheads="1"/>
          </p:cNvSpPr>
          <p:nvPr>
            <p:ph type="body" idx="1"/>
          </p:nvPr>
        </p:nvSpPr>
        <p:spPr/>
        <p:txBody>
          <a:bodyPr/>
          <a:lstStyle/>
          <a:p>
            <a:r>
              <a:rPr lang="en-US" altLang="en-US" smtClean="0"/>
              <a:t>Select a narrow vertical slice of the system (i.e. one scenario)  </a:t>
            </a:r>
          </a:p>
          <a:p>
            <a:pPr lvl="1"/>
            <a:r>
              <a:rPr lang="en-US" altLang="en-US" smtClean="0"/>
              <a:t>Discuss it in detail with the user to understand the user’s preferred style of interaction</a:t>
            </a:r>
          </a:p>
          <a:p>
            <a:r>
              <a:rPr lang="en-US" altLang="en-US" smtClean="0"/>
              <a:t>Select a horizontal slice (i.e. many scenarios) to define the scope of the system. </a:t>
            </a:r>
          </a:p>
          <a:p>
            <a:pPr lvl="1"/>
            <a:r>
              <a:rPr lang="en-US" altLang="en-US" smtClean="0"/>
              <a:t>Discuss the scope with the user</a:t>
            </a:r>
          </a:p>
          <a:p>
            <a:r>
              <a:rPr lang="en-US" altLang="en-US" smtClean="0"/>
              <a:t>Use illustrative prototypes (mock-ups) as visual support</a:t>
            </a:r>
          </a:p>
          <a:p>
            <a:r>
              <a:rPr lang="en-US" altLang="en-US" smtClean="0"/>
              <a:t>Find out what the user does</a:t>
            </a:r>
          </a:p>
          <a:p>
            <a:pPr lvl="1"/>
            <a:r>
              <a:rPr lang="en-US" altLang="en-US" smtClean="0"/>
              <a:t>Task observation (Good)</a:t>
            </a:r>
          </a:p>
          <a:p>
            <a:pPr lvl="1"/>
            <a:r>
              <a:rPr lang="en-US" altLang="en-US" smtClean="0"/>
              <a:t>Questionnaires (Bad)</a:t>
            </a:r>
          </a:p>
        </p:txBody>
      </p:sp>
    </p:spTree>
    <p:extLst>
      <p:ext uri="{BB962C8B-B14F-4D97-AF65-F5344CB8AC3E}">
        <p14:creationId xmlns:p14="http://schemas.microsoft.com/office/powerpoint/2010/main" val="257729019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lIns="92407" tIns="45420" rIns="92407" bIns="45420">
            <a:normAutofit fontScale="90000"/>
          </a:bodyPr>
          <a:lstStyle/>
          <a:p>
            <a:r>
              <a:rPr lang="en-US" altLang="en-US" smtClean="0"/>
              <a:t>Use Case Example: ReportEmergency</a:t>
            </a:r>
          </a:p>
        </p:txBody>
      </p:sp>
      <p:sp>
        <p:nvSpPr>
          <p:cNvPr id="31747" name="Rectangle 3"/>
          <p:cNvSpPr>
            <a:spLocks noGrp="1" noChangeArrowheads="1"/>
          </p:cNvSpPr>
          <p:nvPr>
            <p:ph type="body" idx="1"/>
          </p:nvPr>
        </p:nvSpPr>
        <p:spPr>
          <a:noFill/>
        </p:spPr>
        <p:txBody>
          <a:bodyPr lIns="92407" tIns="45420" rIns="92407" bIns="45420"/>
          <a:lstStyle/>
          <a:p>
            <a:pPr>
              <a:lnSpc>
                <a:spcPct val="80000"/>
              </a:lnSpc>
            </a:pPr>
            <a:r>
              <a:rPr lang="en-US" altLang="en-US" dirty="0" smtClean="0"/>
              <a:t>Use case name: </a:t>
            </a:r>
            <a:r>
              <a:rPr lang="en-US" altLang="en-US" dirty="0" err="1" smtClean="0"/>
              <a:t>ReportEmergency</a:t>
            </a:r>
            <a:endParaRPr lang="en-US" altLang="en-US" dirty="0" smtClean="0"/>
          </a:p>
          <a:p>
            <a:pPr>
              <a:lnSpc>
                <a:spcPct val="80000"/>
              </a:lnSpc>
            </a:pPr>
            <a:r>
              <a:rPr lang="en-US" altLang="en-US" dirty="0" smtClean="0"/>
              <a:t>Participating Actors:</a:t>
            </a:r>
          </a:p>
          <a:p>
            <a:pPr lvl="1">
              <a:lnSpc>
                <a:spcPct val="80000"/>
              </a:lnSpc>
            </a:pPr>
            <a:r>
              <a:rPr lang="en-US" altLang="en-US" dirty="0" smtClean="0"/>
              <a:t>Field Officer (Bob and Alice in the Scenario)</a:t>
            </a:r>
          </a:p>
          <a:p>
            <a:pPr lvl="1">
              <a:lnSpc>
                <a:spcPct val="80000"/>
              </a:lnSpc>
            </a:pPr>
            <a:r>
              <a:rPr lang="en-US" altLang="en-US" dirty="0" smtClean="0"/>
              <a:t>Dispatcher (John in the Scenario)</a:t>
            </a:r>
          </a:p>
          <a:p>
            <a:pPr>
              <a:lnSpc>
                <a:spcPct val="80000"/>
              </a:lnSpc>
            </a:pPr>
            <a:r>
              <a:rPr lang="en-US" altLang="en-US" dirty="0" smtClean="0"/>
              <a:t>Exceptions:</a:t>
            </a:r>
          </a:p>
          <a:p>
            <a:pPr lvl="1">
              <a:lnSpc>
                <a:spcPct val="80000"/>
              </a:lnSpc>
            </a:pPr>
            <a:r>
              <a:rPr lang="en-US" altLang="en-US" dirty="0" smtClean="0"/>
              <a:t>The </a:t>
            </a:r>
            <a:r>
              <a:rPr lang="en-US" altLang="en-US" dirty="0" err="1" smtClean="0"/>
              <a:t>FieldOfficer</a:t>
            </a:r>
            <a:r>
              <a:rPr lang="en-US" altLang="en-US" dirty="0" smtClean="0"/>
              <a:t> is notified immediately if the connection between her terminal and the central is lost.</a:t>
            </a:r>
          </a:p>
          <a:p>
            <a:pPr lvl="1">
              <a:lnSpc>
                <a:spcPct val="80000"/>
              </a:lnSpc>
            </a:pPr>
            <a:r>
              <a:rPr lang="en-US" altLang="en-US" dirty="0" smtClean="0"/>
              <a:t>The Dispatcher is notified immediately if the connection between any </a:t>
            </a:r>
            <a:r>
              <a:rPr lang="en-US" altLang="en-US" dirty="0" smtClean="0"/>
              <a:t>log</a:t>
            </a:r>
            <a:r>
              <a:rPr lang="tr-TR" altLang="en-US" dirty="0" smtClean="0"/>
              <a:t> </a:t>
            </a:r>
            <a:r>
              <a:rPr lang="en-US" altLang="en-US" dirty="0" smtClean="0"/>
              <a:t>in </a:t>
            </a:r>
            <a:r>
              <a:rPr lang="en-US" altLang="en-US" dirty="0" err="1" smtClean="0"/>
              <a:t>FieldOfficer</a:t>
            </a:r>
            <a:r>
              <a:rPr lang="en-US" altLang="en-US" dirty="0" smtClean="0"/>
              <a:t> and the central is lost.</a:t>
            </a:r>
          </a:p>
          <a:p>
            <a:pPr>
              <a:lnSpc>
                <a:spcPct val="80000"/>
              </a:lnSpc>
            </a:pPr>
            <a:r>
              <a:rPr lang="en-US" altLang="en-US" dirty="0" smtClean="0"/>
              <a:t>Flow of Events: </a:t>
            </a:r>
            <a:r>
              <a:rPr lang="en-US" altLang="en-US" b="1" dirty="0" smtClean="0"/>
              <a:t>on</a:t>
            </a:r>
            <a:r>
              <a:rPr lang="en-US" altLang="en-US" dirty="0" smtClean="0"/>
              <a:t> </a:t>
            </a:r>
            <a:r>
              <a:rPr lang="en-US" altLang="en-US" b="1" dirty="0" smtClean="0"/>
              <a:t>next slide.</a:t>
            </a:r>
            <a:endParaRPr lang="en-US" altLang="en-US" dirty="0" smtClean="0"/>
          </a:p>
          <a:p>
            <a:pPr>
              <a:lnSpc>
                <a:spcPct val="80000"/>
              </a:lnSpc>
            </a:pPr>
            <a:r>
              <a:rPr lang="en-US" altLang="en-US" dirty="0" smtClean="0"/>
              <a:t>Special Requirements:</a:t>
            </a:r>
          </a:p>
          <a:p>
            <a:pPr lvl="1">
              <a:lnSpc>
                <a:spcPct val="80000"/>
              </a:lnSpc>
            </a:pPr>
            <a:r>
              <a:rPr lang="en-US" altLang="en-US" dirty="0" smtClean="0"/>
              <a:t>The </a:t>
            </a:r>
            <a:r>
              <a:rPr lang="en-US" altLang="en-US" dirty="0" err="1" smtClean="0"/>
              <a:t>FieldOfficer’s</a:t>
            </a:r>
            <a:r>
              <a:rPr lang="en-US" altLang="en-US" dirty="0" smtClean="0"/>
              <a:t> report is acknowledged within </a:t>
            </a:r>
            <a:r>
              <a:rPr lang="en-US" altLang="en-US" b="1" dirty="0" smtClean="0"/>
              <a:t>30 seconds</a:t>
            </a:r>
            <a:r>
              <a:rPr lang="en-US" altLang="en-US" dirty="0" smtClean="0"/>
              <a:t>. The selected response arrives no later than 30 seconds after it is sent by the Dispatcher.</a:t>
            </a:r>
          </a:p>
        </p:txBody>
      </p:sp>
    </p:spTree>
    <p:extLst>
      <p:ext uri="{BB962C8B-B14F-4D97-AF65-F5344CB8AC3E}">
        <p14:creationId xmlns:p14="http://schemas.microsoft.com/office/powerpoint/2010/main" val="420027962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19100" y="222250"/>
            <a:ext cx="8115300" cy="704850"/>
          </a:xfrm>
          <a:noFill/>
        </p:spPr>
        <p:txBody>
          <a:bodyPr lIns="92407" tIns="45420" rIns="92407" bIns="45420">
            <a:noAutofit/>
          </a:bodyPr>
          <a:lstStyle/>
          <a:p>
            <a:r>
              <a:rPr lang="en-US" altLang="en-US" sz="4000" dirty="0" smtClean="0"/>
              <a:t>Use Case Example: </a:t>
            </a:r>
            <a:r>
              <a:rPr lang="en-US" altLang="en-US" sz="4000" dirty="0" err="1" smtClean="0"/>
              <a:t>ReportEmergency</a:t>
            </a:r>
            <a:r>
              <a:rPr lang="tr-TR" altLang="en-US" sz="4000" dirty="0"/>
              <a:t> </a:t>
            </a:r>
            <a:r>
              <a:rPr lang="en-US" altLang="en-US" sz="4000" dirty="0" smtClean="0"/>
              <a:t>Flow of Events </a:t>
            </a:r>
          </a:p>
        </p:txBody>
      </p:sp>
      <p:sp>
        <p:nvSpPr>
          <p:cNvPr id="32771" name="Rectangle 3"/>
          <p:cNvSpPr>
            <a:spLocks noGrp="1" noChangeArrowheads="1"/>
          </p:cNvSpPr>
          <p:nvPr>
            <p:ph type="body" idx="1"/>
          </p:nvPr>
        </p:nvSpPr>
        <p:spPr>
          <a:xfrm>
            <a:off x="404813" y="1195388"/>
            <a:ext cx="8255000" cy="4921250"/>
          </a:xfrm>
          <a:noFill/>
        </p:spPr>
        <p:txBody>
          <a:bodyPr lIns="92407" tIns="45420" rIns="92407" bIns="45420">
            <a:normAutofit lnSpcReduction="10000"/>
          </a:bodyPr>
          <a:lstStyle/>
          <a:p>
            <a:r>
              <a:rPr lang="en-US" altLang="en-US" sz="2000" smtClean="0"/>
              <a:t>The </a:t>
            </a:r>
            <a:r>
              <a:rPr lang="en-US" altLang="en-US" sz="2000" b="1" smtClean="0"/>
              <a:t>FieldOfficer</a:t>
            </a:r>
            <a:r>
              <a:rPr lang="en-US" altLang="en-US" sz="2000" smtClean="0"/>
              <a:t> activates the “Report Emergency” function of her terminal. FRIEND responds by presenting a form to the officer.</a:t>
            </a:r>
            <a:br>
              <a:rPr lang="en-US" altLang="en-US" sz="2000" smtClean="0"/>
            </a:br>
            <a:endParaRPr lang="en-US" altLang="en-US" sz="2000" smtClean="0"/>
          </a:p>
          <a:p>
            <a:r>
              <a:rPr lang="en-US" altLang="en-US" sz="2000" smtClean="0"/>
              <a:t>The FieldOfficer fills the form, by selecting the emergency level, type, location, and brief description of the situation. The FieldOfficer also describes possible responses to the emergency situation. Once the form is completed, the FieldOfficer submits the form, at which point, the </a:t>
            </a:r>
            <a:r>
              <a:rPr lang="en-US" altLang="en-US" sz="2000" b="1" smtClean="0"/>
              <a:t>Dispatcher</a:t>
            </a:r>
            <a:r>
              <a:rPr lang="en-US" altLang="en-US" sz="2000" smtClean="0"/>
              <a:t> is notified.</a:t>
            </a:r>
            <a:br>
              <a:rPr lang="en-US" altLang="en-US" sz="2000" smtClean="0"/>
            </a:br>
            <a:endParaRPr lang="en-US" altLang="en-US" sz="2000" smtClean="0"/>
          </a:p>
          <a:p>
            <a:r>
              <a:rPr lang="en-US" altLang="en-US" sz="2000" smtClean="0"/>
              <a:t>The Dispatcher reviews the submitted information and creates an Incident in the database by invoking the OpenIncident use case. The Dispatcher selects a response and acknowledges the emergency report.</a:t>
            </a:r>
            <a:br>
              <a:rPr lang="en-US" altLang="en-US" sz="2000" smtClean="0"/>
            </a:br>
            <a:endParaRPr lang="en-US" altLang="en-US" sz="2000" smtClean="0"/>
          </a:p>
          <a:p>
            <a:r>
              <a:rPr lang="en-US" altLang="en-US" sz="2000" smtClean="0"/>
              <a:t>The FieldOfficer receives the acknowledgment and the selected response.</a:t>
            </a:r>
            <a:r>
              <a:rPr lang="en-US" altLang="en-US" smtClean="0"/>
              <a:t/>
            </a:r>
            <a:br>
              <a:rPr lang="en-US" altLang="en-US" smtClean="0"/>
            </a:br>
            <a:endParaRPr lang="en-US" altLang="en-US" smtClean="0"/>
          </a:p>
        </p:txBody>
      </p:sp>
    </p:spTree>
    <p:extLst>
      <p:ext uri="{BB962C8B-B14F-4D97-AF65-F5344CB8AC3E}">
        <p14:creationId xmlns:p14="http://schemas.microsoft.com/office/powerpoint/2010/main" val="199379060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31800" y="398463"/>
            <a:ext cx="8153400" cy="704850"/>
          </a:xfrm>
          <a:noFill/>
        </p:spPr>
        <p:txBody>
          <a:bodyPr lIns="92407" tIns="45420" rIns="92407" bIns="45420">
            <a:noAutofit/>
          </a:bodyPr>
          <a:lstStyle/>
          <a:p>
            <a:r>
              <a:rPr lang="en-US" altLang="en-US" sz="4400" dirty="0" smtClean="0"/>
              <a:t>Another Use Case Example:  Allocate a Resource</a:t>
            </a:r>
            <a:br>
              <a:rPr lang="en-US" altLang="en-US" sz="4400" dirty="0" smtClean="0"/>
            </a:br>
            <a:endParaRPr lang="en-US" altLang="en-US" sz="4400" dirty="0" smtClean="0"/>
          </a:p>
        </p:txBody>
      </p:sp>
      <p:sp>
        <p:nvSpPr>
          <p:cNvPr id="33795" name="Rectangle 3"/>
          <p:cNvSpPr>
            <a:spLocks noGrp="1" noChangeArrowheads="1"/>
          </p:cNvSpPr>
          <p:nvPr>
            <p:ph type="body" idx="1"/>
          </p:nvPr>
        </p:nvSpPr>
        <p:spPr>
          <a:xfrm>
            <a:off x="417513" y="1397000"/>
            <a:ext cx="8255000" cy="4919663"/>
          </a:xfrm>
          <a:noFill/>
        </p:spPr>
        <p:txBody>
          <a:bodyPr lIns="92407" tIns="45420" rIns="92407" bIns="45420"/>
          <a:lstStyle/>
          <a:p>
            <a:r>
              <a:rPr lang="en-US" altLang="en-US" u="sng" dirty="0" smtClean="0"/>
              <a:t>Actors: </a:t>
            </a:r>
          </a:p>
          <a:p>
            <a:pPr lvl="1"/>
            <a:r>
              <a:rPr lang="en-US" altLang="en-US" b="0" i="1" dirty="0" smtClean="0"/>
              <a:t>Field Supervisor:</a:t>
            </a:r>
            <a:r>
              <a:rPr lang="en-US" altLang="en-US" dirty="0" smtClean="0"/>
              <a:t> This is the official at the emergency site....</a:t>
            </a:r>
            <a:br>
              <a:rPr lang="en-US" altLang="en-US" dirty="0" smtClean="0"/>
            </a:br>
            <a:endParaRPr lang="en-US" altLang="en-US" dirty="0" smtClean="0"/>
          </a:p>
          <a:p>
            <a:pPr lvl="1"/>
            <a:r>
              <a:rPr lang="en-US" altLang="en-US" b="0" i="1" dirty="0" smtClean="0"/>
              <a:t>Resource Allocator:</a:t>
            </a:r>
            <a:r>
              <a:rPr lang="en-US" altLang="en-US" dirty="0" smtClean="0"/>
              <a:t> The Resource Allocator is responsible for the commitment and de</a:t>
            </a:r>
            <a:r>
              <a:rPr lang="tr-TR" altLang="en-US" dirty="0" smtClean="0"/>
              <a:t>-</a:t>
            </a:r>
            <a:r>
              <a:rPr lang="en-US" altLang="en-US" dirty="0" smtClean="0"/>
              <a:t>commitment of the Resources managed by the FRIEND system.</a:t>
            </a:r>
            <a:br>
              <a:rPr lang="en-US" altLang="en-US" dirty="0" smtClean="0"/>
            </a:br>
            <a:endParaRPr lang="en-US" altLang="en-US" dirty="0" smtClean="0"/>
          </a:p>
          <a:p>
            <a:pPr lvl="1"/>
            <a:r>
              <a:rPr lang="en-US" altLang="en-US" b="0" i="1" dirty="0" smtClean="0"/>
              <a:t>Dispatcher:</a:t>
            </a:r>
            <a:r>
              <a:rPr lang="en-US" altLang="en-US" u="sng" dirty="0" smtClean="0"/>
              <a:t> </a:t>
            </a:r>
            <a:r>
              <a:rPr lang="en-US" altLang="en-US" dirty="0" smtClean="0"/>
              <a:t>A Dispatcher enters, updates, and removes Emergency Incidents, Actions, and Requests in the system. The Dispatcher also closes Emergency Incidents.</a:t>
            </a:r>
          </a:p>
          <a:p>
            <a:pPr lvl="1"/>
            <a:endParaRPr lang="en-US" altLang="en-US" dirty="0" smtClean="0"/>
          </a:p>
          <a:p>
            <a:pPr lvl="1"/>
            <a:r>
              <a:rPr lang="en-US" altLang="en-US" b="0" i="1" dirty="0" smtClean="0"/>
              <a:t>Field Officer:</a:t>
            </a:r>
            <a:r>
              <a:rPr lang="en-US" altLang="en-US" dirty="0" smtClean="0"/>
              <a:t> Reports accidents from the Field</a:t>
            </a:r>
          </a:p>
        </p:txBody>
      </p:sp>
    </p:spTree>
    <p:extLst>
      <p:ext uri="{BB962C8B-B14F-4D97-AF65-F5344CB8AC3E}">
        <p14:creationId xmlns:p14="http://schemas.microsoft.com/office/powerpoint/2010/main" val="198620985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Hierarchy</a:t>
            </a: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a:t>
            </a:fld>
            <a:endParaRPr lang="en-US" dirty="0"/>
          </a:p>
        </p:txBody>
      </p:sp>
      <p:pic>
        <p:nvPicPr>
          <p:cNvPr id="6"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1124744"/>
            <a:ext cx="5167138" cy="529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5753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p:spPr>
        <p:txBody>
          <a:bodyPr lIns="92407" tIns="45420" rIns="92407" bIns="45420">
            <a:normAutofit fontScale="90000"/>
          </a:bodyPr>
          <a:lstStyle/>
          <a:p>
            <a:r>
              <a:rPr lang="en-US" altLang="en-US" smtClean="0"/>
              <a:t>Another Use Case Example:  Allocate a Resource</a:t>
            </a:r>
          </a:p>
        </p:txBody>
      </p:sp>
      <p:sp>
        <p:nvSpPr>
          <p:cNvPr id="34819" name="Rectangle 3"/>
          <p:cNvSpPr>
            <a:spLocks noGrp="1" noChangeArrowheads="1"/>
          </p:cNvSpPr>
          <p:nvPr>
            <p:ph type="body" idx="1"/>
          </p:nvPr>
        </p:nvSpPr>
        <p:spPr>
          <a:xfrm>
            <a:off x="445293" y="1196752"/>
            <a:ext cx="8253413" cy="4919663"/>
          </a:xfrm>
          <a:noFill/>
        </p:spPr>
        <p:txBody>
          <a:bodyPr lIns="92407" tIns="45420" rIns="92407" bIns="45420"/>
          <a:lstStyle/>
          <a:p>
            <a:pPr>
              <a:lnSpc>
                <a:spcPct val="70000"/>
              </a:lnSpc>
            </a:pPr>
            <a:r>
              <a:rPr lang="en-US" altLang="en-US" sz="2000" i="1" dirty="0" smtClean="0"/>
              <a:t>Use case name:</a:t>
            </a:r>
            <a:r>
              <a:rPr lang="en-US" altLang="en-US" sz="2000" dirty="0" smtClean="0"/>
              <a:t> </a:t>
            </a:r>
            <a:r>
              <a:rPr lang="en-US" altLang="en-US" sz="2000" dirty="0" err="1" smtClean="0"/>
              <a:t>AllocateResources</a:t>
            </a:r>
            <a:endParaRPr lang="en-US" altLang="en-US" sz="2000" dirty="0" smtClean="0"/>
          </a:p>
          <a:p>
            <a:pPr>
              <a:lnSpc>
                <a:spcPct val="70000"/>
              </a:lnSpc>
            </a:pPr>
            <a:r>
              <a:rPr lang="en-US" altLang="en-US" sz="2000" i="1" dirty="0" smtClean="0"/>
              <a:t>Participating Actors:</a:t>
            </a:r>
            <a:endParaRPr lang="en-US" altLang="en-US" sz="2000" dirty="0" smtClean="0"/>
          </a:p>
          <a:p>
            <a:pPr lvl="1">
              <a:lnSpc>
                <a:spcPct val="60000"/>
              </a:lnSpc>
            </a:pPr>
            <a:r>
              <a:rPr lang="en-US" altLang="en-US" sz="1800" dirty="0" smtClean="0"/>
              <a:t>Field Officer (Bob and Alice in the Scenario)</a:t>
            </a:r>
          </a:p>
          <a:p>
            <a:pPr lvl="1">
              <a:lnSpc>
                <a:spcPct val="60000"/>
              </a:lnSpc>
            </a:pPr>
            <a:r>
              <a:rPr lang="en-US" altLang="en-US" sz="1800" dirty="0" smtClean="0"/>
              <a:t>Dispatcher (John in the Scenario)</a:t>
            </a:r>
            <a:r>
              <a:rPr lang="en-US" altLang="en-US" sz="1800" u="sng" dirty="0" smtClean="0"/>
              <a:t> </a:t>
            </a:r>
          </a:p>
          <a:p>
            <a:pPr lvl="1">
              <a:lnSpc>
                <a:spcPct val="60000"/>
              </a:lnSpc>
            </a:pPr>
            <a:r>
              <a:rPr lang="en-US" altLang="en-US" sz="1800" dirty="0" smtClean="0"/>
              <a:t>Resource Allocator</a:t>
            </a:r>
          </a:p>
          <a:p>
            <a:pPr lvl="1">
              <a:lnSpc>
                <a:spcPct val="60000"/>
              </a:lnSpc>
            </a:pPr>
            <a:r>
              <a:rPr lang="en-US" altLang="en-US" sz="1800" dirty="0" smtClean="0"/>
              <a:t>Field Supervisor</a:t>
            </a:r>
            <a:endParaRPr lang="en-US" altLang="en-US" sz="1800" u="sng" dirty="0" smtClean="0"/>
          </a:p>
          <a:p>
            <a:pPr>
              <a:lnSpc>
                <a:spcPct val="70000"/>
              </a:lnSpc>
            </a:pPr>
            <a:r>
              <a:rPr lang="en-US" altLang="en-US" sz="2000" i="1" dirty="0" smtClean="0"/>
              <a:t>Entry Condition</a:t>
            </a:r>
            <a:endParaRPr lang="en-US" altLang="en-US" sz="2000" dirty="0" smtClean="0"/>
          </a:p>
          <a:p>
            <a:pPr lvl="1">
              <a:lnSpc>
                <a:spcPct val="70000"/>
              </a:lnSpc>
            </a:pPr>
            <a:r>
              <a:rPr lang="en-US" altLang="en-US" sz="1800" dirty="0" smtClean="0"/>
              <a:t>The Resource Allocator has selected an available resource.</a:t>
            </a:r>
          </a:p>
          <a:p>
            <a:pPr lvl="1">
              <a:lnSpc>
                <a:spcPct val="70000"/>
              </a:lnSpc>
            </a:pPr>
            <a:r>
              <a:rPr lang="en-US" altLang="en-US" sz="1800" dirty="0" smtClean="0"/>
              <a:t>The resource is currently not allocated </a:t>
            </a:r>
          </a:p>
          <a:p>
            <a:pPr>
              <a:lnSpc>
                <a:spcPct val="70000"/>
              </a:lnSpc>
            </a:pPr>
            <a:r>
              <a:rPr lang="en-US" altLang="en-US" sz="2000" i="1" dirty="0" smtClean="0"/>
              <a:t>Flow of Events</a:t>
            </a:r>
            <a:endParaRPr lang="en-US" altLang="en-US" sz="2000" u="sng" dirty="0" smtClean="0"/>
          </a:p>
          <a:p>
            <a:pPr lvl="1">
              <a:lnSpc>
                <a:spcPct val="70000"/>
              </a:lnSpc>
            </a:pPr>
            <a:r>
              <a:rPr lang="en-US" altLang="en-US" sz="1800" dirty="0" smtClean="0"/>
              <a:t>The Resource Allocator selects an Emergency Incident.</a:t>
            </a:r>
            <a:endParaRPr lang="en-US" altLang="en-US" sz="1800" u="sng" dirty="0" smtClean="0"/>
          </a:p>
          <a:p>
            <a:pPr lvl="1">
              <a:lnSpc>
                <a:spcPct val="70000"/>
              </a:lnSpc>
            </a:pPr>
            <a:r>
              <a:rPr lang="en-US" altLang="en-US" sz="1800" dirty="0" smtClean="0"/>
              <a:t>The Resource is  committed to the Emergency Incident.</a:t>
            </a:r>
          </a:p>
          <a:p>
            <a:pPr>
              <a:lnSpc>
                <a:spcPct val="70000"/>
              </a:lnSpc>
            </a:pPr>
            <a:r>
              <a:rPr lang="en-US" altLang="en-US" sz="2000" i="1" dirty="0" smtClean="0"/>
              <a:t>Exit Condition</a:t>
            </a:r>
            <a:endParaRPr lang="en-US" altLang="en-US" sz="2000" dirty="0" smtClean="0"/>
          </a:p>
          <a:p>
            <a:pPr lvl="1">
              <a:lnSpc>
                <a:spcPct val="70000"/>
              </a:lnSpc>
            </a:pPr>
            <a:r>
              <a:rPr lang="en-US" altLang="en-US" sz="1800" dirty="0" smtClean="0"/>
              <a:t>The use case terminates when the resource is committed.</a:t>
            </a:r>
          </a:p>
          <a:p>
            <a:pPr lvl="1">
              <a:lnSpc>
                <a:spcPct val="80000"/>
              </a:lnSpc>
            </a:pPr>
            <a:r>
              <a:rPr lang="en-US" altLang="en-US" sz="1800" dirty="0" smtClean="0"/>
              <a:t>The selected Resource is now unavailable to any other Emergency Incidents or Resource Requests. </a:t>
            </a:r>
          </a:p>
          <a:p>
            <a:pPr>
              <a:lnSpc>
                <a:spcPct val="70000"/>
              </a:lnSpc>
            </a:pPr>
            <a:r>
              <a:rPr lang="en-US" altLang="en-US" sz="2000" i="1" dirty="0" smtClean="0"/>
              <a:t>Special Requirements</a:t>
            </a:r>
            <a:endParaRPr lang="en-US" altLang="en-US" sz="2000" dirty="0" smtClean="0"/>
          </a:p>
          <a:p>
            <a:pPr lvl="1">
              <a:lnSpc>
                <a:spcPct val="70000"/>
              </a:lnSpc>
            </a:pPr>
            <a:r>
              <a:rPr lang="en-US" altLang="en-US" sz="1800" dirty="0" smtClean="0"/>
              <a:t>The Field Supervisor  is responsible for managing the Resources</a:t>
            </a:r>
          </a:p>
        </p:txBody>
      </p:sp>
    </p:spTree>
    <p:extLst>
      <p:ext uri="{BB962C8B-B14F-4D97-AF65-F5344CB8AC3E}">
        <p14:creationId xmlns:p14="http://schemas.microsoft.com/office/powerpoint/2010/main" val="346140063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Wrap-up</a:t>
            </a:r>
            <a:endParaRPr lang="en-US" dirty="0"/>
          </a:p>
        </p:txBody>
      </p:sp>
      <p:sp>
        <p:nvSpPr>
          <p:cNvPr id="3" name="Content Placeholder 2"/>
          <p:cNvSpPr>
            <a:spLocks noGrp="1"/>
          </p:cNvSpPr>
          <p:nvPr>
            <p:ph idx="1"/>
          </p:nvPr>
        </p:nvSpPr>
        <p:spPr/>
        <p:txBody>
          <a:bodyPr/>
          <a:lstStyle/>
          <a:p>
            <a:pPr marL="0" indent="0">
              <a:buNone/>
            </a:pPr>
            <a:r>
              <a:rPr lang="en-US" altLang="x-none" dirty="0" smtClean="0">
                <a:ea typeface="ＭＳ Ｐゴシック" charset="-128"/>
              </a:rPr>
              <a:t>This week we present</a:t>
            </a:r>
          </a:p>
          <a:p>
            <a:r>
              <a:rPr lang="en-US" altLang="x-none" dirty="0" smtClean="0">
                <a:ea typeface="ＭＳ Ｐゴシック" charset="-128"/>
              </a:rPr>
              <a:t>System Engineering: How to model and understand the overall components of a software system</a:t>
            </a:r>
          </a:p>
          <a:p>
            <a:r>
              <a:rPr lang="en-US" altLang="x-none" dirty="0" smtClean="0">
                <a:ea typeface="ＭＳ Ｐゴシック" charset="-128"/>
              </a:rPr>
              <a:t>Requirements Engineering: How to manage and acquire the needs of customer </a:t>
            </a:r>
          </a:p>
          <a:p>
            <a:r>
              <a:rPr lang="en-US" altLang="x-none" dirty="0" smtClean="0">
                <a:ea typeface="ＭＳ Ｐゴシック" charset="-128"/>
              </a:rPr>
              <a:t>Requirement Process: What phases should be applied in effectively gathering requirements.</a:t>
            </a:r>
            <a:endParaRPr lang="en-US" altLang="x-none" dirty="0">
              <a:ea typeface="ＭＳ Ｐゴシック" charset="-128"/>
            </a:endParaRPr>
          </a:p>
          <a:p>
            <a:pPr lvl="1"/>
            <a:endParaRPr lang="en-US" altLang="x-none" dirty="0">
              <a:ea typeface="ＭＳ Ｐゴシック" charset="-128"/>
            </a:endParaRPr>
          </a:p>
          <a:p>
            <a:endParaRPr lang="en-US" dirty="0"/>
          </a:p>
        </p:txBody>
      </p:sp>
      <p:sp>
        <p:nvSpPr>
          <p:cNvPr id="4" name="Footer Placeholder 3"/>
          <p:cNvSpPr>
            <a:spLocks noGrp="1"/>
          </p:cNvSpPr>
          <p:nvPr>
            <p:ph type="ftr" sz="quarter" idx="11"/>
          </p:nvPr>
        </p:nvSpPr>
        <p:spPr/>
        <p:txBody>
          <a:bodyPr/>
          <a:lstStyle/>
          <a:p>
            <a:r>
              <a:rPr lang="en-US" smtClean="0"/>
              <a:t>Introduction &amp; UML</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51</a:t>
            </a:fld>
            <a:endParaRPr lang="en-US" dirty="0"/>
          </a:p>
        </p:txBody>
      </p:sp>
    </p:spTree>
    <p:extLst>
      <p:ext uri="{BB962C8B-B14F-4D97-AF65-F5344CB8AC3E}">
        <p14:creationId xmlns:p14="http://schemas.microsoft.com/office/powerpoint/2010/main" val="35336124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Week</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We will introduce object oriented and </a:t>
            </a:r>
            <a:r>
              <a:rPr lang="en-US" smtClean="0"/>
              <a:t>classical approaches in </a:t>
            </a:r>
            <a:r>
              <a:rPr lang="en-US" i="1" smtClean="0"/>
              <a:t>Requirements Analysis!!!</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Introduction &amp; UML</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52</a:t>
            </a:fld>
            <a:endParaRPr lang="en-US" dirty="0"/>
          </a:p>
        </p:txBody>
      </p:sp>
    </p:spTree>
    <p:extLst>
      <p:ext uri="{BB962C8B-B14F-4D97-AF65-F5344CB8AC3E}">
        <p14:creationId xmlns:p14="http://schemas.microsoft.com/office/powerpoint/2010/main" val="3898227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dirty="0" err="1" smtClean="0"/>
              <a:t>Requirements</a:t>
            </a:r>
            <a:r>
              <a:rPr lang="tr-TR" dirty="0" smtClean="0"/>
              <a:t> Engineering</a:t>
            </a:r>
            <a:endParaRPr lang="tr-TR" dirty="0"/>
          </a:p>
        </p:txBody>
      </p:sp>
      <p:sp>
        <p:nvSpPr>
          <p:cNvPr id="7" name="Text Placeholder 6"/>
          <p:cNvSpPr>
            <a:spLocks noGrp="1"/>
          </p:cNvSpPr>
          <p:nvPr>
            <p:ph type="body" idx="1"/>
          </p:nvPr>
        </p:nvSpPr>
        <p:spPr/>
        <p:txBody>
          <a:bodyPr/>
          <a:lstStyle/>
          <a:p>
            <a:endParaRPr lang="tr-TR"/>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dirty="0"/>
              <a:t>5</a:t>
            </a:r>
            <a:r>
              <a:rPr lang="tr-TR" dirty="0" smtClean="0"/>
              <a:t>.2</a:t>
            </a:r>
            <a:endParaRPr lang="en-US" dirty="0"/>
          </a:p>
        </p:txBody>
      </p:sp>
      <p:sp>
        <p:nvSpPr>
          <p:cNvPr id="8" name="TextBox 7"/>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buFont typeface="+mj-lt"/>
              <a:buAutoNum type="arabicPeriod"/>
            </a:pPr>
            <a:r>
              <a:rPr lang="tr-TR" dirty="0"/>
              <a:t>System Engineering</a:t>
            </a:r>
          </a:p>
          <a:p>
            <a:pPr marL="457200" indent="-457200">
              <a:buFont typeface="+mj-lt"/>
              <a:buAutoNum type="arabicPeriod"/>
            </a:pPr>
            <a:r>
              <a:rPr lang="tr-TR" dirty="0" err="1" smtClean="0"/>
              <a:t>Requirements</a:t>
            </a:r>
            <a:r>
              <a:rPr lang="tr-TR" dirty="0" smtClean="0"/>
              <a:t> </a:t>
            </a:r>
            <a:r>
              <a:rPr lang="tr-TR" dirty="0" err="1" smtClean="0"/>
              <a:t>Engineering</a:t>
            </a:r>
            <a:endParaRPr lang="tr-TR" dirty="0" smtClean="0"/>
          </a:p>
          <a:p>
            <a:pPr marL="457200" indent="-457200">
              <a:buFont typeface="+mj-lt"/>
              <a:buAutoNum type="arabicPeriod"/>
            </a:pPr>
            <a:r>
              <a:rPr lang="tr-TR" dirty="0" err="1" smtClean="0"/>
              <a:t>Requirement</a:t>
            </a:r>
            <a:r>
              <a:rPr lang="tr-TR" dirty="0" smtClean="0"/>
              <a:t> </a:t>
            </a:r>
            <a:r>
              <a:rPr lang="tr-TR" dirty="0" err="1"/>
              <a:t>Engineering</a:t>
            </a:r>
            <a:r>
              <a:rPr lang="tr-TR" dirty="0"/>
              <a:t> </a:t>
            </a:r>
            <a:r>
              <a:rPr lang="tr-TR" dirty="0" err="1" smtClean="0"/>
              <a:t>Processes</a:t>
            </a:r>
            <a:endParaRPr lang="tr-TR" dirty="0" smtClean="0"/>
          </a:p>
          <a:p>
            <a:pPr marL="457200" indent="-457200">
              <a:buFont typeface="+mj-lt"/>
              <a:buAutoNum type="arabicPeriod"/>
            </a:pPr>
            <a:r>
              <a:rPr lang="tr-TR" dirty="0" err="1"/>
              <a:t>The</a:t>
            </a:r>
            <a:r>
              <a:rPr lang="tr-TR" dirty="0"/>
              <a:t> </a:t>
            </a:r>
            <a:r>
              <a:rPr lang="tr-TR" dirty="0" smtClean="0"/>
              <a:t>Case </a:t>
            </a:r>
            <a:r>
              <a:rPr lang="tr-TR" dirty="0" err="1" smtClean="0"/>
              <a:t>Study</a:t>
            </a:r>
            <a:endParaRPr lang="tr-TR" dirty="0"/>
          </a:p>
        </p:txBody>
      </p:sp>
      <p:pic>
        <p:nvPicPr>
          <p:cNvPr id="9"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3204167" y="497350"/>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46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tr-TR" dirty="0" smtClean="0"/>
              <a:t>Requirement Engineering</a:t>
            </a:r>
            <a:endParaRPr lang="tr-TR" dirty="0"/>
          </a:p>
        </p:txBody>
      </p:sp>
      <p:sp>
        <p:nvSpPr>
          <p:cNvPr id="7" name="Content Placeholder 6"/>
          <p:cNvSpPr>
            <a:spLocks noGrp="1"/>
          </p:cNvSpPr>
          <p:nvPr>
            <p:ph idx="1"/>
          </p:nvPr>
        </p:nvSpPr>
        <p:spPr/>
        <p:txBody>
          <a:bodyPr/>
          <a:lstStyle/>
          <a:p>
            <a:r>
              <a:rPr lang="en-GB" dirty="0"/>
              <a:t>The process of establishing the services that the customer requires from a system and the constraints under which it operates and is developed.</a:t>
            </a:r>
          </a:p>
          <a:p>
            <a:r>
              <a:rPr lang="en-GB" dirty="0"/>
              <a:t>The requirements themselves are the descriptions of the system services and constraints that are generated during the requirements engineering process.</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fld id="{FA84A37A-AFC2-4A01-80A1-FC20F2C0D5BB}" type="slidenum">
              <a:rPr lang="en-US" smtClean="0"/>
              <a:pPr/>
              <a:t>7</a:t>
            </a:fld>
            <a:endParaRPr lang="en-US" dirty="0"/>
          </a:p>
        </p:txBody>
      </p:sp>
    </p:spTree>
    <p:extLst>
      <p:ext uri="{BB962C8B-B14F-4D97-AF65-F5344CB8AC3E}">
        <p14:creationId xmlns:p14="http://schemas.microsoft.com/office/powerpoint/2010/main" val="3577777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Types of Requirement</a:t>
            </a:r>
            <a:endParaRPr lang="tr-TR" dirty="0"/>
          </a:p>
        </p:txBody>
      </p:sp>
      <p:sp>
        <p:nvSpPr>
          <p:cNvPr id="3" name="Content Placeholder 2"/>
          <p:cNvSpPr>
            <a:spLocks noGrp="1"/>
          </p:cNvSpPr>
          <p:nvPr>
            <p:ph idx="1"/>
          </p:nvPr>
        </p:nvSpPr>
        <p:spPr/>
        <p:txBody>
          <a:bodyPr/>
          <a:lstStyle/>
          <a:p>
            <a:r>
              <a:rPr lang="en-GB" dirty="0"/>
              <a:t>User </a:t>
            </a:r>
            <a:r>
              <a:rPr lang="en-GB" dirty="0" smtClean="0"/>
              <a:t>requirements</a:t>
            </a:r>
            <a:endParaRPr lang="en-GB" dirty="0"/>
          </a:p>
          <a:p>
            <a:pPr lvl="1"/>
            <a:r>
              <a:rPr lang="en-GB" dirty="0"/>
              <a:t>Statements in natural language plus diagrams of the services </a:t>
            </a:r>
            <a:r>
              <a:rPr lang="tr-TR" dirty="0" err="1" smtClean="0"/>
              <a:t>that</a:t>
            </a:r>
            <a:r>
              <a:rPr lang="tr-TR" dirty="0" smtClean="0"/>
              <a:t> </a:t>
            </a:r>
            <a:r>
              <a:rPr lang="en-GB" dirty="0" smtClean="0"/>
              <a:t>the </a:t>
            </a:r>
            <a:r>
              <a:rPr lang="en-GB" dirty="0"/>
              <a:t>system provides and its operational constraints. Written for customers.</a:t>
            </a:r>
          </a:p>
          <a:p>
            <a:r>
              <a:rPr lang="en-GB" dirty="0"/>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a:p>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8</a:t>
            </a:fld>
            <a:endParaRPr lang="en-US" dirty="0"/>
          </a:p>
        </p:txBody>
      </p:sp>
    </p:spTree>
    <p:extLst>
      <p:ext uri="{BB962C8B-B14F-4D97-AF65-F5344CB8AC3E}">
        <p14:creationId xmlns:p14="http://schemas.microsoft.com/office/powerpoint/2010/main" val="3923254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7323"/>
            <a:ext cx="9144000" cy="567475"/>
          </a:xfrm>
        </p:spPr>
        <p:txBody>
          <a:bodyPr>
            <a:normAutofit fontScale="90000"/>
          </a:bodyPr>
          <a:lstStyle/>
          <a:p>
            <a:r>
              <a:rPr lang="tr-TR" dirty="0" smtClean="0"/>
              <a:t>User and System Requirements</a:t>
            </a:r>
            <a:endParaRPr lang="tr-TR" dirty="0"/>
          </a:p>
        </p:txBody>
      </p:sp>
      <p:sp>
        <p:nvSpPr>
          <p:cNvPr id="4" name="Footer Placeholder 3"/>
          <p:cNvSpPr>
            <a:spLocks noGrp="1"/>
          </p:cNvSpPr>
          <p:nvPr>
            <p:ph type="ftr" sz="quarter" idx="11"/>
          </p:nvPr>
        </p:nvSpPr>
        <p:spPr/>
        <p:txBody>
          <a:bodyPr/>
          <a:lstStyle/>
          <a:p>
            <a:r>
              <a:rPr lang="en-US" smtClean="0"/>
              <a:t>System Modeling and Requirements Engineering</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9</a:t>
            </a:fld>
            <a:endParaRPr lang="en-US" dirty="0"/>
          </a:p>
        </p:txBody>
      </p:sp>
      <p:pic>
        <p:nvPicPr>
          <p:cNvPr id="6" name="Picture 5" descr="4.1 UserSysReqs.eps"/>
          <p:cNvPicPr>
            <a:picLocks noChangeAspect="1"/>
          </p:cNvPicPr>
          <p:nvPr/>
        </p:nvPicPr>
        <p:blipFill rotWithShape="1">
          <a:blip r:embed="rId3"/>
          <a:srcRect b="74711"/>
          <a:stretch/>
        </p:blipFill>
        <p:spPr>
          <a:xfrm>
            <a:off x="1143000" y="1626233"/>
            <a:ext cx="6553200" cy="1226703"/>
          </a:xfrm>
          <a:prstGeom prst="rect">
            <a:avLst/>
          </a:prstGeom>
        </p:spPr>
      </p:pic>
      <p:pic>
        <p:nvPicPr>
          <p:cNvPr id="7" name="Picture 6" descr="4.1 UserSysReqs.eps"/>
          <p:cNvPicPr>
            <a:picLocks noChangeAspect="1"/>
          </p:cNvPicPr>
          <p:nvPr/>
        </p:nvPicPr>
        <p:blipFill rotWithShape="1">
          <a:blip r:embed="rId3"/>
          <a:srcRect t="27874"/>
          <a:stretch/>
        </p:blipFill>
        <p:spPr>
          <a:xfrm>
            <a:off x="1143000" y="2954660"/>
            <a:ext cx="6553200" cy="3498676"/>
          </a:xfrm>
          <a:prstGeom prst="rect">
            <a:avLst/>
          </a:prstGeom>
        </p:spPr>
      </p:pic>
    </p:spTree>
    <p:extLst>
      <p:ext uri="{BB962C8B-B14F-4D97-AF65-F5344CB8AC3E}">
        <p14:creationId xmlns:p14="http://schemas.microsoft.com/office/powerpoint/2010/main" val="39243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TC101790490[[fn=Decatur]]</Template>
  <TotalTime>3929</TotalTime>
  <Words>3193</Words>
  <Application>Microsoft Office PowerPoint</Application>
  <PresentationFormat>On-screen Show (4:3)</PresentationFormat>
  <Paragraphs>457</Paragraphs>
  <Slides>52</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52</vt:i4>
      </vt:variant>
    </vt:vector>
  </HeadingPairs>
  <TitlesOfParts>
    <vt:vector size="65" baseType="lpstr">
      <vt:lpstr>ＭＳ Ｐゴシック</vt:lpstr>
      <vt:lpstr>Arial</vt:lpstr>
      <vt:lpstr>Bodoni MT Condensed</vt:lpstr>
      <vt:lpstr>Calibri</vt:lpstr>
      <vt:lpstr>Courier</vt:lpstr>
      <vt:lpstr>Courier New</vt:lpstr>
      <vt:lpstr>Franklin Gothic Book</vt:lpstr>
      <vt:lpstr>Monotype Sorts</vt:lpstr>
      <vt:lpstr>Palatino</vt:lpstr>
      <vt:lpstr>Times</vt:lpstr>
      <vt:lpstr>Times New Roman</vt:lpstr>
      <vt:lpstr>Wingdings</vt:lpstr>
      <vt:lpstr>Decatur</vt:lpstr>
      <vt:lpstr>SOFTWARE ENGINEERING</vt:lpstr>
      <vt:lpstr>Agenda</vt:lpstr>
      <vt:lpstr>System Engineering</vt:lpstr>
      <vt:lpstr>System Engineering</vt:lpstr>
      <vt:lpstr>The Hierarchy</vt:lpstr>
      <vt:lpstr>Requirements Engineering</vt:lpstr>
      <vt:lpstr>Requirement Engineering</vt:lpstr>
      <vt:lpstr>Types of Requirement</vt:lpstr>
      <vt:lpstr>User and System Requirements</vt:lpstr>
      <vt:lpstr>Users of Requirements</vt:lpstr>
      <vt:lpstr>Functional and Non-functional Requirements</vt:lpstr>
      <vt:lpstr>What is usually NOT in requirements?</vt:lpstr>
      <vt:lpstr>Types of Non-functional Requirements</vt:lpstr>
      <vt:lpstr>Requirements Specification</vt:lpstr>
      <vt:lpstr>Guidelines For Writing Requirements</vt:lpstr>
      <vt:lpstr>An Example Requirement Document</vt:lpstr>
      <vt:lpstr>Requirements Engineering Processes</vt:lpstr>
      <vt:lpstr>Requirements Engineering Processes</vt:lpstr>
      <vt:lpstr>A Spiral View Of The Requirements Engineering Process </vt:lpstr>
      <vt:lpstr>Problems Of Requirements Elicitation</vt:lpstr>
      <vt:lpstr>Use Cases</vt:lpstr>
      <vt:lpstr>Example : Use Case Diagram</vt:lpstr>
      <vt:lpstr>Example : Use Case (Money Withdraw) - I</vt:lpstr>
      <vt:lpstr>Example : Use Case (Money Withdraw) - II</vt:lpstr>
      <vt:lpstr>Example : Use Case (Money Withdraw) - III </vt:lpstr>
      <vt:lpstr>Example : Use Case (Money Withdraw) - IV</vt:lpstr>
      <vt:lpstr>What is a User Story?</vt:lpstr>
      <vt:lpstr>Leveraging User Roles and Personas</vt:lpstr>
      <vt:lpstr>User Story Template</vt:lpstr>
      <vt:lpstr>User Story Example</vt:lpstr>
      <vt:lpstr>Acceptance Criteria</vt:lpstr>
      <vt:lpstr>Feature/Epic/User Story</vt:lpstr>
      <vt:lpstr>User Story Examples</vt:lpstr>
      <vt:lpstr>Tools For Requirements</vt:lpstr>
      <vt:lpstr>Supplementary Material</vt:lpstr>
      <vt:lpstr>Scenarios</vt:lpstr>
      <vt:lpstr>Types of Scenarios</vt:lpstr>
      <vt:lpstr>How do we find scenarios?</vt:lpstr>
      <vt:lpstr>Heuristics for finding Scenarios</vt:lpstr>
      <vt:lpstr>Example: Accident Management System</vt:lpstr>
      <vt:lpstr>Scenario Example: Warehouse on Fire</vt:lpstr>
      <vt:lpstr>Observations about Warehouse on Fire Scenario</vt:lpstr>
      <vt:lpstr>Next goal, after the scenarios are formulated:</vt:lpstr>
      <vt:lpstr>Use Cases</vt:lpstr>
      <vt:lpstr>Example:  Use Case Model for Incident Management</vt:lpstr>
      <vt:lpstr>Heuristics: How do I find use cases?</vt:lpstr>
      <vt:lpstr>Use Case Example: ReportEmergency</vt:lpstr>
      <vt:lpstr>Use Case Example: ReportEmergency Flow of Events </vt:lpstr>
      <vt:lpstr>Another Use Case Example:  Allocate a Resource </vt:lpstr>
      <vt:lpstr>Another Use Case Example:  Allocate a Resource</vt:lpstr>
      <vt:lpstr>Wrap-up</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tantug</dc:creator>
  <cp:lastModifiedBy>ayse t</cp:lastModifiedBy>
  <cp:revision>190</cp:revision>
  <cp:lastPrinted>2015-10-27T06:14:20Z</cp:lastPrinted>
  <dcterms:created xsi:type="dcterms:W3CDTF">2010-08-26T12:42:06Z</dcterms:created>
  <dcterms:modified xsi:type="dcterms:W3CDTF">2019-10-22T08:11:17Z</dcterms:modified>
</cp:coreProperties>
</file>