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1" r:id="rId1"/>
  </p:sldMasterIdLst>
  <p:notesMasterIdLst>
    <p:notesMasterId r:id="rId69"/>
  </p:notesMasterIdLst>
  <p:sldIdLst>
    <p:sldId id="256" r:id="rId2"/>
    <p:sldId id="272" r:id="rId3"/>
    <p:sldId id="450" r:id="rId4"/>
    <p:sldId id="309" r:id="rId5"/>
    <p:sldId id="314" r:id="rId6"/>
    <p:sldId id="315" r:id="rId7"/>
    <p:sldId id="316" r:id="rId8"/>
    <p:sldId id="317" r:id="rId9"/>
    <p:sldId id="449" r:id="rId10"/>
    <p:sldId id="509" r:id="rId11"/>
    <p:sldId id="510" r:id="rId12"/>
    <p:sldId id="511" r:id="rId13"/>
    <p:sldId id="512" r:id="rId14"/>
    <p:sldId id="513" r:id="rId15"/>
    <p:sldId id="514" r:id="rId16"/>
    <p:sldId id="515" r:id="rId17"/>
    <p:sldId id="516" r:id="rId18"/>
    <p:sldId id="517" r:id="rId19"/>
    <p:sldId id="518" r:id="rId20"/>
    <p:sldId id="519" r:id="rId21"/>
    <p:sldId id="520" r:id="rId22"/>
    <p:sldId id="521" r:id="rId23"/>
    <p:sldId id="522" r:id="rId24"/>
    <p:sldId id="523" r:id="rId25"/>
    <p:sldId id="524" r:id="rId26"/>
    <p:sldId id="525" r:id="rId27"/>
    <p:sldId id="526" r:id="rId28"/>
    <p:sldId id="527" r:id="rId29"/>
    <p:sldId id="528" r:id="rId30"/>
    <p:sldId id="529" r:id="rId31"/>
    <p:sldId id="530" r:id="rId32"/>
    <p:sldId id="531" r:id="rId33"/>
    <p:sldId id="532" r:id="rId34"/>
    <p:sldId id="533" r:id="rId35"/>
    <p:sldId id="534" r:id="rId36"/>
    <p:sldId id="535" r:id="rId37"/>
    <p:sldId id="537" r:id="rId38"/>
    <p:sldId id="538" r:id="rId39"/>
    <p:sldId id="541" r:id="rId40"/>
    <p:sldId id="542" r:id="rId41"/>
    <p:sldId id="543" r:id="rId42"/>
    <p:sldId id="544" r:id="rId43"/>
    <p:sldId id="545" r:id="rId44"/>
    <p:sldId id="546" r:id="rId45"/>
    <p:sldId id="547" r:id="rId46"/>
    <p:sldId id="548" r:id="rId47"/>
    <p:sldId id="549" r:id="rId48"/>
    <p:sldId id="550" r:id="rId49"/>
    <p:sldId id="551" r:id="rId50"/>
    <p:sldId id="552" r:id="rId51"/>
    <p:sldId id="553" r:id="rId52"/>
    <p:sldId id="554" r:id="rId53"/>
    <p:sldId id="555" r:id="rId54"/>
    <p:sldId id="556" r:id="rId55"/>
    <p:sldId id="557" r:id="rId56"/>
    <p:sldId id="558" r:id="rId57"/>
    <p:sldId id="559" r:id="rId58"/>
    <p:sldId id="560" r:id="rId59"/>
    <p:sldId id="561" r:id="rId60"/>
    <p:sldId id="562" r:id="rId61"/>
    <p:sldId id="563" r:id="rId62"/>
    <p:sldId id="564" r:id="rId63"/>
    <p:sldId id="565" r:id="rId64"/>
    <p:sldId id="566" r:id="rId65"/>
    <p:sldId id="567" r:id="rId66"/>
    <p:sldId id="569" r:id="rId67"/>
    <p:sldId id="570" r:id="rId6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8260" autoAdjust="0"/>
  </p:normalViewPr>
  <p:slideViewPr>
    <p:cSldViewPr>
      <p:cViewPr varScale="1">
        <p:scale>
          <a:sx n="66" d="100"/>
          <a:sy n="66" d="100"/>
        </p:scale>
        <p:origin x="1232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82960DC-2056-5B4D-B2D3-7428A4A676A1}" type="datetimeFigureOut">
              <a:rPr lang="tr-TR"/>
              <a:pPr>
                <a:defRPr/>
              </a:pPr>
              <a:t>12.11.2019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r-T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tr-T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C2E98409-241C-AE4B-AF21-A64764AE05E2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5505705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/>
          <p:nvPr userDrawn="1"/>
        </p:nvSpPr>
        <p:spPr>
          <a:xfrm>
            <a:off x="0" y="2544763"/>
            <a:ext cx="9144000" cy="3255962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26"/>
          <p:cNvSpPr/>
          <p:nvPr userDrawn="1"/>
        </p:nvSpPr>
        <p:spPr>
          <a:xfrm>
            <a:off x="0" y="2667000"/>
            <a:ext cx="9144000" cy="2740025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27"/>
          <p:cNvSpPr/>
          <p:nvPr userDrawn="1"/>
        </p:nvSpPr>
        <p:spPr>
          <a:xfrm>
            <a:off x="0" y="5478463"/>
            <a:ext cx="9144000" cy="236537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Title 1"/>
          <p:cNvSpPr>
            <a:spLocks noGrp="1"/>
          </p:cNvSpPr>
          <p:nvPr>
            <p:ph type="ctrTitle"/>
          </p:nvPr>
        </p:nvSpPr>
        <p:spPr>
          <a:xfrm>
            <a:off x="228599" y="2819400"/>
            <a:ext cx="8686800" cy="1470025"/>
          </a:xfrm>
        </p:spPr>
        <p:txBody>
          <a:bodyPr anchor="b">
            <a:noAutofit/>
          </a:bodyPr>
          <a:lstStyle>
            <a:lvl1pPr>
              <a:defRPr sz="7200" b="0" cap="none" spc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Subtitle 2"/>
          <p:cNvSpPr>
            <a:spLocks noGrp="1"/>
          </p:cNvSpPr>
          <p:nvPr>
            <p:ph type="subTitle" idx="1"/>
          </p:nvPr>
        </p:nvSpPr>
        <p:spPr>
          <a:xfrm>
            <a:off x="179512" y="4293096"/>
            <a:ext cx="8712968" cy="1008112"/>
          </a:xfrm>
        </p:spPr>
        <p:txBody>
          <a:bodyPr>
            <a:normAutofit/>
          </a:bodyPr>
          <a:lstStyle>
            <a:lvl1pPr marL="0" indent="0" algn="ctr">
              <a:buNone/>
              <a:defRPr sz="28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403648" y="5990193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Assist</a:t>
            </a:r>
            <a:r>
              <a:rPr lang="tr-TR" dirty="0" smtClean="0"/>
              <a:t>. Prof.</a:t>
            </a:r>
            <a:r>
              <a:rPr lang="tr-TR" baseline="0" dirty="0" smtClean="0"/>
              <a:t> Ayşe Tosun       	</a:t>
            </a:r>
            <a:r>
              <a:rPr lang="tr-TR" baseline="0" dirty="0" err="1" smtClean="0"/>
              <a:t>Assoc</a:t>
            </a:r>
            <a:r>
              <a:rPr lang="tr-TR" baseline="0" dirty="0" smtClean="0"/>
              <a:t>. Dr. Cüneyd Tantuğ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512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 rot="5400000">
            <a:off x="4591050" y="2409825"/>
            <a:ext cx="6858000" cy="20383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7"/>
          <p:cNvSpPr/>
          <p:nvPr/>
        </p:nvSpPr>
        <p:spPr>
          <a:xfrm rot="5400000">
            <a:off x="4668044" y="2570956"/>
            <a:ext cx="6858000" cy="1716088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 rot="5400000">
            <a:off x="3681413" y="3354387"/>
            <a:ext cx="6858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74638"/>
            <a:ext cx="1447800" cy="5851525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35317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Model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0581D-6105-1146-AEE6-459C748D16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51097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44763"/>
            <a:ext cx="9144000" cy="3255962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2667000"/>
            <a:ext cx="9144000" cy="27400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5478463"/>
            <a:ext cx="9144000" cy="236537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19650" y="4260850"/>
            <a:ext cx="1219200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3200" spc="150" dirty="0">
                <a:solidFill>
                  <a:srgbClr val="FFFFFF"/>
                </a:solidFill>
                <a:sym typeface="Wingdings"/>
              </a:rPr>
              <a:t></a:t>
            </a:r>
            <a:endParaRPr lang="en-US" sz="3200" spc="150" dirty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48013" y="4260850"/>
            <a:ext cx="1219200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hangingPunct="1">
              <a:defRPr/>
            </a:pPr>
            <a:r>
              <a:rPr lang="en-US" sz="3200" spc="150" dirty="0">
                <a:solidFill>
                  <a:srgbClr val="FFFFFF"/>
                </a:solidFill>
                <a:sym typeface="Wingdings"/>
              </a:rPr>
              <a:t></a:t>
            </a:r>
            <a:endParaRPr lang="en-US" sz="3200" spc="15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819400"/>
            <a:ext cx="8686800" cy="1463040"/>
          </a:xfrm>
        </p:spPr>
        <p:txBody>
          <a:bodyPr anchor="b" anchorCtr="0">
            <a:noAutofit/>
          </a:bodyPr>
          <a:lstStyle>
            <a:lvl1pPr algn="ctr">
              <a:defRPr sz="7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99" y="4800600"/>
            <a:ext cx="8001000" cy="54864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3173413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US"/>
              <a:t>Software Processes and Process Models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59225" y="4389438"/>
            <a:ext cx="1216025" cy="365125"/>
          </a:xfrm>
        </p:spPr>
        <p:txBody>
          <a:bodyPr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7CF00C7-AF7E-3B44-A76B-08E8A41328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6528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529388"/>
            <a:ext cx="9144000" cy="222250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68275"/>
            <a:ext cx="9144000" cy="6588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836613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71450" y="6453188"/>
            <a:ext cx="19526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4075" y="6453188"/>
            <a:ext cx="48244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Model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/>
              <a:t>1.</a:t>
            </a:r>
            <a:fld id="{0D0D3A1D-6D40-DF46-8B24-82C2E636E2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7437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529388"/>
            <a:ext cx="9144000" cy="222250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68275"/>
            <a:ext cx="9144000" cy="6588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836613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2" descr="C:\Users\tantug\Downloads\itu cs logo 300x30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0"/>
            <a:ext cx="1042987" cy="1042988"/>
          </a:xfrm>
          <a:prstGeom prst="rect">
            <a:avLst/>
          </a:prstGeom>
          <a:noFill/>
          <a:ln>
            <a:noFill/>
          </a:ln>
          <a:effectLst>
            <a:outerShdw blurRad="50800" dist="76201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124744"/>
            <a:ext cx="4388296" cy="50014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388296" cy="50014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>
          <a:xfrm>
            <a:off x="171450" y="6453188"/>
            <a:ext cx="1520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63713" y="6453188"/>
            <a:ext cx="56165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Model</a:t>
            </a:r>
            <a:endParaRPr lang="en-US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3928C-035A-1340-9C3E-44B7ADE32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695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529388"/>
            <a:ext cx="9144000" cy="222250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68275"/>
            <a:ext cx="9144000" cy="6588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836613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04" y="1052736"/>
            <a:ext cx="43924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504" y="1700808"/>
            <a:ext cx="4389884" cy="44253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1052736"/>
            <a:ext cx="4320480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00808"/>
            <a:ext cx="4319463" cy="44253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6"/>
          <p:cNvSpPr>
            <a:spLocks noGrp="1"/>
          </p:cNvSpPr>
          <p:nvPr>
            <p:ph type="dt" sz="half" idx="10"/>
          </p:nvPr>
        </p:nvSpPr>
        <p:spPr>
          <a:xfrm>
            <a:off x="171450" y="6453188"/>
            <a:ext cx="18081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979613" y="6453188"/>
            <a:ext cx="51847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Model</a:t>
            </a: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544D98-0C29-984A-A5FF-6306D3408A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910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529388"/>
            <a:ext cx="9144000" cy="222250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68275"/>
            <a:ext cx="9144000" cy="6588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836613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Model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367CF5-01E5-234F-B9F6-01F354D8F5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4803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2F6076-6767-8943-8912-B4E9288F63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0437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529388"/>
            <a:ext cx="9144000" cy="222250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68275"/>
            <a:ext cx="9144000" cy="6588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836613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2" descr="C:\Users\tantug\Downloads\itu cs logo 300x30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0"/>
            <a:ext cx="1042987" cy="1042988"/>
          </a:xfrm>
          <a:prstGeom prst="rect">
            <a:avLst/>
          </a:prstGeom>
          <a:noFill/>
          <a:ln>
            <a:noFill/>
          </a:ln>
          <a:effectLst>
            <a:outerShdw blurRad="50800" dist="76201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"/>
          <p:cNvSpPr/>
          <p:nvPr/>
        </p:nvSpPr>
        <p:spPr>
          <a:xfrm>
            <a:off x="6172200" y="0"/>
            <a:ext cx="2971800" cy="13144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8"/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0"/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911"/>
            <a:ext cx="5638800" cy="946150"/>
          </a:xfrm>
        </p:spPr>
        <p:txBody>
          <a:bodyPr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353312"/>
            <a:ext cx="8784976" cy="490118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129396"/>
            <a:ext cx="2743200" cy="1089804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Model</a:t>
            </a:r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1018F9-384C-A847-9555-126EC77F7C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485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529388"/>
            <a:ext cx="9144000" cy="222250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68275"/>
            <a:ext cx="9144000" cy="6588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836613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2" descr="C:\Users\tantug\Downloads\itu cs logo 300x30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0"/>
            <a:ext cx="1042987" cy="1042988"/>
          </a:xfrm>
          <a:prstGeom prst="rect">
            <a:avLst/>
          </a:prstGeom>
          <a:noFill/>
          <a:ln>
            <a:noFill/>
          </a:ln>
          <a:effectLst>
            <a:outerShdw blurRad="50800" dist="76201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"/>
          <p:cNvSpPr/>
          <p:nvPr/>
        </p:nvSpPr>
        <p:spPr>
          <a:xfrm>
            <a:off x="6172200" y="0"/>
            <a:ext cx="2971800" cy="13144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ectangle 8"/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0"/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536" y="1700808"/>
            <a:ext cx="8291264" cy="4547592"/>
          </a:xfrm>
          <a:solidFill>
            <a:schemeClr val="bg2">
              <a:lumMod val="60000"/>
              <a:lumOff val="40000"/>
            </a:schemeClr>
          </a:solidFill>
          <a:effectLst>
            <a:outerShdw blurRad="76200" dist="38100" dir="3600000" algn="ctr" rotWithShape="0">
              <a:srgbClr val="000000">
                <a:alpha val="50000"/>
              </a:srgb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71" y="0"/>
            <a:ext cx="5638800" cy="1005840"/>
          </a:xfrm>
        </p:spPr>
        <p:txBody>
          <a:bodyPr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69011"/>
            <a:ext cx="2819400" cy="1165429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Model</a:t>
            </a:r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94EA8-B5B2-1C4E-B24E-F187D14274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3251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529388"/>
            <a:ext cx="9144000" cy="222250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68275"/>
            <a:ext cx="9144000" cy="6588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836613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8" name="Picture 2" descr="C:\Users\tantug\Downloads\itu cs logo 300x30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0"/>
            <a:ext cx="1042987" cy="1042988"/>
          </a:xfrm>
          <a:prstGeom prst="rect">
            <a:avLst/>
          </a:prstGeom>
          <a:noFill/>
          <a:ln>
            <a:noFill/>
          </a:ln>
          <a:effectLst>
            <a:outerShdw blurRad="50800" dist="76201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Model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42CB1-530A-DA42-872E-8135698051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390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529388"/>
            <a:ext cx="9144000" cy="222250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8275"/>
            <a:ext cx="9144000" cy="6588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77800"/>
            <a:ext cx="9144000" cy="566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7950" y="1052513"/>
            <a:ext cx="892810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1450" y="6453188"/>
            <a:ext cx="270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Analysis Model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51725" y="6453188"/>
            <a:ext cx="15843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bg1"/>
                </a:solidFill>
                <a:latin typeface="Franklin Gothic Book" charset="0"/>
              </a:defRPr>
            </a:lvl1pPr>
          </a:lstStyle>
          <a:p>
            <a:pPr>
              <a:defRPr/>
            </a:pPr>
            <a:r>
              <a:rPr lang="en-US" altLang="en-US"/>
              <a:t>1</a:t>
            </a:r>
            <a:r>
              <a:rPr lang="tr-TR" altLang="en-US"/>
              <a:t>.</a:t>
            </a:r>
            <a:fld id="{2DD18D23-1E49-D340-8B29-4D22C9F393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0" y="836613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4000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400" kern="120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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Courier New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48774"/>
        </a:buClr>
        <a:buFont typeface="Arial" charset="0"/>
        <a:buChar char="•"/>
        <a:defRPr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EB8E7"/>
        </a:buClr>
        <a:buFont typeface="Arial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3B651"/>
        </a:buClr>
        <a:buFont typeface="Arial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7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1.e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SOFTWARE ENGINEERING</a:t>
            </a:r>
            <a:endParaRPr lang="tr-TR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extLst/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tr-TR" dirty="0" err="1"/>
              <a:t>Week</a:t>
            </a:r>
            <a:r>
              <a:rPr lang="tr-TR" dirty="0"/>
              <a:t> </a:t>
            </a:r>
            <a:r>
              <a:rPr lang="tr-TR" dirty="0" smtClean="0"/>
              <a:t>6</a:t>
            </a:r>
            <a:endParaRPr lang="tr-TR" dirty="0"/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tr-TR" dirty="0" err="1" smtClean="0"/>
              <a:t>Requirements</a:t>
            </a:r>
            <a:r>
              <a:rPr lang="tr-TR" dirty="0" smtClean="0"/>
              <a:t> Analysis Model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387" y="188640"/>
            <a:ext cx="2134012" cy="12688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dirty="0"/>
              <a:t>The Data Model</a:t>
            </a:r>
          </a:p>
        </p:txBody>
      </p:sp>
      <p:sp>
        <p:nvSpPr>
          <p:cNvPr id="23554" name="Text Placeholder 5"/>
          <p:cNvSpPr>
            <a:spLocks noGrp="1"/>
          </p:cNvSpPr>
          <p:nvPr>
            <p:ph type="body" idx="1"/>
          </p:nvPr>
        </p:nvSpPr>
        <p:spPr>
          <a:xfrm>
            <a:off x="571500" y="4800600"/>
            <a:ext cx="8001000" cy="549275"/>
          </a:xfrm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dirty="0"/>
              <a:t>Analysis</a:t>
            </a:r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950" y="188913"/>
            <a:ext cx="5327650" cy="1477328"/>
          </a:xfrm>
          <a:prstGeom prst="rect">
            <a:avLst/>
          </a:prstGeom>
          <a:gradFill rotWithShape="1">
            <a:gsLst>
              <a:gs pos="0">
                <a:srgbClr val="ECC16E"/>
              </a:gs>
              <a:gs pos="47501">
                <a:srgbClr val="F6DDB9"/>
              </a:gs>
              <a:gs pos="58501">
                <a:srgbClr val="F6DDB9"/>
              </a:gs>
              <a:gs pos="100000">
                <a:srgbClr val="ECC16E"/>
              </a:gs>
            </a:gsLst>
            <a:lin ang="3600000" scaled="1"/>
          </a:gradFill>
          <a:ln w="10000">
            <a:solidFill>
              <a:srgbClr val="E3B651"/>
            </a:solidFill>
            <a:miter lim="800000"/>
            <a:headEnd/>
            <a:tailEnd/>
          </a:ln>
          <a:effectLst>
            <a:outerShdw blurRad="63500" dist="25400" dir="3599997" algn="r" rotWithShape="0">
              <a:srgbClr val="000000">
                <a:alpha val="29999"/>
              </a:srgbClr>
            </a:outerShdw>
          </a:effec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Bodoni MT Condensed" charset="0"/>
              <a:buAutoNum type="arabicPeriod"/>
              <a:defRPr/>
            </a:pPr>
            <a:r>
              <a:rPr lang="tr-TR" altLang="en-US" dirty="0" err="1">
                <a:solidFill>
                  <a:srgbClr val="000000"/>
                </a:solidFill>
                <a:latin typeface="Franklin Gothic Book" charset="0"/>
              </a:rPr>
              <a:t>Requirements</a:t>
            </a:r>
            <a:r>
              <a:rPr lang="tr-TR" altLang="en-US" dirty="0">
                <a:solidFill>
                  <a:srgbClr val="000000"/>
                </a:solidFill>
                <a:latin typeface="Franklin Gothic Book" charset="0"/>
              </a:rPr>
              <a:t> Analysis</a:t>
            </a:r>
          </a:p>
          <a:p>
            <a:pPr eaLnBrk="1" hangingPunct="1">
              <a:buFont typeface="Bodoni MT Condensed" charset="0"/>
              <a:buAutoNum type="arabicPeriod"/>
              <a:defRPr/>
            </a:pPr>
            <a:r>
              <a:rPr lang="tr-TR" altLang="en-US" dirty="0" err="1">
                <a:solidFill>
                  <a:srgbClr val="000000"/>
                </a:solidFill>
                <a:latin typeface="Franklin Gothic Book" charset="0"/>
              </a:rPr>
              <a:t>Structured</a:t>
            </a:r>
            <a:r>
              <a:rPr lang="tr-TR" altLang="en-US" dirty="0">
                <a:solidFill>
                  <a:srgbClr val="000000"/>
                </a:solidFill>
                <a:latin typeface="Franklin Gothic Book" charset="0"/>
              </a:rPr>
              <a:t> Analysis</a:t>
            </a:r>
          </a:p>
          <a:p>
            <a:pPr lvl="1" eaLnBrk="1" hangingPunct="1">
              <a:buFont typeface="Bodoni MT Condensed" charset="0"/>
              <a:buAutoNum type="arabicPeriod"/>
              <a:defRPr/>
            </a:pPr>
            <a:r>
              <a:rPr lang="tr-TR" altLang="en-US" dirty="0">
                <a:solidFill>
                  <a:srgbClr val="000000"/>
                </a:solidFill>
                <a:latin typeface="Franklin Gothic Book" charset="0"/>
              </a:rPr>
              <a:t>Data Model</a:t>
            </a:r>
            <a:endParaRPr lang="en-US" altLang="en-US" dirty="0">
              <a:solidFill>
                <a:srgbClr val="000000"/>
              </a:solidFill>
              <a:latin typeface="Franklin Gothic Book" charset="0"/>
            </a:endParaRPr>
          </a:p>
          <a:p>
            <a:pPr lvl="1" eaLnBrk="1" hangingPunct="1">
              <a:buFont typeface="Bodoni MT Condensed" charset="0"/>
              <a:buAutoNum type="arabicPeriod"/>
              <a:defRPr/>
            </a:pPr>
            <a:r>
              <a:rPr lang="en-US" altLang="en-US" dirty="0">
                <a:solidFill>
                  <a:srgbClr val="000000"/>
                </a:solidFill>
                <a:latin typeface="Franklin Gothic Book" charset="0"/>
              </a:rPr>
              <a:t>Functional Model</a:t>
            </a:r>
          </a:p>
          <a:p>
            <a:pPr lvl="1" eaLnBrk="1" hangingPunct="1">
              <a:buFont typeface="Bodoni MT Condensed" charset="0"/>
              <a:buAutoNum type="arabicPeriod"/>
              <a:defRPr/>
            </a:pPr>
            <a:r>
              <a:rPr lang="en-US" altLang="en-US" dirty="0" err="1">
                <a:solidFill>
                  <a:srgbClr val="000000"/>
                </a:solidFill>
                <a:latin typeface="Franklin Gothic Book" charset="0"/>
              </a:rPr>
              <a:t>Behavioural</a:t>
            </a:r>
            <a:r>
              <a:rPr lang="en-US" altLang="en-US" dirty="0">
                <a:solidFill>
                  <a:srgbClr val="000000"/>
                </a:solidFill>
                <a:latin typeface="Franklin Gothic Book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Franklin Gothic Book" charset="0"/>
              </a:rPr>
              <a:t>Model</a:t>
            </a:r>
            <a:endParaRPr lang="tr-TR" altLang="en-US" dirty="0">
              <a:solidFill>
                <a:srgbClr val="000000"/>
              </a:solidFill>
              <a:latin typeface="Franklin Gothic Book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791438"/>
            <a:ext cx="3571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004047" y="4389438"/>
            <a:ext cx="1216025" cy="365125"/>
          </a:xfrm>
        </p:spPr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 smtClean="0">
                <a:latin typeface="+mn-lt"/>
              </a:rPr>
              <a:t>6.2.1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r-TR" dirty="0" smtClean="0"/>
              <a:t>The Data Model</a:t>
            </a:r>
            <a:endParaRPr lang="tr-TR" dirty="0"/>
          </a:p>
        </p:txBody>
      </p:sp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tr-TR" altLang="en-US"/>
              <a:t>Data modelling is also called Database Modelling.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/>
              <a:t>In </a:t>
            </a:r>
            <a:r>
              <a:rPr lang="en-US" altLang="en-US"/>
              <a:t>data modelling</a:t>
            </a:r>
            <a:r>
              <a:rPr lang="tr-TR" altLang="en-US"/>
              <a:t>, </a:t>
            </a:r>
            <a:r>
              <a:rPr lang="en-US" altLang="en-US">
                <a:solidFill>
                  <a:srgbClr val="FF0000"/>
                </a:solidFill>
              </a:rPr>
              <a:t>Entity-Relationship</a:t>
            </a:r>
            <a:r>
              <a:rPr lang="tr-TR" altLang="en-US">
                <a:solidFill>
                  <a:srgbClr val="FF0000"/>
                </a:solidFill>
              </a:rPr>
              <a:t> </a:t>
            </a:r>
            <a:r>
              <a:rPr lang="en-US" altLang="en-US">
                <a:solidFill>
                  <a:srgbClr val="FF0000"/>
                </a:solidFill>
              </a:rPr>
              <a:t>Diagrams</a:t>
            </a:r>
            <a:r>
              <a:rPr lang="en-US" altLang="en-US"/>
              <a:t> are used</a:t>
            </a:r>
            <a:r>
              <a:rPr lang="tr-TR" altLang="en-US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/>
              <a:t>Also a data dictionary is defined for important data items.</a:t>
            </a:r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971550" y="4508500"/>
            <a:ext cx="1800225" cy="9366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Entity</a:t>
            </a:r>
            <a:endParaRPr lang="en-US" alt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4580" name="Oval 5"/>
          <p:cNvSpPr>
            <a:spLocks noChangeArrowheads="1"/>
          </p:cNvSpPr>
          <p:nvPr/>
        </p:nvSpPr>
        <p:spPr bwMode="auto">
          <a:xfrm>
            <a:off x="3348038" y="4652963"/>
            <a:ext cx="1944687" cy="71913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Attribute</a:t>
            </a:r>
            <a:endParaRPr lang="en-US" alt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4581" name="AutoShape 6"/>
          <p:cNvSpPr>
            <a:spLocks noChangeArrowheads="1"/>
          </p:cNvSpPr>
          <p:nvPr/>
        </p:nvSpPr>
        <p:spPr bwMode="auto">
          <a:xfrm>
            <a:off x="5724525" y="4365625"/>
            <a:ext cx="2736850" cy="1079500"/>
          </a:xfrm>
          <a:prstGeom prst="flowChartDecision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Relationship</a:t>
            </a:r>
            <a:endParaRPr lang="en-US" alt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4582" name="Rectangle 7"/>
          <p:cNvSpPr>
            <a:spLocks noChangeArrowheads="1"/>
          </p:cNvSpPr>
          <p:nvPr/>
        </p:nvSpPr>
        <p:spPr bwMode="auto">
          <a:xfrm>
            <a:off x="1331913" y="3284538"/>
            <a:ext cx="65230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3200">
                <a:solidFill>
                  <a:schemeClr val="tx1"/>
                </a:solidFill>
                <a:latin typeface="Arial" charset="0"/>
              </a:rPr>
              <a:t>Entity Symbols (Bachman notation)</a:t>
            </a:r>
          </a:p>
        </p:txBody>
      </p:sp>
      <p:sp>
        <p:nvSpPr>
          <p:cNvPr id="24583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2458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ABAD1F-C81E-D241-927F-D62A5186E090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3"/>
          <p:cNvSpPr txBox="1">
            <a:spLocks noChangeArrowheads="1"/>
          </p:cNvSpPr>
          <p:nvPr/>
        </p:nvSpPr>
        <p:spPr bwMode="auto">
          <a:xfrm>
            <a:off x="1069975" y="6067425"/>
            <a:ext cx="175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rgbClr val="FF3300"/>
                </a:solidFill>
                <a:latin typeface="Arial" charset="0"/>
              </a:rPr>
              <a:t>Cardinality</a:t>
            </a:r>
          </a:p>
        </p:txBody>
      </p:sp>
      <p:sp>
        <p:nvSpPr>
          <p:cNvPr id="25602" name="Line 4"/>
          <p:cNvSpPr>
            <a:spLocks noChangeShapeType="1"/>
          </p:cNvSpPr>
          <p:nvPr/>
        </p:nvSpPr>
        <p:spPr bwMode="auto">
          <a:xfrm>
            <a:off x="2052638" y="1846263"/>
            <a:ext cx="22320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3" name="Line 5"/>
          <p:cNvSpPr>
            <a:spLocks noChangeShapeType="1"/>
          </p:cNvSpPr>
          <p:nvPr/>
        </p:nvSpPr>
        <p:spPr bwMode="auto">
          <a:xfrm>
            <a:off x="2339975" y="1557338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4" name="Text Box 6"/>
          <p:cNvSpPr txBox="1">
            <a:spLocks noChangeArrowheads="1"/>
          </p:cNvSpPr>
          <p:nvPr/>
        </p:nvSpPr>
        <p:spPr bwMode="auto">
          <a:xfrm>
            <a:off x="5108575" y="1670050"/>
            <a:ext cx="330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One to one, mandatory</a:t>
            </a:r>
            <a:endParaRPr lang="en-US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605" name="Line 7"/>
          <p:cNvSpPr>
            <a:spLocks noChangeShapeType="1"/>
          </p:cNvSpPr>
          <p:nvPr/>
        </p:nvSpPr>
        <p:spPr bwMode="auto">
          <a:xfrm>
            <a:off x="1993900" y="2905125"/>
            <a:ext cx="22320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6" name="Line 8"/>
          <p:cNvSpPr>
            <a:spLocks noChangeShapeType="1"/>
          </p:cNvSpPr>
          <p:nvPr/>
        </p:nvSpPr>
        <p:spPr bwMode="auto">
          <a:xfrm>
            <a:off x="4067175" y="2689225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7" name="Line 9"/>
          <p:cNvSpPr>
            <a:spLocks noChangeShapeType="1"/>
          </p:cNvSpPr>
          <p:nvPr/>
        </p:nvSpPr>
        <p:spPr bwMode="auto">
          <a:xfrm>
            <a:off x="4067175" y="1557338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8" name="Line 10"/>
          <p:cNvSpPr>
            <a:spLocks noChangeShapeType="1"/>
          </p:cNvSpPr>
          <p:nvPr/>
        </p:nvSpPr>
        <p:spPr bwMode="auto">
          <a:xfrm>
            <a:off x="2052638" y="3940175"/>
            <a:ext cx="22320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9" name="Line 11"/>
          <p:cNvSpPr>
            <a:spLocks noChangeShapeType="1"/>
          </p:cNvSpPr>
          <p:nvPr/>
        </p:nvSpPr>
        <p:spPr bwMode="auto">
          <a:xfrm>
            <a:off x="2339975" y="3651250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0" name="Text Box 12"/>
          <p:cNvSpPr txBox="1">
            <a:spLocks noChangeArrowheads="1"/>
          </p:cNvSpPr>
          <p:nvPr/>
        </p:nvSpPr>
        <p:spPr bwMode="auto">
          <a:xfrm>
            <a:off x="5108575" y="3763963"/>
            <a:ext cx="3538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One to many, mandatory</a:t>
            </a:r>
            <a:endParaRPr lang="en-US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611" name="Line 13"/>
          <p:cNvSpPr>
            <a:spLocks noChangeShapeType="1"/>
          </p:cNvSpPr>
          <p:nvPr/>
        </p:nvSpPr>
        <p:spPr bwMode="auto">
          <a:xfrm>
            <a:off x="2020888" y="4989513"/>
            <a:ext cx="22320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2" name="Oval 14"/>
          <p:cNvSpPr>
            <a:spLocks noChangeArrowheads="1"/>
          </p:cNvSpPr>
          <p:nvPr/>
        </p:nvSpPr>
        <p:spPr bwMode="auto">
          <a:xfrm>
            <a:off x="3708400" y="2781300"/>
            <a:ext cx="215900" cy="2174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tr-TR" alt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613" name="Oval 15"/>
          <p:cNvSpPr>
            <a:spLocks noChangeArrowheads="1"/>
          </p:cNvSpPr>
          <p:nvPr/>
        </p:nvSpPr>
        <p:spPr bwMode="auto">
          <a:xfrm>
            <a:off x="3590925" y="4864100"/>
            <a:ext cx="215900" cy="2174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tr-TR" alt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614" name="Text Box 16"/>
          <p:cNvSpPr txBox="1">
            <a:spLocks noChangeArrowheads="1"/>
          </p:cNvSpPr>
          <p:nvPr/>
        </p:nvSpPr>
        <p:spPr bwMode="auto">
          <a:xfrm>
            <a:off x="3224213" y="6042025"/>
            <a:ext cx="1419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rgbClr val="FF3300"/>
                </a:solidFill>
                <a:latin typeface="Arial" charset="0"/>
              </a:rPr>
              <a:t>Modality</a:t>
            </a:r>
          </a:p>
        </p:txBody>
      </p:sp>
      <p:sp>
        <p:nvSpPr>
          <p:cNvPr id="25615" name="Line 17"/>
          <p:cNvSpPr>
            <a:spLocks noChangeShapeType="1"/>
          </p:cNvSpPr>
          <p:nvPr/>
        </p:nvSpPr>
        <p:spPr bwMode="auto">
          <a:xfrm flipH="1">
            <a:off x="2071688" y="5297488"/>
            <a:ext cx="295275" cy="7747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6" name="Line 18"/>
          <p:cNvSpPr>
            <a:spLocks noChangeShapeType="1"/>
          </p:cNvSpPr>
          <p:nvPr/>
        </p:nvSpPr>
        <p:spPr bwMode="auto">
          <a:xfrm>
            <a:off x="3735388" y="5297488"/>
            <a:ext cx="50800" cy="84613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7" name="Text Box 19"/>
          <p:cNvSpPr txBox="1">
            <a:spLocks noChangeArrowheads="1"/>
          </p:cNvSpPr>
          <p:nvPr/>
        </p:nvSpPr>
        <p:spPr bwMode="auto">
          <a:xfrm>
            <a:off x="1547813" y="1577975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A</a:t>
            </a:r>
            <a:endParaRPr lang="en-US" alt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618" name="Text Box 20"/>
          <p:cNvSpPr txBox="1">
            <a:spLocks noChangeArrowheads="1"/>
          </p:cNvSpPr>
          <p:nvPr/>
        </p:nvSpPr>
        <p:spPr bwMode="auto">
          <a:xfrm>
            <a:off x="1476375" y="2708275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A</a:t>
            </a:r>
            <a:endParaRPr lang="en-US" alt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619" name="Text Box 21"/>
          <p:cNvSpPr txBox="1">
            <a:spLocks noChangeArrowheads="1"/>
          </p:cNvSpPr>
          <p:nvPr/>
        </p:nvSpPr>
        <p:spPr bwMode="auto">
          <a:xfrm>
            <a:off x="1547813" y="3600450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A</a:t>
            </a:r>
            <a:endParaRPr lang="en-US" alt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620" name="Text Box 22"/>
          <p:cNvSpPr txBox="1">
            <a:spLocks noChangeArrowheads="1"/>
          </p:cNvSpPr>
          <p:nvPr/>
        </p:nvSpPr>
        <p:spPr bwMode="auto">
          <a:xfrm>
            <a:off x="1503363" y="4794250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A</a:t>
            </a:r>
            <a:endParaRPr lang="en-US" alt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621" name="Text Box 23"/>
          <p:cNvSpPr txBox="1">
            <a:spLocks noChangeArrowheads="1"/>
          </p:cNvSpPr>
          <p:nvPr/>
        </p:nvSpPr>
        <p:spPr bwMode="auto">
          <a:xfrm>
            <a:off x="4356100" y="164941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B</a:t>
            </a:r>
            <a:endParaRPr lang="en-US" alt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622" name="Text Box 24"/>
          <p:cNvSpPr txBox="1">
            <a:spLocks noChangeArrowheads="1"/>
          </p:cNvSpPr>
          <p:nvPr/>
        </p:nvSpPr>
        <p:spPr bwMode="auto">
          <a:xfrm>
            <a:off x="4356100" y="268446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B</a:t>
            </a:r>
            <a:endParaRPr lang="en-US" alt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623" name="Text Box 25"/>
          <p:cNvSpPr txBox="1">
            <a:spLocks noChangeArrowheads="1"/>
          </p:cNvSpPr>
          <p:nvPr/>
        </p:nvSpPr>
        <p:spPr bwMode="auto">
          <a:xfrm>
            <a:off x="4356100" y="371951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B</a:t>
            </a:r>
            <a:endParaRPr lang="en-US" alt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624" name="Text Box 26"/>
          <p:cNvSpPr txBox="1">
            <a:spLocks noChangeArrowheads="1"/>
          </p:cNvSpPr>
          <p:nvPr/>
        </p:nvSpPr>
        <p:spPr bwMode="auto">
          <a:xfrm>
            <a:off x="4383088" y="4768850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B</a:t>
            </a:r>
            <a:endParaRPr lang="en-US" alt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625" name="Line 27"/>
          <p:cNvSpPr>
            <a:spLocks noChangeShapeType="1"/>
          </p:cNvSpPr>
          <p:nvPr/>
        </p:nvSpPr>
        <p:spPr bwMode="auto">
          <a:xfrm>
            <a:off x="2339975" y="2636838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6" name="Text Box 28"/>
          <p:cNvSpPr txBox="1">
            <a:spLocks noChangeArrowheads="1"/>
          </p:cNvSpPr>
          <p:nvPr/>
        </p:nvSpPr>
        <p:spPr bwMode="auto">
          <a:xfrm>
            <a:off x="5076825" y="2730500"/>
            <a:ext cx="2930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One to one, optional</a:t>
            </a:r>
            <a:endParaRPr lang="en-US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627" name="Line 29"/>
          <p:cNvSpPr>
            <a:spLocks noChangeShapeType="1"/>
          </p:cNvSpPr>
          <p:nvPr/>
        </p:nvSpPr>
        <p:spPr bwMode="auto">
          <a:xfrm>
            <a:off x="2366963" y="4721225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8" name="Line 30"/>
          <p:cNvSpPr>
            <a:spLocks noChangeShapeType="1"/>
          </p:cNvSpPr>
          <p:nvPr/>
        </p:nvSpPr>
        <p:spPr bwMode="auto">
          <a:xfrm flipV="1">
            <a:off x="3806825" y="4792663"/>
            <a:ext cx="433388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9" name="Line 31"/>
          <p:cNvSpPr>
            <a:spLocks noChangeShapeType="1"/>
          </p:cNvSpPr>
          <p:nvPr/>
        </p:nvSpPr>
        <p:spPr bwMode="auto">
          <a:xfrm flipH="1" flipV="1">
            <a:off x="3806825" y="5008563"/>
            <a:ext cx="431800" cy="217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0" name="Text Box 32"/>
          <p:cNvSpPr txBox="1">
            <a:spLocks noChangeArrowheads="1"/>
          </p:cNvSpPr>
          <p:nvPr/>
        </p:nvSpPr>
        <p:spPr bwMode="auto">
          <a:xfrm>
            <a:off x="5149850" y="4797425"/>
            <a:ext cx="3167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One to many, optional</a:t>
            </a:r>
            <a:endParaRPr lang="en-US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631" name="Line 33"/>
          <p:cNvSpPr>
            <a:spLocks noChangeShapeType="1"/>
          </p:cNvSpPr>
          <p:nvPr/>
        </p:nvSpPr>
        <p:spPr bwMode="auto">
          <a:xfrm flipV="1">
            <a:off x="3779838" y="3744913"/>
            <a:ext cx="433387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2" name="Line 34"/>
          <p:cNvSpPr>
            <a:spLocks noChangeShapeType="1"/>
          </p:cNvSpPr>
          <p:nvPr/>
        </p:nvSpPr>
        <p:spPr bwMode="auto">
          <a:xfrm flipH="1" flipV="1">
            <a:off x="3779838" y="3960813"/>
            <a:ext cx="431800" cy="217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3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2563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2563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A506497-48A0-3E4B-B189-7CB4602423E3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tr-TR" dirty="0" smtClean="0"/>
              <a:t>Relationship Symbols</a:t>
            </a:r>
            <a:endParaRPr 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Oval 3"/>
          <p:cNvSpPr>
            <a:spLocks noChangeArrowheads="1"/>
          </p:cNvSpPr>
          <p:nvPr/>
        </p:nvSpPr>
        <p:spPr bwMode="auto">
          <a:xfrm>
            <a:off x="863600" y="1990725"/>
            <a:ext cx="1944688" cy="71913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ID Number</a:t>
            </a:r>
            <a:endParaRPr lang="en-US" alt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6626" name="Oval 4"/>
          <p:cNvSpPr>
            <a:spLocks noChangeArrowheads="1"/>
          </p:cNvSpPr>
          <p:nvPr/>
        </p:nvSpPr>
        <p:spPr bwMode="auto">
          <a:xfrm>
            <a:off x="71438" y="5086350"/>
            <a:ext cx="1944687" cy="71913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First name</a:t>
            </a:r>
            <a:endParaRPr lang="en-US" alt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6627" name="Oval 5"/>
          <p:cNvSpPr>
            <a:spLocks noChangeArrowheads="1"/>
          </p:cNvSpPr>
          <p:nvPr/>
        </p:nvSpPr>
        <p:spPr bwMode="auto">
          <a:xfrm>
            <a:off x="2232025" y="5086350"/>
            <a:ext cx="1944688" cy="71913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Last name</a:t>
            </a:r>
            <a:endParaRPr lang="en-US" alt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6628" name="Oval 6"/>
          <p:cNvSpPr>
            <a:spLocks noChangeArrowheads="1"/>
          </p:cNvSpPr>
          <p:nvPr/>
        </p:nvSpPr>
        <p:spPr bwMode="auto">
          <a:xfrm>
            <a:off x="6264275" y="1990725"/>
            <a:ext cx="1944688" cy="71913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Code</a:t>
            </a:r>
            <a:endParaRPr lang="en-US" alt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6629" name="Oval 7"/>
          <p:cNvSpPr>
            <a:spLocks noChangeArrowheads="1"/>
          </p:cNvSpPr>
          <p:nvPr/>
        </p:nvSpPr>
        <p:spPr bwMode="auto">
          <a:xfrm>
            <a:off x="4968875" y="5157788"/>
            <a:ext cx="1944688" cy="71913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Name</a:t>
            </a:r>
            <a:endParaRPr lang="en-US" alt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6630" name="Oval 8"/>
          <p:cNvSpPr>
            <a:spLocks noChangeArrowheads="1"/>
          </p:cNvSpPr>
          <p:nvPr/>
        </p:nvSpPr>
        <p:spPr bwMode="auto">
          <a:xfrm>
            <a:off x="7091363" y="5157788"/>
            <a:ext cx="1944687" cy="71913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Credits</a:t>
            </a:r>
            <a:endParaRPr lang="en-US" altLang="en-US" b="1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26631" name="AutoShape 9"/>
          <p:cNvCxnSpPr>
            <a:cxnSpLocks noChangeShapeType="1"/>
            <a:stCxn id="26642" idx="0"/>
            <a:endCxn id="26625" idx="4"/>
          </p:cNvCxnSpPr>
          <p:nvPr/>
        </p:nvCxnSpPr>
        <p:spPr bwMode="auto">
          <a:xfrm flipV="1">
            <a:off x="1835150" y="2728913"/>
            <a:ext cx="1588" cy="6826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2" name="AutoShape 10"/>
          <p:cNvCxnSpPr>
            <a:cxnSpLocks noChangeShapeType="1"/>
            <a:stCxn id="26641" idx="0"/>
            <a:endCxn id="26628" idx="4"/>
          </p:cNvCxnSpPr>
          <p:nvPr/>
        </p:nvCxnSpPr>
        <p:spPr bwMode="auto">
          <a:xfrm flipV="1">
            <a:off x="7235825" y="2728913"/>
            <a:ext cx="1588" cy="6826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3" name="AutoShape 11"/>
          <p:cNvCxnSpPr>
            <a:cxnSpLocks noChangeShapeType="1"/>
            <a:stCxn id="26642" idx="2"/>
            <a:endCxn id="26626" idx="0"/>
          </p:cNvCxnSpPr>
          <p:nvPr/>
        </p:nvCxnSpPr>
        <p:spPr bwMode="auto">
          <a:xfrm flipH="1">
            <a:off x="1044575" y="4386263"/>
            <a:ext cx="790575" cy="6810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4" name="AutoShape 12"/>
          <p:cNvCxnSpPr>
            <a:cxnSpLocks noChangeShapeType="1"/>
            <a:stCxn id="26642" idx="2"/>
            <a:endCxn id="26627" idx="0"/>
          </p:cNvCxnSpPr>
          <p:nvPr/>
        </p:nvCxnSpPr>
        <p:spPr bwMode="auto">
          <a:xfrm>
            <a:off x="1835150" y="4386263"/>
            <a:ext cx="1370013" cy="6810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5" name="AutoShape 13"/>
          <p:cNvCxnSpPr>
            <a:cxnSpLocks noChangeShapeType="1"/>
            <a:stCxn id="26629" idx="0"/>
            <a:endCxn id="26641" idx="2"/>
          </p:cNvCxnSpPr>
          <p:nvPr/>
        </p:nvCxnSpPr>
        <p:spPr bwMode="auto">
          <a:xfrm flipV="1">
            <a:off x="5942013" y="4386263"/>
            <a:ext cx="1293812" cy="7524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6" name="AutoShape 14"/>
          <p:cNvCxnSpPr>
            <a:cxnSpLocks noChangeShapeType="1"/>
            <a:stCxn id="26630" idx="0"/>
            <a:endCxn id="26641" idx="2"/>
          </p:cNvCxnSpPr>
          <p:nvPr/>
        </p:nvCxnSpPr>
        <p:spPr bwMode="auto">
          <a:xfrm flipH="1" flipV="1">
            <a:off x="7235825" y="4386263"/>
            <a:ext cx="828675" cy="7524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7" name="Line 15"/>
          <p:cNvSpPr>
            <a:spLocks noChangeShapeType="1"/>
          </p:cNvSpPr>
          <p:nvPr/>
        </p:nvSpPr>
        <p:spPr bwMode="auto">
          <a:xfrm>
            <a:off x="2700338" y="3717925"/>
            <a:ext cx="431800" cy="142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8" name="Line 16"/>
          <p:cNvSpPr>
            <a:spLocks noChangeShapeType="1"/>
          </p:cNvSpPr>
          <p:nvPr/>
        </p:nvSpPr>
        <p:spPr bwMode="auto">
          <a:xfrm flipH="1">
            <a:off x="2700338" y="3933825"/>
            <a:ext cx="431800" cy="142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9" name="Line 17"/>
          <p:cNvSpPr>
            <a:spLocks noChangeShapeType="1"/>
          </p:cNvSpPr>
          <p:nvPr/>
        </p:nvSpPr>
        <p:spPr bwMode="auto">
          <a:xfrm>
            <a:off x="5940425" y="3933825"/>
            <a:ext cx="431800" cy="142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0" name="Line 18"/>
          <p:cNvSpPr>
            <a:spLocks noChangeShapeType="1"/>
          </p:cNvSpPr>
          <p:nvPr/>
        </p:nvSpPr>
        <p:spPr bwMode="auto">
          <a:xfrm flipH="1">
            <a:off x="5940425" y="3717925"/>
            <a:ext cx="431800" cy="142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1" name="Rectangle 19"/>
          <p:cNvSpPr>
            <a:spLocks noChangeArrowheads="1"/>
          </p:cNvSpPr>
          <p:nvPr/>
        </p:nvSpPr>
        <p:spPr bwMode="auto">
          <a:xfrm>
            <a:off x="6335713" y="3430588"/>
            <a:ext cx="1800225" cy="9366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Course</a:t>
            </a:r>
            <a:endParaRPr lang="en-US" alt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6642" name="Rectangle 20"/>
          <p:cNvSpPr>
            <a:spLocks noChangeArrowheads="1"/>
          </p:cNvSpPr>
          <p:nvPr/>
        </p:nvSpPr>
        <p:spPr bwMode="auto">
          <a:xfrm>
            <a:off x="935038" y="3430588"/>
            <a:ext cx="1800225" cy="9366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Student</a:t>
            </a:r>
            <a:endParaRPr lang="en-US" alt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6643" name="AutoShape 21"/>
          <p:cNvSpPr>
            <a:spLocks noChangeArrowheads="1"/>
          </p:cNvSpPr>
          <p:nvPr/>
        </p:nvSpPr>
        <p:spPr bwMode="auto">
          <a:xfrm>
            <a:off x="3708400" y="3068638"/>
            <a:ext cx="1655763" cy="1657350"/>
          </a:xfrm>
          <a:prstGeom prst="flowChartDecision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Takes</a:t>
            </a:r>
            <a:endParaRPr lang="en-US" altLang="en-US" b="1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26644" name="AutoShape 22"/>
          <p:cNvCxnSpPr>
            <a:cxnSpLocks noChangeShapeType="1"/>
            <a:stCxn id="26642" idx="3"/>
            <a:endCxn id="26643" idx="1"/>
          </p:cNvCxnSpPr>
          <p:nvPr/>
        </p:nvCxnSpPr>
        <p:spPr bwMode="auto">
          <a:xfrm flipV="1">
            <a:off x="2754313" y="3897313"/>
            <a:ext cx="935037" cy="15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5" name="AutoShape 23"/>
          <p:cNvCxnSpPr>
            <a:cxnSpLocks noChangeShapeType="1"/>
            <a:stCxn id="26643" idx="3"/>
            <a:endCxn id="26641" idx="1"/>
          </p:cNvCxnSpPr>
          <p:nvPr/>
        </p:nvCxnSpPr>
        <p:spPr bwMode="auto">
          <a:xfrm>
            <a:off x="5383213" y="3897313"/>
            <a:ext cx="933450" cy="15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6" name="Line 24"/>
          <p:cNvSpPr>
            <a:spLocks noChangeShapeType="1"/>
          </p:cNvSpPr>
          <p:nvPr/>
        </p:nvSpPr>
        <p:spPr bwMode="auto">
          <a:xfrm>
            <a:off x="3132138" y="3644900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7" name="Line 25"/>
          <p:cNvSpPr>
            <a:spLocks noChangeShapeType="1"/>
          </p:cNvSpPr>
          <p:nvPr/>
        </p:nvSpPr>
        <p:spPr bwMode="auto">
          <a:xfrm>
            <a:off x="5940425" y="3644900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>
              <a:defRPr/>
            </a:pPr>
            <a:r>
              <a:rPr lang="en-US" sz="2800" dirty="0" smtClean="0"/>
              <a:t>Example: Students and Courses (Bachman notation)</a:t>
            </a:r>
            <a:endParaRPr lang="tr-TR" sz="2800" dirty="0"/>
          </a:p>
        </p:txBody>
      </p:sp>
      <p:sp>
        <p:nvSpPr>
          <p:cNvPr id="2664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2665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2665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AEDC98-366D-D94A-AAF4-F49F0B44CF4A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30163"/>
            <a:ext cx="8964612" cy="682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0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700338" y="260350"/>
            <a:ext cx="3887787" cy="172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tr-TR" altLang="en-US" sz="4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Example:</a:t>
            </a:r>
            <a:br>
              <a:rPr lang="tr-TR" altLang="en-US" sz="4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lang="tr-TR" altLang="en-US" sz="4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Registration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Oval 3"/>
          <p:cNvSpPr>
            <a:spLocks noChangeArrowheads="1"/>
          </p:cNvSpPr>
          <p:nvPr/>
        </p:nvSpPr>
        <p:spPr bwMode="auto">
          <a:xfrm>
            <a:off x="684213" y="1139825"/>
            <a:ext cx="1296987" cy="50323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Name</a:t>
            </a:r>
          </a:p>
        </p:txBody>
      </p:sp>
      <p:sp>
        <p:nvSpPr>
          <p:cNvPr id="28674" name="Oval 4"/>
          <p:cNvSpPr>
            <a:spLocks noChangeArrowheads="1"/>
          </p:cNvSpPr>
          <p:nvPr/>
        </p:nvSpPr>
        <p:spPr bwMode="auto">
          <a:xfrm>
            <a:off x="2124075" y="1211263"/>
            <a:ext cx="1296988" cy="50323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Address</a:t>
            </a:r>
          </a:p>
        </p:txBody>
      </p:sp>
      <p:sp>
        <p:nvSpPr>
          <p:cNvPr id="28675" name="Oval 5"/>
          <p:cNvSpPr>
            <a:spLocks noChangeArrowheads="1"/>
          </p:cNvSpPr>
          <p:nvPr/>
        </p:nvSpPr>
        <p:spPr bwMode="auto">
          <a:xfrm>
            <a:off x="4789488" y="1168400"/>
            <a:ext cx="1296987" cy="50323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Order No</a:t>
            </a:r>
          </a:p>
        </p:txBody>
      </p:sp>
      <p:sp>
        <p:nvSpPr>
          <p:cNvPr id="28676" name="Oval 6"/>
          <p:cNvSpPr>
            <a:spLocks noChangeArrowheads="1"/>
          </p:cNvSpPr>
          <p:nvPr/>
        </p:nvSpPr>
        <p:spPr bwMode="auto">
          <a:xfrm>
            <a:off x="6229350" y="1096963"/>
            <a:ext cx="1368425" cy="50323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Order Date</a:t>
            </a:r>
          </a:p>
        </p:txBody>
      </p:sp>
      <p:sp>
        <p:nvSpPr>
          <p:cNvPr id="28677" name="Oval 7"/>
          <p:cNvSpPr>
            <a:spLocks noChangeArrowheads="1"/>
          </p:cNvSpPr>
          <p:nvPr/>
        </p:nvSpPr>
        <p:spPr bwMode="auto">
          <a:xfrm>
            <a:off x="4284663" y="5849938"/>
            <a:ext cx="1441450" cy="50323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Item Name</a:t>
            </a:r>
          </a:p>
        </p:txBody>
      </p:sp>
      <p:sp>
        <p:nvSpPr>
          <p:cNvPr id="28678" name="Oval 8"/>
          <p:cNvSpPr>
            <a:spLocks noChangeArrowheads="1"/>
          </p:cNvSpPr>
          <p:nvPr/>
        </p:nvSpPr>
        <p:spPr bwMode="auto">
          <a:xfrm>
            <a:off x="5942013" y="5776913"/>
            <a:ext cx="1296987" cy="50323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Price</a:t>
            </a:r>
          </a:p>
        </p:txBody>
      </p:sp>
      <p:sp>
        <p:nvSpPr>
          <p:cNvPr id="28679" name="AutoShape 9"/>
          <p:cNvSpPr>
            <a:spLocks noChangeArrowheads="1"/>
          </p:cNvSpPr>
          <p:nvPr/>
        </p:nvSpPr>
        <p:spPr bwMode="auto">
          <a:xfrm>
            <a:off x="3313113" y="2105025"/>
            <a:ext cx="1258887" cy="719138"/>
          </a:xfrm>
          <a:prstGeom prst="diamond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Orders</a:t>
            </a:r>
          </a:p>
        </p:txBody>
      </p:sp>
      <p:sp>
        <p:nvSpPr>
          <p:cNvPr id="28680" name="AutoShape 10"/>
          <p:cNvSpPr>
            <a:spLocks noChangeArrowheads="1"/>
          </p:cNvSpPr>
          <p:nvPr/>
        </p:nvSpPr>
        <p:spPr bwMode="auto">
          <a:xfrm>
            <a:off x="5148263" y="3400425"/>
            <a:ext cx="1512887" cy="719138"/>
          </a:xfrm>
          <a:prstGeom prst="diamond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Contains</a:t>
            </a:r>
          </a:p>
        </p:txBody>
      </p:sp>
      <p:cxnSp>
        <p:nvCxnSpPr>
          <p:cNvPr id="28681" name="AutoShape 11"/>
          <p:cNvCxnSpPr>
            <a:cxnSpLocks noChangeShapeType="1"/>
            <a:stCxn id="28685" idx="3"/>
            <a:endCxn id="28679" idx="1"/>
          </p:cNvCxnSpPr>
          <p:nvPr/>
        </p:nvCxnSpPr>
        <p:spPr bwMode="auto">
          <a:xfrm flipV="1">
            <a:off x="2555875" y="2465388"/>
            <a:ext cx="757238" cy="47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2" name="AutoShape 12"/>
          <p:cNvCxnSpPr>
            <a:cxnSpLocks noChangeShapeType="1"/>
            <a:stCxn id="28679" idx="3"/>
            <a:endCxn id="28689" idx="1"/>
          </p:cNvCxnSpPr>
          <p:nvPr/>
        </p:nvCxnSpPr>
        <p:spPr bwMode="auto">
          <a:xfrm>
            <a:off x="4572000" y="2465388"/>
            <a:ext cx="720725" cy="349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3" name="AutoShape 13"/>
          <p:cNvCxnSpPr>
            <a:cxnSpLocks noChangeShapeType="1"/>
            <a:stCxn id="28689" idx="2"/>
            <a:endCxn id="28680" idx="0"/>
          </p:cNvCxnSpPr>
          <p:nvPr/>
        </p:nvCxnSpPr>
        <p:spPr bwMode="auto">
          <a:xfrm flipH="1">
            <a:off x="5903913" y="2752725"/>
            <a:ext cx="0" cy="6477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4" name="AutoShape 14"/>
          <p:cNvCxnSpPr>
            <a:cxnSpLocks noChangeShapeType="1"/>
          </p:cNvCxnSpPr>
          <p:nvPr/>
        </p:nvCxnSpPr>
        <p:spPr bwMode="auto">
          <a:xfrm>
            <a:off x="5903913" y="4119563"/>
            <a:ext cx="0" cy="7937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5" name="Rectangle 17"/>
          <p:cNvSpPr>
            <a:spLocks noChangeArrowheads="1"/>
          </p:cNvSpPr>
          <p:nvPr/>
        </p:nvSpPr>
        <p:spPr bwMode="auto">
          <a:xfrm>
            <a:off x="1331913" y="2217738"/>
            <a:ext cx="1223962" cy="504825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Customer</a:t>
            </a:r>
          </a:p>
        </p:txBody>
      </p:sp>
      <p:sp>
        <p:nvSpPr>
          <p:cNvPr id="28686" name="Line 18"/>
          <p:cNvSpPr>
            <a:spLocks noChangeShapeType="1"/>
          </p:cNvSpPr>
          <p:nvPr/>
        </p:nvSpPr>
        <p:spPr bwMode="auto">
          <a:xfrm>
            <a:off x="5005388" y="2465388"/>
            <a:ext cx="288925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7" name="Line 19"/>
          <p:cNvSpPr>
            <a:spLocks noChangeShapeType="1"/>
          </p:cNvSpPr>
          <p:nvPr/>
        </p:nvSpPr>
        <p:spPr bwMode="auto">
          <a:xfrm flipH="1">
            <a:off x="5005388" y="2320925"/>
            <a:ext cx="360362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8" name="Oval 20"/>
          <p:cNvSpPr>
            <a:spLocks noChangeArrowheads="1"/>
          </p:cNvSpPr>
          <p:nvPr/>
        </p:nvSpPr>
        <p:spPr bwMode="auto">
          <a:xfrm>
            <a:off x="4932363" y="2420938"/>
            <a:ext cx="144462" cy="1428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tr-TR" alt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8689" name="Rectangle 21"/>
          <p:cNvSpPr>
            <a:spLocks noChangeArrowheads="1"/>
          </p:cNvSpPr>
          <p:nvPr/>
        </p:nvSpPr>
        <p:spPr bwMode="auto">
          <a:xfrm>
            <a:off x="5292725" y="2247900"/>
            <a:ext cx="1223963" cy="5048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Order</a:t>
            </a:r>
          </a:p>
        </p:txBody>
      </p:sp>
      <p:sp>
        <p:nvSpPr>
          <p:cNvPr id="28690" name="Line 22"/>
          <p:cNvSpPr>
            <a:spLocks noChangeShapeType="1"/>
          </p:cNvSpPr>
          <p:nvPr/>
        </p:nvSpPr>
        <p:spPr bwMode="auto">
          <a:xfrm>
            <a:off x="2701925" y="2349500"/>
            <a:ext cx="0" cy="2873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1" name="Line 24"/>
          <p:cNvSpPr>
            <a:spLocks noChangeShapeType="1"/>
          </p:cNvSpPr>
          <p:nvPr/>
        </p:nvSpPr>
        <p:spPr bwMode="auto">
          <a:xfrm flipH="1">
            <a:off x="5805488" y="4684713"/>
            <a:ext cx="90487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2" name="Rectangle 25"/>
          <p:cNvSpPr>
            <a:spLocks noChangeArrowheads="1"/>
          </p:cNvSpPr>
          <p:nvPr/>
        </p:nvSpPr>
        <p:spPr bwMode="auto">
          <a:xfrm>
            <a:off x="5292725" y="4913313"/>
            <a:ext cx="1223963" cy="5048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Item</a:t>
            </a:r>
          </a:p>
        </p:txBody>
      </p:sp>
      <p:sp>
        <p:nvSpPr>
          <p:cNvPr id="28693" name="Line 26"/>
          <p:cNvSpPr>
            <a:spLocks noChangeShapeType="1"/>
          </p:cNvSpPr>
          <p:nvPr/>
        </p:nvSpPr>
        <p:spPr bwMode="auto">
          <a:xfrm>
            <a:off x="5795963" y="4686300"/>
            <a:ext cx="215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4" name="Line 27"/>
          <p:cNvSpPr>
            <a:spLocks noChangeShapeType="1"/>
          </p:cNvSpPr>
          <p:nvPr/>
        </p:nvSpPr>
        <p:spPr bwMode="auto">
          <a:xfrm>
            <a:off x="5805488" y="3040063"/>
            <a:ext cx="215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8695" name="AutoShape 28"/>
          <p:cNvCxnSpPr>
            <a:cxnSpLocks noChangeShapeType="1"/>
            <a:stCxn id="28673" idx="4"/>
            <a:endCxn id="28685" idx="0"/>
          </p:cNvCxnSpPr>
          <p:nvPr/>
        </p:nvCxnSpPr>
        <p:spPr bwMode="auto">
          <a:xfrm>
            <a:off x="1333500" y="1657350"/>
            <a:ext cx="611188" cy="5461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6" name="AutoShape 29"/>
          <p:cNvCxnSpPr>
            <a:cxnSpLocks noChangeShapeType="1"/>
            <a:stCxn id="28674" idx="3"/>
            <a:endCxn id="28685" idx="0"/>
          </p:cNvCxnSpPr>
          <p:nvPr/>
        </p:nvCxnSpPr>
        <p:spPr bwMode="auto">
          <a:xfrm flipH="1">
            <a:off x="1944688" y="1655763"/>
            <a:ext cx="369887" cy="5476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7" name="AutoShape 30"/>
          <p:cNvCxnSpPr>
            <a:cxnSpLocks noChangeShapeType="1"/>
            <a:stCxn id="28675" idx="4"/>
            <a:endCxn id="28689" idx="0"/>
          </p:cNvCxnSpPr>
          <p:nvPr/>
        </p:nvCxnSpPr>
        <p:spPr bwMode="auto">
          <a:xfrm>
            <a:off x="5438775" y="1671638"/>
            <a:ext cx="465138" cy="5762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8" name="AutoShape 31"/>
          <p:cNvCxnSpPr>
            <a:cxnSpLocks noChangeShapeType="1"/>
            <a:stCxn id="28676" idx="4"/>
            <a:endCxn id="28689" idx="0"/>
          </p:cNvCxnSpPr>
          <p:nvPr/>
        </p:nvCxnSpPr>
        <p:spPr bwMode="auto">
          <a:xfrm flipH="1">
            <a:off x="5903913" y="1600200"/>
            <a:ext cx="1009650" cy="6477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9" name="AutoShape 32"/>
          <p:cNvCxnSpPr>
            <a:cxnSpLocks noChangeShapeType="1"/>
            <a:stCxn id="28692" idx="2"/>
            <a:endCxn id="28677" idx="0"/>
          </p:cNvCxnSpPr>
          <p:nvPr/>
        </p:nvCxnSpPr>
        <p:spPr bwMode="auto">
          <a:xfrm flipH="1">
            <a:off x="5005388" y="5418138"/>
            <a:ext cx="898525" cy="431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00" name="AutoShape 33"/>
          <p:cNvCxnSpPr>
            <a:cxnSpLocks noChangeShapeType="1"/>
            <a:stCxn id="28692" idx="2"/>
            <a:endCxn id="28678" idx="0"/>
          </p:cNvCxnSpPr>
          <p:nvPr/>
        </p:nvCxnSpPr>
        <p:spPr bwMode="auto">
          <a:xfrm>
            <a:off x="5903913" y="5418138"/>
            <a:ext cx="685800" cy="3587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01" name="Line 34"/>
          <p:cNvSpPr>
            <a:spLocks noChangeShapeType="1"/>
          </p:cNvSpPr>
          <p:nvPr/>
        </p:nvSpPr>
        <p:spPr bwMode="auto">
          <a:xfrm>
            <a:off x="5689600" y="2751138"/>
            <a:ext cx="217488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2" name="Line 35"/>
          <p:cNvSpPr>
            <a:spLocks noChangeShapeType="1"/>
          </p:cNvSpPr>
          <p:nvPr/>
        </p:nvSpPr>
        <p:spPr bwMode="auto">
          <a:xfrm flipH="1">
            <a:off x="5918200" y="2757488"/>
            <a:ext cx="149225" cy="282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r-TR" dirty="0" smtClean="0"/>
              <a:t>Example : Orders</a:t>
            </a:r>
            <a:endParaRPr lang="tr-TR" dirty="0"/>
          </a:p>
        </p:txBody>
      </p:sp>
      <p:sp>
        <p:nvSpPr>
          <p:cNvPr id="2870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2870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1DEDBF8-D169-0D47-95C7-C613AF452B73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28706" name="Line 24"/>
          <p:cNvSpPr>
            <a:spLocks noChangeShapeType="1"/>
          </p:cNvSpPr>
          <p:nvPr/>
        </p:nvSpPr>
        <p:spPr bwMode="auto">
          <a:xfrm>
            <a:off x="5913438" y="4686300"/>
            <a:ext cx="10795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195388"/>
            <a:ext cx="8915400" cy="518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r-TR" dirty="0"/>
              <a:t>Example : Orders and Products</a:t>
            </a:r>
          </a:p>
        </p:txBody>
      </p:sp>
      <p:sp>
        <p:nvSpPr>
          <p:cNvPr id="297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471BB69-B6EC-9045-BD3B-CF5E93909CEF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tr-TR" dirty="0" smtClean="0"/>
              <a:t>Data Dictionary</a:t>
            </a:r>
            <a:endParaRPr lang="tr-TR" dirty="0"/>
          </a:p>
        </p:txBody>
      </p:sp>
      <p:sp>
        <p:nvSpPr>
          <p:cNvPr id="3072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4E9612-F39A-0B4F-BAF0-8E9FB639129C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graphicFrame>
        <p:nvGraphicFramePr>
          <p:cNvPr id="303132" name="Group 28"/>
          <p:cNvGraphicFramePr>
            <a:graphicFrameLocks noGrp="1"/>
          </p:cNvGraphicFramePr>
          <p:nvPr>
            <p:ph sz="half" idx="4294967295"/>
          </p:nvPr>
        </p:nvGraphicFramePr>
        <p:xfrm>
          <a:off x="1042988" y="2276475"/>
          <a:ext cx="7632700" cy="4027488"/>
        </p:xfrm>
        <a:graphic>
          <a:graphicData uri="http://schemas.openxmlformats.org/drawingml/2006/table">
            <a:tbl>
              <a:tblPr/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5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tr-T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</a:rPr>
                        <a:t>Data </a:t>
                      </a:r>
                      <a:r>
                        <a:rPr kumimoji="0" lang="en-AU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</a:rPr>
                        <a:t>Name</a:t>
                      </a:r>
                      <a:endParaRPr kumimoji="0" lang="tr-TR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</a:rPr>
                        <a:t>the primary name of the composite data item</a:t>
                      </a:r>
                      <a:endParaRPr kumimoji="0" lang="tr-T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</a:rPr>
                        <a:t>Aliases</a:t>
                      </a:r>
                      <a:endParaRPr kumimoji="0" lang="tr-TR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</a:rPr>
                        <a:t>other names for the data item</a:t>
                      </a:r>
                      <a:endParaRPr kumimoji="0" lang="tr-T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6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</a:rPr>
                        <a:t>Where used</a:t>
                      </a:r>
                      <a:endParaRPr kumimoji="0" lang="tr-TR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</a:rPr>
                        <a:t>data transforms (processes) that use the composite data item</a:t>
                      </a:r>
                      <a:endParaRPr kumimoji="0" lang="tr-T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6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</a:rPr>
                        <a:t>How used</a:t>
                      </a:r>
                      <a:endParaRPr kumimoji="0" lang="tr-TR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</a:rPr>
                        <a:t>the role of the data item (input, output, temporary storage, etc.)</a:t>
                      </a:r>
                      <a:endParaRPr kumimoji="0" lang="tr-T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7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</a:rPr>
                        <a:t>Description</a:t>
                      </a:r>
                      <a:endParaRPr kumimoji="0" lang="tr-TR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</a:rPr>
                        <a:t>a notation for representing content</a:t>
                      </a:r>
                      <a:endParaRPr kumimoji="0" lang="tr-T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</a:rPr>
                        <a:t>Format</a:t>
                      </a:r>
                      <a:endParaRPr kumimoji="0" lang="tr-TR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</a:rPr>
                        <a:t>specific information about data types, </a:t>
                      </a:r>
                      <a:r>
                        <a:rPr kumimoji="0" lang="tr-T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</a:rPr>
                        <a:t>default</a:t>
                      </a: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</a:rPr>
                        <a:t> values (if known)</a:t>
                      </a:r>
                      <a:endParaRPr kumimoji="0" lang="tr-T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747" name="Text Box 26"/>
          <p:cNvSpPr txBox="1">
            <a:spLocks noChangeArrowheads="1"/>
          </p:cNvSpPr>
          <p:nvPr/>
        </p:nvSpPr>
        <p:spPr bwMode="auto">
          <a:xfrm>
            <a:off x="3255963" y="32591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748" name="Rectangle 27"/>
          <p:cNvSpPr>
            <a:spLocks noChangeArrowheads="1"/>
          </p:cNvSpPr>
          <p:nvPr/>
        </p:nvSpPr>
        <p:spPr bwMode="auto">
          <a:xfrm>
            <a:off x="762000" y="1293813"/>
            <a:ext cx="761779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tr-TR" altLang="en-US" dirty="0">
                <a:solidFill>
                  <a:schemeClr val="tx1"/>
                </a:solidFill>
                <a:latin typeface="Arial" charset="0"/>
              </a:rPr>
              <a:t> Data </a:t>
            </a:r>
            <a:r>
              <a:rPr lang="tr-TR" altLang="en-US" dirty="0" err="1">
                <a:solidFill>
                  <a:schemeClr val="tx1"/>
                </a:solidFill>
                <a:latin typeface="Arial" charset="0"/>
              </a:rPr>
              <a:t>dictionary</a:t>
            </a:r>
            <a:r>
              <a:rPr lang="tr-TR" altLang="en-US" dirty="0">
                <a:solidFill>
                  <a:schemeClr val="tx1"/>
                </a:solidFill>
                <a:latin typeface="Arial" charset="0"/>
              </a:rPr>
              <a:t> is a </a:t>
            </a:r>
            <a:r>
              <a:rPr lang="tr-TR" altLang="en-US" dirty="0" err="1">
                <a:solidFill>
                  <a:schemeClr val="tx1"/>
                </a:solidFill>
                <a:latin typeface="Arial" charset="0"/>
              </a:rPr>
              <a:t>collection</a:t>
            </a:r>
            <a:r>
              <a:rPr lang="tr-TR" altLang="en-US" dirty="0">
                <a:solidFill>
                  <a:schemeClr val="tx1"/>
                </a:solidFill>
                <a:latin typeface="Arial" charset="0"/>
              </a:rPr>
              <a:t> of data </a:t>
            </a:r>
            <a:r>
              <a:rPr lang="tr-TR" altLang="en-US" dirty="0" err="1">
                <a:solidFill>
                  <a:schemeClr val="tx1"/>
                </a:solidFill>
                <a:latin typeface="Arial" charset="0"/>
              </a:rPr>
              <a:t>item</a:t>
            </a:r>
            <a:r>
              <a:rPr lang="tr-TR" altLang="en-US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tr-TR" altLang="en-US" dirty="0" err="1">
                <a:solidFill>
                  <a:schemeClr val="tx1"/>
                </a:solidFill>
                <a:latin typeface="Arial" charset="0"/>
              </a:rPr>
              <a:t>definitions</a:t>
            </a:r>
            <a:r>
              <a:rPr lang="tr-TR" altLang="en-US" dirty="0">
                <a:solidFill>
                  <a:schemeClr val="tx1"/>
                </a:solidFill>
                <a:latin typeface="Arial" charset="0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tr-TR" altLang="en-US" dirty="0">
                <a:solidFill>
                  <a:schemeClr val="tx1"/>
                </a:solidFill>
                <a:latin typeface="Arial" charset="0"/>
              </a:rPr>
              <a:t> A data </a:t>
            </a:r>
            <a:r>
              <a:rPr lang="tr-TR" altLang="en-US" dirty="0" err="1">
                <a:solidFill>
                  <a:schemeClr val="tx1"/>
                </a:solidFill>
                <a:latin typeface="Arial" charset="0"/>
              </a:rPr>
              <a:t>item</a:t>
            </a:r>
            <a:r>
              <a:rPr lang="tr-TR" altLang="en-US" dirty="0">
                <a:solidFill>
                  <a:schemeClr val="tx1"/>
                </a:solidFill>
                <a:latin typeface="Arial" charset="0"/>
              </a:rPr>
              <a:t> is </a:t>
            </a:r>
            <a:r>
              <a:rPr lang="tr-TR" altLang="en-US" dirty="0" err="1" smtClean="0">
                <a:solidFill>
                  <a:schemeClr val="tx1"/>
                </a:solidFill>
                <a:latin typeface="Arial" charset="0"/>
              </a:rPr>
              <a:t>described</a:t>
            </a:r>
            <a:r>
              <a:rPr lang="tr-TR" altLang="en-US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tr-TR" altLang="en-US" dirty="0" err="1">
                <a:solidFill>
                  <a:schemeClr val="tx1"/>
                </a:solidFill>
                <a:latin typeface="Arial" charset="0"/>
              </a:rPr>
              <a:t>with</a:t>
            </a:r>
            <a:r>
              <a:rPr lang="tr-TR" altLang="en-US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tr-TR" altLang="en-US" dirty="0" err="1">
                <a:solidFill>
                  <a:schemeClr val="tx1"/>
                </a:solidFill>
                <a:latin typeface="Arial" charset="0"/>
              </a:rPr>
              <a:t>the</a:t>
            </a:r>
            <a:r>
              <a:rPr lang="tr-TR" altLang="en-US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tr-TR" altLang="en-US" dirty="0" err="1">
                <a:solidFill>
                  <a:schemeClr val="tx1"/>
                </a:solidFill>
                <a:latin typeface="Arial" charset="0"/>
              </a:rPr>
              <a:t>followings</a:t>
            </a:r>
            <a:r>
              <a:rPr lang="tr-TR" altLang="en-US" dirty="0">
                <a:solidFill>
                  <a:schemeClr val="tx1"/>
                </a:solidFill>
                <a:latin typeface="Arial" charset="0"/>
              </a:rPr>
              <a:t>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916113"/>
            <a:ext cx="6791325" cy="40005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46" name="Line 4"/>
          <p:cNvSpPr>
            <a:spLocks noChangeShapeType="1"/>
          </p:cNvSpPr>
          <p:nvPr/>
        </p:nvSpPr>
        <p:spPr bwMode="auto">
          <a:xfrm flipV="1">
            <a:off x="1331913" y="3357563"/>
            <a:ext cx="6769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747" name="Line 5"/>
          <p:cNvSpPr>
            <a:spLocks noChangeShapeType="1"/>
          </p:cNvSpPr>
          <p:nvPr/>
        </p:nvSpPr>
        <p:spPr bwMode="auto">
          <a:xfrm flipV="1">
            <a:off x="4140200" y="1916113"/>
            <a:ext cx="0" cy="1441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r-TR" dirty="0" smtClean="0"/>
              <a:t>Data Dictionary Example</a:t>
            </a:r>
            <a:endParaRPr lang="tr-TR" dirty="0"/>
          </a:p>
        </p:txBody>
      </p:sp>
      <p:sp>
        <p:nvSpPr>
          <p:cNvPr id="3174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3175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126767-0EFF-C349-A05C-039DEA81039F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3"/>
          <p:cNvSpPr txBox="1">
            <a:spLocks noChangeArrowheads="1"/>
          </p:cNvSpPr>
          <p:nvPr/>
        </p:nvSpPr>
        <p:spPr bwMode="auto">
          <a:xfrm>
            <a:off x="395288" y="1638300"/>
            <a:ext cx="75072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3600" b="1">
                <a:solidFill>
                  <a:schemeClr val="tx1"/>
                </a:solidFill>
                <a:latin typeface="Arial" charset="0"/>
              </a:rPr>
              <a:t>İTÜ Student ID =  04 – 009 - 0761</a:t>
            </a:r>
            <a:endParaRPr lang="en-US" altLang="en-US" sz="36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2770" name="Text Box 4"/>
          <p:cNvSpPr txBox="1">
            <a:spLocks noChangeArrowheads="1"/>
          </p:cNvSpPr>
          <p:nvPr/>
        </p:nvSpPr>
        <p:spPr bwMode="auto">
          <a:xfrm>
            <a:off x="395288" y="4340225"/>
            <a:ext cx="4351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Electrical-Electronics faculty</a:t>
            </a:r>
            <a:endParaRPr lang="en-US" alt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2771" name="Text Box 5"/>
          <p:cNvSpPr txBox="1">
            <a:spLocks noChangeArrowheads="1"/>
          </p:cNvSpPr>
          <p:nvPr/>
        </p:nvSpPr>
        <p:spPr bwMode="auto">
          <a:xfrm>
            <a:off x="4498975" y="4914900"/>
            <a:ext cx="2201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Entrance year</a:t>
            </a:r>
            <a:endParaRPr lang="en-US" alt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2772" name="Text Box 6"/>
          <p:cNvSpPr txBox="1">
            <a:spLocks noChangeArrowheads="1"/>
          </p:cNvSpPr>
          <p:nvPr/>
        </p:nvSpPr>
        <p:spPr bwMode="auto">
          <a:xfrm>
            <a:off x="6804025" y="5348288"/>
            <a:ext cx="221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Order number</a:t>
            </a:r>
            <a:endParaRPr lang="en-US" alt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2773" name="Line 7"/>
          <p:cNvSpPr>
            <a:spLocks noChangeShapeType="1"/>
          </p:cNvSpPr>
          <p:nvPr/>
        </p:nvSpPr>
        <p:spPr bwMode="auto">
          <a:xfrm flipH="1">
            <a:off x="2266950" y="2351088"/>
            <a:ext cx="2160588" cy="191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4" name="Line 8"/>
          <p:cNvSpPr>
            <a:spLocks noChangeShapeType="1"/>
          </p:cNvSpPr>
          <p:nvPr/>
        </p:nvSpPr>
        <p:spPr bwMode="auto">
          <a:xfrm flipH="1">
            <a:off x="5507038" y="2351088"/>
            <a:ext cx="217487" cy="263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5" name="Line 9"/>
          <p:cNvSpPr>
            <a:spLocks noChangeShapeType="1"/>
          </p:cNvSpPr>
          <p:nvPr/>
        </p:nvSpPr>
        <p:spPr bwMode="auto">
          <a:xfrm>
            <a:off x="7019925" y="2351088"/>
            <a:ext cx="792163" cy="3070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32777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3277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66F6F86-E72A-6B41-B52B-6FCCCD133871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tr-TR" dirty="0" smtClean="0"/>
              <a:t>Data Dictionary Example</a:t>
            </a:r>
            <a:endParaRPr 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7323"/>
            <a:ext cx="9144000" cy="5674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Agenda</a:t>
            </a:r>
            <a:endParaRPr lang="tr-TR" dirty="0"/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Bodoni MT Condensed" charset="0"/>
              <a:buAutoNum type="arabicPeriod"/>
              <a:defRPr/>
            </a:pPr>
            <a:r>
              <a:rPr lang="tr-TR" altLang="en-US" dirty="0" err="1">
                <a:solidFill>
                  <a:srgbClr val="000000"/>
                </a:solidFill>
                <a:latin typeface="Franklin Gothic Book" charset="0"/>
              </a:rPr>
              <a:t>Requirements</a:t>
            </a:r>
            <a:r>
              <a:rPr lang="tr-TR" altLang="en-US" dirty="0">
                <a:solidFill>
                  <a:srgbClr val="000000"/>
                </a:solidFill>
                <a:latin typeface="Franklin Gothic Book" charset="0"/>
              </a:rPr>
              <a:t> Analysis</a:t>
            </a:r>
          </a:p>
          <a:p>
            <a:pPr eaLnBrk="1" hangingPunct="1">
              <a:buFont typeface="Bodoni MT Condensed" charset="0"/>
              <a:buAutoNum type="arabicPeriod"/>
              <a:defRPr/>
            </a:pPr>
            <a:r>
              <a:rPr lang="tr-TR" altLang="en-US" dirty="0" err="1">
                <a:solidFill>
                  <a:srgbClr val="000000"/>
                </a:solidFill>
                <a:latin typeface="Franklin Gothic Book" charset="0"/>
              </a:rPr>
              <a:t>Structured</a:t>
            </a:r>
            <a:r>
              <a:rPr lang="tr-TR" altLang="en-US" dirty="0">
                <a:solidFill>
                  <a:srgbClr val="000000"/>
                </a:solidFill>
                <a:latin typeface="Franklin Gothic Book" charset="0"/>
              </a:rPr>
              <a:t> Analysis</a:t>
            </a:r>
          </a:p>
          <a:p>
            <a:pPr lvl="1" eaLnBrk="1" hangingPunct="1">
              <a:buFont typeface="Bodoni MT Condensed" charset="0"/>
              <a:buAutoNum type="arabicPeriod"/>
              <a:defRPr/>
            </a:pPr>
            <a:r>
              <a:rPr lang="tr-TR" altLang="en-US" dirty="0">
                <a:solidFill>
                  <a:srgbClr val="000000"/>
                </a:solidFill>
                <a:latin typeface="Franklin Gothic Book" charset="0"/>
              </a:rPr>
              <a:t>Data </a:t>
            </a:r>
            <a:r>
              <a:rPr lang="tr-TR" altLang="en-US" dirty="0" smtClean="0">
                <a:solidFill>
                  <a:srgbClr val="000000"/>
                </a:solidFill>
                <a:latin typeface="Franklin Gothic Book" charset="0"/>
              </a:rPr>
              <a:t>Model: </a:t>
            </a:r>
            <a:r>
              <a:rPr lang="en-US" altLang="en-US" dirty="0"/>
              <a:t>Database objects and </a:t>
            </a:r>
            <a:r>
              <a:rPr lang="en-US" altLang="en-US" dirty="0" smtClean="0"/>
              <a:t>relations</a:t>
            </a:r>
            <a:endParaRPr lang="en-US" altLang="en-US" dirty="0">
              <a:solidFill>
                <a:srgbClr val="000000"/>
              </a:solidFill>
              <a:latin typeface="Franklin Gothic Book" charset="0"/>
            </a:endParaRPr>
          </a:p>
          <a:p>
            <a:pPr lvl="1" eaLnBrk="1" hangingPunct="1">
              <a:buFont typeface="Bodoni MT Condensed" charset="0"/>
              <a:buAutoNum type="arabicPeriod"/>
              <a:defRPr/>
            </a:pPr>
            <a:r>
              <a:rPr lang="en-US" altLang="en-US" dirty="0">
                <a:solidFill>
                  <a:srgbClr val="000000"/>
                </a:solidFill>
                <a:latin typeface="Franklin Gothic Book" charset="0"/>
              </a:rPr>
              <a:t>Functional </a:t>
            </a:r>
            <a:r>
              <a:rPr lang="en-US" altLang="en-US" dirty="0" smtClean="0">
                <a:solidFill>
                  <a:srgbClr val="000000"/>
                </a:solidFill>
                <a:latin typeface="Franklin Gothic Book" charset="0"/>
              </a:rPr>
              <a:t>Model: </a:t>
            </a:r>
            <a:r>
              <a:rPr lang="en-US" altLang="en-US" dirty="0"/>
              <a:t>Data </a:t>
            </a:r>
            <a:r>
              <a:rPr lang="en-US" altLang="en-US" dirty="0" smtClean="0"/>
              <a:t>flow</a:t>
            </a:r>
            <a:endParaRPr lang="en-US" altLang="en-US" dirty="0">
              <a:solidFill>
                <a:srgbClr val="000000"/>
              </a:solidFill>
              <a:latin typeface="Franklin Gothic Book" charset="0"/>
            </a:endParaRPr>
          </a:p>
          <a:p>
            <a:pPr lvl="1" eaLnBrk="1" hangingPunct="1">
              <a:buFont typeface="Bodoni MT Condensed" charset="0"/>
              <a:buAutoNum type="arabicPeriod"/>
              <a:defRPr/>
            </a:pPr>
            <a:r>
              <a:rPr lang="en-US" altLang="en-US" dirty="0" err="1">
                <a:solidFill>
                  <a:srgbClr val="000000"/>
                </a:solidFill>
                <a:latin typeface="Franklin Gothic Book" charset="0"/>
              </a:rPr>
              <a:t>Behavioural</a:t>
            </a:r>
            <a:r>
              <a:rPr lang="en-US" altLang="en-US" dirty="0">
                <a:solidFill>
                  <a:srgbClr val="000000"/>
                </a:solidFill>
                <a:latin typeface="Franklin Gothic Book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Franklin Gothic Book" charset="0"/>
              </a:rPr>
              <a:t>Model: </a:t>
            </a:r>
            <a:r>
              <a:rPr lang="en-US" altLang="en-US" dirty="0"/>
              <a:t>Control flow, Events and </a:t>
            </a:r>
            <a:r>
              <a:rPr lang="en-US" altLang="en-US" dirty="0" smtClean="0"/>
              <a:t>states</a:t>
            </a:r>
            <a:endParaRPr lang="tr-TR" altLang="en-US" dirty="0">
              <a:solidFill>
                <a:srgbClr val="000000"/>
              </a:solidFill>
              <a:latin typeface="Franklin Gothic Book" charset="0"/>
            </a:endParaRPr>
          </a:p>
        </p:txBody>
      </p:sp>
      <p:sp>
        <p:nvSpPr>
          <p:cNvPr id="15363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4EF753-6204-2D44-B2D8-74F48E25F5D7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dirty="0"/>
              <a:t>The Functional Model</a:t>
            </a:r>
          </a:p>
        </p:txBody>
      </p:sp>
      <p:sp>
        <p:nvSpPr>
          <p:cNvPr id="33794" name="Text Placeholder 5"/>
          <p:cNvSpPr>
            <a:spLocks noGrp="1"/>
          </p:cNvSpPr>
          <p:nvPr>
            <p:ph type="body" idx="1"/>
          </p:nvPr>
        </p:nvSpPr>
        <p:spPr>
          <a:xfrm>
            <a:off x="571500" y="4800600"/>
            <a:ext cx="8001000" cy="549275"/>
          </a:xfrm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dirty="0"/>
              <a:t>Analysis</a:t>
            </a:r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950" y="188913"/>
            <a:ext cx="5327650" cy="1477328"/>
          </a:xfrm>
          <a:prstGeom prst="rect">
            <a:avLst/>
          </a:prstGeom>
          <a:gradFill rotWithShape="1">
            <a:gsLst>
              <a:gs pos="0">
                <a:srgbClr val="ECC16E"/>
              </a:gs>
              <a:gs pos="47501">
                <a:srgbClr val="F6DDB9"/>
              </a:gs>
              <a:gs pos="58501">
                <a:srgbClr val="F6DDB9"/>
              </a:gs>
              <a:gs pos="100000">
                <a:srgbClr val="ECC16E"/>
              </a:gs>
            </a:gsLst>
            <a:lin ang="3600000" scaled="1"/>
          </a:gradFill>
          <a:ln w="10000">
            <a:solidFill>
              <a:srgbClr val="E3B651"/>
            </a:solidFill>
            <a:miter lim="800000"/>
            <a:headEnd/>
            <a:tailEnd/>
          </a:ln>
          <a:effectLst>
            <a:outerShdw blurRad="63500" dist="25400" dir="3599997" algn="r" rotWithShape="0">
              <a:srgbClr val="000000">
                <a:alpha val="29999"/>
              </a:srgbClr>
            </a:outerShdw>
          </a:effec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Bodoni MT Condensed" charset="0"/>
              <a:buAutoNum type="arabicPeriod"/>
              <a:defRPr/>
            </a:pPr>
            <a:r>
              <a:rPr lang="tr-TR" altLang="en-US" dirty="0" err="1">
                <a:solidFill>
                  <a:srgbClr val="000000"/>
                </a:solidFill>
                <a:latin typeface="Franklin Gothic Book" charset="0"/>
              </a:rPr>
              <a:t>Requirements</a:t>
            </a:r>
            <a:r>
              <a:rPr lang="tr-TR" altLang="en-US" dirty="0">
                <a:solidFill>
                  <a:srgbClr val="000000"/>
                </a:solidFill>
                <a:latin typeface="Franklin Gothic Book" charset="0"/>
              </a:rPr>
              <a:t> Analysis</a:t>
            </a:r>
          </a:p>
          <a:p>
            <a:pPr eaLnBrk="1" hangingPunct="1">
              <a:buFont typeface="Bodoni MT Condensed" charset="0"/>
              <a:buAutoNum type="arabicPeriod"/>
              <a:defRPr/>
            </a:pPr>
            <a:r>
              <a:rPr lang="tr-TR" altLang="en-US" dirty="0" err="1">
                <a:solidFill>
                  <a:srgbClr val="000000"/>
                </a:solidFill>
                <a:latin typeface="Franklin Gothic Book" charset="0"/>
              </a:rPr>
              <a:t>Structured</a:t>
            </a:r>
            <a:r>
              <a:rPr lang="tr-TR" altLang="en-US" dirty="0">
                <a:solidFill>
                  <a:srgbClr val="000000"/>
                </a:solidFill>
                <a:latin typeface="Franklin Gothic Book" charset="0"/>
              </a:rPr>
              <a:t> Analysis</a:t>
            </a:r>
          </a:p>
          <a:p>
            <a:pPr lvl="1" eaLnBrk="1" hangingPunct="1">
              <a:buFont typeface="Bodoni MT Condensed" charset="0"/>
              <a:buAutoNum type="arabicPeriod"/>
              <a:defRPr/>
            </a:pPr>
            <a:r>
              <a:rPr lang="tr-TR" altLang="en-US" dirty="0">
                <a:solidFill>
                  <a:srgbClr val="000000"/>
                </a:solidFill>
                <a:latin typeface="Franklin Gothic Book" charset="0"/>
              </a:rPr>
              <a:t>Data Model</a:t>
            </a:r>
            <a:endParaRPr lang="en-US" altLang="en-US" dirty="0">
              <a:solidFill>
                <a:srgbClr val="000000"/>
              </a:solidFill>
              <a:latin typeface="Franklin Gothic Book" charset="0"/>
            </a:endParaRPr>
          </a:p>
          <a:p>
            <a:pPr lvl="1" eaLnBrk="1" hangingPunct="1">
              <a:buFont typeface="Bodoni MT Condensed" charset="0"/>
              <a:buAutoNum type="arabicPeriod"/>
              <a:defRPr/>
            </a:pPr>
            <a:r>
              <a:rPr lang="en-US" altLang="en-US" dirty="0">
                <a:solidFill>
                  <a:srgbClr val="000000"/>
                </a:solidFill>
                <a:latin typeface="Franklin Gothic Book" charset="0"/>
              </a:rPr>
              <a:t>Functional Model</a:t>
            </a:r>
          </a:p>
          <a:p>
            <a:pPr lvl="1" eaLnBrk="1" hangingPunct="1">
              <a:buFont typeface="Bodoni MT Condensed" charset="0"/>
              <a:buAutoNum type="arabicPeriod"/>
              <a:defRPr/>
            </a:pPr>
            <a:r>
              <a:rPr lang="en-US" altLang="en-US" dirty="0" err="1">
                <a:solidFill>
                  <a:srgbClr val="000000"/>
                </a:solidFill>
                <a:latin typeface="Franklin Gothic Book" charset="0"/>
              </a:rPr>
              <a:t>Behavioural</a:t>
            </a:r>
            <a:r>
              <a:rPr lang="en-US" altLang="en-US" dirty="0">
                <a:solidFill>
                  <a:srgbClr val="000000"/>
                </a:solidFill>
                <a:latin typeface="Franklin Gothic Book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Franklin Gothic Book" charset="0"/>
              </a:rPr>
              <a:t>Model</a:t>
            </a:r>
            <a:endParaRPr lang="tr-TR" altLang="en-US" dirty="0">
              <a:solidFill>
                <a:srgbClr val="000000"/>
              </a:solidFill>
              <a:latin typeface="Franklin Gothic Book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515938"/>
            <a:ext cx="35560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 smtClean="0">
                <a:latin typeface="+mn-lt"/>
              </a:rPr>
              <a:t>6.2.2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3"/>
          <p:cNvSpPr txBox="1">
            <a:spLocks noChangeArrowheads="1"/>
          </p:cNvSpPr>
          <p:nvPr/>
        </p:nvSpPr>
        <p:spPr bwMode="auto">
          <a:xfrm>
            <a:off x="468313" y="1484313"/>
            <a:ext cx="8424862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 Functional modelling is also called Process Modelling.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endParaRPr lang="tr-TR" altLang="en-US">
              <a:solidFill>
                <a:schemeClr val="tx1"/>
              </a:solidFill>
              <a:latin typeface="Arial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 In functional modelling, </a:t>
            </a:r>
            <a:r>
              <a:rPr lang="tr-TR" altLang="en-US">
                <a:solidFill>
                  <a:srgbClr val="FF0000"/>
                </a:solidFill>
                <a:latin typeface="Arial" charset="0"/>
              </a:rPr>
              <a:t>Data Flow Diagrams</a:t>
            </a:r>
            <a:r>
              <a:rPr lang="tr-TR" altLang="en-US">
                <a:solidFill>
                  <a:schemeClr val="tx1"/>
                </a:solidFill>
                <a:latin typeface="Arial" charset="0"/>
              </a:rPr>
              <a:t> are used.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 There are various DFD notations such as:</a:t>
            </a:r>
          </a:p>
          <a:p>
            <a:pPr lvl="1" eaLnBrk="1" hangingPunct="1">
              <a:spcBef>
                <a:spcPct val="0"/>
              </a:spcBef>
              <a:buClrTx/>
              <a:buSzTx/>
              <a:buFont typeface="Arial" charset="0"/>
              <a:buChar char="–"/>
            </a:pPr>
            <a:r>
              <a:rPr lang="tr-TR" altLang="en-US" sz="2400">
                <a:solidFill>
                  <a:schemeClr val="tx1"/>
                </a:solidFill>
                <a:latin typeface="Arial" charset="0"/>
              </a:rPr>
              <a:t> </a:t>
            </a:r>
            <a:r>
              <a:rPr lang="tr-TR" altLang="en-US" sz="2400">
                <a:solidFill>
                  <a:srgbClr val="000099"/>
                </a:solidFill>
                <a:latin typeface="Arial" charset="0"/>
              </a:rPr>
              <a:t>Yourdon &amp; Coad notation </a:t>
            </a:r>
          </a:p>
          <a:p>
            <a:pPr lvl="1" eaLnBrk="1" hangingPunct="1">
              <a:spcBef>
                <a:spcPct val="0"/>
              </a:spcBef>
              <a:buClrTx/>
              <a:buSzTx/>
              <a:buFont typeface="Arial" charset="0"/>
              <a:buChar char="–"/>
            </a:pPr>
            <a:r>
              <a:rPr lang="tr-TR" altLang="en-US" sz="2400">
                <a:solidFill>
                  <a:srgbClr val="000099"/>
                </a:solidFill>
                <a:latin typeface="Arial" charset="0"/>
              </a:rPr>
              <a:t> Gane &amp; Sarson notation</a:t>
            </a:r>
            <a:r>
              <a:rPr lang="tr-TR" altLang="en-US" sz="2400">
                <a:solidFill>
                  <a:schemeClr val="accent2"/>
                </a:solidFill>
                <a:latin typeface="Arial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endParaRPr lang="tr-TR" altLang="en-US">
              <a:solidFill>
                <a:schemeClr val="accent2"/>
              </a:solidFill>
              <a:latin typeface="Arial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 For details of a process one of the followings can be used:</a:t>
            </a:r>
          </a:p>
          <a:p>
            <a:pPr lvl="1" eaLnBrk="1" hangingPunct="1">
              <a:spcBef>
                <a:spcPct val="0"/>
              </a:spcBef>
              <a:buClrTx/>
              <a:buSzTx/>
              <a:buFont typeface="Arial" charset="0"/>
              <a:buChar char="–"/>
            </a:pPr>
            <a:r>
              <a:rPr lang="tr-TR" altLang="en-US" sz="2400">
                <a:solidFill>
                  <a:schemeClr val="tx1"/>
                </a:solidFill>
                <a:latin typeface="Arial" charset="0"/>
              </a:rPr>
              <a:t> </a:t>
            </a:r>
            <a:r>
              <a:rPr lang="tr-TR" altLang="en-US" sz="2400">
                <a:solidFill>
                  <a:srgbClr val="000099"/>
                </a:solidFill>
                <a:latin typeface="Arial" charset="0"/>
              </a:rPr>
              <a:t>Flow Chart</a:t>
            </a:r>
          </a:p>
          <a:p>
            <a:pPr lvl="1" eaLnBrk="1" hangingPunct="1">
              <a:spcBef>
                <a:spcPct val="0"/>
              </a:spcBef>
              <a:buClrTx/>
              <a:buSzTx/>
              <a:buFont typeface="Arial" charset="0"/>
              <a:buChar char="–"/>
            </a:pPr>
            <a:r>
              <a:rPr lang="tr-TR" altLang="en-US" sz="2400">
                <a:solidFill>
                  <a:srgbClr val="000099"/>
                </a:solidFill>
                <a:latin typeface="Arial" charset="0"/>
              </a:rPr>
              <a:t> Program Description Language (i.e.  pseudocode)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r-TR" dirty="0" smtClean="0"/>
              <a:t>The Functional Model</a:t>
            </a:r>
            <a:endParaRPr lang="tr-TR" dirty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3482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3482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4EC0289-D5B7-1947-BD8B-2C8F668158DB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2"/>
          <p:cNvSpPr txBox="1">
            <a:spLocks noChangeArrowheads="1"/>
          </p:cNvSpPr>
          <p:nvPr/>
        </p:nvSpPr>
        <p:spPr bwMode="auto">
          <a:xfrm>
            <a:off x="5375275" y="2281238"/>
            <a:ext cx="9239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 b="1">
                <a:solidFill>
                  <a:schemeClr val="tx1"/>
                </a:solidFill>
                <a:latin typeface="Arial" charset="0"/>
              </a:rPr>
              <a:t>data </a:t>
            </a:r>
            <a:r>
              <a:rPr lang="tr-TR" altLang="en-US" sz="2000" b="1">
                <a:solidFill>
                  <a:schemeClr val="tx1"/>
                </a:solidFill>
                <a:latin typeface="Arial" charset="0"/>
              </a:rPr>
              <a:t>flow</a:t>
            </a:r>
            <a:endParaRPr lang="en-AU" altLang="en-US" sz="20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5842" name="Rectangle 3"/>
          <p:cNvSpPr>
            <a:spLocks noChangeArrowheads="1"/>
          </p:cNvSpPr>
          <p:nvPr/>
        </p:nvSpPr>
        <p:spPr bwMode="auto">
          <a:xfrm>
            <a:off x="1692275" y="4365625"/>
            <a:ext cx="1447800" cy="1295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9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5843" name="Oval 4"/>
          <p:cNvSpPr>
            <a:spLocks noChangeArrowheads="1"/>
          </p:cNvSpPr>
          <p:nvPr/>
        </p:nvSpPr>
        <p:spPr bwMode="auto">
          <a:xfrm>
            <a:off x="1485900" y="1609725"/>
            <a:ext cx="1447800" cy="1524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9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5844" name="Text Box 6"/>
          <p:cNvSpPr txBox="1">
            <a:spLocks noChangeArrowheads="1"/>
          </p:cNvSpPr>
          <p:nvPr/>
        </p:nvSpPr>
        <p:spPr bwMode="auto">
          <a:xfrm>
            <a:off x="1547813" y="2133600"/>
            <a:ext cx="1431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800">
                <a:solidFill>
                  <a:schemeClr val="tx1"/>
                </a:solidFill>
                <a:latin typeface="Arial" charset="0"/>
              </a:rPr>
              <a:t>process</a:t>
            </a:r>
            <a:endParaRPr lang="en-AU" altLang="en-US" sz="28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5845" name="Text Box 7"/>
          <p:cNvSpPr txBox="1">
            <a:spLocks noChangeArrowheads="1"/>
          </p:cNvSpPr>
          <p:nvPr/>
        </p:nvSpPr>
        <p:spPr bwMode="auto">
          <a:xfrm>
            <a:off x="1692275" y="4365625"/>
            <a:ext cx="1447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 b="1">
                <a:solidFill>
                  <a:schemeClr val="tx1"/>
                </a:solidFill>
                <a:latin typeface="Arial" charset="0"/>
              </a:rPr>
              <a:t>external entity</a:t>
            </a:r>
            <a:endParaRPr lang="en-AU" altLang="en-US" sz="20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5846" name="Line 8"/>
          <p:cNvSpPr>
            <a:spLocks noChangeShapeType="1"/>
          </p:cNvSpPr>
          <p:nvPr/>
        </p:nvSpPr>
        <p:spPr bwMode="auto">
          <a:xfrm flipV="1">
            <a:off x="5146675" y="2205038"/>
            <a:ext cx="1371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7" name="Line 9"/>
          <p:cNvSpPr>
            <a:spLocks noChangeShapeType="1"/>
          </p:cNvSpPr>
          <p:nvPr/>
        </p:nvSpPr>
        <p:spPr bwMode="auto">
          <a:xfrm flipV="1">
            <a:off x="5070475" y="4724400"/>
            <a:ext cx="18557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8" name="Text Box 10"/>
          <p:cNvSpPr txBox="1">
            <a:spLocks noChangeArrowheads="1"/>
          </p:cNvSpPr>
          <p:nvPr/>
        </p:nvSpPr>
        <p:spPr bwMode="auto">
          <a:xfrm>
            <a:off x="5302250" y="4797425"/>
            <a:ext cx="1397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 b="1">
                <a:solidFill>
                  <a:schemeClr val="tx1"/>
                </a:solidFill>
                <a:latin typeface="Arial" charset="0"/>
              </a:rPr>
              <a:t>data </a:t>
            </a:r>
            <a:r>
              <a:rPr lang="tr-TR" altLang="en-US" sz="2000" b="1">
                <a:solidFill>
                  <a:schemeClr val="tx1"/>
                </a:solidFill>
                <a:latin typeface="Arial" charset="0"/>
              </a:rPr>
              <a:t>store</a:t>
            </a:r>
            <a:endParaRPr lang="en-AU" altLang="en-US" sz="20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5849" name="Line 11"/>
          <p:cNvSpPr>
            <a:spLocks noChangeShapeType="1"/>
          </p:cNvSpPr>
          <p:nvPr/>
        </p:nvSpPr>
        <p:spPr bwMode="auto">
          <a:xfrm flipV="1">
            <a:off x="5086350" y="5300663"/>
            <a:ext cx="18557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Yourdon &amp; Coad notation for DFD</a:t>
            </a:r>
            <a:endParaRPr lang="tr-TR" dirty="0"/>
          </a:p>
        </p:txBody>
      </p:sp>
      <p:sp>
        <p:nvSpPr>
          <p:cNvPr id="358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3585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3585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37AB52-D4CC-F644-BF49-B5F38878751F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3"/>
          <p:cNvSpPr>
            <a:spLocks noChangeArrowheads="1"/>
          </p:cNvSpPr>
          <p:nvPr/>
        </p:nvSpPr>
        <p:spPr bwMode="auto">
          <a:xfrm>
            <a:off x="1857375" y="1268413"/>
            <a:ext cx="1368425" cy="12969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9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6866" name="Rectangle 4"/>
          <p:cNvSpPr>
            <a:spLocks noChangeArrowheads="1"/>
          </p:cNvSpPr>
          <p:nvPr/>
        </p:nvSpPr>
        <p:spPr bwMode="auto">
          <a:xfrm>
            <a:off x="1930400" y="1341438"/>
            <a:ext cx="1368425" cy="12969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200">
                <a:solidFill>
                  <a:schemeClr val="tx1"/>
                </a:solidFill>
                <a:latin typeface="Arial" charset="0"/>
              </a:rPr>
              <a:t>Double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200">
                <a:solidFill>
                  <a:schemeClr val="tx1"/>
                </a:solidFill>
                <a:latin typeface="Arial" charset="0"/>
              </a:rPr>
              <a:t> square</a:t>
            </a:r>
          </a:p>
        </p:txBody>
      </p:sp>
      <p:sp>
        <p:nvSpPr>
          <p:cNvPr id="36867" name="Line 5"/>
          <p:cNvSpPr>
            <a:spLocks noChangeShapeType="1"/>
          </p:cNvSpPr>
          <p:nvPr/>
        </p:nvSpPr>
        <p:spPr bwMode="auto">
          <a:xfrm>
            <a:off x="1692275" y="3476625"/>
            <a:ext cx="15843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8" name="AutoShape 6"/>
          <p:cNvSpPr>
            <a:spLocks noChangeArrowheads="1"/>
          </p:cNvSpPr>
          <p:nvPr/>
        </p:nvSpPr>
        <p:spPr bwMode="auto">
          <a:xfrm>
            <a:off x="1619250" y="4149725"/>
            <a:ext cx="1728788" cy="7921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200">
                <a:solidFill>
                  <a:schemeClr val="tx1"/>
                </a:solidFill>
                <a:latin typeface="Arial" charset="0"/>
              </a:rPr>
              <a:t>Rounded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200">
                <a:solidFill>
                  <a:schemeClr val="tx1"/>
                </a:solidFill>
                <a:latin typeface="Arial" charset="0"/>
              </a:rPr>
              <a:t>rectangle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r-TR" dirty="0" smtClean="0"/>
              <a:t>Gane &amp; Sarson notation for DFD</a:t>
            </a:r>
            <a:endParaRPr lang="tr-TR" dirty="0"/>
          </a:p>
        </p:txBody>
      </p:sp>
      <p:graphicFrame>
        <p:nvGraphicFramePr>
          <p:cNvPr id="312327" name="Group 7"/>
          <p:cNvGraphicFramePr>
            <a:graphicFrameLocks noGrp="1"/>
          </p:cNvGraphicFramePr>
          <p:nvPr>
            <p:ph idx="1"/>
          </p:nvPr>
        </p:nvGraphicFramePr>
        <p:xfrm>
          <a:off x="1604963" y="5529263"/>
          <a:ext cx="2390775" cy="762000"/>
        </p:xfrm>
        <a:graphic>
          <a:graphicData uri="http://schemas.openxmlformats.org/drawingml/2006/table">
            <a:tbl>
              <a:tblPr/>
              <a:tblGrid>
                <a:gridCol w="239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91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tr-TR" sz="220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 Open-ended</a:t>
                      </a:r>
                      <a:r>
                        <a:rPr lang="tr-TR" sz="2200" kern="1200" baseline="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220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rectangle</a:t>
                      </a:r>
                    </a:p>
                  </a:txBody>
                  <a:tcPr marL="360419" marR="3604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875" name="Text Box 13"/>
          <p:cNvSpPr txBox="1">
            <a:spLocks noChangeArrowheads="1"/>
          </p:cNvSpPr>
          <p:nvPr/>
        </p:nvSpPr>
        <p:spPr bwMode="auto">
          <a:xfrm>
            <a:off x="3657600" y="1628775"/>
            <a:ext cx="408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Source or destination of data</a:t>
            </a:r>
          </a:p>
        </p:txBody>
      </p:sp>
      <p:sp>
        <p:nvSpPr>
          <p:cNvPr id="36876" name="Text Box 14"/>
          <p:cNvSpPr txBox="1">
            <a:spLocks noChangeArrowheads="1"/>
          </p:cNvSpPr>
          <p:nvPr/>
        </p:nvSpPr>
        <p:spPr bwMode="auto">
          <a:xfrm>
            <a:off x="3635375" y="3213100"/>
            <a:ext cx="184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Flow of data</a:t>
            </a:r>
          </a:p>
        </p:txBody>
      </p:sp>
      <p:sp>
        <p:nvSpPr>
          <p:cNvPr id="36877" name="Text Box 15"/>
          <p:cNvSpPr txBox="1">
            <a:spLocks noChangeArrowheads="1"/>
          </p:cNvSpPr>
          <p:nvPr/>
        </p:nvSpPr>
        <p:spPr bwMode="auto">
          <a:xfrm>
            <a:off x="1958975" y="3068638"/>
            <a:ext cx="88423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200">
                <a:solidFill>
                  <a:schemeClr val="tx1"/>
                </a:solidFill>
                <a:latin typeface="Arial" charset="0"/>
              </a:rPr>
              <a:t>arrow</a:t>
            </a:r>
          </a:p>
        </p:txBody>
      </p:sp>
      <p:sp>
        <p:nvSpPr>
          <p:cNvPr id="36878" name="Text Box 16"/>
          <p:cNvSpPr txBox="1">
            <a:spLocks noChangeArrowheads="1"/>
          </p:cNvSpPr>
          <p:nvPr/>
        </p:nvSpPr>
        <p:spPr bwMode="auto">
          <a:xfrm>
            <a:off x="3708400" y="4292600"/>
            <a:ext cx="543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Process that transforms a flow of data</a:t>
            </a:r>
          </a:p>
        </p:txBody>
      </p:sp>
      <p:sp>
        <p:nvSpPr>
          <p:cNvPr id="36879" name="Text Box 17"/>
          <p:cNvSpPr txBox="1">
            <a:spLocks noChangeArrowheads="1"/>
          </p:cNvSpPr>
          <p:nvPr/>
        </p:nvSpPr>
        <p:spPr bwMode="auto">
          <a:xfrm>
            <a:off x="3938588" y="5659438"/>
            <a:ext cx="1928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Store of data</a:t>
            </a:r>
          </a:p>
        </p:txBody>
      </p:sp>
      <p:sp>
        <p:nvSpPr>
          <p:cNvPr id="3688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3688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0E427F7-B758-884F-8979-93A55377818B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2"/>
          <p:cNvSpPr>
            <a:spLocks noGrp="1" noChangeArrowheads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en-US" sz="4900" dirty="0"/>
              <a:t>External Entity</a:t>
            </a:r>
          </a:p>
        </p:txBody>
      </p:sp>
      <p:sp>
        <p:nvSpPr>
          <p:cNvPr id="3789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313347" name="Rectangle 3"/>
          <p:cNvSpPr>
            <a:spLocks noChangeArrowheads="1"/>
          </p:cNvSpPr>
          <p:nvPr/>
        </p:nvSpPr>
        <p:spPr bwMode="auto">
          <a:xfrm>
            <a:off x="2268538" y="1916113"/>
            <a:ext cx="4819650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 producer or consumer of data</a:t>
            </a:r>
          </a:p>
        </p:txBody>
      </p:sp>
      <p:sp>
        <p:nvSpPr>
          <p:cNvPr id="313348" name="Rectangle 4"/>
          <p:cNvSpPr>
            <a:spLocks noChangeArrowheads="1"/>
          </p:cNvSpPr>
          <p:nvPr/>
        </p:nvSpPr>
        <p:spPr bwMode="auto">
          <a:xfrm>
            <a:off x="2222500" y="2854325"/>
            <a:ext cx="5519738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rPr>
              <a:t>Examples: a person, a device, a sensor</a:t>
            </a:r>
          </a:p>
        </p:txBody>
      </p:sp>
      <p:sp>
        <p:nvSpPr>
          <p:cNvPr id="313349" name="Rectangle 5"/>
          <p:cNvSpPr>
            <a:spLocks noChangeArrowheads="1"/>
          </p:cNvSpPr>
          <p:nvPr/>
        </p:nvSpPr>
        <p:spPr bwMode="auto">
          <a:xfrm>
            <a:off x="2222500" y="3529013"/>
            <a:ext cx="6670675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rPr>
              <a:t>Another example: computer-based</a:t>
            </a:r>
            <a:r>
              <a:rPr lang="tr-TR" sz="2400"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rPr>
              <a:t>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rPr>
              <a:t>system</a:t>
            </a: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1763713" y="4914900"/>
            <a:ext cx="5872162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i="1">
                <a:solidFill>
                  <a:srgbClr val="FF0000"/>
                </a:solidFill>
                <a:latin typeface="Arial" charset="0"/>
              </a:rPr>
              <a:t>Data must always originate somewhere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i="1">
                <a:solidFill>
                  <a:srgbClr val="FF0000"/>
                </a:solidFill>
                <a:latin typeface="Arial" charset="0"/>
              </a:rPr>
              <a:t>and must always be sent to something</a:t>
            </a: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468313" y="1914525"/>
            <a:ext cx="1447800" cy="1295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9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468313" y="1914525"/>
            <a:ext cx="1447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 b="1">
                <a:solidFill>
                  <a:schemeClr val="tx1"/>
                </a:solidFill>
                <a:latin typeface="Arial" charset="0"/>
              </a:rPr>
              <a:t>external entity</a:t>
            </a:r>
            <a:endParaRPr lang="en-AU" altLang="en-US" sz="20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7897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3789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70FF81-2A62-DF47-8A14-9456EACB5BED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042988" y="-171450"/>
            <a:ext cx="7162800" cy="12858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z="4900" dirty="0"/>
              <a:t>Process</a:t>
            </a:r>
          </a:p>
        </p:txBody>
      </p:sp>
      <p:sp>
        <p:nvSpPr>
          <p:cNvPr id="38914" name="Rectangle 3"/>
          <p:cNvSpPr>
            <a:spLocks noChangeArrowheads="1"/>
          </p:cNvSpPr>
          <p:nvPr/>
        </p:nvSpPr>
        <p:spPr bwMode="auto">
          <a:xfrm>
            <a:off x="2168525" y="2474913"/>
            <a:ext cx="184150" cy="9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9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14372" name="Rectangle 4"/>
          <p:cNvSpPr>
            <a:spLocks noChangeArrowheads="1"/>
          </p:cNvSpPr>
          <p:nvPr/>
        </p:nvSpPr>
        <p:spPr bwMode="auto">
          <a:xfrm>
            <a:off x="2119313" y="2119313"/>
            <a:ext cx="6845300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 data transformer (changes input</a:t>
            </a:r>
            <a:r>
              <a:rPr lang="tr-TR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to output)</a:t>
            </a:r>
          </a:p>
        </p:txBody>
      </p:sp>
      <p:sp>
        <p:nvSpPr>
          <p:cNvPr id="314373" name="Rectangle 5"/>
          <p:cNvSpPr>
            <a:spLocks noChangeArrowheads="1"/>
          </p:cNvSpPr>
          <p:nvPr/>
        </p:nvSpPr>
        <p:spPr bwMode="auto">
          <a:xfrm>
            <a:off x="2268538" y="2955925"/>
            <a:ext cx="5976937" cy="8191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rPr>
              <a:t>Examples: compute taxes, determine area,</a:t>
            </a:r>
          </a:p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rPr>
              <a:t>format report, display graph </a:t>
            </a:r>
          </a:p>
        </p:txBody>
      </p:sp>
      <p:sp>
        <p:nvSpPr>
          <p:cNvPr id="38917" name="Rectangle 6"/>
          <p:cNvSpPr>
            <a:spLocks noChangeArrowheads="1"/>
          </p:cNvSpPr>
          <p:nvPr/>
        </p:nvSpPr>
        <p:spPr bwMode="auto">
          <a:xfrm>
            <a:off x="1624013" y="4194175"/>
            <a:ext cx="61087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i="1">
                <a:solidFill>
                  <a:srgbClr val="FF0000"/>
                </a:solidFill>
                <a:latin typeface="Arial" charset="0"/>
              </a:rPr>
              <a:t>Data must always be processed in some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i="1">
                <a:solidFill>
                  <a:srgbClr val="FF0000"/>
                </a:solidFill>
                <a:latin typeface="Arial" charset="0"/>
              </a:rPr>
              <a:t>way to achieve system function</a:t>
            </a:r>
          </a:p>
        </p:txBody>
      </p:sp>
      <p:sp>
        <p:nvSpPr>
          <p:cNvPr id="38918" name="Oval 7"/>
          <p:cNvSpPr>
            <a:spLocks noChangeArrowheads="1"/>
          </p:cNvSpPr>
          <p:nvPr/>
        </p:nvSpPr>
        <p:spPr bwMode="auto">
          <a:xfrm>
            <a:off x="395288" y="1803400"/>
            <a:ext cx="1447800" cy="1524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9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8919" name="Text Box 8"/>
          <p:cNvSpPr txBox="1">
            <a:spLocks noChangeArrowheads="1"/>
          </p:cNvSpPr>
          <p:nvPr/>
        </p:nvSpPr>
        <p:spPr bwMode="auto">
          <a:xfrm>
            <a:off x="457200" y="2327275"/>
            <a:ext cx="1431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800">
                <a:solidFill>
                  <a:schemeClr val="tx1"/>
                </a:solidFill>
                <a:latin typeface="Arial" charset="0"/>
              </a:rPr>
              <a:t>process</a:t>
            </a:r>
            <a:endParaRPr lang="en-AU" altLang="en-US" sz="28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892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3892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510E8C3-64BD-A94D-B6E2-E9BF1C4D325D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195388" y="323850"/>
            <a:ext cx="7105650" cy="2968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en-US" sz="4900" dirty="0"/>
              <a:t>Data Flow</a:t>
            </a:r>
          </a:p>
        </p:txBody>
      </p:sp>
      <p:sp>
        <p:nvSpPr>
          <p:cNvPr id="39938" name="Rectangle 3"/>
          <p:cNvSpPr>
            <a:spLocks noChangeArrowheads="1"/>
          </p:cNvSpPr>
          <p:nvPr/>
        </p:nvSpPr>
        <p:spPr bwMode="auto">
          <a:xfrm>
            <a:off x="900113" y="1989138"/>
            <a:ext cx="66246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Arial" charset="0"/>
              </a:rPr>
              <a:t>Data flows through a system, beginning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Arial" charset="0"/>
              </a:rPr>
              <a:t>as input and be transformed into output.</a:t>
            </a:r>
          </a:p>
        </p:txBody>
      </p:sp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3998913" y="4568825"/>
            <a:ext cx="1154112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Arial" charset="0"/>
              </a:rPr>
              <a:t>compute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Arial" charset="0"/>
              </a:rPr>
              <a:t>triangle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Arial" charset="0"/>
              </a:rPr>
              <a:t>area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9940" name="Line 5"/>
          <p:cNvSpPr>
            <a:spLocks noChangeShapeType="1"/>
          </p:cNvSpPr>
          <p:nvPr/>
        </p:nvSpPr>
        <p:spPr bwMode="auto">
          <a:xfrm>
            <a:off x="2646363" y="4375150"/>
            <a:ext cx="1168400" cy="34766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1" name="Line 6"/>
          <p:cNvSpPr>
            <a:spLocks noChangeShapeType="1"/>
          </p:cNvSpPr>
          <p:nvPr/>
        </p:nvSpPr>
        <p:spPr bwMode="auto">
          <a:xfrm flipV="1">
            <a:off x="2633663" y="5322888"/>
            <a:ext cx="1206500" cy="2667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Line 7"/>
          <p:cNvSpPr>
            <a:spLocks noChangeShapeType="1"/>
          </p:cNvSpPr>
          <p:nvPr/>
        </p:nvSpPr>
        <p:spPr bwMode="auto">
          <a:xfrm>
            <a:off x="5465763" y="5032375"/>
            <a:ext cx="11557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3" name="Rectangle 8"/>
          <p:cNvSpPr>
            <a:spLocks noChangeArrowheads="1"/>
          </p:cNvSpPr>
          <p:nvPr/>
        </p:nvSpPr>
        <p:spPr bwMode="auto">
          <a:xfrm>
            <a:off x="2746375" y="4076700"/>
            <a:ext cx="7016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Arial" charset="0"/>
              </a:rPr>
              <a:t>base</a:t>
            </a:r>
          </a:p>
        </p:txBody>
      </p:sp>
      <p:sp>
        <p:nvSpPr>
          <p:cNvPr id="39944" name="Rectangle 9"/>
          <p:cNvSpPr>
            <a:spLocks noChangeArrowheads="1"/>
          </p:cNvSpPr>
          <p:nvPr/>
        </p:nvSpPr>
        <p:spPr bwMode="auto">
          <a:xfrm>
            <a:off x="2555875" y="5118100"/>
            <a:ext cx="8667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Arial" charset="0"/>
              </a:rPr>
              <a:t>height</a:t>
            </a:r>
          </a:p>
        </p:txBody>
      </p:sp>
      <p:sp>
        <p:nvSpPr>
          <p:cNvPr id="39945" name="Rectangle 10"/>
          <p:cNvSpPr>
            <a:spLocks noChangeArrowheads="1"/>
          </p:cNvSpPr>
          <p:nvPr/>
        </p:nvSpPr>
        <p:spPr bwMode="auto">
          <a:xfrm>
            <a:off x="5654675" y="4635500"/>
            <a:ext cx="6508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Arial" charset="0"/>
              </a:rPr>
              <a:t>area</a:t>
            </a:r>
          </a:p>
        </p:txBody>
      </p:sp>
      <p:sp>
        <p:nvSpPr>
          <p:cNvPr id="39946" name="AutoShape 11"/>
          <p:cNvSpPr>
            <a:spLocks noChangeArrowheads="1"/>
          </p:cNvSpPr>
          <p:nvPr/>
        </p:nvSpPr>
        <p:spPr bwMode="auto">
          <a:xfrm>
            <a:off x="2843213" y="1412875"/>
            <a:ext cx="2736850" cy="360363"/>
          </a:xfrm>
          <a:prstGeom prst="rightArrow">
            <a:avLst>
              <a:gd name="adj1" fmla="val 50000"/>
              <a:gd name="adj2" fmla="val 189868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9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9947" name="Oval 12"/>
          <p:cNvSpPr>
            <a:spLocks noChangeArrowheads="1"/>
          </p:cNvSpPr>
          <p:nvPr/>
        </p:nvSpPr>
        <p:spPr bwMode="auto">
          <a:xfrm>
            <a:off x="3903663" y="4352925"/>
            <a:ext cx="1447800" cy="1524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9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994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3994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1D2FAA-3BAD-0B4F-91DD-294350D5A7D1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042988" y="-171450"/>
            <a:ext cx="7162800" cy="12858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z="4900" dirty="0"/>
              <a:t>Data Stores</a:t>
            </a:r>
          </a:p>
        </p:txBody>
      </p:sp>
      <p:sp>
        <p:nvSpPr>
          <p:cNvPr id="40962" name="Rectangle 3"/>
          <p:cNvSpPr>
            <a:spLocks noChangeArrowheads="1"/>
          </p:cNvSpPr>
          <p:nvPr/>
        </p:nvSpPr>
        <p:spPr bwMode="auto">
          <a:xfrm>
            <a:off x="3708400" y="1700213"/>
            <a:ext cx="4938713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Arial" charset="0"/>
              </a:rPr>
              <a:t>Data is often stored for later use.</a:t>
            </a:r>
          </a:p>
        </p:txBody>
      </p:sp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4176713" y="3676650"/>
            <a:ext cx="10064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Arial" charset="0"/>
              </a:rPr>
              <a:t>look-up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Arial" charset="0"/>
              </a:rPr>
              <a:t>sensor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Arial" charset="0"/>
              </a:rPr>
              <a:t>data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0964" name="Line 5"/>
          <p:cNvSpPr>
            <a:spLocks noChangeShapeType="1"/>
          </p:cNvSpPr>
          <p:nvPr/>
        </p:nvSpPr>
        <p:spPr bwMode="auto">
          <a:xfrm>
            <a:off x="2692400" y="3556000"/>
            <a:ext cx="1168400" cy="3492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5" name="Line 6"/>
          <p:cNvSpPr>
            <a:spLocks noChangeShapeType="1"/>
          </p:cNvSpPr>
          <p:nvPr/>
        </p:nvSpPr>
        <p:spPr bwMode="auto">
          <a:xfrm flipV="1">
            <a:off x="2679700" y="4505325"/>
            <a:ext cx="1206500" cy="2667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Line 7"/>
          <p:cNvSpPr>
            <a:spLocks noChangeShapeType="1"/>
          </p:cNvSpPr>
          <p:nvPr/>
        </p:nvSpPr>
        <p:spPr bwMode="auto">
          <a:xfrm>
            <a:off x="5511800" y="4213225"/>
            <a:ext cx="11557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Rectangle 8"/>
          <p:cNvSpPr>
            <a:spLocks noChangeArrowheads="1"/>
          </p:cNvSpPr>
          <p:nvPr/>
        </p:nvSpPr>
        <p:spPr bwMode="auto">
          <a:xfrm>
            <a:off x="2944813" y="3284538"/>
            <a:ext cx="10160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Arial" charset="0"/>
              </a:rPr>
              <a:t>sensor #</a:t>
            </a:r>
          </a:p>
        </p:txBody>
      </p:sp>
      <p:sp>
        <p:nvSpPr>
          <p:cNvPr id="40968" name="Rectangle 9"/>
          <p:cNvSpPr>
            <a:spLocks noChangeArrowheads="1"/>
          </p:cNvSpPr>
          <p:nvPr/>
        </p:nvSpPr>
        <p:spPr bwMode="auto">
          <a:xfrm>
            <a:off x="1776413" y="4235450"/>
            <a:ext cx="16383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Arial" charset="0"/>
              </a:rPr>
              <a:t>report required</a:t>
            </a:r>
          </a:p>
        </p:txBody>
      </p:sp>
      <p:sp>
        <p:nvSpPr>
          <p:cNvPr id="40969" name="Rectangle 10"/>
          <p:cNvSpPr>
            <a:spLocks noChangeArrowheads="1"/>
          </p:cNvSpPr>
          <p:nvPr/>
        </p:nvSpPr>
        <p:spPr bwMode="auto">
          <a:xfrm>
            <a:off x="5484813" y="3460750"/>
            <a:ext cx="1662112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Arial" charset="0"/>
              </a:rPr>
              <a:t>sensor #, type,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Arial" charset="0"/>
              </a:rPr>
              <a:t>location, age</a:t>
            </a:r>
          </a:p>
        </p:txBody>
      </p:sp>
      <p:sp>
        <p:nvSpPr>
          <p:cNvPr id="40970" name="Line 11"/>
          <p:cNvSpPr>
            <a:spLocks noChangeShapeType="1"/>
          </p:cNvSpPr>
          <p:nvPr/>
        </p:nvSpPr>
        <p:spPr bwMode="auto">
          <a:xfrm>
            <a:off x="5156200" y="4838700"/>
            <a:ext cx="622300" cy="6413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1" name="Rectangle 12"/>
          <p:cNvSpPr>
            <a:spLocks noChangeArrowheads="1"/>
          </p:cNvSpPr>
          <p:nvPr/>
        </p:nvSpPr>
        <p:spPr bwMode="auto">
          <a:xfrm>
            <a:off x="5338763" y="5746750"/>
            <a:ext cx="13208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Arial" charset="0"/>
              </a:rPr>
              <a:t>sensor data</a:t>
            </a:r>
          </a:p>
        </p:txBody>
      </p:sp>
      <p:sp>
        <p:nvSpPr>
          <p:cNvPr id="40972" name="Rectangle 13"/>
          <p:cNvSpPr>
            <a:spLocks noChangeArrowheads="1"/>
          </p:cNvSpPr>
          <p:nvPr/>
        </p:nvSpPr>
        <p:spPr bwMode="auto">
          <a:xfrm>
            <a:off x="3698875" y="5048250"/>
            <a:ext cx="16478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Arial" charset="0"/>
              </a:rPr>
              <a:t>sensor number</a:t>
            </a:r>
          </a:p>
        </p:txBody>
      </p:sp>
      <p:sp>
        <p:nvSpPr>
          <p:cNvPr id="40973" name="Line 14"/>
          <p:cNvSpPr>
            <a:spLocks noChangeShapeType="1"/>
          </p:cNvSpPr>
          <p:nvPr/>
        </p:nvSpPr>
        <p:spPr bwMode="auto">
          <a:xfrm>
            <a:off x="5321300" y="4686300"/>
            <a:ext cx="812800" cy="8191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Rectangle 15"/>
          <p:cNvSpPr>
            <a:spLocks noChangeArrowheads="1"/>
          </p:cNvSpPr>
          <p:nvPr/>
        </p:nvSpPr>
        <p:spPr bwMode="auto">
          <a:xfrm>
            <a:off x="5815013" y="4630738"/>
            <a:ext cx="1423987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Arial" charset="0"/>
              </a:rPr>
              <a:t>type,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Arial" charset="0"/>
              </a:rPr>
              <a:t>location, age</a:t>
            </a:r>
          </a:p>
        </p:txBody>
      </p:sp>
      <p:sp>
        <p:nvSpPr>
          <p:cNvPr id="40975" name="Oval 16"/>
          <p:cNvSpPr>
            <a:spLocks noChangeArrowheads="1"/>
          </p:cNvSpPr>
          <p:nvPr/>
        </p:nvSpPr>
        <p:spPr bwMode="auto">
          <a:xfrm>
            <a:off x="3903663" y="3486150"/>
            <a:ext cx="1447800" cy="1524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9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0976" name="Line 17"/>
          <p:cNvSpPr>
            <a:spLocks noChangeShapeType="1"/>
          </p:cNvSpPr>
          <p:nvPr/>
        </p:nvSpPr>
        <p:spPr bwMode="auto">
          <a:xfrm>
            <a:off x="5292725" y="5719763"/>
            <a:ext cx="14398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7" name="Line 18"/>
          <p:cNvSpPr>
            <a:spLocks noChangeShapeType="1"/>
          </p:cNvSpPr>
          <p:nvPr/>
        </p:nvSpPr>
        <p:spPr bwMode="auto">
          <a:xfrm>
            <a:off x="5292725" y="6080125"/>
            <a:ext cx="14398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8" name="Line 19"/>
          <p:cNvSpPr>
            <a:spLocks noChangeShapeType="1"/>
          </p:cNvSpPr>
          <p:nvPr/>
        </p:nvSpPr>
        <p:spPr bwMode="auto">
          <a:xfrm>
            <a:off x="827088" y="1773238"/>
            <a:ext cx="22320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9" name="Line 20"/>
          <p:cNvSpPr>
            <a:spLocks noChangeShapeType="1"/>
          </p:cNvSpPr>
          <p:nvPr/>
        </p:nvSpPr>
        <p:spPr bwMode="auto">
          <a:xfrm>
            <a:off x="827088" y="2205038"/>
            <a:ext cx="22320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0" name="Text Box 21"/>
          <p:cNvSpPr txBox="1">
            <a:spLocks noChangeArrowheads="1"/>
          </p:cNvSpPr>
          <p:nvPr/>
        </p:nvSpPr>
        <p:spPr bwMode="auto">
          <a:xfrm>
            <a:off x="1187450" y="1773238"/>
            <a:ext cx="1397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 b="1">
                <a:solidFill>
                  <a:schemeClr val="tx1"/>
                </a:solidFill>
                <a:latin typeface="Arial" charset="0"/>
              </a:rPr>
              <a:t>data </a:t>
            </a:r>
            <a:r>
              <a:rPr lang="tr-TR" altLang="en-US" sz="2000" b="1">
                <a:solidFill>
                  <a:schemeClr val="tx1"/>
                </a:solidFill>
                <a:latin typeface="Arial" charset="0"/>
              </a:rPr>
              <a:t>store</a:t>
            </a:r>
            <a:endParaRPr lang="en-AU" altLang="en-US" sz="20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0981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4098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C1FA798-8344-4B45-9C10-A8750932D268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1 Başlık"/>
          <p:cNvSpPr>
            <a:spLocks noGrp="1"/>
          </p:cNvSpPr>
          <p:nvPr>
            <p:ph type="title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tr-TR" sz="4900" dirty="0"/>
              <a:t>Example: Generic DFD</a:t>
            </a:r>
          </a:p>
        </p:txBody>
      </p:sp>
      <p:sp>
        <p:nvSpPr>
          <p:cNvPr id="41986" name="5 Dikdörtgen"/>
          <p:cNvSpPr>
            <a:spLocks noChangeArrowheads="1"/>
          </p:cNvSpPr>
          <p:nvPr/>
        </p:nvSpPr>
        <p:spPr bwMode="auto">
          <a:xfrm>
            <a:off x="500063" y="1771650"/>
            <a:ext cx="2214562" cy="7143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External Entity1</a:t>
            </a:r>
          </a:p>
        </p:txBody>
      </p:sp>
      <p:sp>
        <p:nvSpPr>
          <p:cNvPr id="41987" name="10 Dikdörtgen"/>
          <p:cNvSpPr>
            <a:spLocks noChangeArrowheads="1"/>
          </p:cNvSpPr>
          <p:nvPr/>
        </p:nvSpPr>
        <p:spPr bwMode="auto">
          <a:xfrm>
            <a:off x="5214938" y="5343525"/>
            <a:ext cx="2214562" cy="7143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External Entity2</a:t>
            </a:r>
          </a:p>
        </p:txBody>
      </p:sp>
      <p:sp>
        <p:nvSpPr>
          <p:cNvPr id="41988" name="12 Oval"/>
          <p:cNvSpPr>
            <a:spLocks noChangeArrowheads="1"/>
          </p:cNvSpPr>
          <p:nvPr/>
        </p:nvSpPr>
        <p:spPr bwMode="auto">
          <a:xfrm>
            <a:off x="3357563" y="1557338"/>
            <a:ext cx="1428750" cy="121443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Process1</a:t>
            </a:r>
          </a:p>
        </p:txBody>
      </p:sp>
      <p:sp>
        <p:nvSpPr>
          <p:cNvPr id="41989" name="13 Oval"/>
          <p:cNvSpPr>
            <a:spLocks noChangeArrowheads="1"/>
          </p:cNvSpPr>
          <p:nvPr/>
        </p:nvSpPr>
        <p:spPr bwMode="auto">
          <a:xfrm>
            <a:off x="5715000" y="1700213"/>
            <a:ext cx="1428750" cy="121443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Process2</a:t>
            </a:r>
          </a:p>
        </p:txBody>
      </p:sp>
      <p:cxnSp>
        <p:nvCxnSpPr>
          <p:cNvPr id="41990" name="18 Eğri Bağlayıcı"/>
          <p:cNvCxnSpPr>
            <a:cxnSpLocks noChangeShapeType="1"/>
            <a:stCxn id="41986" idx="0"/>
            <a:endCxn id="41988" idx="1"/>
          </p:cNvCxnSpPr>
          <p:nvPr/>
        </p:nvCxnSpPr>
        <p:spPr bwMode="auto">
          <a:xfrm rot="5400000" flipH="1" flipV="1">
            <a:off x="2568576" y="773112"/>
            <a:ext cx="36512" cy="1960563"/>
          </a:xfrm>
          <a:prstGeom prst="curvedConnector3">
            <a:avLst>
              <a:gd name="adj1" fmla="val 1215431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1" name="18 Eğri Bağlayıcı"/>
          <p:cNvCxnSpPr>
            <a:cxnSpLocks noChangeShapeType="1"/>
            <a:stCxn id="41988" idx="7"/>
            <a:endCxn id="41989" idx="1"/>
          </p:cNvCxnSpPr>
          <p:nvPr/>
        </p:nvCxnSpPr>
        <p:spPr bwMode="auto">
          <a:xfrm rot="16200000" flipH="1">
            <a:off x="5179219" y="1132682"/>
            <a:ext cx="142875" cy="1347787"/>
          </a:xfrm>
          <a:prstGeom prst="curvedConnector3">
            <a:avLst>
              <a:gd name="adj1" fmla="val -284477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2" name="18 Eğri Bağlayıcı"/>
          <p:cNvCxnSpPr>
            <a:cxnSpLocks noChangeShapeType="1"/>
            <a:stCxn id="41989" idx="3"/>
          </p:cNvCxnSpPr>
          <p:nvPr/>
        </p:nvCxnSpPr>
        <p:spPr bwMode="auto">
          <a:xfrm rot="16200000" flipH="1">
            <a:off x="5588000" y="3073400"/>
            <a:ext cx="1035050" cy="36195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3" name="27 Dikdörtgen"/>
          <p:cNvSpPr>
            <a:spLocks noChangeArrowheads="1"/>
          </p:cNvSpPr>
          <p:nvPr/>
        </p:nvSpPr>
        <p:spPr bwMode="auto">
          <a:xfrm>
            <a:off x="5857875" y="3771900"/>
            <a:ext cx="2143125" cy="9286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>
              <a:solidFill>
                <a:schemeClr val="tx1"/>
              </a:solidFill>
              <a:latin typeface="Arial" charset="0"/>
            </a:endParaRPr>
          </a:p>
        </p:txBody>
      </p:sp>
      <p:graphicFrame>
        <p:nvGraphicFramePr>
          <p:cNvPr id="29" name="28 Tablo"/>
          <p:cNvGraphicFramePr>
            <a:graphicFrameLocks noGrp="1"/>
          </p:cNvGraphicFramePr>
          <p:nvPr/>
        </p:nvGraphicFramePr>
        <p:xfrm>
          <a:off x="5983288" y="3914775"/>
          <a:ext cx="1946275" cy="571500"/>
        </p:xfrm>
        <a:graphic>
          <a:graphicData uri="http://schemas.openxmlformats.org/drawingml/2006/table">
            <a:tbl>
              <a:tblPr/>
              <a:tblGrid>
                <a:gridCol w="194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itchFamily="34" charset="0"/>
                        </a:rPr>
                        <a:t>Data Store2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1998" name="18 Eğri Bağlayıcı"/>
          <p:cNvCxnSpPr>
            <a:cxnSpLocks noChangeShapeType="1"/>
            <a:stCxn id="41988" idx="4"/>
            <a:endCxn id="41999" idx="0"/>
          </p:cNvCxnSpPr>
          <p:nvPr/>
        </p:nvCxnSpPr>
        <p:spPr bwMode="auto">
          <a:xfrm rot="5400000">
            <a:off x="2928938" y="2557462"/>
            <a:ext cx="928688" cy="1357313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9" name="34 Dikdörtgen"/>
          <p:cNvSpPr>
            <a:spLocks noChangeArrowheads="1"/>
          </p:cNvSpPr>
          <p:nvPr/>
        </p:nvSpPr>
        <p:spPr bwMode="auto">
          <a:xfrm>
            <a:off x="1643063" y="3700463"/>
            <a:ext cx="2143125" cy="7858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>
              <a:solidFill>
                <a:schemeClr val="tx1"/>
              </a:solidFill>
              <a:latin typeface="Arial" charset="0"/>
            </a:endParaRPr>
          </a:p>
        </p:txBody>
      </p:sp>
      <p:graphicFrame>
        <p:nvGraphicFramePr>
          <p:cNvPr id="36" name="35 Tablo"/>
          <p:cNvGraphicFramePr>
            <a:graphicFrameLocks noGrp="1"/>
          </p:cNvGraphicFramePr>
          <p:nvPr/>
        </p:nvGraphicFramePr>
        <p:xfrm>
          <a:off x="1785938" y="3843338"/>
          <a:ext cx="2143125" cy="571500"/>
        </p:xfrm>
        <a:graphic>
          <a:graphicData uri="http://schemas.openxmlformats.org/drawingml/2006/table">
            <a:tbl>
              <a:tblPr/>
              <a:tblGrid>
                <a:gridCol w="214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itchFamily="34" charset="0"/>
                        </a:rPr>
                        <a:t>Data Store1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2004" name="18 Eğri Bağlayıcı"/>
          <p:cNvCxnSpPr>
            <a:cxnSpLocks noChangeShapeType="1"/>
            <a:stCxn id="41988" idx="3"/>
            <a:endCxn id="41986" idx="2"/>
          </p:cNvCxnSpPr>
          <p:nvPr/>
        </p:nvCxnSpPr>
        <p:spPr bwMode="auto">
          <a:xfrm rot="5400000" flipH="1">
            <a:off x="2532857" y="1559718"/>
            <a:ext cx="107950" cy="1960563"/>
          </a:xfrm>
          <a:prstGeom prst="curvedConnector3">
            <a:avLst>
              <a:gd name="adj1" fmla="val -376606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05" name="42 Oval"/>
          <p:cNvSpPr>
            <a:spLocks noChangeArrowheads="1"/>
          </p:cNvSpPr>
          <p:nvPr/>
        </p:nvSpPr>
        <p:spPr bwMode="auto">
          <a:xfrm>
            <a:off x="3071813" y="5129213"/>
            <a:ext cx="1428750" cy="121443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Process3</a:t>
            </a:r>
          </a:p>
        </p:txBody>
      </p:sp>
      <p:cxnSp>
        <p:nvCxnSpPr>
          <p:cNvPr id="42006" name="18 Eğri Bağlayıcı"/>
          <p:cNvCxnSpPr>
            <a:cxnSpLocks noChangeShapeType="1"/>
            <a:stCxn id="41999" idx="2"/>
            <a:endCxn id="42005" idx="2"/>
          </p:cNvCxnSpPr>
          <p:nvPr/>
        </p:nvCxnSpPr>
        <p:spPr bwMode="auto">
          <a:xfrm rot="16200000" flipH="1">
            <a:off x="2267744" y="4933156"/>
            <a:ext cx="1250950" cy="357188"/>
          </a:xfrm>
          <a:prstGeom prst="curvedConnector2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7" name="18 Eğri Bağlayıcı"/>
          <p:cNvCxnSpPr>
            <a:cxnSpLocks noChangeShapeType="1"/>
            <a:stCxn id="42005" idx="6"/>
            <a:endCxn id="41987" idx="1"/>
          </p:cNvCxnSpPr>
          <p:nvPr/>
        </p:nvCxnSpPr>
        <p:spPr bwMode="auto">
          <a:xfrm flipV="1">
            <a:off x="4500563" y="5700713"/>
            <a:ext cx="714375" cy="36512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8" name="18 Eğri Bağlayıcı"/>
          <p:cNvCxnSpPr>
            <a:cxnSpLocks noChangeShapeType="1"/>
            <a:stCxn id="41993" idx="0"/>
            <a:endCxn id="41989" idx="5"/>
          </p:cNvCxnSpPr>
          <p:nvPr/>
        </p:nvCxnSpPr>
        <p:spPr bwMode="auto">
          <a:xfrm rot="5400000" flipH="1" flipV="1">
            <a:off x="6414294" y="3251994"/>
            <a:ext cx="1035050" cy="4762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0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4201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1717F6-6E5D-034C-9A76-B42DE0451B46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-26988"/>
            <a:ext cx="9144000" cy="114300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tr-TR" sz="4900" dirty="0"/>
              <a:t>DFD Rules (1)</a:t>
            </a:r>
          </a:p>
        </p:txBody>
      </p:sp>
      <p:sp>
        <p:nvSpPr>
          <p:cNvPr id="43010" name="7 Dikdörtgen"/>
          <p:cNvSpPr>
            <a:spLocks noChangeArrowheads="1"/>
          </p:cNvSpPr>
          <p:nvPr/>
        </p:nvSpPr>
        <p:spPr bwMode="auto">
          <a:xfrm>
            <a:off x="1571625" y="2643188"/>
            <a:ext cx="1928813" cy="1571625"/>
          </a:xfrm>
          <a:prstGeom prst="rect">
            <a:avLst/>
          </a:prstGeom>
          <a:solidFill>
            <a:schemeClr val="bg1"/>
          </a:solidFill>
          <a:ln w="38100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800" b="1" i="1">
                <a:solidFill>
                  <a:srgbClr val="000099"/>
                </a:solidFill>
                <a:latin typeface="Arial" charset="0"/>
              </a:rPr>
              <a:t>External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800" b="1" i="1">
                <a:solidFill>
                  <a:srgbClr val="000099"/>
                </a:solidFill>
                <a:latin typeface="Arial" charset="0"/>
              </a:rPr>
              <a:t>Agent</a:t>
            </a:r>
          </a:p>
        </p:txBody>
      </p:sp>
      <p:sp>
        <p:nvSpPr>
          <p:cNvPr id="43011" name="8 Dikdörtgen"/>
          <p:cNvSpPr>
            <a:spLocks noChangeArrowheads="1"/>
          </p:cNvSpPr>
          <p:nvPr/>
        </p:nvSpPr>
        <p:spPr bwMode="auto">
          <a:xfrm>
            <a:off x="5500688" y="2643188"/>
            <a:ext cx="1928812" cy="1571625"/>
          </a:xfrm>
          <a:prstGeom prst="rect">
            <a:avLst/>
          </a:prstGeom>
          <a:solidFill>
            <a:schemeClr val="bg1"/>
          </a:solidFill>
          <a:ln w="38100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800" b="1" i="1">
                <a:solidFill>
                  <a:srgbClr val="000099"/>
                </a:solidFill>
                <a:latin typeface="Arial" charset="0"/>
              </a:rPr>
              <a:t>External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800" b="1" i="1">
                <a:solidFill>
                  <a:srgbClr val="000099"/>
                </a:solidFill>
                <a:latin typeface="Arial" charset="0"/>
              </a:rPr>
              <a:t>Agent</a:t>
            </a:r>
          </a:p>
        </p:txBody>
      </p:sp>
      <p:cxnSp>
        <p:nvCxnSpPr>
          <p:cNvPr id="43012" name="10 Düz Ok Bağlayıcısı"/>
          <p:cNvCxnSpPr>
            <a:cxnSpLocks noChangeShapeType="1"/>
            <a:stCxn id="43010" idx="3"/>
            <a:endCxn id="43011" idx="1"/>
          </p:cNvCxnSpPr>
          <p:nvPr/>
        </p:nvCxnSpPr>
        <p:spPr bwMode="auto">
          <a:xfrm>
            <a:off x="3500438" y="3429000"/>
            <a:ext cx="2000250" cy="1588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13" name="12 Düz Bağlayıcı"/>
          <p:cNvCxnSpPr>
            <a:cxnSpLocks noChangeShapeType="1"/>
          </p:cNvCxnSpPr>
          <p:nvPr/>
        </p:nvCxnSpPr>
        <p:spPr bwMode="auto">
          <a:xfrm rot="16200000" flipH="1">
            <a:off x="4250532" y="3178968"/>
            <a:ext cx="571500" cy="500063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14" name="13 Düz Bağlayıcı"/>
          <p:cNvCxnSpPr>
            <a:cxnSpLocks noChangeShapeType="1"/>
          </p:cNvCxnSpPr>
          <p:nvPr/>
        </p:nvCxnSpPr>
        <p:spPr bwMode="auto">
          <a:xfrm rot="5400000">
            <a:off x="4214813" y="3214687"/>
            <a:ext cx="571500" cy="428625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1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4301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086A47A-1BA3-5240-89E4-395B499DEA00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sz="6000" dirty="0" err="1" smtClean="0"/>
              <a:t>Requirements</a:t>
            </a:r>
            <a:r>
              <a:rPr lang="tr-TR" sz="6000" dirty="0" smtClean="0"/>
              <a:t> Analysis</a:t>
            </a:r>
            <a:endParaRPr lang="tr-TR" sz="6000" dirty="0"/>
          </a:p>
        </p:txBody>
      </p:sp>
      <p:sp>
        <p:nvSpPr>
          <p:cNvPr id="16386" name="Text Placeholder 5"/>
          <p:cNvSpPr>
            <a:spLocks noGrp="1"/>
          </p:cNvSpPr>
          <p:nvPr>
            <p:ph type="body" idx="1"/>
          </p:nvPr>
        </p:nvSpPr>
        <p:spPr>
          <a:xfrm>
            <a:off x="571500" y="4800600"/>
            <a:ext cx="8001000" cy="549275"/>
          </a:xfrm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dirty="0"/>
              <a:t>Analysis</a:t>
            </a:r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950" y="188913"/>
            <a:ext cx="5327650" cy="1477328"/>
          </a:xfrm>
          <a:prstGeom prst="rect">
            <a:avLst/>
          </a:prstGeom>
          <a:gradFill rotWithShape="1">
            <a:gsLst>
              <a:gs pos="0">
                <a:srgbClr val="ECC16E"/>
              </a:gs>
              <a:gs pos="47501">
                <a:srgbClr val="F6DDB9"/>
              </a:gs>
              <a:gs pos="58501">
                <a:srgbClr val="F6DDB9"/>
              </a:gs>
              <a:gs pos="100000">
                <a:srgbClr val="ECC16E"/>
              </a:gs>
            </a:gsLst>
            <a:lin ang="3600000" scaled="1"/>
          </a:gradFill>
          <a:ln w="10000">
            <a:solidFill>
              <a:srgbClr val="E3B651"/>
            </a:solidFill>
            <a:miter lim="800000"/>
            <a:headEnd/>
            <a:tailEnd/>
          </a:ln>
          <a:effectLst>
            <a:outerShdw blurRad="63500" dist="25400" dir="3599997" algn="r" rotWithShape="0">
              <a:srgbClr val="000000">
                <a:alpha val="29999"/>
              </a:srgbClr>
            </a:outerShdw>
          </a:effec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Bodoni MT Condensed" charset="0"/>
              <a:buAutoNum type="arabicPeriod"/>
              <a:defRPr/>
            </a:pPr>
            <a:r>
              <a:rPr lang="tr-TR" altLang="en-US" dirty="0" err="1" smtClean="0">
                <a:solidFill>
                  <a:srgbClr val="000000"/>
                </a:solidFill>
                <a:latin typeface="Franklin Gothic Book" charset="0"/>
              </a:rPr>
              <a:t>Requirements</a:t>
            </a:r>
            <a:r>
              <a:rPr lang="tr-TR" altLang="en-US" dirty="0" smtClean="0">
                <a:solidFill>
                  <a:srgbClr val="000000"/>
                </a:solidFill>
                <a:latin typeface="Franklin Gothic Book" charset="0"/>
              </a:rPr>
              <a:t> Analysis</a:t>
            </a:r>
          </a:p>
          <a:p>
            <a:pPr eaLnBrk="1" hangingPunct="1">
              <a:buFont typeface="Bodoni MT Condensed" charset="0"/>
              <a:buAutoNum type="arabicPeriod"/>
              <a:defRPr/>
            </a:pPr>
            <a:r>
              <a:rPr lang="tr-TR" altLang="en-US" dirty="0" err="1" smtClean="0">
                <a:solidFill>
                  <a:srgbClr val="000000"/>
                </a:solidFill>
                <a:latin typeface="Franklin Gothic Book" charset="0"/>
              </a:rPr>
              <a:t>Structured</a:t>
            </a:r>
            <a:r>
              <a:rPr lang="tr-TR" altLang="en-US" dirty="0" smtClean="0">
                <a:solidFill>
                  <a:srgbClr val="000000"/>
                </a:solidFill>
                <a:latin typeface="Franklin Gothic Book" charset="0"/>
              </a:rPr>
              <a:t> Analysis</a:t>
            </a:r>
          </a:p>
          <a:p>
            <a:pPr lvl="1" eaLnBrk="1" hangingPunct="1">
              <a:buFont typeface="Bodoni MT Condensed" charset="0"/>
              <a:buAutoNum type="arabicPeriod"/>
              <a:defRPr/>
            </a:pPr>
            <a:r>
              <a:rPr lang="tr-TR" altLang="en-US" dirty="0" smtClean="0">
                <a:solidFill>
                  <a:srgbClr val="000000"/>
                </a:solidFill>
                <a:latin typeface="Franklin Gothic Book" charset="0"/>
              </a:rPr>
              <a:t>Data Model</a:t>
            </a:r>
            <a:endParaRPr lang="en-US" altLang="en-US" dirty="0" smtClean="0">
              <a:solidFill>
                <a:srgbClr val="000000"/>
              </a:solidFill>
              <a:latin typeface="Franklin Gothic Book" charset="0"/>
            </a:endParaRPr>
          </a:p>
          <a:p>
            <a:pPr lvl="1" eaLnBrk="1" hangingPunct="1">
              <a:buFont typeface="Bodoni MT Condensed" charset="0"/>
              <a:buAutoNum type="arabicPeriod"/>
              <a:defRPr/>
            </a:pPr>
            <a:r>
              <a:rPr lang="en-US" altLang="en-US" dirty="0" smtClean="0">
                <a:solidFill>
                  <a:srgbClr val="000000"/>
                </a:solidFill>
                <a:latin typeface="Franklin Gothic Book" charset="0"/>
              </a:rPr>
              <a:t>Functional Model</a:t>
            </a:r>
          </a:p>
          <a:p>
            <a:pPr lvl="1" eaLnBrk="1" hangingPunct="1">
              <a:buFont typeface="Bodoni MT Condensed" charset="0"/>
              <a:buAutoNum type="arabicPeriod"/>
              <a:defRPr/>
            </a:pPr>
            <a:r>
              <a:rPr lang="en-US" altLang="en-US" dirty="0" err="1" smtClean="0">
                <a:solidFill>
                  <a:srgbClr val="000000"/>
                </a:solidFill>
                <a:latin typeface="Franklin Gothic Book" charset="0"/>
              </a:rPr>
              <a:t>Behavioural</a:t>
            </a:r>
            <a:r>
              <a:rPr lang="en-US" altLang="en-US" dirty="0" smtClean="0">
                <a:solidFill>
                  <a:srgbClr val="000000"/>
                </a:solidFill>
                <a:latin typeface="Franklin Gothic Book" charset="0"/>
              </a:rPr>
              <a:t> Model</a:t>
            </a:r>
            <a:endParaRPr lang="tr-TR" altLang="en-US" dirty="0" smtClean="0">
              <a:solidFill>
                <a:srgbClr val="000000"/>
              </a:solidFill>
              <a:latin typeface="Franklin Gothic Book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60648"/>
            <a:ext cx="3571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latin typeface="+mn-lt"/>
              </a:rPr>
              <a:t>6</a:t>
            </a:r>
            <a:r>
              <a:rPr lang="tr-TR" dirty="0" smtClean="0">
                <a:latin typeface="+mn-lt"/>
              </a:rPr>
              <a:t>.1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3" name="Picture 4" descr="dataflow_rules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1103313"/>
            <a:ext cx="5057775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34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525" y="188640"/>
            <a:ext cx="9144000" cy="64807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tr-TR" sz="4900" dirty="0"/>
              <a:t>DFD Rules (2)</a:t>
            </a:r>
          </a:p>
        </p:txBody>
      </p:sp>
      <p:sp>
        <p:nvSpPr>
          <p:cNvPr id="4403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6B98D6-C62F-4045-B7D6-DD23306EE1A4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5" descr="dataflow_rules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268413"/>
            <a:ext cx="5673725" cy="504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6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6988"/>
            <a:ext cx="9144000" cy="114300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tr-TR" sz="4400" dirty="0"/>
              <a:t>DFD Rules (3)</a:t>
            </a:r>
          </a:p>
        </p:txBody>
      </p:sp>
      <p:sp>
        <p:nvSpPr>
          <p:cNvPr id="4505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1B2DAD-7A4A-1A42-97EB-58ACFE343B56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1" name="Picture 6" descr="dataflow_rules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1090613"/>
            <a:ext cx="5572125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38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-26987"/>
            <a:ext cx="9144000" cy="1007716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tr-TR" sz="4400" dirty="0"/>
              <a:t>DFD Rules (4)</a:t>
            </a:r>
          </a:p>
        </p:txBody>
      </p:sp>
      <p:sp>
        <p:nvSpPr>
          <p:cNvPr id="46083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B3E043-B84B-634C-A31F-4BC9272BB36D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271463"/>
            <a:ext cx="9144000" cy="3397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tr-TR" sz="4400" dirty="0"/>
              <a:t>Data </a:t>
            </a:r>
            <a:r>
              <a:rPr lang="en-AU" sz="4400" dirty="0"/>
              <a:t>Flow </a:t>
            </a:r>
            <a:r>
              <a:rPr lang="tr-TR" sz="4400" dirty="0"/>
              <a:t>Refinement</a:t>
            </a:r>
            <a:endParaRPr lang="en-AU" sz="4400" dirty="0"/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196975"/>
            <a:ext cx="8061325" cy="4895850"/>
          </a:xfrm>
        </p:spPr>
        <p:txBody>
          <a:bodyPr/>
          <a:lstStyle/>
          <a:p>
            <a:pPr eaLnBrk="1" hangingPunct="1"/>
            <a:r>
              <a:rPr lang="tr-TR" altLang="en-US"/>
              <a:t>DFD modelling is performed from level-0 to level-1,</a:t>
            </a:r>
            <a:br>
              <a:rPr lang="tr-TR" altLang="en-US"/>
            </a:br>
            <a:r>
              <a:rPr lang="tr-TR" altLang="en-US"/>
              <a:t> level-2, etc.</a:t>
            </a:r>
          </a:p>
          <a:p>
            <a:pPr eaLnBrk="1" hangingPunct="1"/>
            <a:r>
              <a:rPr lang="tr-TR" altLang="en-US"/>
              <a:t>A</a:t>
            </a:r>
            <a:r>
              <a:rPr lang="en-AU" altLang="en-US"/>
              <a:t> suggested expansion ratio between one level and the next </a:t>
            </a:r>
            <a:r>
              <a:rPr lang="tr-TR" altLang="en-US"/>
              <a:t>level </a:t>
            </a:r>
            <a:r>
              <a:rPr lang="en-AU" altLang="en-US"/>
              <a:t>is </a:t>
            </a:r>
            <a:r>
              <a:rPr lang="tr-TR" altLang="en-US"/>
              <a:t>1:5</a:t>
            </a:r>
            <a:endParaRPr lang="en-AU" altLang="en-US"/>
          </a:p>
          <a:p>
            <a:pPr eaLnBrk="1" hangingPunct="1"/>
            <a:r>
              <a:rPr lang="tr-TR" altLang="en-US"/>
              <a:t>M</a:t>
            </a:r>
            <a:r>
              <a:rPr lang="en-US" altLang="en-US"/>
              <a:t>ost systems require between 3 and 7 levels for an adequate flow model</a:t>
            </a:r>
          </a:p>
          <a:p>
            <a:pPr eaLnBrk="1" hangingPunct="1"/>
            <a:r>
              <a:rPr lang="tr-TR" altLang="en-US"/>
              <a:t>I</a:t>
            </a:r>
            <a:r>
              <a:rPr lang="en-AU" altLang="en-US"/>
              <a:t>f a bubble does a number of different things, it needs further refinement</a:t>
            </a:r>
            <a:r>
              <a:rPr lang="tr-TR" altLang="en-US"/>
              <a:t>.</a:t>
            </a:r>
          </a:p>
          <a:p>
            <a:pPr eaLnBrk="1" hangingPunct="1"/>
            <a:r>
              <a:rPr lang="tr-TR" altLang="en-US"/>
              <a:t>E</a:t>
            </a:r>
            <a:r>
              <a:rPr lang="en-US" altLang="en-US"/>
              <a:t>ach bubble is refined until it does just one thing</a:t>
            </a:r>
          </a:p>
          <a:p>
            <a:pPr eaLnBrk="1" hangingPunct="1"/>
            <a:r>
              <a:rPr lang="tr-TR" altLang="en-US"/>
              <a:t>T</a:t>
            </a:r>
            <a:r>
              <a:rPr lang="en-US" altLang="en-US"/>
              <a:t>he expansion ratio decreases as the number of levels increase</a:t>
            </a:r>
          </a:p>
        </p:txBody>
      </p:sp>
      <p:sp>
        <p:nvSpPr>
          <p:cNvPr id="47107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571A8BA-F2CF-1E44-9EC6-A67AB55BDCF1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4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A5094F5-373F-4B43-95A6-4F46BBEB0A04}" type="slidenum">
              <a:rPr lang="tr-TR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tr-TR" altLang="en-US" sz="14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4643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2133600"/>
            <a:ext cx="2895600" cy="2286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tr-TR" smtClean="0">
                <a:ln>
                  <a:noFill/>
                </a:ln>
                <a:solidFill>
                  <a:schemeClr val="tx1"/>
                </a:solidFill>
                <a:effectLst/>
              </a:rPr>
              <a:t>Example of</a:t>
            </a:r>
            <a:br>
              <a:rPr lang="tr-TR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AU" smtClean="0">
                <a:ln>
                  <a:noFill/>
                </a:ln>
                <a:solidFill>
                  <a:schemeClr val="tx1"/>
                </a:solidFill>
                <a:effectLst/>
              </a:rPr>
              <a:t>Data Flow </a:t>
            </a:r>
            <a:r>
              <a:rPr lang="tr-TR" smtClean="0">
                <a:ln>
                  <a:noFill/>
                </a:ln>
                <a:solidFill>
                  <a:schemeClr val="tx1"/>
                </a:solidFill>
                <a:effectLst/>
              </a:rPr>
              <a:t>Refinement</a:t>
            </a:r>
            <a:endParaRPr lang="en-US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48131" name="Picture 3" descr="S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52400"/>
            <a:ext cx="4130675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6613525" y="496888"/>
            <a:ext cx="947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>
                <a:solidFill>
                  <a:srgbClr val="FF3300"/>
                </a:solidFill>
                <a:latin typeface="Arial" charset="0"/>
              </a:rPr>
              <a:t>refine</a:t>
            </a:r>
            <a:endParaRPr lang="en-US" altLang="en-US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4267200" y="2741613"/>
            <a:ext cx="947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>
                <a:solidFill>
                  <a:srgbClr val="FF3300"/>
                </a:solidFill>
                <a:latin typeface="Arial" charset="0"/>
              </a:rPr>
              <a:t>refine</a:t>
            </a:r>
            <a:endParaRPr lang="en-US" altLang="en-US">
              <a:solidFill>
                <a:srgbClr val="FF3300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00100" y="293688"/>
            <a:ext cx="7804150" cy="4079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tr-TR" sz="4400" dirty="0"/>
              <a:t>Example</a:t>
            </a:r>
            <a:r>
              <a:rPr lang="en-US" sz="4400" dirty="0"/>
              <a:t> Data Flow Hierarchy</a:t>
            </a:r>
          </a:p>
        </p:txBody>
      </p:sp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3708400" y="2127250"/>
            <a:ext cx="1041400" cy="1025525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tr-TR" altLang="en-US" sz="9600" smtClean="0"/>
          </a:p>
        </p:txBody>
      </p:sp>
      <p:sp>
        <p:nvSpPr>
          <p:cNvPr id="49155" name="Line 4"/>
          <p:cNvSpPr>
            <a:spLocks noChangeShapeType="1"/>
          </p:cNvSpPr>
          <p:nvPr/>
        </p:nvSpPr>
        <p:spPr bwMode="auto">
          <a:xfrm>
            <a:off x="2895600" y="2659063"/>
            <a:ext cx="774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6" name="Line 5"/>
          <p:cNvSpPr>
            <a:spLocks noChangeShapeType="1"/>
          </p:cNvSpPr>
          <p:nvPr/>
        </p:nvSpPr>
        <p:spPr bwMode="auto">
          <a:xfrm>
            <a:off x="4800600" y="2659063"/>
            <a:ext cx="774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2273300" y="2305050"/>
            <a:ext cx="660400" cy="695325"/>
          </a:xfrm>
          <a:prstGeom prst="rect">
            <a:avLst/>
          </a:prstGeom>
          <a:solidFill>
            <a:schemeClr val="hlink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tr-TR" altLang="en-US" sz="9600" smtClean="0"/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5588000" y="2343150"/>
            <a:ext cx="660400" cy="695325"/>
          </a:xfrm>
          <a:prstGeom prst="rect">
            <a:avLst/>
          </a:prstGeom>
          <a:solidFill>
            <a:schemeClr val="hlink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tr-TR" altLang="en-US" sz="9600" smtClean="0"/>
          </a:p>
        </p:txBody>
      </p:sp>
      <p:sp>
        <p:nvSpPr>
          <p:cNvPr id="321544" name="Rectangle 8"/>
          <p:cNvSpPr>
            <a:spLocks noChangeArrowheads="1"/>
          </p:cNvSpPr>
          <p:nvPr/>
        </p:nvSpPr>
        <p:spPr bwMode="auto">
          <a:xfrm>
            <a:off x="4100513" y="2376488"/>
            <a:ext cx="384175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P</a:t>
            </a:r>
          </a:p>
        </p:txBody>
      </p:sp>
      <p:sp>
        <p:nvSpPr>
          <p:cNvPr id="321545" name="Rectangle 9"/>
          <p:cNvSpPr>
            <a:spLocks noChangeArrowheads="1"/>
          </p:cNvSpPr>
          <p:nvPr/>
        </p:nvSpPr>
        <p:spPr bwMode="auto">
          <a:xfrm>
            <a:off x="3135313" y="2185988"/>
            <a:ext cx="350837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</a:t>
            </a:r>
          </a:p>
        </p:txBody>
      </p:sp>
      <p:sp>
        <p:nvSpPr>
          <p:cNvPr id="321546" name="Rectangle 10"/>
          <p:cNvSpPr>
            <a:spLocks noChangeArrowheads="1"/>
          </p:cNvSpPr>
          <p:nvPr/>
        </p:nvSpPr>
        <p:spPr bwMode="auto">
          <a:xfrm>
            <a:off x="4926013" y="2198688"/>
            <a:ext cx="366712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b</a:t>
            </a:r>
          </a:p>
        </p:txBody>
      </p:sp>
      <p:sp>
        <p:nvSpPr>
          <p:cNvPr id="321547" name="Rectangle 11"/>
          <p:cNvSpPr>
            <a:spLocks noChangeArrowheads="1"/>
          </p:cNvSpPr>
          <p:nvPr/>
        </p:nvSpPr>
        <p:spPr bwMode="auto">
          <a:xfrm>
            <a:off x="2436813" y="2401888"/>
            <a:ext cx="350837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x</a:t>
            </a:r>
          </a:p>
        </p:txBody>
      </p:sp>
      <p:sp>
        <p:nvSpPr>
          <p:cNvPr id="321548" name="Rectangle 12"/>
          <p:cNvSpPr>
            <a:spLocks noChangeArrowheads="1"/>
          </p:cNvSpPr>
          <p:nvPr/>
        </p:nvSpPr>
        <p:spPr bwMode="auto">
          <a:xfrm>
            <a:off x="5751513" y="2401888"/>
            <a:ext cx="350837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y</a:t>
            </a:r>
          </a:p>
        </p:txBody>
      </p:sp>
      <p:sp>
        <p:nvSpPr>
          <p:cNvPr id="321549" name="Oval 13"/>
          <p:cNvSpPr>
            <a:spLocks noChangeArrowheads="1"/>
          </p:cNvSpPr>
          <p:nvPr/>
        </p:nvSpPr>
        <p:spPr bwMode="auto">
          <a:xfrm>
            <a:off x="2311400" y="3854450"/>
            <a:ext cx="800100" cy="809625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tr-TR" altLang="en-US" sz="9600" smtClean="0"/>
          </a:p>
        </p:txBody>
      </p:sp>
      <p:sp>
        <p:nvSpPr>
          <p:cNvPr id="321550" name="Oval 14"/>
          <p:cNvSpPr>
            <a:spLocks noChangeArrowheads="1"/>
          </p:cNvSpPr>
          <p:nvPr/>
        </p:nvSpPr>
        <p:spPr bwMode="auto">
          <a:xfrm>
            <a:off x="3721100" y="3486150"/>
            <a:ext cx="800100" cy="809625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tr-TR" altLang="en-US" sz="9600" smtClean="0"/>
          </a:p>
        </p:txBody>
      </p:sp>
      <p:sp>
        <p:nvSpPr>
          <p:cNvPr id="321551" name="Oval 15"/>
          <p:cNvSpPr>
            <a:spLocks noChangeArrowheads="1"/>
          </p:cNvSpPr>
          <p:nvPr/>
        </p:nvSpPr>
        <p:spPr bwMode="auto">
          <a:xfrm>
            <a:off x="3441700" y="4681538"/>
            <a:ext cx="800100" cy="808037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tr-TR" altLang="en-US" sz="9600" smtClean="0"/>
          </a:p>
        </p:txBody>
      </p:sp>
      <p:sp>
        <p:nvSpPr>
          <p:cNvPr id="321552" name="Oval 16"/>
          <p:cNvSpPr>
            <a:spLocks noChangeArrowheads="1"/>
          </p:cNvSpPr>
          <p:nvPr/>
        </p:nvSpPr>
        <p:spPr bwMode="auto">
          <a:xfrm>
            <a:off x="4724400" y="4349750"/>
            <a:ext cx="800100" cy="809625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tr-TR" altLang="en-US" sz="9600" smtClean="0"/>
          </a:p>
        </p:txBody>
      </p:sp>
      <p:sp>
        <p:nvSpPr>
          <p:cNvPr id="321553" name="Oval 17"/>
          <p:cNvSpPr>
            <a:spLocks noChangeArrowheads="1"/>
          </p:cNvSpPr>
          <p:nvPr/>
        </p:nvSpPr>
        <p:spPr bwMode="auto">
          <a:xfrm>
            <a:off x="5956300" y="4464050"/>
            <a:ext cx="800100" cy="809625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tr-TR" altLang="en-US" sz="9600" smtClean="0"/>
          </a:p>
        </p:txBody>
      </p:sp>
      <p:sp>
        <p:nvSpPr>
          <p:cNvPr id="321554" name="Line 18"/>
          <p:cNvSpPr>
            <a:spLocks noChangeShapeType="1"/>
          </p:cNvSpPr>
          <p:nvPr/>
        </p:nvSpPr>
        <p:spPr bwMode="auto">
          <a:xfrm>
            <a:off x="1511300" y="4183063"/>
            <a:ext cx="774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555" name="Line 19"/>
          <p:cNvSpPr>
            <a:spLocks noChangeShapeType="1"/>
          </p:cNvSpPr>
          <p:nvPr/>
        </p:nvSpPr>
        <p:spPr bwMode="auto">
          <a:xfrm>
            <a:off x="6832600" y="4919663"/>
            <a:ext cx="774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556" name="Line 20"/>
          <p:cNvSpPr>
            <a:spLocks noChangeShapeType="1"/>
          </p:cNvSpPr>
          <p:nvPr/>
        </p:nvSpPr>
        <p:spPr bwMode="auto">
          <a:xfrm flipV="1">
            <a:off x="3124200" y="4030663"/>
            <a:ext cx="546100" cy="190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557" name="Line 21"/>
          <p:cNvSpPr>
            <a:spLocks noChangeShapeType="1"/>
          </p:cNvSpPr>
          <p:nvPr/>
        </p:nvSpPr>
        <p:spPr bwMode="auto">
          <a:xfrm>
            <a:off x="3060700" y="4540250"/>
            <a:ext cx="419100" cy="250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558" name="Line 22"/>
          <p:cNvSpPr>
            <a:spLocks noChangeShapeType="1"/>
          </p:cNvSpPr>
          <p:nvPr/>
        </p:nvSpPr>
        <p:spPr bwMode="auto">
          <a:xfrm flipV="1">
            <a:off x="4267200" y="4906963"/>
            <a:ext cx="419100" cy="103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559" name="Line 23"/>
          <p:cNvSpPr>
            <a:spLocks noChangeShapeType="1"/>
          </p:cNvSpPr>
          <p:nvPr/>
        </p:nvSpPr>
        <p:spPr bwMode="auto">
          <a:xfrm>
            <a:off x="4495800" y="4146550"/>
            <a:ext cx="330200" cy="288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560" name="Line 24"/>
          <p:cNvSpPr>
            <a:spLocks noChangeShapeType="1"/>
          </p:cNvSpPr>
          <p:nvPr/>
        </p:nvSpPr>
        <p:spPr bwMode="auto">
          <a:xfrm>
            <a:off x="5549900" y="4832350"/>
            <a:ext cx="368300" cy="22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561" name="Rectangle 25"/>
          <p:cNvSpPr>
            <a:spLocks noChangeArrowheads="1"/>
          </p:cNvSpPr>
          <p:nvPr/>
        </p:nvSpPr>
        <p:spPr bwMode="auto">
          <a:xfrm>
            <a:off x="2525713" y="4027488"/>
            <a:ext cx="4476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p1</a:t>
            </a:r>
          </a:p>
        </p:txBody>
      </p:sp>
      <p:sp>
        <p:nvSpPr>
          <p:cNvPr id="321562" name="Rectangle 26"/>
          <p:cNvSpPr>
            <a:spLocks noChangeArrowheads="1"/>
          </p:cNvSpPr>
          <p:nvPr/>
        </p:nvSpPr>
        <p:spPr bwMode="auto">
          <a:xfrm>
            <a:off x="3910013" y="3684588"/>
            <a:ext cx="4476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p2</a:t>
            </a:r>
          </a:p>
        </p:txBody>
      </p:sp>
      <p:sp>
        <p:nvSpPr>
          <p:cNvPr id="321563" name="Rectangle 27"/>
          <p:cNvSpPr>
            <a:spLocks noChangeArrowheads="1"/>
          </p:cNvSpPr>
          <p:nvPr/>
        </p:nvSpPr>
        <p:spPr bwMode="auto">
          <a:xfrm>
            <a:off x="3630613" y="4903788"/>
            <a:ext cx="4476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p3</a:t>
            </a:r>
          </a:p>
        </p:txBody>
      </p:sp>
      <p:sp>
        <p:nvSpPr>
          <p:cNvPr id="321564" name="Rectangle 28"/>
          <p:cNvSpPr>
            <a:spLocks noChangeArrowheads="1"/>
          </p:cNvSpPr>
          <p:nvPr/>
        </p:nvSpPr>
        <p:spPr bwMode="auto">
          <a:xfrm>
            <a:off x="4913313" y="4560888"/>
            <a:ext cx="4476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p4</a:t>
            </a:r>
          </a:p>
        </p:txBody>
      </p:sp>
      <p:sp>
        <p:nvSpPr>
          <p:cNvPr id="321565" name="Rectangle 29"/>
          <p:cNvSpPr>
            <a:spLocks noChangeArrowheads="1"/>
          </p:cNvSpPr>
          <p:nvPr/>
        </p:nvSpPr>
        <p:spPr bwMode="auto">
          <a:xfrm>
            <a:off x="6157913" y="4662488"/>
            <a:ext cx="4476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tr-TR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p</a:t>
            </a:r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5</a:t>
            </a:r>
          </a:p>
        </p:txBody>
      </p:sp>
      <p:sp>
        <p:nvSpPr>
          <p:cNvPr id="321566" name="Rectangle 30"/>
          <p:cNvSpPr>
            <a:spLocks noChangeArrowheads="1"/>
          </p:cNvSpPr>
          <p:nvPr/>
        </p:nvSpPr>
        <p:spPr bwMode="auto">
          <a:xfrm>
            <a:off x="1674813" y="3748088"/>
            <a:ext cx="350837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</a:t>
            </a:r>
          </a:p>
        </p:txBody>
      </p:sp>
      <p:sp>
        <p:nvSpPr>
          <p:cNvPr id="321567" name="Rectangle 31"/>
          <p:cNvSpPr>
            <a:spLocks noChangeArrowheads="1"/>
          </p:cNvSpPr>
          <p:nvPr/>
        </p:nvSpPr>
        <p:spPr bwMode="auto">
          <a:xfrm>
            <a:off x="6983413" y="4471988"/>
            <a:ext cx="366712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b</a:t>
            </a:r>
          </a:p>
        </p:txBody>
      </p:sp>
      <p:sp>
        <p:nvSpPr>
          <p:cNvPr id="321568" name="Freeform 32"/>
          <p:cNvSpPr>
            <a:spLocks/>
          </p:cNvSpPr>
          <p:nvPr/>
        </p:nvSpPr>
        <p:spPr bwMode="auto">
          <a:xfrm>
            <a:off x="2044700" y="2684463"/>
            <a:ext cx="1614488" cy="2300287"/>
          </a:xfrm>
          <a:custGeom>
            <a:avLst/>
            <a:gdLst>
              <a:gd name="T0" fmla="*/ 2147483646 w 1017"/>
              <a:gd name="T1" fmla="*/ 0 h 1288"/>
              <a:gd name="T2" fmla="*/ 2147483646 w 1017"/>
              <a:gd name="T3" fmla="*/ 2147483646 h 1288"/>
              <a:gd name="T4" fmla="*/ 2147483646 w 1017"/>
              <a:gd name="T5" fmla="*/ 2147483646 h 1288"/>
              <a:gd name="T6" fmla="*/ 0 w 1017"/>
              <a:gd name="T7" fmla="*/ 2147483646 h 1288"/>
              <a:gd name="T8" fmla="*/ 0 60000 65536"/>
              <a:gd name="T9" fmla="*/ 0 60000 65536"/>
              <a:gd name="T10" fmla="*/ 0 60000 65536"/>
              <a:gd name="T11" fmla="*/ 0 60000 65536"/>
              <a:gd name="T12" fmla="*/ 0 w 1017"/>
              <a:gd name="T13" fmla="*/ 0 h 1288"/>
              <a:gd name="T14" fmla="*/ 1017 w 1017"/>
              <a:gd name="T15" fmla="*/ 1288 h 1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17" h="1288">
                <a:moveTo>
                  <a:pt x="1016" y="0"/>
                </a:moveTo>
                <a:lnTo>
                  <a:pt x="752" y="299"/>
                </a:lnTo>
                <a:lnTo>
                  <a:pt x="288" y="469"/>
                </a:lnTo>
                <a:lnTo>
                  <a:pt x="0" y="1287"/>
                </a:lnTo>
              </a:path>
            </a:pathLst>
          </a:custGeom>
          <a:noFill/>
          <a:ln w="25400" cap="rnd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1569" name="Freeform 33"/>
          <p:cNvSpPr>
            <a:spLocks/>
          </p:cNvSpPr>
          <p:nvPr/>
        </p:nvSpPr>
        <p:spPr bwMode="auto">
          <a:xfrm>
            <a:off x="4787900" y="2671763"/>
            <a:ext cx="2135188" cy="2797175"/>
          </a:xfrm>
          <a:custGeom>
            <a:avLst/>
            <a:gdLst>
              <a:gd name="T0" fmla="*/ 0 w 1345"/>
              <a:gd name="T1" fmla="*/ 0 h 1566"/>
              <a:gd name="T2" fmla="*/ 2147483646 w 1345"/>
              <a:gd name="T3" fmla="*/ 2147483646 h 1566"/>
              <a:gd name="T4" fmla="*/ 2147483646 w 1345"/>
              <a:gd name="T5" fmla="*/ 2147483646 h 1566"/>
              <a:gd name="T6" fmla="*/ 2147483646 w 1345"/>
              <a:gd name="T7" fmla="*/ 2147483646 h 1566"/>
              <a:gd name="T8" fmla="*/ 0 60000 65536"/>
              <a:gd name="T9" fmla="*/ 0 60000 65536"/>
              <a:gd name="T10" fmla="*/ 0 60000 65536"/>
              <a:gd name="T11" fmla="*/ 0 60000 65536"/>
              <a:gd name="T12" fmla="*/ 0 w 1345"/>
              <a:gd name="T13" fmla="*/ 0 h 1566"/>
              <a:gd name="T14" fmla="*/ 1345 w 1345"/>
              <a:gd name="T15" fmla="*/ 1566 h 15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45" h="1566">
                <a:moveTo>
                  <a:pt x="0" y="0"/>
                </a:moveTo>
                <a:lnTo>
                  <a:pt x="392" y="455"/>
                </a:lnTo>
                <a:lnTo>
                  <a:pt x="1160" y="740"/>
                </a:lnTo>
                <a:lnTo>
                  <a:pt x="1344" y="1565"/>
                </a:lnTo>
              </a:path>
            </a:pathLst>
          </a:custGeom>
          <a:noFill/>
          <a:ln w="25400" cap="rnd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1570" name="Rectangle 34"/>
          <p:cNvSpPr>
            <a:spLocks noChangeArrowheads="1"/>
          </p:cNvSpPr>
          <p:nvPr/>
        </p:nvSpPr>
        <p:spPr bwMode="auto">
          <a:xfrm>
            <a:off x="3160713" y="3633788"/>
            <a:ext cx="350837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c</a:t>
            </a:r>
          </a:p>
        </p:txBody>
      </p:sp>
      <p:sp>
        <p:nvSpPr>
          <p:cNvPr id="321571" name="Rectangle 35"/>
          <p:cNvSpPr>
            <a:spLocks noChangeArrowheads="1"/>
          </p:cNvSpPr>
          <p:nvPr/>
        </p:nvSpPr>
        <p:spPr bwMode="auto">
          <a:xfrm>
            <a:off x="2970213" y="4635500"/>
            <a:ext cx="366712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d</a:t>
            </a:r>
          </a:p>
        </p:txBody>
      </p:sp>
      <p:sp>
        <p:nvSpPr>
          <p:cNvPr id="321572" name="Rectangle 36"/>
          <p:cNvSpPr>
            <a:spLocks noChangeArrowheads="1"/>
          </p:cNvSpPr>
          <p:nvPr/>
        </p:nvSpPr>
        <p:spPr bwMode="auto">
          <a:xfrm>
            <a:off x="4341813" y="4929188"/>
            <a:ext cx="350837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e</a:t>
            </a:r>
          </a:p>
        </p:txBody>
      </p:sp>
      <p:sp>
        <p:nvSpPr>
          <p:cNvPr id="321573" name="Rectangle 37"/>
          <p:cNvSpPr>
            <a:spLocks noChangeArrowheads="1"/>
          </p:cNvSpPr>
          <p:nvPr/>
        </p:nvSpPr>
        <p:spPr bwMode="auto">
          <a:xfrm>
            <a:off x="4646613" y="3811588"/>
            <a:ext cx="282575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f</a:t>
            </a:r>
          </a:p>
        </p:txBody>
      </p:sp>
      <p:sp>
        <p:nvSpPr>
          <p:cNvPr id="321574" name="Rectangle 38"/>
          <p:cNvSpPr>
            <a:spLocks noChangeArrowheads="1"/>
          </p:cNvSpPr>
          <p:nvPr/>
        </p:nvSpPr>
        <p:spPr bwMode="auto">
          <a:xfrm>
            <a:off x="5535613" y="4827588"/>
            <a:ext cx="366712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g</a:t>
            </a:r>
          </a:p>
        </p:txBody>
      </p:sp>
      <p:sp>
        <p:nvSpPr>
          <p:cNvPr id="321575" name="Rectangle 39"/>
          <p:cNvSpPr>
            <a:spLocks noChangeArrowheads="1"/>
          </p:cNvSpPr>
          <p:nvPr/>
        </p:nvSpPr>
        <p:spPr bwMode="auto">
          <a:xfrm>
            <a:off x="250825" y="2205038"/>
            <a:ext cx="1112838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level 0</a:t>
            </a:r>
          </a:p>
        </p:txBody>
      </p:sp>
      <p:sp>
        <p:nvSpPr>
          <p:cNvPr id="321576" name="Rectangle 40"/>
          <p:cNvSpPr>
            <a:spLocks noChangeArrowheads="1"/>
          </p:cNvSpPr>
          <p:nvPr/>
        </p:nvSpPr>
        <p:spPr bwMode="auto">
          <a:xfrm>
            <a:off x="219075" y="4221163"/>
            <a:ext cx="1112838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level 1</a:t>
            </a:r>
          </a:p>
        </p:txBody>
      </p:sp>
      <p:sp>
        <p:nvSpPr>
          <p:cNvPr id="4919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4919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B8C97B-604B-3247-9317-7A3A67ADCD43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9" grpId="0" animBg="1"/>
      <p:bldP spid="321550" grpId="0" animBg="1"/>
      <p:bldP spid="321551" grpId="0" animBg="1"/>
      <p:bldP spid="321552" grpId="0" animBg="1"/>
      <p:bldP spid="321553" grpId="0" animBg="1"/>
      <p:bldP spid="321554" grpId="0" animBg="1"/>
      <p:bldP spid="321555" grpId="0" animBg="1"/>
      <p:bldP spid="321556" grpId="0" animBg="1"/>
      <p:bldP spid="321557" grpId="0" animBg="1"/>
      <p:bldP spid="321558" grpId="0" animBg="1"/>
      <p:bldP spid="321559" grpId="0" animBg="1"/>
      <p:bldP spid="321560" grpId="0" animBg="1"/>
      <p:bldP spid="321561" grpId="0"/>
      <p:bldP spid="321562" grpId="0"/>
      <p:bldP spid="321563" grpId="0"/>
      <p:bldP spid="321564" grpId="0"/>
      <p:bldP spid="321565" grpId="0"/>
      <p:bldP spid="321566" grpId="0"/>
      <p:bldP spid="321567" grpId="0"/>
      <p:bldP spid="321568" grpId="0" animBg="1"/>
      <p:bldP spid="321569" grpId="0" animBg="1"/>
      <p:bldP spid="321570" grpId="0"/>
      <p:bldP spid="321571" grpId="0"/>
      <p:bldP spid="321572" grpId="0"/>
      <p:bldP spid="321573" grpId="0"/>
      <p:bldP spid="321574" grpId="0"/>
      <p:bldP spid="32157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44450"/>
            <a:ext cx="9144000" cy="8366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tr-TR" sz="4400" dirty="0"/>
              <a:t>Example: DFD for Quizzing Software</a:t>
            </a:r>
          </a:p>
        </p:txBody>
      </p:sp>
      <p:sp>
        <p:nvSpPr>
          <p:cNvPr id="50178" name="Rectangle 3"/>
          <p:cNvSpPr>
            <a:spLocks noChangeArrowheads="1"/>
          </p:cNvSpPr>
          <p:nvPr/>
        </p:nvSpPr>
        <p:spPr bwMode="auto">
          <a:xfrm>
            <a:off x="2484438" y="1700213"/>
            <a:ext cx="136683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9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381000" y="2438400"/>
            <a:ext cx="1447800" cy="1371600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 b="1">
                <a:solidFill>
                  <a:schemeClr val="tx1"/>
                </a:solidFill>
                <a:latin typeface="Arial" charset="0"/>
              </a:rPr>
              <a:t>Student</a:t>
            </a:r>
            <a:endParaRPr lang="en-US" altLang="en-US" sz="20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0180" name="Oval 5"/>
          <p:cNvSpPr>
            <a:spLocks noChangeArrowheads="1"/>
          </p:cNvSpPr>
          <p:nvPr/>
        </p:nvSpPr>
        <p:spPr bwMode="auto">
          <a:xfrm>
            <a:off x="3581400" y="838200"/>
            <a:ext cx="1524000" cy="1219200"/>
          </a:xfrm>
          <a:prstGeom prst="ellipse">
            <a:avLst/>
          </a:prstGeom>
          <a:solidFill>
            <a:srgbClr val="CCFF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 b="1">
                <a:solidFill>
                  <a:schemeClr val="tx1"/>
                </a:solidFill>
                <a:latin typeface="Arial" charset="0"/>
              </a:rPr>
              <a:t>Generate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 b="1">
                <a:solidFill>
                  <a:schemeClr val="tx1"/>
                </a:solidFill>
                <a:latin typeface="Arial" charset="0"/>
              </a:rPr>
              <a:t>Quiz</a:t>
            </a:r>
            <a:endParaRPr lang="en-US" altLang="en-US" sz="20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22566" name="Oval 6"/>
          <p:cNvSpPr>
            <a:spLocks noChangeArrowheads="1"/>
          </p:cNvSpPr>
          <p:nvPr/>
        </p:nvSpPr>
        <p:spPr bwMode="auto">
          <a:xfrm>
            <a:off x="3810000" y="3124200"/>
            <a:ext cx="1524000" cy="1219200"/>
          </a:xfrm>
          <a:prstGeom prst="ellipse">
            <a:avLst/>
          </a:prstGeom>
          <a:solidFill>
            <a:srgbClr val="CCFF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 b="1">
                <a:solidFill>
                  <a:schemeClr val="tx1"/>
                </a:solidFill>
                <a:latin typeface="Arial" charset="0"/>
              </a:rPr>
              <a:t>Record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 b="1">
                <a:solidFill>
                  <a:schemeClr val="tx1"/>
                </a:solidFill>
                <a:latin typeface="Arial" charset="0"/>
              </a:rPr>
              <a:t>Answers</a:t>
            </a:r>
            <a:endParaRPr lang="en-US" altLang="en-US" sz="20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22567" name="Oval 7"/>
          <p:cNvSpPr>
            <a:spLocks noChangeArrowheads="1"/>
          </p:cNvSpPr>
          <p:nvPr/>
        </p:nvSpPr>
        <p:spPr bwMode="auto">
          <a:xfrm>
            <a:off x="3810000" y="5410200"/>
            <a:ext cx="1524000" cy="1219200"/>
          </a:xfrm>
          <a:prstGeom prst="ellipse">
            <a:avLst/>
          </a:prstGeom>
          <a:solidFill>
            <a:srgbClr val="CCFF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 b="1">
                <a:solidFill>
                  <a:schemeClr val="tx1"/>
                </a:solidFill>
                <a:latin typeface="Arial" charset="0"/>
              </a:rPr>
              <a:t>Evaluate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 b="1">
                <a:solidFill>
                  <a:schemeClr val="tx1"/>
                </a:solidFill>
                <a:latin typeface="Arial" charset="0"/>
              </a:rPr>
              <a:t>Answers</a:t>
            </a:r>
            <a:endParaRPr lang="en-US" altLang="en-US" sz="2000" b="1">
              <a:solidFill>
                <a:schemeClr val="tx1"/>
              </a:solidFill>
              <a:latin typeface="Arial" charset="0"/>
            </a:endParaRPr>
          </a:p>
        </p:txBody>
      </p:sp>
      <p:graphicFrame>
        <p:nvGraphicFramePr>
          <p:cNvPr id="322568" name="Group 8"/>
          <p:cNvGraphicFramePr>
            <a:graphicFrameLocks noGrp="1"/>
          </p:cNvGraphicFramePr>
          <p:nvPr/>
        </p:nvGraphicFramePr>
        <p:xfrm>
          <a:off x="6553200" y="1219200"/>
          <a:ext cx="1905000" cy="45720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tr-T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</a:rPr>
                        <a:t>Question-Bank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2574" name="Group 14"/>
          <p:cNvGraphicFramePr>
            <a:graphicFrameLocks noGrp="1"/>
          </p:cNvGraphicFramePr>
          <p:nvPr/>
        </p:nvGraphicFramePr>
        <p:xfrm>
          <a:off x="6781800" y="3352800"/>
          <a:ext cx="2209800" cy="436563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6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tr-T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</a:rPr>
                        <a:t>Student Answers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2580" name="Group 20"/>
          <p:cNvGraphicFramePr>
            <a:graphicFrameLocks noGrp="1"/>
          </p:cNvGraphicFramePr>
          <p:nvPr/>
        </p:nvGraphicFramePr>
        <p:xfrm>
          <a:off x="6705600" y="5791200"/>
          <a:ext cx="2209800" cy="457200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tr-T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</a:rPr>
                        <a:t>Correct Answers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195" name="Text Box 26"/>
          <p:cNvSpPr txBox="1">
            <a:spLocks noChangeArrowheads="1"/>
          </p:cNvSpPr>
          <p:nvPr/>
        </p:nvSpPr>
        <p:spPr bwMode="auto">
          <a:xfrm>
            <a:off x="2709863" y="1978025"/>
            <a:ext cx="12430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 b="1">
                <a:solidFill>
                  <a:schemeClr val="tx1"/>
                </a:solidFill>
                <a:latin typeface="Arial" charset="0"/>
              </a:rPr>
              <a:t>question</a:t>
            </a:r>
            <a:br>
              <a:rPr lang="tr-TR" altLang="en-US" sz="2000" b="1">
                <a:solidFill>
                  <a:schemeClr val="tx1"/>
                </a:solidFill>
                <a:latin typeface="Arial" charset="0"/>
              </a:rPr>
            </a:br>
            <a:r>
              <a:rPr lang="tr-TR" altLang="en-US" sz="2000" b="1">
                <a:solidFill>
                  <a:schemeClr val="tx1"/>
                </a:solidFill>
                <a:latin typeface="Arial" charset="0"/>
              </a:rPr>
              <a:t>text</a:t>
            </a:r>
            <a:endParaRPr lang="en-US" altLang="en-US" sz="20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0196" name="Text Box 27"/>
          <p:cNvSpPr txBox="1">
            <a:spLocks noChangeArrowheads="1"/>
          </p:cNvSpPr>
          <p:nvPr/>
        </p:nvSpPr>
        <p:spPr bwMode="auto">
          <a:xfrm>
            <a:off x="1524000" y="1063625"/>
            <a:ext cx="1116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 b="1">
                <a:solidFill>
                  <a:schemeClr val="tx1"/>
                </a:solidFill>
                <a:latin typeface="Arial" charset="0"/>
              </a:rPr>
              <a:t>quiz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 b="1">
                <a:solidFill>
                  <a:schemeClr val="tx1"/>
                </a:solidFill>
                <a:latin typeface="Arial" charset="0"/>
              </a:rPr>
              <a:t>number</a:t>
            </a:r>
            <a:endParaRPr lang="en-US" altLang="en-US" sz="20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0197" name="Line 28"/>
          <p:cNvSpPr>
            <a:spLocks noChangeShapeType="1"/>
          </p:cNvSpPr>
          <p:nvPr/>
        </p:nvSpPr>
        <p:spPr bwMode="auto">
          <a:xfrm flipV="1">
            <a:off x="990600" y="1219200"/>
            <a:ext cx="25908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8" name="Line 29"/>
          <p:cNvSpPr>
            <a:spLocks noChangeShapeType="1"/>
          </p:cNvSpPr>
          <p:nvPr/>
        </p:nvSpPr>
        <p:spPr bwMode="auto">
          <a:xfrm flipV="1">
            <a:off x="1828800" y="1676400"/>
            <a:ext cx="17526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9" name="Text Box 30"/>
          <p:cNvSpPr txBox="1">
            <a:spLocks noChangeArrowheads="1"/>
          </p:cNvSpPr>
          <p:nvPr/>
        </p:nvSpPr>
        <p:spPr bwMode="auto">
          <a:xfrm>
            <a:off x="5148263" y="1444625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 b="1">
                <a:solidFill>
                  <a:schemeClr val="tx1"/>
                </a:solidFill>
                <a:latin typeface="Arial" charset="0"/>
              </a:rPr>
              <a:t>questions</a:t>
            </a:r>
            <a:endParaRPr lang="en-US" altLang="en-US" sz="20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0200" name="Line 31"/>
          <p:cNvSpPr>
            <a:spLocks noChangeShapeType="1"/>
          </p:cNvSpPr>
          <p:nvPr/>
        </p:nvSpPr>
        <p:spPr bwMode="auto">
          <a:xfrm flipV="1">
            <a:off x="5181600" y="1447800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592" name="Text Box 32"/>
          <p:cNvSpPr txBox="1">
            <a:spLocks noChangeArrowheads="1"/>
          </p:cNvSpPr>
          <p:nvPr/>
        </p:nvSpPr>
        <p:spPr bwMode="auto">
          <a:xfrm>
            <a:off x="5410200" y="3121025"/>
            <a:ext cx="1200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 b="1">
                <a:solidFill>
                  <a:schemeClr val="tx1"/>
                </a:solidFill>
                <a:latin typeface="Arial" charset="0"/>
              </a:rPr>
              <a:t>answers</a:t>
            </a:r>
            <a:endParaRPr lang="en-US" altLang="en-US" sz="20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22593" name="Line 33"/>
          <p:cNvSpPr>
            <a:spLocks noChangeShapeType="1"/>
          </p:cNvSpPr>
          <p:nvPr/>
        </p:nvSpPr>
        <p:spPr bwMode="auto">
          <a:xfrm flipV="1">
            <a:off x="5334000" y="35814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594" name="Text Box 34"/>
          <p:cNvSpPr txBox="1">
            <a:spLocks noChangeArrowheads="1"/>
          </p:cNvSpPr>
          <p:nvPr/>
        </p:nvSpPr>
        <p:spPr bwMode="auto">
          <a:xfrm>
            <a:off x="2544763" y="3028950"/>
            <a:ext cx="10747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 b="1">
                <a:solidFill>
                  <a:schemeClr val="tx1"/>
                </a:solidFill>
                <a:latin typeface="Arial" charset="0"/>
              </a:rPr>
              <a:t>choose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 b="1">
                <a:solidFill>
                  <a:schemeClr val="tx1"/>
                </a:solidFill>
                <a:latin typeface="Arial" charset="0"/>
              </a:rPr>
              <a:t>answer</a:t>
            </a:r>
            <a:endParaRPr lang="en-US" altLang="en-US" sz="20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22595" name="Line 35"/>
          <p:cNvSpPr>
            <a:spLocks noChangeShapeType="1"/>
          </p:cNvSpPr>
          <p:nvPr/>
        </p:nvSpPr>
        <p:spPr bwMode="auto">
          <a:xfrm>
            <a:off x="1828800" y="3505200"/>
            <a:ext cx="1981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596" name="Line 36"/>
          <p:cNvSpPr>
            <a:spLocks noChangeShapeType="1"/>
          </p:cNvSpPr>
          <p:nvPr/>
        </p:nvSpPr>
        <p:spPr bwMode="auto">
          <a:xfrm>
            <a:off x="1143000" y="3886200"/>
            <a:ext cx="2590800" cy="213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597" name="Text Box 37"/>
          <p:cNvSpPr txBox="1">
            <a:spLocks noChangeArrowheads="1"/>
          </p:cNvSpPr>
          <p:nvPr/>
        </p:nvSpPr>
        <p:spPr bwMode="auto">
          <a:xfrm>
            <a:off x="684213" y="4933950"/>
            <a:ext cx="19462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 b="1">
                <a:solidFill>
                  <a:schemeClr val="tx1"/>
                </a:solidFill>
                <a:latin typeface="Arial" charset="0"/>
              </a:rPr>
              <a:t>Score results 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 b="1">
                <a:solidFill>
                  <a:schemeClr val="tx1"/>
                </a:solidFill>
                <a:latin typeface="Arial" charset="0"/>
              </a:rPr>
              <a:t>correct/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 b="1">
                <a:solidFill>
                  <a:schemeClr val="tx1"/>
                </a:solidFill>
                <a:latin typeface="Arial" charset="0"/>
              </a:rPr>
              <a:t>incorrect</a:t>
            </a:r>
          </a:p>
        </p:txBody>
      </p:sp>
      <p:sp>
        <p:nvSpPr>
          <p:cNvPr id="322598" name="Text Box 38"/>
          <p:cNvSpPr txBox="1">
            <a:spLocks noChangeArrowheads="1"/>
          </p:cNvSpPr>
          <p:nvPr/>
        </p:nvSpPr>
        <p:spPr bwMode="auto">
          <a:xfrm>
            <a:off x="5486400" y="5407025"/>
            <a:ext cx="1200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 b="1">
                <a:solidFill>
                  <a:schemeClr val="tx1"/>
                </a:solidFill>
                <a:latin typeface="Arial" charset="0"/>
              </a:rPr>
              <a:t>correct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 b="1">
                <a:solidFill>
                  <a:schemeClr val="tx1"/>
                </a:solidFill>
                <a:latin typeface="Arial" charset="0"/>
              </a:rPr>
              <a:t>answers</a:t>
            </a:r>
            <a:endParaRPr lang="en-US" altLang="en-US" sz="20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22599" name="Line 39"/>
          <p:cNvSpPr>
            <a:spLocks noChangeShapeType="1"/>
          </p:cNvSpPr>
          <p:nvPr/>
        </p:nvSpPr>
        <p:spPr bwMode="auto">
          <a:xfrm flipV="1">
            <a:off x="5334000" y="6096000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600" name="Line 40"/>
          <p:cNvSpPr>
            <a:spLocks noChangeShapeType="1"/>
          </p:cNvSpPr>
          <p:nvPr/>
        </p:nvSpPr>
        <p:spPr bwMode="auto">
          <a:xfrm flipV="1">
            <a:off x="4953000" y="3810000"/>
            <a:ext cx="25146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601" name="Text Box 41"/>
          <p:cNvSpPr txBox="1">
            <a:spLocks noChangeArrowheads="1"/>
          </p:cNvSpPr>
          <p:nvPr/>
        </p:nvSpPr>
        <p:spPr bwMode="auto">
          <a:xfrm>
            <a:off x="6400800" y="4324350"/>
            <a:ext cx="1200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 b="1">
                <a:solidFill>
                  <a:schemeClr val="tx1"/>
                </a:solidFill>
                <a:latin typeface="Arial" charset="0"/>
              </a:rPr>
              <a:t>student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 b="1">
                <a:solidFill>
                  <a:schemeClr val="tx1"/>
                </a:solidFill>
                <a:latin typeface="Arial" charset="0"/>
              </a:rPr>
              <a:t>answers</a:t>
            </a:r>
            <a:endParaRPr lang="en-US" altLang="en-US" sz="20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0211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5021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F33382-11D1-8D47-94A6-C5667A1DA092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6" grpId="0" animBg="1"/>
      <p:bldP spid="322567" grpId="0" animBg="1"/>
      <p:bldP spid="322592" grpId="0"/>
      <p:bldP spid="322593" grpId="0" animBg="1"/>
      <p:bldP spid="322594" grpId="0"/>
      <p:bldP spid="322595" grpId="0" animBg="1"/>
      <p:bldP spid="322596" grpId="0" animBg="1"/>
      <p:bldP spid="322597" grpId="0"/>
      <p:bldP spid="322598" grpId="0"/>
      <p:bldP spid="322599" grpId="0" animBg="1"/>
      <p:bldP spid="322600" grpId="0" animBg="1"/>
      <p:bldP spid="32260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3288"/>
            <a:ext cx="9144000" cy="538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r-TR" dirty="0" smtClean="0"/>
              <a:t>Example: DFD for Employees</a:t>
            </a:r>
            <a:endParaRPr lang="tr-TR" dirty="0"/>
          </a:p>
        </p:txBody>
      </p:sp>
      <p:sp>
        <p:nvSpPr>
          <p:cNvPr id="5222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5222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07470A8-5549-1449-AE90-86D515BCCEE3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3"/>
          <p:cNvSpPr txBox="1">
            <a:spLocks noChangeArrowheads="1"/>
          </p:cNvSpPr>
          <p:nvPr/>
        </p:nvSpPr>
        <p:spPr bwMode="auto">
          <a:xfrm>
            <a:off x="2782888" y="981075"/>
            <a:ext cx="17176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Offered course</a:t>
            </a:r>
            <a:endParaRPr lang="en-AU" altLang="en-US" sz="2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3250" name="Oval 4"/>
          <p:cNvSpPr>
            <a:spLocks noChangeArrowheads="1"/>
          </p:cNvSpPr>
          <p:nvPr/>
        </p:nvSpPr>
        <p:spPr bwMode="auto">
          <a:xfrm>
            <a:off x="801688" y="1195388"/>
            <a:ext cx="2011362" cy="982662"/>
          </a:xfrm>
          <a:prstGeom prst="ellipse">
            <a:avLst/>
          </a:prstGeom>
          <a:solidFill>
            <a:srgbClr val="CC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1.Schedule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course</a:t>
            </a:r>
          </a:p>
        </p:txBody>
      </p:sp>
      <p:sp>
        <p:nvSpPr>
          <p:cNvPr id="53251" name="Text Box 5"/>
          <p:cNvSpPr txBox="1">
            <a:spLocks noChangeArrowheads="1"/>
          </p:cNvSpPr>
          <p:nvPr/>
        </p:nvSpPr>
        <p:spPr bwMode="auto">
          <a:xfrm>
            <a:off x="4356100" y="1195388"/>
            <a:ext cx="1511300" cy="863600"/>
          </a:xfrm>
          <a:prstGeom prst="rect">
            <a:avLst/>
          </a:prstGeom>
          <a:solidFill>
            <a:srgbClr val="66C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Academic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department</a:t>
            </a:r>
            <a:endParaRPr lang="en-AU" altLang="en-US" sz="2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3252" name="Line 6"/>
          <p:cNvSpPr>
            <a:spLocks noChangeShapeType="1"/>
          </p:cNvSpPr>
          <p:nvPr/>
        </p:nvSpPr>
        <p:spPr bwMode="auto">
          <a:xfrm flipV="1">
            <a:off x="2843213" y="1700213"/>
            <a:ext cx="1512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253" name="Text Box 8"/>
          <p:cNvSpPr txBox="1">
            <a:spLocks noChangeArrowheads="1"/>
          </p:cNvSpPr>
          <p:nvPr/>
        </p:nvSpPr>
        <p:spPr bwMode="auto">
          <a:xfrm>
            <a:off x="1189038" y="2995613"/>
            <a:ext cx="1987550" cy="39687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Offered courses</a:t>
            </a:r>
            <a:endParaRPr lang="en-AU" altLang="en-US" sz="2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3254" name="Line 10"/>
          <p:cNvSpPr>
            <a:spLocks noChangeShapeType="1"/>
          </p:cNvSpPr>
          <p:nvPr/>
        </p:nvSpPr>
        <p:spPr bwMode="auto">
          <a:xfrm flipH="1">
            <a:off x="1835150" y="2133600"/>
            <a:ext cx="0" cy="7921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691" name="Oval 11"/>
          <p:cNvSpPr>
            <a:spLocks noChangeArrowheads="1"/>
          </p:cNvSpPr>
          <p:nvPr/>
        </p:nvSpPr>
        <p:spPr bwMode="auto">
          <a:xfrm>
            <a:off x="4327525" y="2833688"/>
            <a:ext cx="1431925" cy="982662"/>
          </a:xfrm>
          <a:prstGeom prst="ellipse">
            <a:avLst/>
          </a:prstGeom>
          <a:solidFill>
            <a:srgbClr val="CC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2.Enroll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student</a:t>
            </a:r>
          </a:p>
        </p:txBody>
      </p:sp>
      <p:sp>
        <p:nvSpPr>
          <p:cNvPr id="327692" name="Text Box 12"/>
          <p:cNvSpPr txBox="1">
            <a:spLocks noChangeArrowheads="1"/>
          </p:cNvSpPr>
          <p:nvPr/>
        </p:nvSpPr>
        <p:spPr bwMode="auto">
          <a:xfrm>
            <a:off x="7308850" y="2851150"/>
            <a:ext cx="1511300" cy="936625"/>
          </a:xfrm>
          <a:prstGeom prst="rect">
            <a:avLst/>
          </a:prstGeom>
          <a:solidFill>
            <a:srgbClr val="66C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Student</a:t>
            </a:r>
            <a:endParaRPr lang="en-AU" altLang="en-US" sz="2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27693" name="Text Box 13"/>
          <p:cNvSpPr txBox="1">
            <a:spLocks noChangeArrowheads="1"/>
          </p:cNvSpPr>
          <p:nvPr/>
        </p:nvSpPr>
        <p:spPr bwMode="auto">
          <a:xfrm>
            <a:off x="1908175" y="4148138"/>
            <a:ext cx="2259013" cy="39687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Course enrollment</a:t>
            </a:r>
            <a:endParaRPr lang="en-AU" altLang="en-US" sz="2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27695" name="Line 15"/>
          <p:cNvSpPr>
            <a:spLocks noChangeShapeType="1"/>
          </p:cNvSpPr>
          <p:nvPr/>
        </p:nvSpPr>
        <p:spPr bwMode="auto">
          <a:xfrm>
            <a:off x="3276600" y="3267075"/>
            <a:ext cx="10810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696" name="Line 16"/>
          <p:cNvSpPr>
            <a:spLocks noChangeShapeType="1"/>
          </p:cNvSpPr>
          <p:nvPr/>
        </p:nvSpPr>
        <p:spPr bwMode="auto">
          <a:xfrm flipH="1">
            <a:off x="2987675" y="3500438"/>
            <a:ext cx="1368425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697" name="Line 17"/>
          <p:cNvSpPr>
            <a:spLocks noChangeShapeType="1"/>
          </p:cNvSpPr>
          <p:nvPr/>
        </p:nvSpPr>
        <p:spPr bwMode="auto">
          <a:xfrm flipH="1">
            <a:off x="5653088" y="3500438"/>
            <a:ext cx="16573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698" name="Text Box 18"/>
          <p:cNvSpPr txBox="1">
            <a:spLocks noChangeArrowheads="1"/>
          </p:cNvSpPr>
          <p:nvPr/>
        </p:nvSpPr>
        <p:spPr bwMode="auto">
          <a:xfrm>
            <a:off x="5508625" y="3608388"/>
            <a:ext cx="1717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Schedule</a:t>
            </a:r>
            <a:endParaRPr lang="en-AU" altLang="en-US" sz="2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27699" name="Line 19"/>
          <p:cNvSpPr>
            <a:spLocks noChangeShapeType="1"/>
          </p:cNvSpPr>
          <p:nvPr/>
        </p:nvSpPr>
        <p:spPr bwMode="auto">
          <a:xfrm flipV="1">
            <a:off x="5653088" y="3140075"/>
            <a:ext cx="15843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700" name="Text Box 20"/>
          <p:cNvSpPr txBox="1">
            <a:spLocks noChangeArrowheads="1"/>
          </p:cNvSpPr>
          <p:nvPr/>
        </p:nvSpPr>
        <p:spPr bwMode="auto">
          <a:xfrm>
            <a:off x="5437188" y="2349500"/>
            <a:ext cx="17176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Enrollment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request</a:t>
            </a:r>
            <a:endParaRPr lang="en-AU" altLang="en-US" sz="2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27702" name="Text Box 22"/>
          <p:cNvSpPr txBox="1">
            <a:spLocks noChangeArrowheads="1"/>
          </p:cNvSpPr>
          <p:nvPr/>
        </p:nvSpPr>
        <p:spPr bwMode="auto">
          <a:xfrm>
            <a:off x="4643438" y="4651375"/>
            <a:ext cx="1873250" cy="39687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Student</a:t>
            </a:r>
            <a:endParaRPr lang="en-AU" altLang="en-US" sz="2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27704" name="Line 24"/>
          <p:cNvSpPr>
            <a:spLocks noChangeShapeType="1"/>
          </p:cNvSpPr>
          <p:nvPr/>
        </p:nvSpPr>
        <p:spPr bwMode="auto">
          <a:xfrm>
            <a:off x="5076825" y="3860800"/>
            <a:ext cx="503238" cy="7921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705" name="Oval 25"/>
          <p:cNvSpPr>
            <a:spLocks noChangeArrowheads="1"/>
          </p:cNvSpPr>
          <p:nvPr/>
        </p:nvSpPr>
        <p:spPr bwMode="auto">
          <a:xfrm>
            <a:off x="153988" y="5011738"/>
            <a:ext cx="1849437" cy="982662"/>
          </a:xfrm>
          <a:prstGeom prst="ellipse">
            <a:avLst/>
          </a:prstGeom>
          <a:solidFill>
            <a:srgbClr val="CC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3.Produce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Class list</a:t>
            </a:r>
          </a:p>
        </p:txBody>
      </p:sp>
      <p:sp>
        <p:nvSpPr>
          <p:cNvPr id="327706" name="Text Box 26"/>
          <p:cNvSpPr txBox="1">
            <a:spLocks noChangeArrowheads="1"/>
          </p:cNvSpPr>
          <p:nvPr/>
        </p:nvSpPr>
        <p:spPr bwMode="auto">
          <a:xfrm>
            <a:off x="3817938" y="5514975"/>
            <a:ext cx="1511300" cy="793750"/>
          </a:xfrm>
          <a:prstGeom prst="rect">
            <a:avLst/>
          </a:prstGeom>
          <a:solidFill>
            <a:srgbClr val="66C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Teacher</a:t>
            </a:r>
            <a:endParaRPr lang="en-AU" altLang="en-US" sz="2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27707" name="Line 27"/>
          <p:cNvSpPr>
            <a:spLocks noChangeShapeType="1"/>
          </p:cNvSpPr>
          <p:nvPr/>
        </p:nvSpPr>
        <p:spPr bwMode="auto">
          <a:xfrm flipH="1">
            <a:off x="973138" y="3427413"/>
            <a:ext cx="647700" cy="158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708" name="Line 28"/>
          <p:cNvSpPr>
            <a:spLocks noChangeShapeType="1"/>
          </p:cNvSpPr>
          <p:nvPr/>
        </p:nvSpPr>
        <p:spPr bwMode="auto">
          <a:xfrm flipH="1">
            <a:off x="1692275" y="4579938"/>
            <a:ext cx="1223963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709" name="Line 29"/>
          <p:cNvSpPr>
            <a:spLocks noChangeShapeType="1"/>
          </p:cNvSpPr>
          <p:nvPr/>
        </p:nvSpPr>
        <p:spPr bwMode="auto">
          <a:xfrm flipH="1">
            <a:off x="1979613" y="4868863"/>
            <a:ext cx="2663825" cy="574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710" name="Line 30"/>
          <p:cNvSpPr>
            <a:spLocks noChangeShapeType="1"/>
          </p:cNvSpPr>
          <p:nvPr/>
        </p:nvSpPr>
        <p:spPr bwMode="auto">
          <a:xfrm>
            <a:off x="1835150" y="5803900"/>
            <a:ext cx="1982788" cy="190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711" name="Text Box 31"/>
          <p:cNvSpPr txBox="1">
            <a:spLocks noChangeArrowheads="1"/>
          </p:cNvSpPr>
          <p:nvPr/>
        </p:nvSpPr>
        <p:spPr bwMode="auto">
          <a:xfrm>
            <a:off x="1692275" y="5976938"/>
            <a:ext cx="1717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Class list</a:t>
            </a:r>
            <a:endParaRPr lang="en-AU" altLang="en-US" sz="2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3273" name="Line 7"/>
          <p:cNvSpPr>
            <a:spLocks noChangeShapeType="1"/>
          </p:cNvSpPr>
          <p:nvPr/>
        </p:nvSpPr>
        <p:spPr bwMode="auto">
          <a:xfrm flipV="1">
            <a:off x="1247775" y="2997200"/>
            <a:ext cx="18557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274" name="Line 9"/>
          <p:cNvSpPr>
            <a:spLocks noChangeShapeType="1"/>
          </p:cNvSpPr>
          <p:nvPr/>
        </p:nvSpPr>
        <p:spPr bwMode="auto">
          <a:xfrm flipV="1">
            <a:off x="1263650" y="3427413"/>
            <a:ext cx="18557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694" name="Line 14"/>
          <p:cNvSpPr>
            <a:spLocks noChangeShapeType="1"/>
          </p:cNvSpPr>
          <p:nvPr/>
        </p:nvSpPr>
        <p:spPr bwMode="auto">
          <a:xfrm>
            <a:off x="1908175" y="4579938"/>
            <a:ext cx="21605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701" name="Line 21"/>
          <p:cNvSpPr>
            <a:spLocks noChangeShapeType="1"/>
          </p:cNvSpPr>
          <p:nvPr/>
        </p:nvSpPr>
        <p:spPr bwMode="auto">
          <a:xfrm flipV="1">
            <a:off x="4645025" y="4652963"/>
            <a:ext cx="18557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703" name="Line 23"/>
          <p:cNvSpPr>
            <a:spLocks noChangeShapeType="1"/>
          </p:cNvSpPr>
          <p:nvPr/>
        </p:nvSpPr>
        <p:spPr bwMode="auto">
          <a:xfrm flipV="1">
            <a:off x="4660900" y="5083175"/>
            <a:ext cx="18557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712" name="Line 32"/>
          <p:cNvSpPr>
            <a:spLocks noChangeShapeType="1"/>
          </p:cNvSpPr>
          <p:nvPr/>
        </p:nvSpPr>
        <p:spPr bwMode="auto">
          <a:xfrm flipV="1">
            <a:off x="1908175" y="4148138"/>
            <a:ext cx="21605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r-TR" dirty="0" smtClean="0"/>
              <a:t>Example: DFD for Courses</a:t>
            </a:r>
            <a:endParaRPr lang="tr-TR" dirty="0"/>
          </a:p>
        </p:txBody>
      </p:sp>
      <p:sp>
        <p:nvSpPr>
          <p:cNvPr id="5328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5328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BC0128-1CAC-5D47-B5EA-88CD264AFE31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91" grpId="0" animBg="1"/>
      <p:bldP spid="327692" grpId="0" animBg="1"/>
      <p:bldP spid="327693" grpId="0" animBg="1"/>
      <p:bldP spid="327695" grpId="0" animBg="1"/>
      <p:bldP spid="327696" grpId="0" animBg="1"/>
      <p:bldP spid="327697" grpId="0" animBg="1"/>
      <p:bldP spid="327698" grpId="0"/>
      <p:bldP spid="327699" grpId="0" animBg="1"/>
      <p:bldP spid="327700" grpId="0"/>
      <p:bldP spid="327702" grpId="0" animBg="1"/>
      <p:bldP spid="327704" grpId="0" animBg="1"/>
      <p:bldP spid="327705" grpId="0" animBg="1"/>
      <p:bldP spid="327706" grpId="0" animBg="1"/>
      <p:bldP spid="327707" grpId="0" animBg="1"/>
      <p:bldP spid="327708" grpId="0" animBg="1"/>
      <p:bldP spid="327709" grpId="0" animBg="1"/>
      <p:bldP spid="327710" grpId="0" animBg="1"/>
      <p:bldP spid="327711" grpId="0"/>
      <p:bldP spid="327694" grpId="0" animBg="1"/>
      <p:bldP spid="327701" grpId="0" animBg="1"/>
      <p:bldP spid="327703" grpId="0" animBg="1"/>
      <p:bldP spid="3277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Arc 2"/>
          <p:cNvSpPr>
            <a:spLocks/>
          </p:cNvSpPr>
          <p:nvPr/>
        </p:nvSpPr>
        <p:spPr bwMode="auto">
          <a:xfrm>
            <a:off x="5092700" y="2300288"/>
            <a:ext cx="825500" cy="1671637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76200" cap="rnd">
            <a:solidFill>
              <a:schemeClr val="tx1"/>
            </a:solidFill>
            <a:round/>
            <a:headEnd/>
            <a:tailEnd type="triangle" w="med" len="med"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1779" name="Rectangle 3"/>
          <p:cNvSpPr>
            <a:spLocks noChangeArrowheads="1"/>
          </p:cNvSpPr>
          <p:nvPr/>
        </p:nvSpPr>
        <p:spPr bwMode="auto">
          <a:xfrm>
            <a:off x="5934075" y="2565400"/>
            <a:ext cx="23145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b="1" i="1">
                <a:solidFill>
                  <a:srgbClr val="FF0000"/>
                </a:solidFill>
                <a:latin typeface="Arial" charset="0"/>
              </a:rPr>
              <a:t>Maps into</a:t>
            </a:r>
          </a:p>
        </p:txBody>
      </p:sp>
      <p:sp>
        <p:nvSpPr>
          <p:cNvPr id="155653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55638" y="177800"/>
            <a:ext cx="8197850" cy="56673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en-US" sz="4900" dirty="0"/>
              <a:t>DFDs: A Look Ahead</a:t>
            </a:r>
          </a:p>
        </p:txBody>
      </p:sp>
      <p:sp>
        <p:nvSpPr>
          <p:cNvPr id="53253" name="Oval 5"/>
          <p:cNvSpPr>
            <a:spLocks noChangeArrowheads="1"/>
          </p:cNvSpPr>
          <p:nvPr/>
        </p:nvSpPr>
        <p:spPr bwMode="auto">
          <a:xfrm>
            <a:off x="2032000" y="1939925"/>
            <a:ext cx="431800" cy="428625"/>
          </a:xfrm>
          <a:prstGeom prst="ellipse">
            <a:avLst/>
          </a:prstGeom>
          <a:solidFill>
            <a:srgbClr val="FFCC66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tr-TR" altLang="en-US" sz="9600" smtClean="0"/>
          </a:p>
        </p:txBody>
      </p:sp>
      <p:sp>
        <p:nvSpPr>
          <p:cNvPr id="53254" name="Oval 6"/>
          <p:cNvSpPr>
            <a:spLocks noChangeArrowheads="1"/>
          </p:cNvSpPr>
          <p:nvPr/>
        </p:nvSpPr>
        <p:spPr bwMode="auto">
          <a:xfrm>
            <a:off x="2794000" y="1685925"/>
            <a:ext cx="431800" cy="428625"/>
          </a:xfrm>
          <a:prstGeom prst="ellipse">
            <a:avLst/>
          </a:prstGeom>
          <a:solidFill>
            <a:srgbClr val="FFCC66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tr-TR" altLang="en-US" sz="9600" smtClean="0"/>
          </a:p>
        </p:txBody>
      </p:sp>
      <p:sp>
        <p:nvSpPr>
          <p:cNvPr id="53255" name="Oval 7"/>
          <p:cNvSpPr>
            <a:spLocks noChangeArrowheads="1"/>
          </p:cNvSpPr>
          <p:nvPr/>
        </p:nvSpPr>
        <p:spPr bwMode="auto">
          <a:xfrm>
            <a:off x="3581400" y="1508125"/>
            <a:ext cx="431800" cy="428625"/>
          </a:xfrm>
          <a:prstGeom prst="ellipse">
            <a:avLst/>
          </a:prstGeom>
          <a:solidFill>
            <a:srgbClr val="FFCC66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tr-TR" altLang="en-US" sz="9600" smtClean="0"/>
          </a:p>
        </p:txBody>
      </p:sp>
      <p:sp>
        <p:nvSpPr>
          <p:cNvPr id="53256" name="Oval 8"/>
          <p:cNvSpPr>
            <a:spLocks noChangeArrowheads="1"/>
          </p:cNvSpPr>
          <p:nvPr/>
        </p:nvSpPr>
        <p:spPr bwMode="auto">
          <a:xfrm>
            <a:off x="3365500" y="2181225"/>
            <a:ext cx="431800" cy="428625"/>
          </a:xfrm>
          <a:prstGeom prst="ellipse">
            <a:avLst/>
          </a:prstGeom>
          <a:solidFill>
            <a:srgbClr val="FFCC66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tr-TR" altLang="en-US" sz="9600" smtClean="0"/>
          </a:p>
        </p:txBody>
      </p:sp>
      <p:sp>
        <p:nvSpPr>
          <p:cNvPr id="53257" name="Oval 9"/>
          <p:cNvSpPr>
            <a:spLocks noChangeArrowheads="1"/>
          </p:cNvSpPr>
          <p:nvPr/>
        </p:nvSpPr>
        <p:spPr bwMode="auto">
          <a:xfrm>
            <a:off x="3924300" y="2790825"/>
            <a:ext cx="431800" cy="428625"/>
          </a:xfrm>
          <a:prstGeom prst="ellipse">
            <a:avLst/>
          </a:prstGeom>
          <a:solidFill>
            <a:srgbClr val="FFCC66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tr-TR" altLang="en-US" sz="9600" smtClean="0"/>
          </a:p>
        </p:txBody>
      </p:sp>
      <p:sp>
        <p:nvSpPr>
          <p:cNvPr id="53258" name="Oval 10"/>
          <p:cNvSpPr>
            <a:spLocks noChangeArrowheads="1"/>
          </p:cNvSpPr>
          <p:nvPr/>
        </p:nvSpPr>
        <p:spPr bwMode="auto">
          <a:xfrm>
            <a:off x="4394200" y="1546225"/>
            <a:ext cx="431800" cy="428625"/>
          </a:xfrm>
          <a:prstGeom prst="ellipse">
            <a:avLst/>
          </a:prstGeom>
          <a:solidFill>
            <a:srgbClr val="FFCC66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tr-TR" altLang="en-US" sz="9600" smtClean="0"/>
          </a:p>
        </p:txBody>
      </p:sp>
      <p:sp>
        <p:nvSpPr>
          <p:cNvPr id="56330" name="Line 11"/>
          <p:cNvSpPr>
            <a:spLocks noChangeShapeType="1"/>
          </p:cNvSpPr>
          <p:nvPr/>
        </p:nvSpPr>
        <p:spPr bwMode="auto">
          <a:xfrm flipV="1">
            <a:off x="1727200" y="2268538"/>
            <a:ext cx="304800" cy="165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1" name="Line 12"/>
          <p:cNvSpPr>
            <a:spLocks noChangeShapeType="1"/>
          </p:cNvSpPr>
          <p:nvPr/>
        </p:nvSpPr>
        <p:spPr bwMode="auto">
          <a:xfrm flipV="1">
            <a:off x="2476500" y="1938338"/>
            <a:ext cx="304800" cy="165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2" name="Line 13"/>
          <p:cNvSpPr>
            <a:spLocks noChangeShapeType="1"/>
          </p:cNvSpPr>
          <p:nvPr/>
        </p:nvSpPr>
        <p:spPr bwMode="auto">
          <a:xfrm flipV="1">
            <a:off x="3238500" y="1736725"/>
            <a:ext cx="317500" cy="87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3" name="Line 14"/>
          <p:cNvSpPr>
            <a:spLocks noChangeShapeType="1"/>
          </p:cNvSpPr>
          <p:nvPr/>
        </p:nvSpPr>
        <p:spPr bwMode="auto">
          <a:xfrm>
            <a:off x="4038600" y="1736725"/>
            <a:ext cx="330200" cy="111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4" name="Line 15"/>
          <p:cNvSpPr>
            <a:spLocks noChangeShapeType="1"/>
          </p:cNvSpPr>
          <p:nvPr/>
        </p:nvSpPr>
        <p:spPr bwMode="auto">
          <a:xfrm>
            <a:off x="4851400" y="1811338"/>
            <a:ext cx="330200" cy="12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5" name="Line 16"/>
          <p:cNvSpPr>
            <a:spLocks noChangeShapeType="1"/>
          </p:cNvSpPr>
          <p:nvPr/>
        </p:nvSpPr>
        <p:spPr bwMode="auto">
          <a:xfrm>
            <a:off x="3136900" y="2130425"/>
            <a:ext cx="228600" cy="149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5" name="Oval 17"/>
          <p:cNvSpPr>
            <a:spLocks noChangeArrowheads="1"/>
          </p:cNvSpPr>
          <p:nvPr/>
        </p:nvSpPr>
        <p:spPr bwMode="auto">
          <a:xfrm>
            <a:off x="4292600" y="2257425"/>
            <a:ext cx="431800" cy="428625"/>
          </a:xfrm>
          <a:prstGeom prst="ellipse">
            <a:avLst/>
          </a:prstGeom>
          <a:solidFill>
            <a:srgbClr val="FFCC66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tr-TR" altLang="en-US" sz="9600" smtClean="0"/>
          </a:p>
        </p:txBody>
      </p:sp>
      <p:sp>
        <p:nvSpPr>
          <p:cNvPr id="56337" name="Line 18"/>
          <p:cNvSpPr>
            <a:spLocks noChangeShapeType="1"/>
          </p:cNvSpPr>
          <p:nvPr/>
        </p:nvSpPr>
        <p:spPr bwMode="auto">
          <a:xfrm>
            <a:off x="3733800" y="2574925"/>
            <a:ext cx="228600" cy="212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8" name="Line 19"/>
          <p:cNvSpPr>
            <a:spLocks noChangeShapeType="1"/>
          </p:cNvSpPr>
          <p:nvPr/>
        </p:nvSpPr>
        <p:spPr bwMode="auto">
          <a:xfrm>
            <a:off x="4330700" y="3184525"/>
            <a:ext cx="228600" cy="212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9" name="Line 20"/>
          <p:cNvSpPr>
            <a:spLocks noChangeShapeType="1"/>
          </p:cNvSpPr>
          <p:nvPr/>
        </p:nvSpPr>
        <p:spPr bwMode="auto">
          <a:xfrm flipV="1">
            <a:off x="4762500" y="2484438"/>
            <a:ext cx="304800" cy="12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0" name="Line 21"/>
          <p:cNvSpPr>
            <a:spLocks noChangeShapeType="1"/>
          </p:cNvSpPr>
          <p:nvPr/>
        </p:nvSpPr>
        <p:spPr bwMode="auto">
          <a:xfrm>
            <a:off x="3822700" y="2436813"/>
            <a:ext cx="431800" cy="206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1798" name="Rectangle 22"/>
          <p:cNvSpPr>
            <a:spLocks noChangeArrowheads="1"/>
          </p:cNvSpPr>
          <p:nvPr/>
        </p:nvSpPr>
        <p:spPr bwMode="auto">
          <a:xfrm>
            <a:off x="5664200" y="4022725"/>
            <a:ext cx="469900" cy="314325"/>
          </a:xfrm>
          <a:prstGeom prst="rect">
            <a:avLst/>
          </a:prstGeom>
          <a:solidFill>
            <a:srgbClr val="009999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tr-TR" altLang="en-US" sz="9600" smtClean="0"/>
          </a:p>
        </p:txBody>
      </p:sp>
      <p:sp>
        <p:nvSpPr>
          <p:cNvPr id="331799" name="Rectangle 23"/>
          <p:cNvSpPr>
            <a:spLocks noChangeArrowheads="1"/>
          </p:cNvSpPr>
          <p:nvPr/>
        </p:nvSpPr>
        <p:spPr bwMode="auto">
          <a:xfrm>
            <a:off x="5029200" y="4494213"/>
            <a:ext cx="469900" cy="314325"/>
          </a:xfrm>
          <a:prstGeom prst="rect">
            <a:avLst/>
          </a:prstGeom>
          <a:solidFill>
            <a:srgbClr val="009999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tr-TR" altLang="en-US" sz="9600" smtClean="0"/>
          </a:p>
        </p:txBody>
      </p:sp>
      <p:sp>
        <p:nvSpPr>
          <p:cNvPr id="331800" name="Rectangle 24"/>
          <p:cNvSpPr>
            <a:spLocks noChangeArrowheads="1"/>
          </p:cNvSpPr>
          <p:nvPr/>
        </p:nvSpPr>
        <p:spPr bwMode="auto">
          <a:xfrm>
            <a:off x="5689600" y="4494213"/>
            <a:ext cx="469900" cy="314325"/>
          </a:xfrm>
          <a:prstGeom prst="rect">
            <a:avLst/>
          </a:prstGeom>
          <a:solidFill>
            <a:srgbClr val="009999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tr-TR" altLang="en-US" sz="9600" smtClean="0"/>
          </a:p>
        </p:txBody>
      </p:sp>
      <p:sp>
        <p:nvSpPr>
          <p:cNvPr id="331801" name="Rectangle 25"/>
          <p:cNvSpPr>
            <a:spLocks noChangeArrowheads="1"/>
          </p:cNvSpPr>
          <p:nvPr/>
        </p:nvSpPr>
        <p:spPr bwMode="auto">
          <a:xfrm>
            <a:off x="6324600" y="4494213"/>
            <a:ext cx="469900" cy="314325"/>
          </a:xfrm>
          <a:prstGeom prst="rect">
            <a:avLst/>
          </a:prstGeom>
          <a:solidFill>
            <a:srgbClr val="009999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tr-TR" altLang="en-US" sz="9600" smtClean="0"/>
          </a:p>
        </p:txBody>
      </p:sp>
      <p:sp>
        <p:nvSpPr>
          <p:cNvPr id="331802" name="Rectangle 26"/>
          <p:cNvSpPr>
            <a:spLocks noChangeArrowheads="1"/>
          </p:cNvSpPr>
          <p:nvPr/>
        </p:nvSpPr>
        <p:spPr bwMode="auto">
          <a:xfrm>
            <a:off x="4305300" y="5114925"/>
            <a:ext cx="469900" cy="314325"/>
          </a:xfrm>
          <a:prstGeom prst="rect">
            <a:avLst/>
          </a:prstGeom>
          <a:solidFill>
            <a:srgbClr val="009999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tr-TR" altLang="en-US" sz="9600" smtClean="0"/>
          </a:p>
        </p:txBody>
      </p:sp>
      <p:sp>
        <p:nvSpPr>
          <p:cNvPr id="331803" name="Rectangle 27"/>
          <p:cNvSpPr>
            <a:spLocks noChangeArrowheads="1"/>
          </p:cNvSpPr>
          <p:nvPr/>
        </p:nvSpPr>
        <p:spPr bwMode="auto">
          <a:xfrm>
            <a:off x="4864100" y="5114925"/>
            <a:ext cx="469900" cy="314325"/>
          </a:xfrm>
          <a:prstGeom prst="rect">
            <a:avLst/>
          </a:prstGeom>
          <a:solidFill>
            <a:srgbClr val="009999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tr-TR" altLang="en-US" sz="9600" smtClean="0"/>
          </a:p>
        </p:txBody>
      </p:sp>
      <p:sp>
        <p:nvSpPr>
          <p:cNvPr id="331804" name="Rectangle 28"/>
          <p:cNvSpPr>
            <a:spLocks noChangeArrowheads="1"/>
          </p:cNvSpPr>
          <p:nvPr/>
        </p:nvSpPr>
        <p:spPr bwMode="auto">
          <a:xfrm>
            <a:off x="5422900" y="5114925"/>
            <a:ext cx="469900" cy="314325"/>
          </a:xfrm>
          <a:prstGeom prst="rect">
            <a:avLst/>
          </a:prstGeom>
          <a:solidFill>
            <a:srgbClr val="009999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tr-TR" altLang="en-US" sz="9600" smtClean="0"/>
          </a:p>
        </p:txBody>
      </p:sp>
      <p:sp>
        <p:nvSpPr>
          <p:cNvPr id="331805" name="Rectangle 29"/>
          <p:cNvSpPr>
            <a:spLocks noChangeArrowheads="1"/>
          </p:cNvSpPr>
          <p:nvPr/>
        </p:nvSpPr>
        <p:spPr bwMode="auto">
          <a:xfrm>
            <a:off x="5981700" y="5114925"/>
            <a:ext cx="469900" cy="314325"/>
          </a:xfrm>
          <a:prstGeom prst="rect">
            <a:avLst/>
          </a:prstGeom>
          <a:solidFill>
            <a:srgbClr val="009999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tr-TR" altLang="en-US" sz="9600" smtClean="0"/>
          </a:p>
        </p:txBody>
      </p:sp>
      <p:sp>
        <p:nvSpPr>
          <p:cNvPr id="331806" name="Rectangle 30"/>
          <p:cNvSpPr>
            <a:spLocks noChangeArrowheads="1"/>
          </p:cNvSpPr>
          <p:nvPr/>
        </p:nvSpPr>
        <p:spPr bwMode="auto">
          <a:xfrm>
            <a:off x="6540500" y="5114925"/>
            <a:ext cx="469900" cy="314325"/>
          </a:xfrm>
          <a:prstGeom prst="rect">
            <a:avLst/>
          </a:prstGeom>
          <a:solidFill>
            <a:srgbClr val="009999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tr-TR" altLang="en-US" sz="9600" smtClean="0"/>
          </a:p>
        </p:txBody>
      </p:sp>
      <p:sp>
        <p:nvSpPr>
          <p:cNvPr id="331807" name="Rectangle 31"/>
          <p:cNvSpPr>
            <a:spLocks noChangeArrowheads="1"/>
          </p:cNvSpPr>
          <p:nvPr/>
        </p:nvSpPr>
        <p:spPr bwMode="auto">
          <a:xfrm>
            <a:off x="7099300" y="5114925"/>
            <a:ext cx="469900" cy="314325"/>
          </a:xfrm>
          <a:prstGeom prst="rect">
            <a:avLst/>
          </a:prstGeom>
          <a:solidFill>
            <a:srgbClr val="009999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tr-TR" altLang="en-US" sz="9600" smtClean="0"/>
          </a:p>
        </p:txBody>
      </p:sp>
      <p:sp>
        <p:nvSpPr>
          <p:cNvPr id="331808" name="Rectangle 32"/>
          <p:cNvSpPr>
            <a:spLocks noChangeArrowheads="1"/>
          </p:cNvSpPr>
          <p:nvPr/>
        </p:nvSpPr>
        <p:spPr bwMode="auto">
          <a:xfrm>
            <a:off x="1331913" y="3068638"/>
            <a:ext cx="2416175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tr-TR" sz="24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A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nalysis model</a:t>
            </a:r>
          </a:p>
        </p:txBody>
      </p:sp>
      <p:sp>
        <p:nvSpPr>
          <p:cNvPr id="331809" name="Rectangle 33"/>
          <p:cNvSpPr>
            <a:spLocks noChangeArrowheads="1"/>
          </p:cNvSpPr>
          <p:nvPr/>
        </p:nvSpPr>
        <p:spPr bwMode="auto">
          <a:xfrm>
            <a:off x="5003800" y="5661025"/>
            <a:ext cx="2178050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tr-TR" sz="24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D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esign model</a:t>
            </a:r>
          </a:p>
        </p:txBody>
      </p:sp>
      <p:sp>
        <p:nvSpPr>
          <p:cNvPr id="331810" name="Line 34"/>
          <p:cNvSpPr>
            <a:spLocks noChangeShapeType="1"/>
          </p:cNvSpPr>
          <p:nvPr/>
        </p:nvSpPr>
        <p:spPr bwMode="auto">
          <a:xfrm flipH="1">
            <a:off x="5302250" y="4333875"/>
            <a:ext cx="628650" cy="141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1811" name="Line 35"/>
          <p:cNvSpPr>
            <a:spLocks noChangeShapeType="1"/>
          </p:cNvSpPr>
          <p:nvPr/>
        </p:nvSpPr>
        <p:spPr bwMode="auto">
          <a:xfrm>
            <a:off x="5930900" y="4333875"/>
            <a:ext cx="0" cy="141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1812" name="Line 36"/>
          <p:cNvSpPr>
            <a:spLocks noChangeShapeType="1"/>
          </p:cNvSpPr>
          <p:nvPr/>
        </p:nvSpPr>
        <p:spPr bwMode="auto">
          <a:xfrm>
            <a:off x="5916613" y="4318000"/>
            <a:ext cx="655637" cy="173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1813" name="Line 37"/>
          <p:cNvSpPr>
            <a:spLocks noChangeShapeType="1"/>
          </p:cNvSpPr>
          <p:nvPr/>
        </p:nvSpPr>
        <p:spPr bwMode="auto">
          <a:xfrm flipH="1">
            <a:off x="4564063" y="4803775"/>
            <a:ext cx="682625" cy="314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1814" name="Line 38"/>
          <p:cNvSpPr>
            <a:spLocks noChangeShapeType="1"/>
          </p:cNvSpPr>
          <p:nvPr/>
        </p:nvSpPr>
        <p:spPr bwMode="auto">
          <a:xfrm flipH="1">
            <a:off x="5149850" y="4803775"/>
            <a:ext cx="96838" cy="298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1815" name="Line 39"/>
          <p:cNvSpPr>
            <a:spLocks noChangeShapeType="1"/>
          </p:cNvSpPr>
          <p:nvPr/>
        </p:nvSpPr>
        <p:spPr bwMode="auto">
          <a:xfrm flipH="1">
            <a:off x="5665788" y="4789488"/>
            <a:ext cx="265112" cy="328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1816" name="Line 40"/>
          <p:cNvSpPr>
            <a:spLocks noChangeShapeType="1"/>
          </p:cNvSpPr>
          <p:nvPr/>
        </p:nvSpPr>
        <p:spPr bwMode="auto">
          <a:xfrm>
            <a:off x="5930900" y="4773613"/>
            <a:ext cx="293688" cy="328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1817" name="Line 41"/>
          <p:cNvSpPr>
            <a:spLocks noChangeShapeType="1"/>
          </p:cNvSpPr>
          <p:nvPr/>
        </p:nvSpPr>
        <p:spPr bwMode="auto">
          <a:xfrm>
            <a:off x="6600825" y="4803775"/>
            <a:ext cx="180975" cy="298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1818" name="Line 42"/>
          <p:cNvSpPr>
            <a:spLocks noChangeShapeType="1"/>
          </p:cNvSpPr>
          <p:nvPr/>
        </p:nvSpPr>
        <p:spPr bwMode="auto">
          <a:xfrm>
            <a:off x="6600825" y="4803775"/>
            <a:ext cx="725488" cy="298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6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5636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1C469E-3050-C146-919D-AE0A7C8C61CA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8" grpId="0" animBg="1"/>
      <p:bldP spid="331779" grpId="0"/>
      <p:bldP spid="331798" grpId="0" animBg="1"/>
      <p:bldP spid="331799" grpId="0" animBg="1"/>
      <p:bldP spid="331800" grpId="0" animBg="1"/>
      <p:bldP spid="331801" grpId="0" animBg="1"/>
      <p:bldP spid="331802" grpId="0" animBg="1"/>
      <p:bldP spid="331803" grpId="0" animBg="1"/>
      <p:bldP spid="331804" grpId="0" animBg="1"/>
      <p:bldP spid="331805" grpId="0" animBg="1"/>
      <p:bldP spid="331806" grpId="0" animBg="1"/>
      <p:bldP spid="331807" grpId="0" animBg="1"/>
      <p:bldP spid="331809" grpId="0"/>
      <p:bldP spid="331810" grpId="0" animBg="1"/>
      <p:bldP spid="331811" grpId="0" animBg="1"/>
      <p:bldP spid="331812" grpId="0" animBg="1"/>
      <p:bldP spid="331813" grpId="0" animBg="1"/>
      <p:bldP spid="331814" grpId="0" animBg="1"/>
      <p:bldP spid="331815" grpId="0" animBg="1"/>
      <p:bldP spid="331816" grpId="0" animBg="1"/>
      <p:bldP spid="331817" grpId="0" animBg="1"/>
      <p:bldP spid="3318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5"/>
          <p:cNvSpPr txBox="1">
            <a:spLocks noChangeArrowheads="1"/>
          </p:cNvSpPr>
          <p:nvPr/>
        </p:nvSpPr>
        <p:spPr bwMode="auto">
          <a:xfrm>
            <a:off x="250825" y="3621088"/>
            <a:ext cx="4105275" cy="2320925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rgbClr val="FF0000"/>
                </a:solidFill>
                <a:latin typeface="Arial" charset="0"/>
              </a:rPr>
              <a:t>Structured</a:t>
            </a:r>
            <a:br>
              <a:rPr lang="tr-TR" altLang="en-US" b="1">
                <a:solidFill>
                  <a:srgbClr val="FF0000"/>
                </a:solidFill>
                <a:latin typeface="Arial" charset="0"/>
              </a:rPr>
            </a:br>
            <a:r>
              <a:rPr lang="tr-TR" altLang="en-US" b="1">
                <a:solidFill>
                  <a:srgbClr val="FF0000"/>
                </a:solidFill>
                <a:latin typeface="Arial" charset="0"/>
              </a:rPr>
              <a:t>Analysis and Design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accent2"/>
                </a:solidFill>
                <a:latin typeface="Arial" charset="0"/>
              </a:rPr>
              <a:t>       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Data / Control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Flow Diagrams,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(DFD / CFD)</a:t>
            </a:r>
            <a:endParaRPr lang="en-US" alt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88774" name="Text Box 6"/>
          <p:cNvSpPr txBox="1">
            <a:spLocks noChangeArrowheads="1"/>
          </p:cNvSpPr>
          <p:nvPr/>
        </p:nvSpPr>
        <p:spPr bwMode="auto">
          <a:xfrm>
            <a:off x="4572000" y="3621088"/>
            <a:ext cx="4321175" cy="2308225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rgbClr val="FF0000"/>
                </a:solidFill>
                <a:latin typeface="Arial" charset="0"/>
              </a:rPr>
              <a:t>Object-Oriented</a:t>
            </a:r>
            <a:br>
              <a:rPr lang="tr-TR" altLang="en-US" b="1">
                <a:solidFill>
                  <a:srgbClr val="FF0000"/>
                </a:solidFill>
                <a:latin typeface="Arial" charset="0"/>
              </a:rPr>
            </a:br>
            <a:r>
              <a:rPr lang="tr-TR" altLang="en-US" b="1">
                <a:solidFill>
                  <a:srgbClr val="FF0000"/>
                </a:solidFill>
                <a:latin typeface="Arial" charset="0"/>
              </a:rPr>
              <a:t>Analysis and Design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>
              <a:solidFill>
                <a:schemeClr val="tx1"/>
              </a:solidFill>
              <a:latin typeface="Arial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Unified Modeling Language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Diagrams (UML)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b="1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17411" name="10 Düz Bağlayıcı"/>
          <p:cNvCxnSpPr>
            <a:cxnSpLocks noChangeShapeType="1"/>
            <a:endCxn id="17409" idx="0"/>
          </p:cNvCxnSpPr>
          <p:nvPr/>
        </p:nvCxnSpPr>
        <p:spPr bwMode="auto">
          <a:xfrm flipH="1">
            <a:off x="2303463" y="836613"/>
            <a:ext cx="2268537" cy="2784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11 Düz Bağlayıcı"/>
          <p:cNvCxnSpPr>
            <a:cxnSpLocks noChangeShapeType="1"/>
            <a:endCxn id="288774" idx="0"/>
          </p:cNvCxnSpPr>
          <p:nvPr/>
        </p:nvCxnSpPr>
        <p:spPr bwMode="auto">
          <a:xfrm>
            <a:off x="4572000" y="836613"/>
            <a:ext cx="2160588" cy="2784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r-TR" dirty="0" smtClean="0"/>
              <a:t>Analysis and Design Approaches</a:t>
            </a:r>
            <a:endParaRPr lang="tr-TR" dirty="0"/>
          </a:p>
        </p:txBody>
      </p:sp>
      <p:sp>
        <p:nvSpPr>
          <p:cNvPr id="1741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1741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E619EC-9C85-F147-BB35-2B03FFD21A9F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dirty="0"/>
              <a:t>The Behavioural Model</a:t>
            </a:r>
          </a:p>
        </p:txBody>
      </p:sp>
      <p:sp>
        <p:nvSpPr>
          <p:cNvPr id="57346" name="Text Placeholder 5"/>
          <p:cNvSpPr>
            <a:spLocks noGrp="1"/>
          </p:cNvSpPr>
          <p:nvPr>
            <p:ph type="body" idx="1"/>
          </p:nvPr>
        </p:nvSpPr>
        <p:spPr>
          <a:xfrm>
            <a:off x="571500" y="4800600"/>
            <a:ext cx="8001000" cy="549275"/>
          </a:xfrm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dirty="0"/>
              <a:t>Analysis</a:t>
            </a:r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950" y="188913"/>
            <a:ext cx="5327650" cy="1477328"/>
          </a:xfrm>
          <a:prstGeom prst="rect">
            <a:avLst/>
          </a:prstGeom>
          <a:gradFill rotWithShape="1">
            <a:gsLst>
              <a:gs pos="0">
                <a:srgbClr val="ECC16E"/>
              </a:gs>
              <a:gs pos="47501">
                <a:srgbClr val="F6DDB9"/>
              </a:gs>
              <a:gs pos="58501">
                <a:srgbClr val="F6DDB9"/>
              </a:gs>
              <a:gs pos="100000">
                <a:srgbClr val="ECC16E"/>
              </a:gs>
            </a:gsLst>
            <a:lin ang="3600000" scaled="1"/>
          </a:gradFill>
          <a:ln w="10000">
            <a:solidFill>
              <a:srgbClr val="E3B651"/>
            </a:solidFill>
            <a:miter lim="800000"/>
            <a:headEnd/>
            <a:tailEnd/>
          </a:ln>
          <a:effectLst>
            <a:outerShdw blurRad="63500" dist="25400" dir="3599997" algn="r" rotWithShape="0">
              <a:srgbClr val="000000">
                <a:alpha val="29999"/>
              </a:srgbClr>
            </a:outerShdw>
          </a:effec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Bodoni MT Condensed" charset="0"/>
              <a:buAutoNum type="arabicPeriod"/>
              <a:defRPr/>
            </a:pPr>
            <a:r>
              <a:rPr lang="tr-TR" altLang="en-US" dirty="0" err="1">
                <a:solidFill>
                  <a:srgbClr val="000000"/>
                </a:solidFill>
                <a:latin typeface="Franklin Gothic Book" charset="0"/>
              </a:rPr>
              <a:t>Requirements</a:t>
            </a:r>
            <a:r>
              <a:rPr lang="tr-TR" altLang="en-US" dirty="0">
                <a:solidFill>
                  <a:srgbClr val="000000"/>
                </a:solidFill>
                <a:latin typeface="Franklin Gothic Book" charset="0"/>
              </a:rPr>
              <a:t> Analysis</a:t>
            </a:r>
          </a:p>
          <a:p>
            <a:pPr eaLnBrk="1" hangingPunct="1">
              <a:buFont typeface="Bodoni MT Condensed" charset="0"/>
              <a:buAutoNum type="arabicPeriod"/>
              <a:defRPr/>
            </a:pPr>
            <a:r>
              <a:rPr lang="tr-TR" altLang="en-US" dirty="0" err="1">
                <a:solidFill>
                  <a:srgbClr val="000000"/>
                </a:solidFill>
                <a:latin typeface="Franklin Gothic Book" charset="0"/>
              </a:rPr>
              <a:t>Structured</a:t>
            </a:r>
            <a:r>
              <a:rPr lang="tr-TR" altLang="en-US" dirty="0">
                <a:solidFill>
                  <a:srgbClr val="000000"/>
                </a:solidFill>
                <a:latin typeface="Franklin Gothic Book" charset="0"/>
              </a:rPr>
              <a:t> Analysis</a:t>
            </a:r>
          </a:p>
          <a:p>
            <a:pPr lvl="1" eaLnBrk="1" hangingPunct="1">
              <a:buFont typeface="Bodoni MT Condensed" charset="0"/>
              <a:buAutoNum type="arabicPeriod"/>
              <a:defRPr/>
            </a:pPr>
            <a:r>
              <a:rPr lang="tr-TR" altLang="en-US" dirty="0">
                <a:solidFill>
                  <a:srgbClr val="000000"/>
                </a:solidFill>
                <a:latin typeface="Franklin Gothic Book" charset="0"/>
              </a:rPr>
              <a:t>Data Model</a:t>
            </a:r>
            <a:endParaRPr lang="en-US" altLang="en-US" dirty="0">
              <a:solidFill>
                <a:srgbClr val="000000"/>
              </a:solidFill>
              <a:latin typeface="Franklin Gothic Book" charset="0"/>
            </a:endParaRPr>
          </a:p>
          <a:p>
            <a:pPr lvl="1" eaLnBrk="1" hangingPunct="1">
              <a:buFont typeface="Bodoni MT Condensed" charset="0"/>
              <a:buAutoNum type="arabicPeriod"/>
              <a:defRPr/>
            </a:pPr>
            <a:r>
              <a:rPr lang="en-US" altLang="en-US" dirty="0">
                <a:solidFill>
                  <a:srgbClr val="000000"/>
                </a:solidFill>
                <a:latin typeface="Franklin Gothic Book" charset="0"/>
              </a:rPr>
              <a:t>Functional Model</a:t>
            </a:r>
          </a:p>
          <a:p>
            <a:pPr lvl="1" eaLnBrk="1" hangingPunct="1">
              <a:buFont typeface="Bodoni MT Condensed" charset="0"/>
              <a:buAutoNum type="arabicPeriod"/>
              <a:defRPr/>
            </a:pPr>
            <a:r>
              <a:rPr lang="en-US" altLang="en-US" dirty="0" err="1">
                <a:solidFill>
                  <a:srgbClr val="000000"/>
                </a:solidFill>
                <a:latin typeface="Franklin Gothic Book" charset="0"/>
              </a:rPr>
              <a:t>Behavioural</a:t>
            </a:r>
            <a:r>
              <a:rPr lang="en-US" altLang="en-US" dirty="0">
                <a:solidFill>
                  <a:srgbClr val="000000"/>
                </a:solidFill>
                <a:latin typeface="Franklin Gothic Book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Franklin Gothic Book" charset="0"/>
              </a:rPr>
              <a:t>Model</a:t>
            </a:r>
            <a:endParaRPr lang="tr-TR" altLang="en-US" dirty="0">
              <a:solidFill>
                <a:srgbClr val="000000"/>
              </a:solidFill>
              <a:latin typeface="Franklin Gothic Book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334" y="1340768"/>
            <a:ext cx="355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 smtClean="0">
                <a:latin typeface="+mn-lt"/>
              </a:rPr>
              <a:t>6.2.3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177800"/>
            <a:ext cx="9144000" cy="51593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en-AU" sz="4900" dirty="0"/>
              <a:t>The </a:t>
            </a:r>
            <a:r>
              <a:rPr lang="tr-TR" sz="4900" dirty="0"/>
              <a:t>Behavioural</a:t>
            </a:r>
            <a:r>
              <a:rPr lang="en-AU" sz="4900" dirty="0"/>
              <a:t> Model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5113" y="1209675"/>
            <a:ext cx="8431212" cy="48466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tr-TR" altLang="en-US"/>
              <a:t>In behavioural modelling, </a:t>
            </a:r>
            <a:r>
              <a:rPr lang="tr-TR" altLang="en-US">
                <a:solidFill>
                  <a:srgbClr val="FF0000"/>
                </a:solidFill>
              </a:rPr>
              <a:t>Control Flow Diagrams</a:t>
            </a:r>
            <a:r>
              <a:rPr lang="tr-TR" altLang="en-US"/>
              <a:t> and </a:t>
            </a:r>
            <a:r>
              <a:rPr lang="tr-TR" altLang="en-US">
                <a:solidFill>
                  <a:srgbClr val="FF0000"/>
                </a:solidFill>
              </a:rPr>
              <a:t>State Transition Diagrams</a:t>
            </a:r>
            <a:r>
              <a:rPr lang="tr-TR" altLang="en-US"/>
              <a:t> are used.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tr-TR" altLang="en-US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tr-TR" altLang="en-US"/>
              <a:t>Control Flow Diagrams is mostly used in </a:t>
            </a:r>
            <a:r>
              <a:rPr lang="tr-TR" altLang="en-US">
                <a:solidFill>
                  <a:srgbClr val="FF0000"/>
                </a:solidFill>
              </a:rPr>
              <a:t>Embedded</a:t>
            </a:r>
            <a:r>
              <a:rPr lang="tr-TR" altLang="en-US"/>
              <a:t> or </a:t>
            </a:r>
            <a:r>
              <a:rPr lang="tr-TR" altLang="en-US">
                <a:solidFill>
                  <a:srgbClr val="FF0000"/>
                </a:solidFill>
              </a:rPr>
              <a:t>Real-time software</a:t>
            </a:r>
            <a:r>
              <a:rPr lang="tr-TR" altLang="en-US"/>
              <a:t> development.</a:t>
            </a:r>
          </a:p>
          <a:p>
            <a:pPr eaLnBrk="1" hangingPunct="1">
              <a:lnSpc>
                <a:spcPct val="80000"/>
              </a:lnSpc>
            </a:pPr>
            <a:endParaRPr lang="tr-TR" altLang="en-US"/>
          </a:p>
          <a:p>
            <a:pPr eaLnBrk="1" hangingPunct="1">
              <a:lnSpc>
                <a:spcPct val="80000"/>
              </a:lnSpc>
            </a:pPr>
            <a:r>
              <a:rPr lang="tr-TR" altLang="en-US"/>
              <a:t>T</a:t>
            </a:r>
            <a:r>
              <a:rPr lang="en-AU" altLang="en-US"/>
              <a:t>he control flow diagram is superimposed on the DFD and shows events that control the processes noted in the DFD</a:t>
            </a:r>
            <a:r>
              <a:rPr lang="tr-TR" altLang="en-US"/>
              <a:t>.</a:t>
            </a:r>
            <a:endParaRPr lang="en-AU" altLang="en-US"/>
          </a:p>
          <a:p>
            <a:pPr eaLnBrk="1" hangingPunct="1">
              <a:lnSpc>
                <a:spcPct val="80000"/>
              </a:lnSpc>
            </a:pPr>
            <a:endParaRPr lang="en-AU" altLang="en-US"/>
          </a:p>
          <a:p>
            <a:pPr eaLnBrk="1" hangingPunct="1">
              <a:lnSpc>
                <a:spcPct val="80000"/>
              </a:lnSpc>
            </a:pPr>
            <a:r>
              <a:rPr lang="tr-TR" altLang="en-US"/>
              <a:t>C</a:t>
            </a:r>
            <a:r>
              <a:rPr lang="en-AU" altLang="en-US"/>
              <a:t>ontrol flows</a:t>
            </a:r>
            <a:r>
              <a:rPr lang="tr-TR" altLang="en-US"/>
              <a:t> (</a:t>
            </a:r>
            <a:r>
              <a:rPr lang="en-AU" altLang="en-US"/>
              <a:t>events and control items</a:t>
            </a:r>
            <a:r>
              <a:rPr lang="tr-TR" altLang="en-US"/>
              <a:t>)</a:t>
            </a:r>
            <a:r>
              <a:rPr lang="en-AU" altLang="en-US"/>
              <a:t> are noted by dashed arrows</a:t>
            </a:r>
            <a:r>
              <a:rPr lang="tr-TR" altLang="en-US"/>
              <a:t>.</a:t>
            </a:r>
            <a:endParaRPr lang="en-AU" altLang="en-US"/>
          </a:p>
        </p:txBody>
      </p:sp>
      <p:sp>
        <p:nvSpPr>
          <p:cNvPr id="58371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EF4872-B6B5-6E46-A594-C79CA3DD66ED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r-TR" dirty="0" smtClean="0"/>
              <a:t>Control Flow Diagrams</a:t>
            </a:r>
            <a:endParaRPr lang="tr-TR" dirty="0"/>
          </a:p>
        </p:txBody>
      </p:sp>
      <p:sp>
        <p:nvSpPr>
          <p:cNvPr id="593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Represents “events” and the processes that manage events</a:t>
            </a:r>
          </a:p>
          <a:p>
            <a:pPr eaLnBrk="1" hangingPunct="1"/>
            <a:r>
              <a:rPr lang="en-US" altLang="en-US"/>
              <a:t>An “event” is a Boolean condition that can be ascertained by:</a:t>
            </a:r>
          </a:p>
          <a:p>
            <a:pPr lvl="2" eaLnBrk="1" hangingPunct="1">
              <a:spcBef>
                <a:spcPts val="300"/>
              </a:spcBef>
            </a:pPr>
            <a:r>
              <a:rPr lang="en-US" altLang="en-US"/>
              <a:t>listing all sensors that are "read" by the software.</a:t>
            </a:r>
          </a:p>
          <a:p>
            <a:pPr lvl="2" eaLnBrk="1" hangingPunct="1"/>
            <a:r>
              <a:rPr lang="en-US" altLang="en-US"/>
              <a:t>listing all interrupt conditions.</a:t>
            </a:r>
          </a:p>
          <a:p>
            <a:pPr lvl="2" eaLnBrk="1" hangingPunct="1"/>
            <a:r>
              <a:rPr lang="en-US" altLang="en-US"/>
              <a:t>listing all "switches" that are actuated by an operator.</a:t>
            </a:r>
          </a:p>
          <a:p>
            <a:pPr lvl="2" eaLnBrk="1" hangingPunct="1"/>
            <a:r>
              <a:rPr lang="en-US" altLang="en-US"/>
              <a:t>listing all data conditions.</a:t>
            </a:r>
          </a:p>
          <a:p>
            <a:pPr lvl="2" eaLnBrk="1" hangingPunct="1"/>
            <a:r>
              <a:rPr lang="tr-TR" altLang="en-US"/>
              <a:t>Examining</a:t>
            </a:r>
            <a:r>
              <a:rPr lang="en-US" altLang="en-US"/>
              <a:t> the processing narrative, review all "control items" as possible CSPEC inputs/outputs.</a:t>
            </a:r>
            <a:endParaRPr lang="tr-TR" altLang="en-US"/>
          </a:p>
          <a:p>
            <a:pPr lvl="2" eaLnBrk="1" hangingPunct="1"/>
            <a:r>
              <a:rPr lang="tr-TR" altLang="en-US"/>
              <a:t>A CSPEC is shown with a </a:t>
            </a:r>
            <a:r>
              <a:rPr lang="tr-TR" altLang="en-US" b="1"/>
              <a:t>State Transition Diagram</a:t>
            </a:r>
            <a:r>
              <a:rPr lang="tr-TR" altLang="en-US"/>
              <a:t>.</a:t>
            </a:r>
            <a:endParaRPr lang="en-US" altLang="en-US"/>
          </a:p>
        </p:txBody>
      </p:sp>
      <p:sp>
        <p:nvSpPr>
          <p:cNvPr id="5939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5939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BB1328-F959-2541-B8EF-70EFEE4940F6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177800"/>
            <a:ext cx="9067800" cy="4540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en-US" sz="4900" dirty="0"/>
              <a:t>Control Flow Diagrams</a:t>
            </a:r>
            <a:endParaRPr lang="en-AU" sz="4900" dirty="0"/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7650" y="1244600"/>
            <a:ext cx="8648700" cy="48117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a dashed arrow entering a vertical bar is an input</a:t>
            </a:r>
            <a:endParaRPr lang="tr-TR" altLang="en-US"/>
          </a:p>
          <a:p>
            <a:pPr eaLnBrk="1" hangingPunct="1">
              <a:lnSpc>
                <a:spcPct val="90000"/>
              </a:lnSpc>
            </a:pPr>
            <a:endParaRPr lang="en-AU" altLang="en-US"/>
          </a:p>
          <a:p>
            <a:pPr eaLnBrk="1" hangingPunct="1">
              <a:lnSpc>
                <a:spcPct val="90000"/>
              </a:lnSpc>
            </a:pPr>
            <a:endParaRPr lang="tr-TR" altLang="en-US"/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a dashed arrow leaving a process implies a data condition</a:t>
            </a:r>
          </a:p>
          <a:p>
            <a:pPr eaLnBrk="1" hangingPunct="1">
              <a:lnSpc>
                <a:spcPct val="90000"/>
              </a:lnSpc>
            </a:pPr>
            <a:endParaRPr lang="en-AU" altLang="en-US"/>
          </a:p>
          <a:p>
            <a:pPr eaLnBrk="1" hangingPunct="1">
              <a:lnSpc>
                <a:spcPct val="90000"/>
              </a:lnSpc>
            </a:pPr>
            <a:endParaRPr lang="tr-TR" altLang="en-US"/>
          </a:p>
          <a:p>
            <a:pPr eaLnBrk="1" hangingPunct="1">
              <a:lnSpc>
                <a:spcPct val="90000"/>
              </a:lnSpc>
            </a:pPr>
            <a:endParaRPr lang="tr-TR" altLang="en-US"/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a dashed arrow entering a process implies a control input read directly by the process</a:t>
            </a:r>
          </a:p>
        </p:txBody>
      </p:sp>
      <p:sp>
        <p:nvSpPr>
          <p:cNvPr id="60419" name="Line 4"/>
          <p:cNvSpPr>
            <a:spLocks noChangeShapeType="1"/>
          </p:cNvSpPr>
          <p:nvPr/>
        </p:nvSpPr>
        <p:spPr bwMode="auto">
          <a:xfrm>
            <a:off x="4114800" y="2078038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0" name="Line 5"/>
          <p:cNvSpPr>
            <a:spLocks noChangeShapeType="1"/>
          </p:cNvSpPr>
          <p:nvPr/>
        </p:nvSpPr>
        <p:spPr bwMode="auto">
          <a:xfrm>
            <a:off x="5181600" y="1773238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1" name="Line 6"/>
          <p:cNvSpPr>
            <a:spLocks noChangeShapeType="1"/>
          </p:cNvSpPr>
          <p:nvPr/>
        </p:nvSpPr>
        <p:spPr bwMode="auto">
          <a:xfrm>
            <a:off x="4419600" y="3446463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2" name="Line 7"/>
          <p:cNvSpPr>
            <a:spLocks noChangeShapeType="1"/>
          </p:cNvSpPr>
          <p:nvPr/>
        </p:nvSpPr>
        <p:spPr bwMode="auto">
          <a:xfrm>
            <a:off x="4343400" y="3141663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3" name="Oval 8"/>
          <p:cNvSpPr>
            <a:spLocks noChangeArrowheads="1"/>
          </p:cNvSpPr>
          <p:nvPr/>
        </p:nvSpPr>
        <p:spPr bwMode="auto">
          <a:xfrm>
            <a:off x="4572000" y="5084763"/>
            <a:ext cx="9906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9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0424" name="Line 9"/>
          <p:cNvSpPr>
            <a:spLocks noChangeShapeType="1"/>
          </p:cNvSpPr>
          <p:nvPr/>
        </p:nvSpPr>
        <p:spPr bwMode="auto">
          <a:xfrm>
            <a:off x="3505200" y="5541963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6042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11AFBB-DA6A-9548-B1BB-BC6DB270FB22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177800"/>
            <a:ext cx="9144000" cy="46513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tr-TR" sz="4900" dirty="0"/>
              <a:t>State Transition Diagrams</a:t>
            </a:r>
          </a:p>
        </p:txBody>
      </p:sp>
      <p:pic>
        <p:nvPicPr>
          <p:cNvPr id="6144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738" y="1603375"/>
            <a:ext cx="6351587" cy="480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3" name="Text Box 4"/>
          <p:cNvSpPr txBox="1">
            <a:spLocks noChangeArrowheads="1"/>
          </p:cNvSpPr>
          <p:nvPr/>
        </p:nvSpPr>
        <p:spPr bwMode="auto">
          <a:xfrm>
            <a:off x="250825" y="908050"/>
            <a:ext cx="83724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 STD </a:t>
            </a:r>
            <a:r>
              <a:rPr lang="en-US" altLang="en-US" sz="2000">
                <a:solidFill>
                  <a:schemeClr val="tx1"/>
                </a:solidFill>
                <a:latin typeface="Arial" charset="0"/>
              </a:rPr>
              <a:t>can be used to model the state changes of the system.</a:t>
            </a:r>
            <a:endParaRPr lang="tr-TR" altLang="en-US" sz="2000">
              <a:solidFill>
                <a:schemeClr val="tx1"/>
              </a:solidFill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altLang="en-US" sz="2000">
                <a:solidFill>
                  <a:schemeClr val="tx1"/>
                </a:solidFill>
                <a:latin typeface="Arial" charset="0"/>
              </a:rPr>
              <a:t>A system is in a state and will remain in that state till a condition and an action force it to change state.</a:t>
            </a:r>
            <a:endParaRPr lang="tr-TR" alt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144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6144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B32E42-AA37-5941-A64D-88C2CB5E92B4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ChangeArrowheads="1"/>
          </p:cNvSpPr>
          <p:nvPr/>
        </p:nvSpPr>
        <p:spPr bwMode="auto">
          <a:xfrm>
            <a:off x="1219200" y="1757363"/>
            <a:ext cx="6629400" cy="246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4400" b="1">
                <a:solidFill>
                  <a:schemeClr val="tx1"/>
                </a:solidFill>
                <a:latin typeface="Arial" charset="0"/>
              </a:rPr>
              <a:t>Example:</a:t>
            </a:r>
            <a:r>
              <a:rPr lang="tr-TR" altLang="en-US" sz="7200" b="1">
                <a:solidFill>
                  <a:schemeClr val="accent2"/>
                </a:solidFill>
                <a:latin typeface="Arial" charset="0"/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1000" b="1">
              <a:solidFill>
                <a:schemeClr val="accent2"/>
              </a:solidFill>
              <a:latin typeface="Arial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1000">
              <a:solidFill>
                <a:schemeClr val="accent2"/>
              </a:solidFill>
              <a:latin typeface="Arial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3200">
                <a:solidFill>
                  <a:srgbClr val="FF3300"/>
                </a:solidFill>
                <a:latin typeface="Arial" charset="0"/>
              </a:rPr>
              <a:t>Vending Machines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3200">
                <a:solidFill>
                  <a:srgbClr val="FF3300"/>
                </a:solidFill>
                <a:latin typeface="Arial" charset="0"/>
              </a:rPr>
              <a:t>Management</a:t>
            </a:r>
            <a:r>
              <a:rPr lang="en-US" altLang="en-US" sz="3200">
                <a:solidFill>
                  <a:srgbClr val="FF3300"/>
                </a:solidFill>
                <a:latin typeface="Arial" charset="0"/>
              </a:rPr>
              <a:t> </a:t>
            </a:r>
            <a:r>
              <a:rPr lang="tr-TR" altLang="en-US" sz="3200">
                <a:solidFill>
                  <a:srgbClr val="FF3300"/>
                </a:solidFill>
                <a:latin typeface="Arial" charset="0"/>
              </a:rPr>
              <a:t>Software</a:t>
            </a:r>
            <a:endParaRPr lang="en-US" altLang="en-US" sz="320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6246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6246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C56C8A1-33FC-774E-B52E-C5689D85FAA5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412875"/>
            <a:ext cx="8569325" cy="4824413"/>
          </a:xfrm>
        </p:spPr>
        <p:txBody>
          <a:bodyPr/>
          <a:lstStyle/>
          <a:p>
            <a:pPr eaLnBrk="1" hangingPunct="1"/>
            <a:r>
              <a:rPr lang="en-US" altLang="en-US" dirty="0"/>
              <a:t>You’ve been asked to develop </a:t>
            </a:r>
            <a:r>
              <a:rPr lang="tr-TR" altLang="en-US" dirty="0"/>
              <a:t>a</a:t>
            </a:r>
            <a:r>
              <a:rPr lang="en-US" altLang="en-US" dirty="0"/>
              <a:t> </a:t>
            </a:r>
            <a:r>
              <a:rPr lang="tr-TR" altLang="en-US" dirty="0" err="1"/>
              <a:t>management</a:t>
            </a:r>
            <a:r>
              <a:rPr lang="en-US" altLang="en-US" dirty="0"/>
              <a:t> </a:t>
            </a:r>
            <a:r>
              <a:rPr lang="tr-TR" altLang="en-US" dirty="0"/>
              <a:t>s</a:t>
            </a:r>
            <a:r>
              <a:rPr lang="en-US" altLang="en-US" dirty="0" err="1"/>
              <a:t>oftware</a:t>
            </a:r>
            <a:r>
              <a:rPr lang="en-US" altLang="en-US" dirty="0"/>
              <a:t> for a company which maintains a  large number of vending machines</a:t>
            </a:r>
            <a:r>
              <a:rPr lang="tr-TR" altLang="en-US" dirty="0"/>
              <a:t> (self-service</a:t>
            </a:r>
            <a:r>
              <a:rPr lang="en-US" altLang="en-US" dirty="0"/>
              <a:t> machine</a:t>
            </a:r>
            <a:r>
              <a:rPr lang="tr-TR" altLang="en-US" dirty="0"/>
              <a:t>s</a:t>
            </a:r>
            <a:r>
              <a:rPr lang="en-US" altLang="en-US" dirty="0"/>
              <a:t> </a:t>
            </a:r>
            <a:r>
              <a:rPr lang="tr-TR" altLang="en-US" dirty="0" err="1"/>
              <a:t>to</a:t>
            </a:r>
            <a:r>
              <a:rPr lang="tr-TR" altLang="en-US" dirty="0"/>
              <a:t> </a:t>
            </a:r>
            <a:r>
              <a:rPr lang="tr-TR" altLang="en-US" dirty="0" err="1"/>
              <a:t>sell</a:t>
            </a:r>
            <a:r>
              <a:rPr lang="tr-TR" altLang="en-US" dirty="0"/>
              <a:t> </a:t>
            </a:r>
            <a:r>
              <a:rPr lang="tr-TR" altLang="en-US" dirty="0" err="1"/>
              <a:t>snack</a:t>
            </a:r>
            <a:r>
              <a:rPr lang="tr-TR" altLang="en-US" dirty="0"/>
              <a:t> </a:t>
            </a:r>
            <a:r>
              <a:rPr lang="tr-TR" altLang="en-US" dirty="0" err="1"/>
              <a:t>foods</a:t>
            </a:r>
            <a:r>
              <a:rPr lang="tr-TR" altLang="en-US" dirty="0"/>
              <a:t>).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tr-TR" altLang="en-US" dirty="0"/>
              <a:t>V</a:t>
            </a:r>
            <a:r>
              <a:rPr lang="en-US" altLang="en-US" dirty="0" smtClean="0"/>
              <a:t>ending</a:t>
            </a:r>
            <a:r>
              <a:rPr lang="tr-TR" altLang="en-US" dirty="0" smtClean="0"/>
              <a:t> </a:t>
            </a:r>
            <a:r>
              <a:rPr lang="en-US" altLang="en-US" dirty="0"/>
              <a:t>machines are </a:t>
            </a:r>
            <a:r>
              <a:rPr lang="tr-TR" altLang="en-US" dirty="0"/>
              <a:t>at</a:t>
            </a:r>
            <a:r>
              <a:rPr lang="en-US" altLang="en-US" dirty="0"/>
              <a:t> </a:t>
            </a:r>
            <a:r>
              <a:rPr lang="tr-TR" altLang="en-US" dirty="0" err="1"/>
              <a:t>several</a:t>
            </a:r>
            <a:r>
              <a:rPr lang="en-US" altLang="en-US" dirty="0"/>
              <a:t> locations across the city.</a:t>
            </a:r>
            <a:endParaRPr lang="tr-TR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Each location  can have one or more machines.</a:t>
            </a:r>
            <a:endParaRPr lang="tr-TR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tr-TR" altLang="en-US" dirty="0"/>
              <a:t>V</a:t>
            </a:r>
            <a:r>
              <a:rPr lang="en-US" altLang="en-US" dirty="0"/>
              <a:t>ending machines need to be refilled </a:t>
            </a:r>
            <a:r>
              <a:rPr lang="tr-TR" altLang="en-US" dirty="0" err="1"/>
              <a:t>with</a:t>
            </a:r>
            <a:r>
              <a:rPr lang="en-US" altLang="en-US" dirty="0"/>
              <a:t> different </a:t>
            </a:r>
            <a:r>
              <a:rPr lang="tr-TR" altLang="en-US" dirty="0" err="1"/>
              <a:t>quantities</a:t>
            </a:r>
            <a:r>
              <a:rPr lang="en-US" altLang="en-US" dirty="0"/>
              <a:t> depending on the </a:t>
            </a:r>
            <a:r>
              <a:rPr lang="tr-TR" altLang="en-US" dirty="0" err="1"/>
              <a:t>consumption</a:t>
            </a:r>
            <a:r>
              <a:rPr lang="en-US" altLang="en-US" dirty="0"/>
              <a:t> </a:t>
            </a:r>
            <a:r>
              <a:rPr lang="tr-TR" altLang="en-US" dirty="0"/>
              <a:t>at</a:t>
            </a:r>
            <a:r>
              <a:rPr lang="en-US" altLang="en-US" dirty="0"/>
              <a:t> each location.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Statement of Software Scope (1)</a:t>
            </a:r>
            <a:endParaRPr lang="tr-TR" dirty="0"/>
          </a:p>
        </p:txBody>
      </p:sp>
      <p:sp>
        <p:nvSpPr>
          <p:cNvPr id="63491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6349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A79310-9ACA-9745-8823-C9340C883E59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7" name="Rectangle 2"/>
          <p:cNvSpPr>
            <a:spLocks noGrp="1" noChangeArrowheads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tr-TR" sz="4900" dirty="0"/>
              <a:t>Statement of Software Scope (2)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Each location is served by one service personnel.</a:t>
            </a:r>
            <a:endParaRPr lang="tr-TR" altLang="en-US"/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All foods are stored in the company’s warehouse.</a:t>
            </a:r>
            <a:endParaRPr lang="tr-TR" altLang="en-US"/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Before a personnel leaves </a:t>
            </a:r>
            <a:r>
              <a:rPr lang="tr-TR" altLang="en-US"/>
              <a:t>for </a:t>
            </a:r>
            <a:r>
              <a:rPr lang="en-US" altLang="en-US"/>
              <a:t>servic</a:t>
            </a:r>
            <a:r>
              <a:rPr lang="tr-TR" altLang="en-US"/>
              <a:t>ing</a:t>
            </a:r>
            <a:r>
              <a:rPr lang="en-US" altLang="en-US"/>
              <a:t>, he requests  </a:t>
            </a:r>
            <a:r>
              <a:rPr lang="tr-TR" altLang="en-US"/>
              <a:t>foods</a:t>
            </a:r>
            <a:r>
              <a:rPr lang="en-US" altLang="en-US"/>
              <a:t> from the warehouse</a:t>
            </a:r>
            <a:r>
              <a:rPr lang="tr-TR" altLang="en-US"/>
              <a:t> for refilling</a:t>
            </a:r>
            <a:r>
              <a:rPr lang="en-US" altLang="en-US"/>
              <a:t>.</a:t>
            </a:r>
            <a:endParaRPr lang="tr-TR" altLang="en-US"/>
          </a:p>
          <a:p>
            <a:pPr eaLnBrk="1" hangingPunct="1">
              <a:lnSpc>
                <a:spcPct val="90000"/>
              </a:lnSpc>
            </a:pPr>
            <a:endParaRPr lang="tr-TR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After </a:t>
            </a:r>
            <a:r>
              <a:rPr lang="tr-TR" altLang="en-US"/>
              <a:t>returning from servicing, the service personnel submits </a:t>
            </a:r>
            <a:r>
              <a:rPr lang="en-US" altLang="en-US"/>
              <a:t>the </a:t>
            </a:r>
            <a:r>
              <a:rPr lang="tr-TR" altLang="en-US"/>
              <a:t>cash</a:t>
            </a:r>
            <a:r>
              <a:rPr lang="en-US" altLang="en-US"/>
              <a:t> </a:t>
            </a:r>
            <a:r>
              <a:rPr lang="tr-TR" altLang="en-US"/>
              <a:t>he collected </a:t>
            </a:r>
            <a:r>
              <a:rPr lang="en-US" altLang="en-US"/>
              <a:t>from each machine to the  company</a:t>
            </a:r>
            <a:r>
              <a:rPr lang="tr-TR" altLang="en-US"/>
              <a:t>; </a:t>
            </a:r>
            <a:r>
              <a:rPr lang="en-US" altLang="en-US"/>
              <a:t>return</a:t>
            </a:r>
            <a:r>
              <a:rPr lang="tr-TR" altLang="en-US"/>
              <a:t>s</a:t>
            </a:r>
            <a:r>
              <a:rPr lang="en-US" altLang="en-US"/>
              <a:t> any unused </a:t>
            </a:r>
            <a:r>
              <a:rPr lang="tr-TR" altLang="en-US"/>
              <a:t>foods;</a:t>
            </a:r>
            <a:r>
              <a:rPr lang="en-US" altLang="en-US"/>
              <a:t> and inform</a:t>
            </a:r>
            <a:r>
              <a:rPr lang="tr-TR" altLang="en-US"/>
              <a:t>s</a:t>
            </a:r>
            <a:r>
              <a:rPr lang="en-US" altLang="en-US"/>
              <a:t> the company of any problems with the machines.</a:t>
            </a:r>
            <a:endParaRPr lang="tr-TR" altLang="en-US"/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tr-TR" altLang="en-US"/>
              <a:t>W</a:t>
            </a:r>
            <a:r>
              <a:rPr lang="en-US" altLang="en-US"/>
              <a:t>hen the </a:t>
            </a:r>
            <a:r>
              <a:rPr lang="tr-TR" altLang="en-US"/>
              <a:t>food </a:t>
            </a:r>
            <a:r>
              <a:rPr lang="en-US" altLang="en-US"/>
              <a:t>stock </a:t>
            </a:r>
            <a:r>
              <a:rPr lang="tr-TR" altLang="en-US"/>
              <a:t>gets </a:t>
            </a:r>
            <a:r>
              <a:rPr lang="en-US" altLang="en-US"/>
              <a:t>low</a:t>
            </a:r>
            <a:r>
              <a:rPr lang="tr-TR" altLang="en-US"/>
              <a:t>, a p</a:t>
            </a:r>
            <a:r>
              <a:rPr lang="en-US" altLang="en-US"/>
              <a:t>urchase order</a:t>
            </a:r>
            <a:r>
              <a:rPr lang="tr-TR" altLang="en-US"/>
              <a:t> is </a:t>
            </a:r>
            <a:r>
              <a:rPr lang="en-US" altLang="en-US"/>
              <a:t>generated</a:t>
            </a:r>
            <a:r>
              <a:rPr lang="tr-TR" altLang="en-US"/>
              <a:t>.</a:t>
            </a:r>
            <a:endParaRPr lang="en-US" altLang="en-US"/>
          </a:p>
        </p:txBody>
      </p:sp>
      <p:sp>
        <p:nvSpPr>
          <p:cNvPr id="6451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6451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94EE860-9701-924B-B0B2-222073C17B2E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r-TR" dirty="0"/>
              <a:t>Statement of Software </a:t>
            </a:r>
            <a:r>
              <a:rPr lang="tr-TR" dirty="0" err="1"/>
              <a:t>Scope</a:t>
            </a:r>
            <a:r>
              <a:rPr lang="tr-TR" dirty="0"/>
              <a:t> (3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6553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The company wants to manage their business using the software that keeps track of the</a:t>
            </a:r>
            <a:endParaRPr lang="tr-TR" altLang="en-US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locations,</a:t>
            </a:r>
            <a:endParaRPr lang="tr-TR" altLang="en-US" sz="240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machines,</a:t>
            </a:r>
            <a:endParaRPr lang="tr-TR" altLang="en-US" sz="240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service personnel,</a:t>
            </a:r>
            <a:endParaRPr lang="tr-TR" altLang="en-US" sz="240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food stocks,</a:t>
            </a:r>
            <a:endParaRPr lang="tr-TR" altLang="en-US" sz="240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maintenance history</a:t>
            </a:r>
            <a:r>
              <a:rPr lang="tr-TR" altLang="en-US" sz="2400" dirty="0">
                <a:solidFill>
                  <a:srgbClr val="FF0000"/>
                </a:solidFill>
              </a:rPr>
              <a:t> </a:t>
            </a:r>
            <a:r>
              <a:rPr lang="tr-TR" altLang="en-US" sz="2400" dirty="0" err="1">
                <a:solidFill>
                  <a:srgbClr val="FF0000"/>
                </a:solidFill>
              </a:rPr>
              <a:t>for</a:t>
            </a:r>
            <a:r>
              <a:rPr lang="tr-TR" altLang="en-US" sz="2400" dirty="0">
                <a:solidFill>
                  <a:srgbClr val="FF0000"/>
                </a:solidFill>
              </a:rPr>
              <a:t> </a:t>
            </a:r>
            <a:r>
              <a:rPr lang="tr-TR" altLang="en-US" sz="2400" dirty="0" err="1">
                <a:solidFill>
                  <a:srgbClr val="FF0000"/>
                </a:solidFill>
              </a:rPr>
              <a:t>machines</a:t>
            </a:r>
            <a:r>
              <a:rPr lang="en-US" altLang="en-US" sz="2400" dirty="0">
                <a:solidFill>
                  <a:srgbClr val="FF0000"/>
                </a:solidFill>
              </a:rPr>
              <a:t>,</a:t>
            </a:r>
            <a:endParaRPr lang="tr-TR" altLang="en-US" sz="240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the amount of food requested and  returned by each personnel,</a:t>
            </a:r>
            <a:endParaRPr lang="tr-TR" altLang="en-US" sz="240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total cash generated per machine, per  location,</a:t>
            </a:r>
            <a:endParaRPr lang="tr-TR" altLang="en-US" sz="240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details of any purchase orders </a:t>
            </a:r>
            <a:r>
              <a:rPr lang="tr-TR" altLang="en-US" sz="2400" dirty="0" err="1">
                <a:solidFill>
                  <a:srgbClr val="FF0000"/>
                </a:solidFill>
              </a:rPr>
              <a:t>generated</a:t>
            </a:r>
            <a:r>
              <a:rPr lang="en-US" altLang="en-US" sz="2400" dirty="0">
                <a:solidFill>
                  <a:srgbClr val="FF0000"/>
                </a:solidFill>
              </a:rPr>
              <a:t>.</a:t>
            </a:r>
            <a:r>
              <a:rPr lang="en-US" altLang="en-US" sz="2400" u="sng" dirty="0">
                <a:solidFill>
                  <a:srgbClr val="FF0000"/>
                </a:solidFill>
              </a:rPr>
              <a:t> </a:t>
            </a:r>
            <a:endParaRPr lang="tr-TR" altLang="en-US" sz="2400" u="sng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en-US" u="sng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solidFill>
                  <a:srgbClr val="000099"/>
                </a:solidFill>
              </a:rPr>
              <a:t>Daily reports (such as total cash report, maintenance summary report, purchase order) will need to be generated.</a:t>
            </a:r>
            <a:endParaRPr lang="tr-TR" altLang="en-US" dirty="0">
              <a:solidFill>
                <a:srgbClr val="000099"/>
              </a:solidFill>
            </a:endParaRPr>
          </a:p>
        </p:txBody>
      </p:sp>
      <p:sp>
        <p:nvSpPr>
          <p:cNvPr id="6553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6554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5B67036-ED68-5D46-A8BF-3330EF2568D9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ChangeArrowheads="1"/>
          </p:cNvSpPr>
          <p:nvPr/>
        </p:nvSpPr>
        <p:spPr bwMode="auto">
          <a:xfrm>
            <a:off x="1187450" y="2540000"/>
            <a:ext cx="1871663" cy="1152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charset="2"/>
              <a:buChar char="q"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machine 1</a:t>
            </a:r>
          </a:p>
          <a:p>
            <a:pPr>
              <a:spcBef>
                <a:spcPct val="0"/>
              </a:spcBef>
              <a:buClrTx/>
              <a:buSzTx/>
              <a:buFont typeface="Wingdings" charset="2"/>
              <a:buChar char="q"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machine 2</a:t>
            </a:r>
            <a:endParaRPr lang="en-US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6562" name="Rectangle 3"/>
          <p:cNvSpPr>
            <a:spLocks noChangeArrowheads="1"/>
          </p:cNvSpPr>
          <p:nvPr/>
        </p:nvSpPr>
        <p:spPr bwMode="auto">
          <a:xfrm>
            <a:off x="3779838" y="2540000"/>
            <a:ext cx="1871662" cy="1152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charset="2"/>
              <a:buChar char="q"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machine 1</a:t>
            </a:r>
          </a:p>
          <a:p>
            <a:pPr>
              <a:spcBef>
                <a:spcPct val="0"/>
              </a:spcBef>
              <a:buClrTx/>
              <a:buSzTx/>
              <a:buFont typeface="Wingdings" charset="2"/>
              <a:buChar char="q"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machine 2</a:t>
            </a:r>
          </a:p>
          <a:p>
            <a:pPr>
              <a:spcBef>
                <a:spcPct val="0"/>
              </a:spcBef>
              <a:buClrTx/>
              <a:buSzTx/>
              <a:buFont typeface="Wingdings" charset="2"/>
              <a:buChar char="q"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machine 3</a:t>
            </a:r>
            <a:endParaRPr lang="en-US" altLang="en-US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665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4627563"/>
            <a:ext cx="565150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4" name="Text Box 5"/>
          <p:cNvSpPr txBox="1">
            <a:spLocks noChangeArrowheads="1"/>
          </p:cNvSpPr>
          <p:nvPr/>
        </p:nvSpPr>
        <p:spPr bwMode="auto">
          <a:xfrm>
            <a:off x="1258888" y="5491163"/>
            <a:ext cx="14541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Service </a:t>
            </a:r>
            <a:br>
              <a:rPr lang="tr-TR" altLang="en-US" b="1">
                <a:solidFill>
                  <a:schemeClr val="tx1"/>
                </a:solidFill>
                <a:latin typeface="Arial" charset="0"/>
              </a:rPr>
            </a:b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person 1</a:t>
            </a:r>
            <a:endParaRPr lang="en-US" altLang="en-US" b="1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665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4483100"/>
            <a:ext cx="565150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6" name="Text Box 7"/>
          <p:cNvSpPr txBox="1">
            <a:spLocks noChangeArrowheads="1"/>
          </p:cNvSpPr>
          <p:nvPr/>
        </p:nvSpPr>
        <p:spPr bwMode="auto">
          <a:xfrm>
            <a:off x="4067175" y="5346700"/>
            <a:ext cx="14541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Service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person 2</a:t>
            </a:r>
            <a:endParaRPr lang="en-US" alt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6567" name="Line 8"/>
          <p:cNvSpPr>
            <a:spLocks noChangeShapeType="1"/>
          </p:cNvSpPr>
          <p:nvPr/>
        </p:nvSpPr>
        <p:spPr bwMode="auto">
          <a:xfrm flipV="1">
            <a:off x="1979613" y="3835400"/>
            <a:ext cx="71437" cy="649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8" name="Line 9"/>
          <p:cNvSpPr>
            <a:spLocks noChangeShapeType="1"/>
          </p:cNvSpPr>
          <p:nvPr/>
        </p:nvSpPr>
        <p:spPr bwMode="auto">
          <a:xfrm flipV="1">
            <a:off x="4787900" y="3763963"/>
            <a:ext cx="71438" cy="6492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9" name="Text Box 10"/>
          <p:cNvSpPr txBox="1">
            <a:spLocks noChangeArrowheads="1"/>
          </p:cNvSpPr>
          <p:nvPr/>
        </p:nvSpPr>
        <p:spPr bwMode="auto">
          <a:xfrm>
            <a:off x="1116013" y="2033588"/>
            <a:ext cx="1706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Location 1</a:t>
            </a:r>
            <a:endParaRPr lang="en-US" alt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6570" name="Text Box 11"/>
          <p:cNvSpPr txBox="1">
            <a:spLocks noChangeArrowheads="1"/>
          </p:cNvSpPr>
          <p:nvPr/>
        </p:nvSpPr>
        <p:spPr bwMode="auto">
          <a:xfrm>
            <a:off x="3779838" y="2033588"/>
            <a:ext cx="1706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Location 2</a:t>
            </a:r>
            <a:endParaRPr lang="en-US" alt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6571" name="Rectangle 12"/>
          <p:cNvSpPr>
            <a:spLocks noChangeArrowheads="1"/>
          </p:cNvSpPr>
          <p:nvPr/>
        </p:nvSpPr>
        <p:spPr bwMode="auto">
          <a:xfrm>
            <a:off x="6732588" y="2755900"/>
            <a:ext cx="1439862" cy="2160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charset="2"/>
              <a:buChar char="q"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food 1</a:t>
            </a:r>
          </a:p>
          <a:p>
            <a:pPr>
              <a:spcBef>
                <a:spcPct val="0"/>
              </a:spcBef>
              <a:buClrTx/>
              <a:buSzTx/>
              <a:buFont typeface="Wingdings" charset="2"/>
              <a:buChar char="q"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food 2</a:t>
            </a:r>
          </a:p>
          <a:p>
            <a:pPr>
              <a:spcBef>
                <a:spcPct val="0"/>
              </a:spcBef>
              <a:buClrTx/>
              <a:buSzTx/>
              <a:buFont typeface="Wingdings" charset="2"/>
              <a:buChar char="q"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food 3</a:t>
            </a:r>
          </a:p>
          <a:p>
            <a:pPr>
              <a:spcBef>
                <a:spcPct val="0"/>
              </a:spcBef>
              <a:buClrTx/>
              <a:buSzTx/>
              <a:buFont typeface="Wingdings" charset="2"/>
              <a:buChar char="q"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 . . .</a:t>
            </a:r>
            <a:endParaRPr lang="en-US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6572" name="Text Box 13"/>
          <p:cNvSpPr txBox="1">
            <a:spLocks noChangeArrowheads="1"/>
          </p:cNvSpPr>
          <p:nvPr/>
        </p:nvSpPr>
        <p:spPr bwMode="auto">
          <a:xfrm>
            <a:off x="6516688" y="2249488"/>
            <a:ext cx="182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Warehouse</a:t>
            </a:r>
            <a:endParaRPr lang="en-US" alt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2047" name="Rectangle 14"/>
          <p:cNvSpPr>
            <a:spLocks noChangeArrowheads="1"/>
          </p:cNvSpPr>
          <p:nvPr/>
        </p:nvSpPr>
        <p:spPr bwMode="auto">
          <a:xfrm>
            <a:off x="9525" y="0"/>
            <a:ext cx="9144000" cy="846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tr-TR" sz="4900" dirty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System Outline</a:t>
            </a:r>
            <a:endParaRPr lang="en-US" sz="4900" dirty="0">
              <a:ln w="13970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657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6657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04D5D5-27C4-D54D-9D28-792E152F015B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3"/>
          <p:cNvSpPr>
            <a:spLocks noChangeArrowheads="1"/>
          </p:cNvSpPr>
          <p:nvPr/>
        </p:nvSpPr>
        <p:spPr bwMode="auto">
          <a:xfrm>
            <a:off x="685800" y="1676400"/>
            <a:ext cx="8062913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914400" indent="-45720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The </a:t>
            </a:r>
            <a:r>
              <a:rPr lang="tr-TR" altLang="en-US" u="sng">
                <a:solidFill>
                  <a:srgbClr val="FF0000"/>
                </a:solidFill>
                <a:latin typeface="Arial" charset="0"/>
              </a:rPr>
              <a:t>S</a:t>
            </a:r>
            <a:r>
              <a:rPr lang="en-AU" altLang="en-US" u="sng">
                <a:solidFill>
                  <a:srgbClr val="FF0000"/>
                </a:solidFill>
                <a:latin typeface="Arial" charset="0"/>
              </a:rPr>
              <a:t>tatement of </a:t>
            </a:r>
            <a:r>
              <a:rPr lang="tr-TR" altLang="en-US" u="sng">
                <a:solidFill>
                  <a:srgbClr val="FF0000"/>
                </a:solidFill>
                <a:latin typeface="Arial" charset="0"/>
              </a:rPr>
              <a:t>Software S</a:t>
            </a:r>
            <a:r>
              <a:rPr lang="en-AU" altLang="en-US" u="sng">
                <a:solidFill>
                  <a:srgbClr val="FF0000"/>
                </a:solidFill>
                <a:latin typeface="Arial" charset="0"/>
              </a:rPr>
              <a:t>cope</a:t>
            </a:r>
            <a:r>
              <a:rPr lang="en-AU" altLang="en-US">
                <a:solidFill>
                  <a:schemeClr val="tx1"/>
                </a:solidFill>
                <a:latin typeface="Arial" charset="0"/>
              </a:rPr>
              <a:t> </a:t>
            </a:r>
            <a:r>
              <a:rPr lang="tr-TR" altLang="en-US">
                <a:solidFill>
                  <a:schemeClr val="tx1"/>
                </a:solidFill>
                <a:latin typeface="Arial" charset="0"/>
              </a:rPr>
              <a:t>provides the basis</a:t>
            </a:r>
            <a:br>
              <a:rPr lang="tr-TR" altLang="en-US">
                <a:solidFill>
                  <a:schemeClr val="tx1"/>
                </a:solidFill>
                <a:latin typeface="Arial" charset="0"/>
              </a:rPr>
            </a:br>
            <a:r>
              <a:rPr lang="tr-TR" altLang="en-US">
                <a:solidFill>
                  <a:schemeClr val="tx1"/>
                </a:solidFill>
                <a:latin typeface="Arial" charset="0"/>
              </a:rPr>
              <a:t>for analysis modelling. 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The following models are built during analysis:</a:t>
            </a:r>
          </a:p>
          <a:p>
            <a:pPr lvl="1"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tr-TR" altLang="en-US" sz="2400" u="sng">
                <a:solidFill>
                  <a:schemeClr val="tx1"/>
                </a:solidFill>
                <a:latin typeface="Arial" charset="0"/>
              </a:rPr>
              <a:t>D</a:t>
            </a:r>
            <a:r>
              <a:rPr lang="en-AU" altLang="en-US" sz="2400" u="sng">
                <a:solidFill>
                  <a:schemeClr val="tx1"/>
                </a:solidFill>
                <a:latin typeface="Arial" charset="0"/>
              </a:rPr>
              <a:t>ata model</a:t>
            </a:r>
            <a:r>
              <a:rPr lang="tr-TR" altLang="en-US" sz="2400" u="sng">
                <a:solidFill>
                  <a:schemeClr val="tx1"/>
                </a:solidFill>
                <a:latin typeface="Arial" charset="0"/>
              </a:rPr>
              <a:t>:</a:t>
            </a:r>
            <a:r>
              <a:rPr lang="en-AU" altLang="en-US" sz="2400">
                <a:solidFill>
                  <a:schemeClr val="tx1"/>
                </a:solidFill>
                <a:latin typeface="Arial" charset="0"/>
              </a:rPr>
              <a:t> </a:t>
            </a:r>
            <a:r>
              <a:rPr lang="tr-TR" altLang="en-US" sz="2400">
                <a:solidFill>
                  <a:schemeClr val="tx1"/>
                </a:solidFill>
                <a:latin typeface="Arial" charset="0"/>
              </a:rPr>
              <a:t>D</a:t>
            </a:r>
            <a:r>
              <a:rPr lang="en-AU" altLang="en-US" sz="2400">
                <a:solidFill>
                  <a:schemeClr val="tx1"/>
                </a:solidFill>
                <a:latin typeface="Arial" charset="0"/>
              </a:rPr>
              <a:t>ata</a:t>
            </a:r>
            <a:r>
              <a:rPr lang="tr-TR" altLang="en-US" sz="2400">
                <a:solidFill>
                  <a:schemeClr val="tx1"/>
                </a:solidFill>
                <a:latin typeface="Arial" charset="0"/>
              </a:rPr>
              <a:t>base</a:t>
            </a:r>
            <a:r>
              <a:rPr lang="en-AU" altLang="en-US" sz="2400">
                <a:solidFill>
                  <a:schemeClr val="tx1"/>
                </a:solidFill>
                <a:latin typeface="Arial" charset="0"/>
              </a:rPr>
              <a:t> objects</a:t>
            </a:r>
            <a:r>
              <a:rPr lang="tr-TR" altLang="en-US" sz="2400">
                <a:solidFill>
                  <a:schemeClr val="tx1"/>
                </a:solidFill>
                <a:latin typeface="Arial" charset="0"/>
              </a:rPr>
              <a:t> and relations</a:t>
            </a:r>
          </a:p>
          <a:p>
            <a:pPr lvl="1"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tr-TR" altLang="en-US" sz="2400" u="sng">
                <a:solidFill>
                  <a:schemeClr val="tx1"/>
                </a:solidFill>
                <a:latin typeface="Arial" charset="0"/>
              </a:rPr>
              <a:t>F</a:t>
            </a:r>
            <a:r>
              <a:rPr lang="en-AU" altLang="en-US" sz="2400" u="sng">
                <a:solidFill>
                  <a:schemeClr val="tx1"/>
                </a:solidFill>
                <a:latin typeface="Arial" charset="0"/>
              </a:rPr>
              <a:t>unctional model</a:t>
            </a:r>
            <a:r>
              <a:rPr lang="tr-TR" altLang="en-US" sz="2400" u="sng">
                <a:solidFill>
                  <a:schemeClr val="tx1"/>
                </a:solidFill>
                <a:latin typeface="Arial" charset="0"/>
              </a:rPr>
              <a:t>: </a:t>
            </a:r>
            <a:r>
              <a:rPr lang="tr-TR" altLang="en-US" sz="2400">
                <a:solidFill>
                  <a:schemeClr val="tx1"/>
                </a:solidFill>
                <a:latin typeface="Arial" charset="0"/>
              </a:rPr>
              <a:t>D</a:t>
            </a:r>
            <a:r>
              <a:rPr lang="en-AU" altLang="en-US" sz="2400">
                <a:solidFill>
                  <a:schemeClr val="tx1"/>
                </a:solidFill>
                <a:latin typeface="Arial" charset="0"/>
              </a:rPr>
              <a:t>ata </a:t>
            </a:r>
            <a:r>
              <a:rPr lang="tr-TR" altLang="en-US" sz="2400">
                <a:solidFill>
                  <a:schemeClr val="tx1"/>
                </a:solidFill>
                <a:latin typeface="Arial" charset="0"/>
              </a:rPr>
              <a:t>flow</a:t>
            </a:r>
          </a:p>
          <a:p>
            <a:pPr lvl="1"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tr-TR" altLang="en-US" sz="2400" u="sng">
                <a:solidFill>
                  <a:schemeClr val="tx1"/>
                </a:solidFill>
                <a:latin typeface="Arial" charset="0"/>
              </a:rPr>
              <a:t>B</a:t>
            </a:r>
            <a:r>
              <a:rPr lang="en-AU" altLang="en-US" sz="2400" u="sng">
                <a:solidFill>
                  <a:schemeClr val="tx1"/>
                </a:solidFill>
                <a:latin typeface="Arial" charset="0"/>
              </a:rPr>
              <a:t>ehavio</a:t>
            </a:r>
            <a:r>
              <a:rPr lang="tr-TR" altLang="en-US" sz="2400" u="sng">
                <a:solidFill>
                  <a:schemeClr val="tx1"/>
                </a:solidFill>
                <a:latin typeface="Arial" charset="0"/>
              </a:rPr>
              <a:t>u</a:t>
            </a:r>
            <a:r>
              <a:rPr lang="en-AU" altLang="en-US" sz="2400" u="sng">
                <a:solidFill>
                  <a:schemeClr val="tx1"/>
                </a:solidFill>
                <a:latin typeface="Arial" charset="0"/>
              </a:rPr>
              <a:t>ral model</a:t>
            </a:r>
            <a:r>
              <a:rPr lang="tr-TR" altLang="en-US" sz="2400" u="sng">
                <a:solidFill>
                  <a:schemeClr val="tx1"/>
                </a:solidFill>
                <a:latin typeface="Arial" charset="0"/>
              </a:rPr>
              <a:t>:</a:t>
            </a:r>
            <a:r>
              <a:rPr lang="en-AU" altLang="en-US" sz="2400">
                <a:solidFill>
                  <a:schemeClr val="tx1"/>
                </a:solidFill>
                <a:latin typeface="Arial" charset="0"/>
              </a:rPr>
              <a:t> </a:t>
            </a:r>
            <a:r>
              <a:rPr lang="tr-TR" altLang="en-US" sz="2400">
                <a:solidFill>
                  <a:schemeClr val="tx1"/>
                </a:solidFill>
                <a:latin typeface="Arial" charset="0"/>
              </a:rPr>
              <a:t>Control flow, E</a:t>
            </a:r>
            <a:r>
              <a:rPr lang="en-AU" altLang="en-US" sz="2400">
                <a:solidFill>
                  <a:schemeClr val="tx1"/>
                </a:solidFill>
                <a:latin typeface="Arial" charset="0"/>
              </a:rPr>
              <a:t>vents and states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r-TR" dirty="0" smtClean="0"/>
              <a:t>Elements of  Analysis Model</a:t>
            </a:r>
            <a:endParaRPr lang="tr-TR" dirty="0"/>
          </a:p>
        </p:txBody>
      </p:sp>
      <p:sp>
        <p:nvSpPr>
          <p:cNvPr id="1843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BAFEDC-70EB-D547-8E11-995B1F14AA14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tr-TR" sz="4900" dirty="0"/>
              <a:t>Tasks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6700" y="1136650"/>
            <a:ext cx="8685213" cy="5316538"/>
          </a:xfrm>
        </p:spPr>
        <p:txBody>
          <a:bodyPr/>
          <a:lstStyle/>
          <a:p>
            <a:pPr marL="533400" indent="-533400" eaLnBrk="1" hangingPunct="1"/>
            <a:r>
              <a:rPr lang="en-US" altLang="en-US"/>
              <a:t>Draw an </a:t>
            </a:r>
            <a:r>
              <a:rPr lang="en-US" altLang="en-US">
                <a:solidFill>
                  <a:srgbClr val="FF0000"/>
                </a:solidFill>
              </a:rPr>
              <a:t>Entity Relationship </a:t>
            </a:r>
            <a:r>
              <a:rPr lang="tr-TR" altLang="en-US">
                <a:solidFill>
                  <a:srgbClr val="FF0000"/>
                </a:solidFill>
              </a:rPr>
              <a:t>D</a:t>
            </a:r>
            <a:r>
              <a:rPr lang="en-US" altLang="en-US">
                <a:solidFill>
                  <a:srgbClr val="FF0000"/>
                </a:solidFill>
              </a:rPr>
              <a:t>iagram</a:t>
            </a:r>
            <a:r>
              <a:rPr lang="en-US" altLang="en-US"/>
              <a:t> that describes the  relationships between the different data entities.</a:t>
            </a:r>
            <a:endParaRPr lang="tr-TR" altLang="en-US"/>
          </a:p>
          <a:p>
            <a:pPr marL="914400" lvl="1" indent="-457200" eaLnBrk="1" hangingPunct="1">
              <a:buFontTx/>
              <a:buChar char="•"/>
            </a:pPr>
            <a:r>
              <a:rPr lang="en-US" altLang="en-US" sz="2400"/>
              <a:t>For each relationship, name the  relationship and define its cardinality  (1-1, 1-n, or n-m).</a:t>
            </a:r>
            <a:endParaRPr lang="tr-TR" altLang="en-US" sz="2400"/>
          </a:p>
          <a:p>
            <a:pPr marL="914400" lvl="1" indent="-457200" eaLnBrk="1" hangingPunct="1">
              <a:buFontTx/>
              <a:buChar char="•"/>
            </a:pPr>
            <a:r>
              <a:rPr lang="en-US" altLang="en-US" sz="2400"/>
              <a:t>For each entity, list all data items.</a:t>
            </a:r>
            <a:endParaRPr lang="tr-TR" altLang="en-US" sz="2400"/>
          </a:p>
          <a:p>
            <a:pPr marL="533400" indent="-533400" eaLnBrk="1" hangingPunct="1"/>
            <a:endParaRPr lang="tr-TR" altLang="en-US"/>
          </a:p>
          <a:p>
            <a:pPr marL="533400" indent="-533400" eaLnBrk="1" hangingPunct="1"/>
            <a:r>
              <a:rPr lang="en-US" altLang="en-US"/>
              <a:t>Produce </a:t>
            </a:r>
            <a:r>
              <a:rPr lang="tr-TR" altLang="en-US"/>
              <a:t>Level-0 and Level-1</a:t>
            </a:r>
            <a:r>
              <a:rPr lang="en-US" altLang="en-US"/>
              <a:t> </a:t>
            </a:r>
            <a:r>
              <a:rPr lang="tr-TR" altLang="en-US">
                <a:solidFill>
                  <a:srgbClr val="FF0000"/>
                </a:solidFill>
              </a:rPr>
              <a:t>D</a:t>
            </a:r>
            <a:r>
              <a:rPr lang="en-US" altLang="en-US">
                <a:solidFill>
                  <a:srgbClr val="FF0000"/>
                </a:solidFill>
              </a:rPr>
              <a:t>ata </a:t>
            </a:r>
            <a:r>
              <a:rPr lang="tr-TR" altLang="en-US">
                <a:solidFill>
                  <a:srgbClr val="FF0000"/>
                </a:solidFill>
              </a:rPr>
              <a:t>F</a:t>
            </a:r>
            <a:r>
              <a:rPr lang="en-US" altLang="en-US">
                <a:solidFill>
                  <a:srgbClr val="FF0000"/>
                </a:solidFill>
              </a:rPr>
              <a:t>low </a:t>
            </a:r>
            <a:r>
              <a:rPr lang="tr-TR" altLang="en-US">
                <a:solidFill>
                  <a:srgbClr val="FF0000"/>
                </a:solidFill>
              </a:rPr>
              <a:t>D</a:t>
            </a:r>
            <a:r>
              <a:rPr lang="en-US" altLang="en-US">
                <a:solidFill>
                  <a:srgbClr val="FF0000"/>
                </a:solidFill>
              </a:rPr>
              <a:t>iagram</a:t>
            </a:r>
            <a:r>
              <a:rPr lang="tr-TR" altLang="en-US">
                <a:solidFill>
                  <a:srgbClr val="FF0000"/>
                </a:solidFill>
              </a:rPr>
              <a:t>s</a:t>
            </a:r>
            <a:r>
              <a:rPr lang="en-US" altLang="en-US"/>
              <a:t> that captures the main processes, data flows, information sources and data stores of this  application.</a:t>
            </a:r>
            <a:endParaRPr lang="tr-TR" altLang="en-US"/>
          </a:p>
          <a:p>
            <a:pPr marL="533400" indent="-533400" eaLnBrk="1" hangingPunct="1"/>
            <a:endParaRPr lang="tr-TR" altLang="en-US"/>
          </a:p>
          <a:p>
            <a:pPr marL="533400" indent="-533400" eaLnBrk="1" hangingPunct="1"/>
            <a:r>
              <a:rPr lang="tr-TR" altLang="en-US"/>
              <a:t>Produce a </a:t>
            </a:r>
            <a:r>
              <a:rPr lang="tr-TR" altLang="en-US">
                <a:solidFill>
                  <a:srgbClr val="FF0000"/>
                </a:solidFill>
              </a:rPr>
              <a:t>Program Structure Chart</a:t>
            </a:r>
            <a:r>
              <a:rPr lang="tr-TR" altLang="en-US"/>
              <a:t>.</a:t>
            </a:r>
          </a:p>
        </p:txBody>
      </p:sp>
      <p:sp>
        <p:nvSpPr>
          <p:cNvPr id="67587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675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A5F2DF-11FD-1A4C-9E89-E20EA4B04E56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9900" y="177800"/>
            <a:ext cx="8228013" cy="4508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en-US" sz="4900" dirty="0"/>
              <a:t>Entity</a:t>
            </a:r>
            <a:r>
              <a:rPr lang="tr-TR" sz="4900" dirty="0"/>
              <a:t> </a:t>
            </a:r>
            <a:r>
              <a:rPr lang="en-US" sz="4900" dirty="0"/>
              <a:t>Relationship Diagram</a:t>
            </a:r>
            <a:r>
              <a:rPr lang="tr-TR" sz="4900" dirty="0"/>
              <a:t> (ERD)</a:t>
            </a:r>
          </a:p>
        </p:txBody>
      </p:sp>
      <p:graphicFrame>
        <p:nvGraphicFramePr>
          <p:cNvPr id="68610" name="Object 3"/>
          <p:cNvGraphicFramePr>
            <a:graphicFrameLocks noGrp="1" noChangeAspect="1"/>
          </p:cNvGraphicFramePr>
          <p:nvPr>
            <p:ph idx="4294967295"/>
          </p:nvPr>
        </p:nvGraphicFramePr>
        <p:xfrm>
          <a:off x="250825" y="1700213"/>
          <a:ext cx="8855075" cy="446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0" name="Document" r:id="rId3" imgW="5219700" imgH="2641600" progId="Word.Document.8">
                  <p:embed/>
                </p:oleObj>
              </mc:Choice>
              <mc:Fallback>
                <p:oleObj name="Document" r:id="rId3" imgW="5219700" imgH="26416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700213"/>
                        <a:ext cx="8855075" cy="446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1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6861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0149835-5023-644B-8E95-92B6A9AF9EE7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140" name="Group 36"/>
          <p:cNvGraphicFramePr>
            <a:graphicFrameLocks noGrp="1"/>
          </p:cNvGraphicFramePr>
          <p:nvPr>
            <p:ph idx="4294967295"/>
          </p:nvPr>
        </p:nvGraphicFramePr>
        <p:xfrm>
          <a:off x="179388" y="1052513"/>
          <a:ext cx="8856662" cy="5248278"/>
        </p:xfrm>
        <a:graphic>
          <a:graphicData uri="http://schemas.openxmlformats.org/drawingml/2006/table">
            <a:tbl>
              <a:tblPr/>
              <a:tblGrid>
                <a:gridCol w="338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5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7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ENTITIY</a:t>
                      </a:r>
                    </a:p>
                  </a:txBody>
                  <a:tcPr marL="89997" marR="89997" marT="46799" marB="4679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DATA ITEMS</a:t>
                      </a:r>
                    </a:p>
                  </a:txBody>
                  <a:tcPr marL="89997" marR="89997" marT="46799" marB="4679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19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Locations</a:t>
                      </a:r>
                    </a:p>
                  </a:txBody>
                  <a:tcPr marL="89997" marR="89997" marT="46799" marB="4679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Loc</a:t>
                      </a: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ation_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ID, Address, Number of </a:t>
                      </a: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consumers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, </a:t>
                      </a: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Service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Personnel</a:t>
                      </a: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_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ID</a:t>
                      </a:r>
                    </a:p>
                  </a:txBody>
                  <a:tcPr marL="89997" marR="89997" marT="46799" marB="4679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7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Machines</a:t>
                      </a:r>
                    </a:p>
                  </a:txBody>
                  <a:tcPr marL="89997" marR="89997" marT="46799" marB="4679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Machine</a:t>
                      </a: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_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ID, Loc</a:t>
                      </a: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ation_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ID, Frequency of </a:t>
                      </a: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efilling</a:t>
                      </a:r>
                    </a:p>
                  </a:txBody>
                  <a:tcPr marL="89997" marR="89997" marT="46799" marB="4679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18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Personnels</a:t>
                      </a:r>
                    </a:p>
                  </a:txBody>
                  <a:tcPr marL="89997" marR="89997" marT="46799" marB="4679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Personnel</a:t>
                      </a: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_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ID, Personnel name</a:t>
                      </a:r>
                    </a:p>
                  </a:txBody>
                  <a:tcPr marL="89997" marR="89997" marT="46799" marB="4679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7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Stocks</a:t>
                      </a:r>
                    </a:p>
                  </a:txBody>
                  <a:tcPr marL="89997" marR="89997" marT="46799" marB="4679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Food</a:t>
                      </a: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_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ID, Food name, Current amount</a:t>
                      </a:r>
                    </a:p>
                  </a:txBody>
                  <a:tcPr marL="89997" marR="89997" marT="46799" marB="4679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319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Food_Requests</a:t>
                      </a:r>
                    </a:p>
                  </a:txBody>
                  <a:tcPr marL="89997" marR="89997" marT="46799" marB="4679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Personnel</a:t>
                      </a: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_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ID, Food</a:t>
                      </a: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_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ID, Date of request, Amount of request, Returned amount</a:t>
                      </a:r>
                    </a:p>
                  </a:txBody>
                  <a:tcPr marL="89997" marR="89997" marT="46799" marB="4679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909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Cash_Collection_History</a:t>
                      </a:r>
                    </a:p>
                  </a:txBody>
                  <a:tcPr marL="89997" marR="89997" marT="46799" marB="4679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Machine</a:t>
                      </a: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_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ID, Date of collection, Amount of cash</a:t>
                      </a:r>
                    </a:p>
                  </a:txBody>
                  <a:tcPr marL="89997" marR="89997" marT="46799" marB="4679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319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Maitenance_History</a:t>
                      </a:r>
                    </a:p>
                  </a:txBody>
                  <a:tcPr marL="89997" marR="89997" marT="46799" marB="4679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Machine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_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ID, Date of maintenance, Type of maintenance</a:t>
                      </a:r>
                    </a:p>
                  </a:txBody>
                  <a:tcPr marL="89997" marR="89997" marT="46799" marB="4679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0319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Purchase_Orders</a:t>
                      </a:r>
                    </a:p>
                  </a:txBody>
                  <a:tcPr marL="89997" marR="89997" marT="46799" marB="4679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Order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_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ID, Food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_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ID, Date of order, Amount of order</a:t>
                      </a:r>
                    </a:p>
                  </a:txBody>
                  <a:tcPr marL="89997" marR="89997" marT="46799" marB="4679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5139" name="Text Box 34"/>
          <p:cNvSpPr txBox="1">
            <a:spLocks noChangeArrowheads="1"/>
          </p:cNvSpPr>
          <p:nvPr/>
        </p:nvSpPr>
        <p:spPr bwMode="auto">
          <a:xfrm>
            <a:off x="0" y="0"/>
            <a:ext cx="9144000" cy="846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algn="ctr">
              <a:defRPr/>
            </a:pPr>
            <a:r>
              <a:rPr lang="tr-TR" sz="4900" dirty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Entities</a:t>
            </a:r>
          </a:p>
        </p:txBody>
      </p:sp>
      <p:sp>
        <p:nvSpPr>
          <p:cNvPr id="6966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6966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E4DC5A-EE1F-DF4F-85AB-02992CD0EA5E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Oval 3"/>
          <p:cNvSpPr>
            <a:spLocks noChangeArrowheads="1"/>
          </p:cNvSpPr>
          <p:nvPr/>
        </p:nvSpPr>
        <p:spPr bwMode="auto">
          <a:xfrm>
            <a:off x="3048000" y="2743200"/>
            <a:ext cx="1595438" cy="1905000"/>
          </a:xfrm>
          <a:prstGeom prst="ellipse">
            <a:avLst/>
          </a:prstGeom>
          <a:solidFill>
            <a:srgbClr val="CCFF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Management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Software</a:t>
            </a:r>
            <a:endParaRPr lang="en-US" alt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0658" name="Rectangle 4"/>
          <p:cNvSpPr>
            <a:spLocks noChangeArrowheads="1"/>
          </p:cNvSpPr>
          <p:nvPr/>
        </p:nvSpPr>
        <p:spPr bwMode="auto">
          <a:xfrm>
            <a:off x="685800" y="1905000"/>
            <a:ext cx="838200" cy="1447800"/>
          </a:xfrm>
          <a:prstGeom prst="rect">
            <a:avLst/>
          </a:prstGeom>
          <a:solidFill>
            <a:srgbClr val="66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User</a:t>
            </a:r>
            <a:endParaRPr lang="en-US" altLang="en-US">
              <a:solidFill>
                <a:schemeClr val="tx1"/>
              </a:solidFill>
              <a:latin typeface="Arial" charset="0"/>
            </a:endParaRPr>
          </a:p>
        </p:txBody>
      </p:sp>
      <p:graphicFrame>
        <p:nvGraphicFramePr>
          <p:cNvPr id="353285" name="Group 5"/>
          <p:cNvGraphicFramePr>
            <a:graphicFrameLocks noGrp="1"/>
          </p:cNvGraphicFramePr>
          <p:nvPr/>
        </p:nvGraphicFramePr>
        <p:xfrm>
          <a:off x="2438400" y="1295400"/>
          <a:ext cx="1524000" cy="396875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tr-T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</a:rPr>
                        <a:t>Personnels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3291" name="Group 11"/>
          <p:cNvGraphicFramePr>
            <a:graphicFrameLocks noGrp="1"/>
          </p:cNvGraphicFramePr>
          <p:nvPr/>
        </p:nvGraphicFramePr>
        <p:xfrm>
          <a:off x="1981200" y="5715000"/>
          <a:ext cx="1524000" cy="396875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tr-T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</a:rPr>
                        <a:t>Locations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3297" name="Group 17"/>
          <p:cNvGraphicFramePr>
            <a:graphicFrameLocks noGrp="1"/>
          </p:cNvGraphicFramePr>
          <p:nvPr/>
        </p:nvGraphicFramePr>
        <p:xfrm>
          <a:off x="4716463" y="1412875"/>
          <a:ext cx="1905000" cy="396875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tr-T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</a:rPr>
                        <a:t>Cash History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3303" name="Group 23"/>
          <p:cNvGraphicFramePr>
            <a:graphicFrameLocks noGrp="1"/>
          </p:cNvGraphicFramePr>
          <p:nvPr/>
        </p:nvGraphicFramePr>
        <p:xfrm>
          <a:off x="4038600" y="5715000"/>
          <a:ext cx="1524000" cy="396875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tr-T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</a:rPr>
                        <a:t>Machines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3309" name="Group 29"/>
          <p:cNvGraphicFramePr>
            <a:graphicFrameLocks noGrp="1"/>
          </p:cNvGraphicFramePr>
          <p:nvPr/>
        </p:nvGraphicFramePr>
        <p:xfrm>
          <a:off x="5943600" y="4149725"/>
          <a:ext cx="1524000" cy="396875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tr-T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</a:rPr>
                        <a:t>Orders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3315" name="Group 35"/>
          <p:cNvGraphicFramePr>
            <a:graphicFrameLocks noGrp="1"/>
          </p:cNvGraphicFramePr>
          <p:nvPr/>
        </p:nvGraphicFramePr>
        <p:xfrm>
          <a:off x="5715000" y="2276475"/>
          <a:ext cx="2895600" cy="396875"/>
        </p:xfrm>
        <a:graphic>
          <a:graphicData uri="http://schemas.openxmlformats.org/drawingml/2006/table">
            <a:tbl>
              <a:tblPr/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tr-T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</a:rPr>
                        <a:t>Maintenance History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0683" name="Line 41"/>
          <p:cNvSpPr>
            <a:spLocks noChangeShapeType="1"/>
          </p:cNvSpPr>
          <p:nvPr/>
        </p:nvSpPr>
        <p:spPr bwMode="auto">
          <a:xfrm>
            <a:off x="3200400" y="1752600"/>
            <a:ext cx="30480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84" name="Line 42"/>
          <p:cNvSpPr>
            <a:spLocks noChangeShapeType="1"/>
          </p:cNvSpPr>
          <p:nvPr/>
        </p:nvSpPr>
        <p:spPr bwMode="auto">
          <a:xfrm>
            <a:off x="1600200" y="2743200"/>
            <a:ext cx="144780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85" name="Line 43"/>
          <p:cNvSpPr>
            <a:spLocks noChangeShapeType="1"/>
          </p:cNvSpPr>
          <p:nvPr/>
        </p:nvSpPr>
        <p:spPr bwMode="auto">
          <a:xfrm flipV="1">
            <a:off x="2667000" y="4572000"/>
            <a:ext cx="685800" cy="1066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86" name="Line 44"/>
          <p:cNvSpPr>
            <a:spLocks noChangeShapeType="1"/>
          </p:cNvSpPr>
          <p:nvPr/>
        </p:nvSpPr>
        <p:spPr bwMode="auto">
          <a:xfrm>
            <a:off x="4716463" y="4005263"/>
            <a:ext cx="1223962" cy="2873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87" name="Line 45"/>
          <p:cNvSpPr>
            <a:spLocks noChangeShapeType="1"/>
          </p:cNvSpPr>
          <p:nvPr/>
        </p:nvSpPr>
        <p:spPr bwMode="auto">
          <a:xfrm flipV="1">
            <a:off x="4500563" y="1989138"/>
            <a:ext cx="863600" cy="10080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88" name="Line 46"/>
          <p:cNvSpPr>
            <a:spLocks noChangeShapeType="1"/>
          </p:cNvSpPr>
          <p:nvPr/>
        </p:nvSpPr>
        <p:spPr bwMode="auto">
          <a:xfrm>
            <a:off x="4038600" y="4648200"/>
            <a:ext cx="60960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89" name="Line 47"/>
          <p:cNvSpPr>
            <a:spLocks noChangeShapeType="1"/>
          </p:cNvSpPr>
          <p:nvPr/>
        </p:nvSpPr>
        <p:spPr bwMode="auto">
          <a:xfrm flipV="1">
            <a:off x="4716463" y="2565400"/>
            <a:ext cx="863600" cy="7921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90" name="Rectangle 48"/>
          <p:cNvSpPr>
            <a:spLocks noChangeArrowheads="1"/>
          </p:cNvSpPr>
          <p:nvPr/>
        </p:nvSpPr>
        <p:spPr bwMode="auto">
          <a:xfrm>
            <a:off x="609600" y="3733800"/>
            <a:ext cx="1066800" cy="1447800"/>
          </a:xfrm>
          <a:prstGeom prst="rect">
            <a:avLst/>
          </a:prstGeom>
          <a:solidFill>
            <a:srgbClr val="66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200">
                <a:solidFill>
                  <a:schemeClr val="tx1"/>
                </a:solidFill>
                <a:latin typeface="Arial" charset="0"/>
              </a:rPr>
              <a:t>Display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200">
                <a:solidFill>
                  <a:schemeClr val="tx1"/>
                </a:solidFill>
                <a:latin typeface="Arial" charset="0"/>
              </a:rPr>
              <a:t>Screen</a:t>
            </a:r>
            <a:endParaRPr lang="en-US" altLang="en-US" sz="2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0691" name="Line 49"/>
          <p:cNvSpPr>
            <a:spLocks noChangeShapeType="1"/>
          </p:cNvSpPr>
          <p:nvPr/>
        </p:nvSpPr>
        <p:spPr bwMode="auto">
          <a:xfrm flipH="1">
            <a:off x="1676400" y="3962400"/>
            <a:ext cx="129540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53330" name="Group 50"/>
          <p:cNvGraphicFramePr>
            <a:graphicFrameLocks noGrp="1"/>
          </p:cNvGraphicFramePr>
          <p:nvPr/>
        </p:nvGraphicFramePr>
        <p:xfrm>
          <a:off x="6227763" y="3141663"/>
          <a:ext cx="1524000" cy="396875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tr-T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</a:rPr>
                        <a:t>Stocks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0696" name="Line 56"/>
          <p:cNvSpPr>
            <a:spLocks noChangeShapeType="1"/>
          </p:cNvSpPr>
          <p:nvPr/>
        </p:nvSpPr>
        <p:spPr bwMode="auto">
          <a:xfrm flipV="1">
            <a:off x="4714875" y="3357563"/>
            <a:ext cx="1441450" cy="2873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53337" name="Group 57"/>
          <p:cNvGraphicFramePr>
            <a:graphicFrameLocks noGrp="1"/>
          </p:cNvGraphicFramePr>
          <p:nvPr/>
        </p:nvGraphicFramePr>
        <p:xfrm>
          <a:off x="6230938" y="5013325"/>
          <a:ext cx="1941512" cy="396875"/>
        </p:xfrm>
        <a:graphic>
          <a:graphicData uri="http://schemas.openxmlformats.org/drawingml/2006/table">
            <a:tbl>
              <a:tblPr/>
              <a:tblGrid>
                <a:gridCol w="1941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tr-T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</a:rPr>
                        <a:t>Food requests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0701" name="Line 63"/>
          <p:cNvSpPr>
            <a:spLocks noChangeShapeType="1"/>
          </p:cNvSpPr>
          <p:nvPr/>
        </p:nvSpPr>
        <p:spPr bwMode="auto">
          <a:xfrm>
            <a:off x="4572000" y="4365625"/>
            <a:ext cx="1584325" cy="863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r-TR" dirty="0" smtClean="0"/>
              <a:t>Level-0 DFD</a:t>
            </a:r>
            <a:endParaRPr lang="tr-TR" dirty="0"/>
          </a:p>
        </p:txBody>
      </p:sp>
      <p:sp>
        <p:nvSpPr>
          <p:cNvPr id="70703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124075" y="6453188"/>
            <a:ext cx="482441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7070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C1683F-CDED-9342-84C8-8C4E25324B45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157288"/>
            <a:ext cx="6278562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r-TR" dirty="0" smtClean="0"/>
              <a:t>Level-1 DFD</a:t>
            </a:r>
            <a:endParaRPr lang="tr-TR" dirty="0"/>
          </a:p>
        </p:txBody>
      </p:sp>
      <p:sp>
        <p:nvSpPr>
          <p:cNvPr id="71683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124075" y="6453188"/>
            <a:ext cx="482441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7168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0E63B3-BF6F-3943-9D9C-952B8D8B5CDB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575" y="1117600"/>
            <a:ext cx="61722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6" name="Freeform 4"/>
          <p:cNvSpPr>
            <a:spLocks/>
          </p:cNvSpPr>
          <p:nvPr/>
        </p:nvSpPr>
        <p:spPr bwMode="auto">
          <a:xfrm>
            <a:off x="2697163" y="1350963"/>
            <a:ext cx="3749675" cy="2117725"/>
          </a:xfrm>
          <a:custGeom>
            <a:avLst/>
            <a:gdLst>
              <a:gd name="T0" fmla="*/ 2147483646 w 2754"/>
              <a:gd name="T1" fmla="*/ 2147483646 h 1529"/>
              <a:gd name="T2" fmla="*/ 2147483646 w 2754"/>
              <a:gd name="T3" fmla="*/ 2147483646 h 1529"/>
              <a:gd name="T4" fmla="*/ 2147483646 w 2754"/>
              <a:gd name="T5" fmla="*/ 2147483646 h 1529"/>
              <a:gd name="T6" fmla="*/ 2147483646 w 2754"/>
              <a:gd name="T7" fmla="*/ 2147483646 h 1529"/>
              <a:gd name="T8" fmla="*/ 2147483646 w 2754"/>
              <a:gd name="T9" fmla="*/ 2147483646 h 1529"/>
              <a:gd name="T10" fmla="*/ 2147483646 w 2754"/>
              <a:gd name="T11" fmla="*/ 2147483646 h 1529"/>
              <a:gd name="T12" fmla="*/ 2147483646 w 2754"/>
              <a:gd name="T13" fmla="*/ 2147483646 h 1529"/>
              <a:gd name="T14" fmla="*/ 2147483646 w 2754"/>
              <a:gd name="T15" fmla="*/ 2147483646 h 1529"/>
              <a:gd name="T16" fmla="*/ 2147483646 w 2754"/>
              <a:gd name="T17" fmla="*/ 2147483646 h 1529"/>
              <a:gd name="T18" fmla="*/ 2147483646 w 2754"/>
              <a:gd name="T19" fmla="*/ 2147483646 h 1529"/>
              <a:gd name="T20" fmla="*/ 2147483646 w 2754"/>
              <a:gd name="T21" fmla="*/ 2147483646 h 1529"/>
              <a:gd name="T22" fmla="*/ 2147483646 w 2754"/>
              <a:gd name="T23" fmla="*/ 2147483646 h 1529"/>
              <a:gd name="T24" fmla="*/ 2147483646 w 2754"/>
              <a:gd name="T25" fmla="*/ 2147483646 h 1529"/>
              <a:gd name="T26" fmla="*/ 2147483646 w 2754"/>
              <a:gd name="T27" fmla="*/ 2147483646 h 1529"/>
              <a:gd name="T28" fmla="*/ 2147483646 w 2754"/>
              <a:gd name="T29" fmla="*/ 2147483646 h 1529"/>
              <a:gd name="T30" fmla="*/ 2147483646 w 2754"/>
              <a:gd name="T31" fmla="*/ 2147483646 h 1529"/>
              <a:gd name="T32" fmla="*/ 2147483646 w 2754"/>
              <a:gd name="T33" fmla="*/ 2147483646 h 1529"/>
              <a:gd name="T34" fmla="*/ 2147483646 w 2754"/>
              <a:gd name="T35" fmla="*/ 2147483646 h 1529"/>
              <a:gd name="T36" fmla="*/ 2147483646 w 2754"/>
              <a:gd name="T37" fmla="*/ 2147483646 h 1529"/>
              <a:gd name="T38" fmla="*/ 2147483646 w 2754"/>
              <a:gd name="T39" fmla="*/ 2147483646 h 1529"/>
              <a:gd name="T40" fmla="*/ 2147483646 w 2754"/>
              <a:gd name="T41" fmla="*/ 2147483646 h 1529"/>
              <a:gd name="T42" fmla="*/ 2147483646 w 2754"/>
              <a:gd name="T43" fmla="*/ 2147483646 h 1529"/>
              <a:gd name="T44" fmla="*/ 2147483646 w 2754"/>
              <a:gd name="T45" fmla="*/ 2147483646 h 1529"/>
              <a:gd name="T46" fmla="*/ 2147483646 w 2754"/>
              <a:gd name="T47" fmla="*/ 2147483646 h 1529"/>
              <a:gd name="T48" fmla="*/ 2147483646 w 2754"/>
              <a:gd name="T49" fmla="*/ 0 h 1529"/>
              <a:gd name="T50" fmla="*/ 2147483646 w 2754"/>
              <a:gd name="T51" fmla="*/ 2147483646 h 1529"/>
              <a:gd name="T52" fmla="*/ 2147483646 w 2754"/>
              <a:gd name="T53" fmla="*/ 2147483646 h 1529"/>
              <a:gd name="T54" fmla="*/ 2147483646 w 2754"/>
              <a:gd name="T55" fmla="*/ 2147483646 h 1529"/>
              <a:gd name="T56" fmla="*/ 2147483646 w 2754"/>
              <a:gd name="T57" fmla="*/ 2147483646 h 1529"/>
              <a:gd name="T58" fmla="*/ 2147483646 w 2754"/>
              <a:gd name="T59" fmla="*/ 2147483646 h 1529"/>
              <a:gd name="T60" fmla="*/ 2147483646 w 2754"/>
              <a:gd name="T61" fmla="*/ 2147483646 h 1529"/>
              <a:gd name="T62" fmla="*/ 2147483646 w 2754"/>
              <a:gd name="T63" fmla="*/ 2147483646 h 1529"/>
              <a:gd name="T64" fmla="*/ 2147483646 w 2754"/>
              <a:gd name="T65" fmla="*/ 2147483646 h 1529"/>
              <a:gd name="T66" fmla="*/ 2147483646 w 2754"/>
              <a:gd name="T67" fmla="*/ 2147483646 h 1529"/>
              <a:gd name="T68" fmla="*/ 2147483646 w 2754"/>
              <a:gd name="T69" fmla="*/ 2147483646 h 1529"/>
              <a:gd name="T70" fmla="*/ 2147483646 w 2754"/>
              <a:gd name="T71" fmla="*/ 2147483646 h 1529"/>
              <a:gd name="T72" fmla="*/ 2147483646 w 2754"/>
              <a:gd name="T73" fmla="*/ 2147483646 h 1529"/>
              <a:gd name="T74" fmla="*/ 2147483646 w 2754"/>
              <a:gd name="T75" fmla="*/ 2147483646 h 1529"/>
              <a:gd name="T76" fmla="*/ 2147483646 w 2754"/>
              <a:gd name="T77" fmla="*/ 2147483646 h 1529"/>
              <a:gd name="T78" fmla="*/ 2147483646 w 2754"/>
              <a:gd name="T79" fmla="*/ 2147483646 h 1529"/>
              <a:gd name="T80" fmla="*/ 2147483646 w 2754"/>
              <a:gd name="T81" fmla="*/ 2147483646 h 1529"/>
              <a:gd name="T82" fmla="*/ 2147483646 w 2754"/>
              <a:gd name="T83" fmla="*/ 2147483646 h 1529"/>
              <a:gd name="T84" fmla="*/ 2147483646 w 2754"/>
              <a:gd name="T85" fmla="*/ 2147483646 h 152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754"/>
              <a:gd name="T130" fmla="*/ 0 h 1529"/>
              <a:gd name="T131" fmla="*/ 2754 w 2754"/>
              <a:gd name="T132" fmla="*/ 1529 h 152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754" h="1529">
                <a:moveTo>
                  <a:pt x="50" y="817"/>
                </a:moveTo>
                <a:cubicBezTo>
                  <a:pt x="69" y="883"/>
                  <a:pt x="75" y="920"/>
                  <a:pt x="113" y="974"/>
                </a:cubicBezTo>
                <a:cubicBezTo>
                  <a:pt x="128" y="995"/>
                  <a:pt x="155" y="1037"/>
                  <a:pt x="155" y="1037"/>
                </a:cubicBezTo>
                <a:cubicBezTo>
                  <a:pt x="189" y="1177"/>
                  <a:pt x="131" y="964"/>
                  <a:pt x="197" y="1120"/>
                </a:cubicBezTo>
                <a:cubicBezTo>
                  <a:pt x="244" y="1232"/>
                  <a:pt x="184" y="1181"/>
                  <a:pt x="249" y="1225"/>
                </a:cubicBezTo>
                <a:cubicBezTo>
                  <a:pt x="274" y="1262"/>
                  <a:pt x="290" y="1284"/>
                  <a:pt x="333" y="1298"/>
                </a:cubicBezTo>
                <a:cubicBezTo>
                  <a:pt x="492" y="1419"/>
                  <a:pt x="829" y="1379"/>
                  <a:pt x="972" y="1382"/>
                </a:cubicBezTo>
                <a:cubicBezTo>
                  <a:pt x="1080" y="1392"/>
                  <a:pt x="1189" y="1398"/>
                  <a:pt x="1296" y="1414"/>
                </a:cubicBezTo>
                <a:cubicBezTo>
                  <a:pt x="1352" y="1423"/>
                  <a:pt x="1408" y="1428"/>
                  <a:pt x="1464" y="1435"/>
                </a:cubicBezTo>
                <a:cubicBezTo>
                  <a:pt x="1492" y="1438"/>
                  <a:pt x="1548" y="1445"/>
                  <a:pt x="1548" y="1445"/>
                </a:cubicBezTo>
                <a:cubicBezTo>
                  <a:pt x="1765" y="1502"/>
                  <a:pt x="1996" y="1501"/>
                  <a:pt x="2218" y="1508"/>
                </a:cubicBezTo>
                <a:cubicBezTo>
                  <a:pt x="2311" y="1514"/>
                  <a:pt x="2439" y="1529"/>
                  <a:pt x="2532" y="1508"/>
                </a:cubicBezTo>
                <a:cubicBezTo>
                  <a:pt x="2557" y="1503"/>
                  <a:pt x="2571" y="1474"/>
                  <a:pt x="2595" y="1466"/>
                </a:cubicBezTo>
                <a:cubicBezTo>
                  <a:pt x="2612" y="1413"/>
                  <a:pt x="2594" y="1454"/>
                  <a:pt x="2637" y="1403"/>
                </a:cubicBezTo>
                <a:cubicBezTo>
                  <a:pt x="2670" y="1364"/>
                  <a:pt x="2678" y="1326"/>
                  <a:pt x="2721" y="1298"/>
                </a:cubicBezTo>
                <a:cubicBezTo>
                  <a:pt x="2728" y="1256"/>
                  <a:pt x="2750" y="1216"/>
                  <a:pt x="2752" y="1173"/>
                </a:cubicBezTo>
                <a:cubicBezTo>
                  <a:pt x="2754" y="1138"/>
                  <a:pt x="2736" y="944"/>
                  <a:pt x="2721" y="900"/>
                </a:cubicBezTo>
                <a:cubicBezTo>
                  <a:pt x="2715" y="884"/>
                  <a:pt x="2700" y="873"/>
                  <a:pt x="2689" y="859"/>
                </a:cubicBezTo>
                <a:cubicBezTo>
                  <a:pt x="2678" y="767"/>
                  <a:pt x="2649" y="672"/>
                  <a:pt x="2616" y="586"/>
                </a:cubicBezTo>
                <a:cubicBezTo>
                  <a:pt x="2597" y="535"/>
                  <a:pt x="2605" y="486"/>
                  <a:pt x="2574" y="440"/>
                </a:cubicBezTo>
                <a:cubicBezTo>
                  <a:pt x="2565" y="412"/>
                  <a:pt x="2564" y="383"/>
                  <a:pt x="2553" y="356"/>
                </a:cubicBezTo>
                <a:cubicBezTo>
                  <a:pt x="2545" y="337"/>
                  <a:pt x="2531" y="322"/>
                  <a:pt x="2522" y="304"/>
                </a:cubicBezTo>
                <a:cubicBezTo>
                  <a:pt x="2497" y="254"/>
                  <a:pt x="2502" y="228"/>
                  <a:pt x="2448" y="209"/>
                </a:cubicBezTo>
                <a:cubicBezTo>
                  <a:pt x="2403" y="176"/>
                  <a:pt x="2367" y="149"/>
                  <a:pt x="2312" y="136"/>
                </a:cubicBezTo>
                <a:cubicBezTo>
                  <a:pt x="2180" y="70"/>
                  <a:pt x="2040" y="18"/>
                  <a:pt x="1893" y="0"/>
                </a:cubicBezTo>
                <a:cubicBezTo>
                  <a:pt x="1757" y="3"/>
                  <a:pt x="1621" y="4"/>
                  <a:pt x="1485" y="10"/>
                </a:cubicBezTo>
                <a:cubicBezTo>
                  <a:pt x="1448" y="12"/>
                  <a:pt x="1433" y="22"/>
                  <a:pt x="1401" y="31"/>
                </a:cubicBezTo>
                <a:cubicBezTo>
                  <a:pt x="1373" y="39"/>
                  <a:pt x="1317" y="52"/>
                  <a:pt x="1317" y="52"/>
                </a:cubicBezTo>
                <a:cubicBezTo>
                  <a:pt x="1223" y="110"/>
                  <a:pt x="1124" y="149"/>
                  <a:pt x="1024" y="199"/>
                </a:cubicBezTo>
                <a:cubicBezTo>
                  <a:pt x="969" y="226"/>
                  <a:pt x="914" y="268"/>
                  <a:pt x="856" y="283"/>
                </a:cubicBezTo>
                <a:cubicBezTo>
                  <a:pt x="839" y="297"/>
                  <a:pt x="823" y="312"/>
                  <a:pt x="804" y="324"/>
                </a:cubicBezTo>
                <a:cubicBezTo>
                  <a:pt x="795" y="330"/>
                  <a:pt x="781" y="327"/>
                  <a:pt x="773" y="335"/>
                </a:cubicBezTo>
                <a:cubicBezTo>
                  <a:pt x="765" y="343"/>
                  <a:pt x="770" y="358"/>
                  <a:pt x="762" y="366"/>
                </a:cubicBezTo>
                <a:cubicBezTo>
                  <a:pt x="754" y="374"/>
                  <a:pt x="741" y="372"/>
                  <a:pt x="731" y="377"/>
                </a:cubicBezTo>
                <a:cubicBezTo>
                  <a:pt x="703" y="390"/>
                  <a:pt x="675" y="405"/>
                  <a:pt x="647" y="419"/>
                </a:cubicBezTo>
                <a:cubicBezTo>
                  <a:pt x="594" y="446"/>
                  <a:pt x="495" y="483"/>
                  <a:pt x="438" y="502"/>
                </a:cubicBezTo>
                <a:cubicBezTo>
                  <a:pt x="393" y="517"/>
                  <a:pt x="347" y="533"/>
                  <a:pt x="301" y="544"/>
                </a:cubicBezTo>
                <a:cubicBezTo>
                  <a:pt x="226" y="562"/>
                  <a:pt x="171" y="563"/>
                  <a:pt x="102" y="597"/>
                </a:cubicBezTo>
                <a:cubicBezTo>
                  <a:pt x="99" y="607"/>
                  <a:pt x="100" y="620"/>
                  <a:pt x="92" y="628"/>
                </a:cubicBezTo>
                <a:cubicBezTo>
                  <a:pt x="84" y="636"/>
                  <a:pt x="67" y="630"/>
                  <a:pt x="61" y="639"/>
                </a:cubicBezTo>
                <a:cubicBezTo>
                  <a:pt x="48" y="657"/>
                  <a:pt x="55" y="686"/>
                  <a:pt x="40" y="701"/>
                </a:cubicBezTo>
                <a:cubicBezTo>
                  <a:pt x="29" y="712"/>
                  <a:pt x="19" y="722"/>
                  <a:pt x="8" y="733"/>
                </a:cubicBezTo>
                <a:cubicBezTo>
                  <a:pt x="31" y="835"/>
                  <a:pt x="0" y="841"/>
                  <a:pt x="50" y="817"/>
                </a:cubicBezTo>
                <a:close/>
              </a:path>
            </a:pathLst>
          </a:custGeom>
          <a:noFill/>
          <a:ln w="571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07" name="Freeform 5"/>
          <p:cNvSpPr>
            <a:spLocks/>
          </p:cNvSpPr>
          <p:nvPr/>
        </p:nvSpPr>
        <p:spPr bwMode="auto">
          <a:xfrm>
            <a:off x="2865438" y="4929188"/>
            <a:ext cx="1589087" cy="1449387"/>
          </a:xfrm>
          <a:custGeom>
            <a:avLst/>
            <a:gdLst>
              <a:gd name="T0" fmla="*/ 2147483646 w 1167"/>
              <a:gd name="T1" fmla="*/ 0 h 1047"/>
              <a:gd name="T2" fmla="*/ 2147483646 w 1167"/>
              <a:gd name="T3" fmla="*/ 2147483646 h 1047"/>
              <a:gd name="T4" fmla="*/ 2147483646 w 1167"/>
              <a:gd name="T5" fmla="*/ 2147483646 h 1047"/>
              <a:gd name="T6" fmla="*/ 2147483646 w 1167"/>
              <a:gd name="T7" fmla="*/ 2147483646 h 1047"/>
              <a:gd name="T8" fmla="*/ 2147483646 w 1167"/>
              <a:gd name="T9" fmla="*/ 2147483646 h 1047"/>
              <a:gd name="T10" fmla="*/ 2147483646 w 1167"/>
              <a:gd name="T11" fmla="*/ 2147483646 h 1047"/>
              <a:gd name="T12" fmla="*/ 2147483646 w 1167"/>
              <a:gd name="T13" fmla="*/ 2147483646 h 1047"/>
              <a:gd name="T14" fmla="*/ 2147483646 w 1167"/>
              <a:gd name="T15" fmla="*/ 2147483646 h 1047"/>
              <a:gd name="T16" fmla="*/ 2147483646 w 1167"/>
              <a:gd name="T17" fmla="*/ 2147483646 h 1047"/>
              <a:gd name="T18" fmla="*/ 2147483646 w 1167"/>
              <a:gd name="T19" fmla="*/ 2147483646 h 1047"/>
              <a:gd name="T20" fmla="*/ 2147483646 w 1167"/>
              <a:gd name="T21" fmla="*/ 2147483646 h 1047"/>
              <a:gd name="T22" fmla="*/ 2147483646 w 1167"/>
              <a:gd name="T23" fmla="*/ 2147483646 h 1047"/>
              <a:gd name="T24" fmla="*/ 2147483646 w 1167"/>
              <a:gd name="T25" fmla="*/ 2147483646 h 1047"/>
              <a:gd name="T26" fmla="*/ 2147483646 w 1167"/>
              <a:gd name="T27" fmla="*/ 2147483646 h 1047"/>
              <a:gd name="T28" fmla="*/ 2147483646 w 1167"/>
              <a:gd name="T29" fmla="*/ 2147483646 h 1047"/>
              <a:gd name="T30" fmla="*/ 2147483646 w 1167"/>
              <a:gd name="T31" fmla="*/ 2147483646 h 1047"/>
              <a:gd name="T32" fmla="*/ 2147483646 w 1167"/>
              <a:gd name="T33" fmla="*/ 2147483646 h 1047"/>
              <a:gd name="T34" fmla="*/ 2147483646 w 1167"/>
              <a:gd name="T35" fmla="*/ 2147483646 h 1047"/>
              <a:gd name="T36" fmla="*/ 2147483646 w 1167"/>
              <a:gd name="T37" fmla="*/ 2147483646 h 1047"/>
              <a:gd name="T38" fmla="*/ 2147483646 w 1167"/>
              <a:gd name="T39" fmla="*/ 2147483646 h 1047"/>
              <a:gd name="T40" fmla="*/ 2147483646 w 1167"/>
              <a:gd name="T41" fmla="*/ 2147483646 h 1047"/>
              <a:gd name="T42" fmla="*/ 2147483646 w 1167"/>
              <a:gd name="T43" fmla="*/ 2147483646 h 1047"/>
              <a:gd name="T44" fmla="*/ 2147483646 w 1167"/>
              <a:gd name="T45" fmla="*/ 2147483646 h 1047"/>
              <a:gd name="T46" fmla="*/ 2147483646 w 1167"/>
              <a:gd name="T47" fmla="*/ 2147483646 h 1047"/>
              <a:gd name="T48" fmla="*/ 2147483646 w 1167"/>
              <a:gd name="T49" fmla="*/ 2147483646 h 1047"/>
              <a:gd name="T50" fmla="*/ 2147483646 w 1167"/>
              <a:gd name="T51" fmla="*/ 2147483646 h 1047"/>
              <a:gd name="T52" fmla="*/ 2147483646 w 1167"/>
              <a:gd name="T53" fmla="*/ 2147483646 h 1047"/>
              <a:gd name="T54" fmla="*/ 2147483646 w 1167"/>
              <a:gd name="T55" fmla="*/ 2147483646 h 1047"/>
              <a:gd name="T56" fmla="*/ 2147483646 w 1167"/>
              <a:gd name="T57" fmla="*/ 2147483646 h 1047"/>
              <a:gd name="T58" fmla="*/ 2147483646 w 1167"/>
              <a:gd name="T59" fmla="*/ 2147483646 h 1047"/>
              <a:gd name="T60" fmla="*/ 2147483646 w 1167"/>
              <a:gd name="T61" fmla="*/ 2147483646 h 1047"/>
              <a:gd name="T62" fmla="*/ 2147483646 w 1167"/>
              <a:gd name="T63" fmla="*/ 2147483646 h 1047"/>
              <a:gd name="T64" fmla="*/ 2147483646 w 1167"/>
              <a:gd name="T65" fmla="*/ 2147483646 h 1047"/>
              <a:gd name="T66" fmla="*/ 2147483646 w 1167"/>
              <a:gd name="T67" fmla="*/ 2147483646 h 1047"/>
              <a:gd name="T68" fmla="*/ 2147483646 w 1167"/>
              <a:gd name="T69" fmla="*/ 2147483646 h 1047"/>
              <a:gd name="T70" fmla="*/ 2147483646 w 1167"/>
              <a:gd name="T71" fmla="*/ 2147483646 h 1047"/>
              <a:gd name="T72" fmla="*/ 2147483646 w 1167"/>
              <a:gd name="T73" fmla="*/ 2147483646 h 1047"/>
              <a:gd name="T74" fmla="*/ 2147483646 w 1167"/>
              <a:gd name="T75" fmla="*/ 2147483646 h 1047"/>
              <a:gd name="T76" fmla="*/ 2147483646 w 1167"/>
              <a:gd name="T77" fmla="*/ 0 h 1047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1167"/>
              <a:gd name="T118" fmla="*/ 0 h 1047"/>
              <a:gd name="T119" fmla="*/ 1167 w 1167"/>
              <a:gd name="T120" fmla="*/ 1047 h 1047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1167" h="1047">
                <a:moveTo>
                  <a:pt x="424" y="0"/>
                </a:moveTo>
                <a:cubicBezTo>
                  <a:pt x="365" y="7"/>
                  <a:pt x="322" y="15"/>
                  <a:pt x="267" y="31"/>
                </a:cubicBezTo>
                <a:cubicBezTo>
                  <a:pt x="226" y="43"/>
                  <a:pt x="193" y="63"/>
                  <a:pt x="152" y="73"/>
                </a:cubicBezTo>
                <a:cubicBezTo>
                  <a:pt x="128" y="143"/>
                  <a:pt x="161" y="75"/>
                  <a:pt x="110" y="115"/>
                </a:cubicBezTo>
                <a:cubicBezTo>
                  <a:pt x="40" y="170"/>
                  <a:pt x="139" y="129"/>
                  <a:pt x="57" y="157"/>
                </a:cubicBezTo>
                <a:cubicBezTo>
                  <a:pt x="25" y="257"/>
                  <a:pt x="78" y="115"/>
                  <a:pt x="15" y="209"/>
                </a:cubicBezTo>
                <a:cubicBezTo>
                  <a:pt x="7" y="221"/>
                  <a:pt x="8" y="237"/>
                  <a:pt x="5" y="251"/>
                </a:cubicBezTo>
                <a:cubicBezTo>
                  <a:pt x="11" y="393"/>
                  <a:pt x="0" y="543"/>
                  <a:pt x="89" y="660"/>
                </a:cubicBezTo>
                <a:cubicBezTo>
                  <a:pt x="109" y="766"/>
                  <a:pt x="80" y="666"/>
                  <a:pt x="131" y="743"/>
                </a:cubicBezTo>
                <a:cubicBezTo>
                  <a:pt x="163" y="792"/>
                  <a:pt x="111" y="766"/>
                  <a:pt x="173" y="785"/>
                </a:cubicBezTo>
                <a:cubicBezTo>
                  <a:pt x="199" y="870"/>
                  <a:pt x="160" y="773"/>
                  <a:pt x="214" y="827"/>
                </a:cubicBezTo>
                <a:cubicBezTo>
                  <a:pt x="269" y="882"/>
                  <a:pt x="175" y="843"/>
                  <a:pt x="256" y="869"/>
                </a:cubicBezTo>
                <a:cubicBezTo>
                  <a:pt x="260" y="880"/>
                  <a:pt x="258" y="895"/>
                  <a:pt x="267" y="901"/>
                </a:cubicBezTo>
                <a:cubicBezTo>
                  <a:pt x="285" y="914"/>
                  <a:pt x="330" y="921"/>
                  <a:pt x="330" y="921"/>
                </a:cubicBezTo>
                <a:cubicBezTo>
                  <a:pt x="337" y="932"/>
                  <a:pt x="342" y="944"/>
                  <a:pt x="351" y="953"/>
                </a:cubicBezTo>
                <a:cubicBezTo>
                  <a:pt x="360" y="962"/>
                  <a:pt x="374" y="964"/>
                  <a:pt x="382" y="974"/>
                </a:cubicBezTo>
                <a:cubicBezTo>
                  <a:pt x="389" y="983"/>
                  <a:pt x="384" y="999"/>
                  <a:pt x="393" y="1005"/>
                </a:cubicBezTo>
                <a:cubicBezTo>
                  <a:pt x="432" y="1033"/>
                  <a:pt x="514" y="1041"/>
                  <a:pt x="560" y="1047"/>
                </a:cubicBezTo>
                <a:cubicBezTo>
                  <a:pt x="612" y="1044"/>
                  <a:pt x="665" y="1045"/>
                  <a:pt x="717" y="1037"/>
                </a:cubicBezTo>
                <a:cubicBezTo>
                  <a:pt x="741" y="1033"/>
                  <a:pt x="777" y="983"/>
                  <a:pt x="790" y="974"/>
                </a:cubicBezTo>
                <a:cubicBezTo>
                  <a:pt x="806" y="963"/>
                  <a:pt x="826" y="962"/>
                  <a:pt x="843" y="953"/>
                </a:cubicBezTo>
                <a:cubicBezTo>
                  <a:pt x="858" y="944"/>
                  <a:pt x="871" y="932"/>
                  <a:pt x="885" y="921"/>
                </a:cubicBezTo>
                <a:cubicBezTo>
                  <a:pt x="912" y="838"/>
                  <a:pt x="871" y="936"/>
                  <a:pt x="927" y="880"/>
                </a:cubicBezTo>
                <a:cubicBezTo>
                  <a:pt x="935" y="872"/>
                  <a:pt x="930" y="857"/>
                  <a:pt x="937" y="848"/>
                </a:cubicBezTo>
                <a:cubicBezTo>
                  <a:pt x="945" y="838"/>
                  <a:pt x="958" y="834"/>
                  <a:pt x="969" y="827"/>
                </a:cubicBezTo>
                <a:cubicBezTo>
                  <a:pt x="983" y="784"/>
                  <a:pt x="1005" y="767"/>
                  <a:pt x="1042" y="743"/>
                </a:cubicBezTo>
                <a:cubicBezTo>
                  <a:pt x="1049" y="733"/>
                  <a:pt x="1053" y="720"/>
                  <a:pt x="1063" y="712"/>
                </a:cubicBezTo>
                <a:cubicBezTo>
                  <a:pt x="1072" y="705"/>
                  <a:pt x="1086" y="710"/>
                  <a:pt x="1094" y="702"/>
                </a:cubicBezTo>
                <a:cubicBezTo>
                  <a:pt x="1149" y="647"/>
                  <a:pt x="1055" y="686"/>
                  <a:pt x="1136" y="660"/>
                </a:cubicBezTo>
                <a:cubicBezTo>
                  <a:pt x="1167" y="571"/>
                  <a:pt x="1139" y="470"/>
                  <a:pt x="1063" y="419"/>
                </a:cubicBezTo>
                <a:cubicBezTo>
                  <a:pt x="1039" y="350"/>
                  <a:pt x="1000" y="372"/>
                  <a:pt x="948" y="335"/>
                </a:cubicBezTo>
                <a:cubicBezTo>
                  <a:pt x="936" y="326"/>
                  <a:pt x="929" y="312"/>
                  <a:pt x="916" y="304"/>
                </a:cubicBezTo>
                <a:cubicBezTo>
                  <a:pt x="900" y="294"/>
                  <a:pt x="880" y="293"/>
                  <a:pt x="864" y="283"/>
                </a:cubicBezTo>
                <a:cubicBezTo>
                  <a:pt x="834" y="265"/>
                  <a:pt x="811" y="236"/>
                  <a:pt x="780" y="220"/>
                </a:cubicBezTo>
                <a:cubicBezTo>
                  <a:pt x="721" y="191"/>
                  <a:pt x="668" y="150"/>
                  <a:pt x="612" y="115"/>
                </a:cubicBezTo>
                <a:cubicBezTo>
                  <a:pt x="597" y="106"/>
                  <a:pt x="586" y="93"/>
                  <a:pt x="571" y="84"/>
                </a:cubicBezTo>
                <a:cubicBezTo>
                  <a:pt x="429" y="1"/>
                  <a:pt x="534" y="65"/>
                  <a:pt x="455" y="31"/>
                </a:cubicBezTo>
                <a:cubicBezTo>
                  <a:pt x="441" y="25"/>
                  <a:pt x="424" y="21"/>
                  <a:pt x="413" y="10"/>
                </a:cubicBezTo>
                <a:cubicBezTo>
                  <a:pt x="409" y="6"/>
                  <a:pt x="420" y="3"/>
                  <a:pt x="424" y="0"/>
                </a:cubicBezTo>
                <a:close/>
              </a:path>
            </a:pathLst>
          </a:custGeom>
          <a:noFill/>
          <a:ln w="571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08" name="Freeform 6"/>
          <p:cNvSpPr>
            <a:spLocks/>
          </p:cNvSpPr>
          <p:nvPr/>
        </p:nvSpPr>
        <p:spPr bwMode="auto">
          <a:xfrm>
            <a:off x="2363788" y="3644900"/>
            <a:ext cx="1470025" cy="1092200"/>
          </a:xfrm>
          <a:custGeom>
            <a:avLst/>
            <a:gdLst>
              <a:gd name="T0" fmla="*/ 2147483646 w 1079"/>
              <a:gd name="T1" fmla="*/ 2147483646 h 789"/>
              <a:gd name="T2" fmla="*/ 2147483646 w 1079"/>
              <a:gd name="T3" fmla="*/ 2147483646 h 789"/>
              <a:gd name="T4" fmla="*/ 2147483646 w 1079"/>
              <a:gd name="T5" fmla="*/ 2147483646 h 789"/>
              <a:gd name="T6" fmla="*/ 2147483646 w 1079"/>
              <a:gd name="T7" fmla="*/ 2147483646 h 789"/>
              <a:gd name="T8" fmla="*/ 2147483646 w 1079"/>
              <a:gd name="T9" fmla="*/ 2147483646 h 789"/>
              <a:gd name="T10" fmla="*/ 2147483646 w 1079"/>
              <a:gd name="T11" fmla="*/ 2147483646 h 789"/>
              <a:gd name="T12" fmla="*/ 2147483646 w 1079"/>
              <a:gd name="T13" fmla="*/ 2147483646 h 789"/>
              <a:gd name="T14" fmla="*/ 2147483646 w 1079"/>
              <a:gd name="T15" fmla="*/ 2147483646 h 789"/>
              <a:gd name="T16" fmla="*/ 2147483646 w 1079"/>
              <a:gd name="T17" fmla="*/ 2147483646 h 789"/>
              <a:gd name="T18" fmla="*/ 2147483646 w 1079"/>
              <a:gd name="T19" fmla="*/ 2147483646 h 789"/>
              <a:gd name="T20" fmla="*/ 2147483646 w 1079"/>
              <a:gd name="T21" fmla="*/ 2147483646 h 789"/>
              <a:gd name="T22" fmla="*/ 2147483646 w 1079"/>
              <a:gd name="T23" fmla="*/ 2147483646 h 789"/>
              <a:gd name="T24" fmla="*/ 2147483646 w 1079"/>
              <a:gd name="T25" fmla="*/ 2147483646 h 789"/>
              <a:gd name="T26" fmla="*/ 2147483646 w 1079"/>
              <a:gd name="T27" fmla="*/ 2147483646 h 789"/>
              <a:gd name="T28" fmla="*/ 2147483646 w 1079"/>
              <a:gd name="T29" fmla="*/ 2147483646 h 789"/>
              <a:gd name="T30" fmla="*/ 2147483646 w 1079"/>
              <a:gd name="T31" fmla="*/ 2147483646 h 789"/>
              <a:gd name="T32" fmla="*/ 2147483646 w 1079"/>
              <a:gd name="T33" fmla="*/ 2147483646 h 789"/>
              <a:gd name="T34" fmla="*/ 2147483646 w 1079"/>
              <a:gd name="T35" fmla="*/ 2147483646 h 789"/>
              <a:gd name="T36" fmla="*/ 2147483646 w 1079"/>
              <a:gd name="T37" fmla="*/ 2147483646 h 789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79"/>
              <a:gd name="T58" fmla="*/ 0 h 789"/>
              <a:gd name="T59" fmla="*/ 1079 w 1079"/>
              <a:gd name="T60" fmla="*/ 789 h 789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79" h="789">
                <a:moveTo>
                  <a:pt x="276" y="11"/>
                </a:moveTo>
                <a:cubicBezTo>
                  <a:pt x="241" y="15"/>
                  <a:pt x="203" y="8"/>
                  <a:pt x="171" y="22"/>
                </a:cubicBezTo>
                <a:cubicBezTo>
                  <a:pt x="144" y="34"/>
                  <a:pt x="129" y="63"/>
                  <a:pt x="108" y="84"/>
                </a:cubicBezTo>
                <a:cubicBezTo>
                  <a:pt x="97" y="95"/>
                  <a:pt x="77" y="116"/>
                  <a:pt x="77" y="116"/>
                </a:cubicBezTo>
                <a:cubicBezTo>
                  <a:pt x="52" y="212"/>
                  <a:pt x="80" y="96"/>
                  <a:pt x="56" y="262"/>
                </a:cubicBezTo>
                <a:cubicBezTo>
                  <a:pt x="54" y="276"/>
                  <a:pt x="49" y="290"/>
                  <a:pt x="45" y="304"/>
                </a:cubicBezTo>
                <a:cubicBezTo>
                  <a:pt x="39" y="325"/>
                  <a:pt x="25" y="367"/>
                  <a:pt x="25" y="367"/>
                </a:cubicBezTo>
                <a:cubicBezTo>
                  <a:pt x="33" y="451"/>
                  <a:pt x="0" y="565"/>
                  <a:pt x="66" y="618"/>
                </a:cubicBezTo>
                <a:cubicBezTo>
                  <a:pt x="103" y="648"/>
                  <a:pt x="167" y="643"/>
                  <a:pt x="213" y="660"/>
                </a:cubicBezTo>
                <a:cubicBezTo>
                  <a:pt x="364" y="716"/>
                  <a:pt x="526" y="756"/>
                  <a:pt x="684" y="786"/>
                </a:cubicBezTo>
                <a:cubicBezTo>
                  <a:pt x="726" y="783"/>
                  <a:pt x="770" y="789"/>
                  <a:pt x="810" y="776"/>
                </a:cubicBezTo>
                <a:cubicBezTo>
                  <a:pt x="827" y="771"/>
                  <a:pt x="832" y="749"/>
                  <a:pt x="841" y="734"/>
                </a:cubicBezTo>
                <a:cubicBezTo>
                  <a:pt x="871" y="686"/>
                  <a:pt x="885" y="638"/>
                  <a:pt x="925" y="598"/>
                </a:cubicBezTo>
                <a:cubicBezTo>
                  <a:pt x="959" y="499"/>
                  <a:pt x="903" y="653"/>
                  <a:pt x="967" y="524"/>
                </a:cubicBezTo>
                <a:cubicBezTo>
                  <a:pt x="1026" y="406"/>
                  <a:pt x="917" y="564"/>
                  <a:pt x="1009" y="440"/>
                </a:cubicBezTo>
                <a:cubicBezTo>
                  <a:pt x="1027" y="366"/>
                  <a:pt x="1079" y="209"/>
                  <a:pt x="988" y="179"/>
                </a:cubicBezTo>
                <a:cubicBezTo>
                  <a:pt x="939" y="146"/>
                  <a:pt x="884" y="122"/>
                  <a:pt x="831" y="95"/>
                </a:cubicBezTo>
                <a:cubicBezTo>
                  <a:pt x="805" y="82"/>
                  <a:pt x="747" y="74"/>
                  <a:pt x="747" y="74"/>
                </a:cubicBezTo>
                <a:cubicBezTo>
                  <a:pt x="599" y="0"/>
                  <a:pt x="438" y="2"/>
                  <a:pt x="276" y="11"/>
                </a:cubicBezTo>
                <a:close/>
              </a:path>
            </a:pathLst>
          </a:custGeom>
          <a:noFill/>
          <a:ln w="571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09" name="Freeform 7"/>
          <p:cNvSpPr>
            <a:spLocks/>
          </p:cNvSpPr>
          <p:nvPr/>
        </p:nvSpPr>
        <p:spPr bwMode="auto">
          <a:xfrm>
            <a:off x="3840163" y="3952875"/>
            <a:ext cx="1651000" cy="1052513"/>
          </a:xfrm>
          <a:custGeom>
            <a:avLst/>
            <a:gdLst>
              <a:gd name="T0" fmla="*/ 2147483646 w 1213"/>
              <a:gd name="T1" fmla="*/ 2147483646 h 760"/>
              <a:gd name="T2" fmla="*/ 2147483646 w 1213"/>
              <a:gd name="T3" fmla="*/ 2147483646 h 760"/>
              <a:gd name="T4" fmla="*/ 2147483646 w 1213"/>
              <a:gd name="T5" fmla="*/ 2147483646 h 760"/>
              <a:gd name="T6" fmla="*/ 2147483646 w 1213"/>
              <a:gd name="T7" fmla="*/ 2147483646 h 760"/>
              <a:gd name="T8" fmla="*/ 2147483646 w 1213"/>
              <a:gd name="T9" fmla="*/ 2147483646 h 760"/>
              <a:gd name="T10" fmla="*/ 2147483646 w 1213"/>
              <a:gd name="T11" fmla="*/ 2147483646 h 760"/>
              <a:gd name="T12" fmla="*/ 2147483646 w 1213"/>
              <a:gd name="T13" fmla="*/ 2147483646 h 760"/>
              <a:gd name="T14" fmla="*/ 2147483646 w 1213"/>
              <a:gd name="T15" fmla="*/ 2147483646 h 760"/>
              <a:gd name="T16" fmla="*/ 2147483646 w 1213"/>
              <a:gd name="T17" fmla="*/ 2147483646 h 760"/>
              <a:gd name="T18" fmla="*/ 2147483646 w 1213"/>
              <a:gd name="T19" fmla="*/ 2147483646 h 760"/>
              <a:gd name="T20" fmla="*/ 2147483646 w 1213"/>
              <a:gd name="T21" fmla="*/ 2147483646 h 760"/>
              <a:gd name="T22" fmla="*/ 2147483646 w 1213"/>
              <a:gd name="T23" fmla="*/ 2147483646 h 760"/>
              <a:gd name="T24" fmla="*/ 2147483646 w 1213"/>
              <a:gd name="T25" fmla="*/ 2147483646 h 760"/>
              <a:gd name="T26" fmla="*/ 2147483646 w 1213"/>
              <a:gd name="T27" fmla="*/ 2147483646 h 760"/>
              <a:gd name="T28" fmla="*/ 2147483646 w 1213"/>
              <a:gd name="T29" fmla="*/ 2147483646 h 760"/>
              <a:gd name="T30" fmla="*/ 2147483646 w 1213"/>
              <a:gd name="T31" fmla="*/ 2147483646 h 760"/>
              <a:gd name="T32" fmla="*/ 2147483646 w 1213"/>
              <a:gd name="T33" fmla="*/ 2147483646 h 760"/>
              <a:gd name="T34" fmla="*/ 2147483646 w 1213"/>
              <a:gd name="T35" fmla="*/ 2147483646 h 760"/>
              <a:gd name="T36" fmla="*/ 2147483646 w 1213"/>
              <a:gd name="T37" fmla="*/ 2147483646 h 760"/>
              <a:gd name="T38" fmla="*/ 2147483646 w 1213"/>
              <a:gd name="T39" fmla="*/ 2147483646 h 760"/>
              <a:gd name="T40" fmla="*/ 2147483646 w 1213"/>
              <a:gd name="T41" fmla="*/ 2147483646 h 760"/>
              <a:gd name="T42" fmla="*/ 2147483646 w 1213"/>
              <a:gd name="T43" fmla="*/ 2147483646 h 76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213"/>
              <a:gd name="T67" fmla="*/ 0 h 760"/>
              <a:gd name="T68" fmla="*/ 1213 w 1213"/>
              <a:gd name="T69" fmla="*/ 760 h 76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213" h="760">
                <a:moveTo>
                  <a:pt x="1151" y="215"/>
                </a:moveTo>
                <a:cubicBezTo>
                  <a:pt x="1113" y="190"/>
                  <a:pt x="1068" y="166"/>
                  <a:pt x="1025" y="152"/>
                </a:cubicBezTo>
                <a:cubicBezTo>
                  <a:pt x="998" y="143"/>
                  <a:pt x="967" y="143"/>
                  <a:pt x="941" y="131"/>
                </a:cubicBezTo>
                <a:cubicBezTo>
                  <a:pt x="834" y="80"/>
                  <a:pt x="723" y="77"/>
                  <a:pt x="606" y="69"/>
                </a:cubicBezTo>
                <a:cubicBezTo>
                  <a:pt x="551" y="57"/>
                  <a:pt x="492" y="53"/>
                  <a:pt x="438" y="37"/>
                </a:cubicBezTo>
                <a:cubicBezTo>
                  <a:pt x="318" y="0"/>
                  <a:pt x="460" y="28"/>
                  <a:pt x="323" y="6"/>
                </a:cubicBezTo>
                <a:cubicBezTo>
                  <a:pt x="236" y="14"/>
                  <a:pt x="214" y="13"/>
                  <a:pt x="145" y="48"/>
                </a:cubicBezTo>
                <a:cubicBezTo>
                  <a:pt x="120" y="85"/>
                  <a:pt x="94" y="89"/>
                  <a:pt x="61" y="121"/>
                </a:cubicBezTo>
                <a:cubicBezTo>
                  <a:pt x="44" y="193"/>
                  <a:pt x="61" y="267"/>
                  <a:pt x="19" y="330"/>
                </a:cubicBezTo>
                <a:cubicBezTo>
                  <a:pt x="7" y="379"/>
                  <a:pt x="0" y="467"/>
                  <a:pt x="51" y="498"/>
                </a:cubicBezTo>
                <a:cubicBezTo>
                  <a:pt x="70" y="510"/>
                  <a:pt x="93" y="511"/>
                  <a:pt x="114" y="519"/>
                </a:cubicBezTo>
                <a:cubicBezTo>
                  <a:pt x="184" y="547"/>
                  <a:pt x="249" y="576"/>
                  <a:pt x="323" y="592"/>
                </a:cubicBezTo>
                <a:cubicBezTo>
                  <a:pt x="358" y="599"/>
                  <a:pt x="394" y="601"/>
                  <a:pt x="428" y="613"/>
                </a:cubicBezTo>
                <a:cubicBezTo>
                  <a:pt x="438" y="617"/>
                  <a:pt x="448" y="621"/>
                  <a:pt x="459" y="624"/>
                </a:cubicBezTo>
                <a:cubicBezTo>
                  <a:pt x="487" y="632"/>
                  <a:pt x="543" y="645"/>
                  <a:pt x="543" y="645"/>
                </a:cubicBezTo>
                <a:cubicBezTo>
                  <a:pt x="584" y="672"/>
                  <a:pt x="621" y="677"/>
                  <a:pt x="669" y="687"/>
                </a:cubicBezTo>
                <a:cubicBezTo>
                  <a:pt x="761" y="731"/>
                  <a:pt x="864" y="734"/>
                  <a:pt x="962" y="760"/>
                </a:cubicBezTo>
                <a:cubicBezTo>
                  <a:pt x="1007" y="756"/>
                  <a:pt x="1053" y="758"/>
                  <a:pt x="1098" y="749"/>
                </a:cubicBezTo>
                <a:cubicBezTo>
                  <a:pt x="1132" y="742"/>
                  <a:pt x="1153" y="679"/>
                  <a:pt x="1171" y="655"/>
                </a:cubicBezTo>
                <a:cubicBezTo>
                  <a:pt x="1182" y="575"/>
                  <a:pt x="1196" y="558"/>
                  <a:pt x="1213" y="488"/>
                </a:cubicBezTo>
                <a:cubicBezTo>
                  <a:pt x="1206" y="408"/>
                  <a:pt x="1211" y="325"/>
                  <a:pt x="1192" y="247"/>
                </a:cubicBezTo>
                <a:cubicBezTo>
                  <a:pt x="1190" y="240"/>
                  <a:pt x="1058" y="186"/>
                  <a:pt x="1151" y="215"/>
                </a:cubicBezTo>
                <a:close/>
              </a:path>
            </a:pathLst>
          </a:custGeom>
          <a:noFill/>
          <a:ln w="571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10" name="Text Box 8"/>
          <p:cNvSpPr txBox="1">
            <a:spLocks noChangeArrowheads="1"/>
          </p:cNvSpPr>
          <p:nvPr/>
        </p:nvSpPr>
        <p:spPr bwMode="auto">
          <a:xfrm>
            <a:off x="2865438" y="1582724"/>
            <a:ext cx="698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 b="1" dirty="0">
                <a:solidFill>
                  <a:srgbClr val="FF3300"/>
                </a:solidFill>
                <a:latin typeface="Times New Roman" charset="0"/>
              </a:rPr>
              <a:t>P2</a:t>
            </a:r>
            <a:endParaRPr lang="en-US" altLang="en-US" sz="2000" b="1" dirty="0">
              <a:solidFill>
                <a:srgbClr val="FF3300"/>
              </a:solidFill>
              <a:latin typeface="Times New Roman" charset="0"/>
            </a:endParaRPr>
          </a:p>
        </p:txBody>
      </p:sp>
      <p:sp>
        <p:nvSpPr>
          <p:cNvPr id="72711" name="Text Box 9"/>
          <p:cNvSpPr txBox="1">
            <a:spLocks noChangeArrowheads="1"/>
          </p:cNvSpPr>
          <p:nvPr/>
        </p:nvSpPr>
        <p:spPr bwMode="auto">
          <a:xfrm>
            <a:off x="2223924" y="3330562"/>
            <a:ext cx="815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 b="1" dirty="0">
                <a:solidFill>
                  <a:srgbClr val="FF3300"/>
                </a:solidFill>
                <a:latin typeface="Times New Roman" charset="0"/>
              </a:rPr>
              <a:t>P1</a:t>
            </a:r>
            <a:endParaRPr lang="en-US" altLang="en-US" sz="2000" b="1" dirty="0">
              <a:solidFill>
                <a:srgbClr val="FF3300"/>
              </a:solidFill>
              <a:latin typeface="Times New Roman" charset="0"/>
            </a:endParaRPr>
          </a:p>
        </p:txBody>
      </p:sp>
      <p:sp>
        <p:nvSpPr>
          <p:cNvPr id="72712" name="Text Box 10"/>
          <p:cNvSpPr txBox="1">
            <a:spLocks noChangeArrowheads="1"/>
          </p:cNvSpPr>
          <p:nvPr/>
        </p:nvSpPr>
        <p:spPr bwMode="auto">
          <a:xfrm>
            <a:off x="5512547" y="4079081"/>
            <a:ext cx="842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 b="1" dirty="0">
                <a:solidFill>
                  <a:srgbClr val="FF3300"/>
                </a:solidFill>
                <a:latin typeface="Times New Roman" charset="0"/>
              </a:rPr>
              <a:t>P3</a:t>
            </a:r>
            <a:endParaRPr lang="en-US" altLang="en-US" sz="2000" b="1" dirty="0">
              <a:solidFill>
                <a:srgbClr val="FF3300"/>
              </a:solidFill>
              <a:latin typeface="Times New Roman" charset="0"/>
            </a:endParaRPr>
          </a:p>
        </p:txBody>
      </p:sp>
      <p:sp>
        <p:nvSpPr>
          <p:cNvPr id="72713" name="Text Box 11"/>
          <p:cNvSpPr txBox="1">
            <a:spLocks noChangeArrowheads="1"/>
          </p:cNvSpPr>
          <p:nvPr/>
        </p:nvSpPr>
        <p:spPr bwMode="auto">
          <a:xfrm>
            <a:off x="4665663" y="6172200"/>
            <a:ext cx="9858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 b="1">
                <a:solidFill>
                  <a:srgbClr val="FF3300"/>
                </a:solidFill>
                <a:latin typeface="Times New Roman" charset="0"/>
              </a:rPr>
              <a:t>P4</a:t>
            </a:r>
            <a:endParaRPr lang="en-US" altLang="en-US" sz="2000" b="1">
              <a:solidFill>
                <a:srgbClr val="FF3300"/>
              </a:solidFill>
              <a:latin typeface="Times New Roman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Isolating the flows in Level-1 DFD</a:t>
            </a:r>
            <a:endParaRPr lang="tr-TR" dirty="0"/>
          </a:p>
        </p:txBody>
      </p:sp>
      <p:sp>
        <p:nvSpPr>
          <p:cNvPr id="72715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124075" y="6453188"/>
            <a:ext cx="482441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7271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EA0982A-19A5-824C-A2B6-91B3C747232F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2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236663"/>
            <a:ext cx="7710488" cy="478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r-TR" dirty="0" smtClean="0"/>
              <a:t>Level-2 DFD for P4</a:t>
            </a:r>
            <a:endParaRPr lang="tr-TR" dirty="0"/>
          </a:p>
        </p:txBody>
      </p:sp>
      <p:sp>
        <p:nvSpPr>
          <p:cNvPr id="73731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124075" y="6453188"/>
            <a:ext cx="482441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7373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97FDB1-05DB-C048-A1B8-49AE61755ADE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3"/>
          <p:cNvSpPr>
            <a:spLocks noChangeArrowheads="1"/>
          </p:cNvSpPr>
          <p:nvPr/>
        </p:nvSpPr>
        <p:spPr bwMode="auto">
          <a:xfrm>
            <a:off x="3852863" y="1196975"/>
            <a:ext cx="1981200" cy="990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Getting User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Action Choice</a:t>
            </a:r>
            <a:endParaRPr lang="en-US" alt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4754" name="Rectangle 4"/>
          <p:cNvSpPr>
            <a:spLocks noChangeArrowheads="1"/>
          </p:cNvSpPr>
          <p:nvPr/>
        </p:nvSpPr>
        <p:spPr bwMode="auto">
          <a:xfrm>
            <a:off x="900113" y="3286125"/>
            <a:ext cx="1981200" cy="990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Requesting and</a:t>
            </a:r>
            <a:br>
              <a:rPr lang="tr-TR" altLang="en-US" sz="2000">
                <a:solidFill>
                  <a:schemeClr val="tx1"/>
                </a:solidFill>
                <a:latin typeface="Arial" charset="0"/>
              </a:rPr>
            </a:b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Servicing Food</a:t>
            </a:r>
            <a:endParaRPr lang="en-US" alt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4755" name="Rectangle 5"/>
          <p:cNvSpPr>
            <a:spLocks noChangeArrowheads="1"/>
          </p:cNvSpPr>
          <p:nvPr/>
        </p:nvSpPr>
        <p:spPr bwMode="auto">
          <a:xfrm>
            <a:off x="3708400" y="3294063"/>
            <a:ext cx="1981200" cy="990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Ordering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Purchases</a:t>
            </a:r>
            <a:endParaRPr lang="en-US" alt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4756" name="Rectangle 6"/>
          <p:cNvSpPr>
            <a:spLocks noChangeArrowheads="1"/>
          </p:cNvSpPr>
          <p:nvPr/>
        </p:nvSpPr>
        <p:spPr bwMode="auto">
          <a:xfrm>
            <a:off x="6156325" y="3294063"/>
            <a:ext cx="1981200" cy="990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Generating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Reports</a:t>
            </a:r>
            <a:endParaRPr lang="en-US" alt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57383" name="Rectangle 7"/>
          <p:cNvSpPr>
            <a:spLocks noChangeArrowheads="1"/>
          </p:cNvSpPr>
          <p:nvPr/>
        </p:nvSpPr>
        <p:spPr bwMode="auto">
          <a:xfrm>
            <a:off x="107950" y="5275263"/>
            <a:ext cx="1382713" cy="990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Collecting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Cash</a:t>
            </a:r>
            <a:endParaRPr lang="en-US" alt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57384" name="Rectangle 8"/>
          <p:cNvSpPr>
            <a:spLocks noChangeArrowheads="1"/>
          </p:cNvSpPr>
          <p:nvPr/>
        </p:nvSpPr>
        <p:spPr bwMode="auto">
          <a:xfrm>
            <a:off x="1620838" y="5275263"/>
            <a:ext cx="2514600" cy="990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Registrating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Maintenance History</a:t>
            </a:r>
            <a:endParaRPr lang="en-US" alt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57385" name="Line 9"/>
          <p:cNvSpPr>
            <a:spLocks noChangeShapeType="1"/>
          </p:cNvSpPr>
          <p:nvPr/>
        </p:nvSpPr>
        <p:spPr bwMode="auto">
          <a:xfrm flipH="1">
            <a:off x="1300163" y="4294188"/>
            <a:ext cx="536575" cy="981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7386" name="Line 10"/>
          <p:cNvSpPr>
            <a:spLocks noChangeShapeType="1"/>
          </p:cNvSpPr>
          <p:nvPr/>
        </p:nvSpPr>
        <p:spPr bwMode="auto">
          <a:xfrm>
            <a:off x="2519363" y="4284663"/>
            <a:ext cx="180975" cy="1017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1" name="Line 11"/>
          <p:cNvSpPr>
            <a:spLocks noChangeShapeType="1"/>
          </p:cNvSpPr>
          <p:nvPr/>
        </p:nvSpPr>
        <p:spPr bwMode="auto">
          <a:xfrm flipH="1">
            <a:off x="2366963" y="2205038"/>
            <a:ext cx="1917700" cy="1089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2" name="Line 12"/>
          <p:cNvSpPr>
            <a:spLocks noChangeShapeType="1"/>
          </p:cNvSpPr>
          <p:nvPr/>
        </p:nvSpPr>
        <p:spPr bwMode="auto">
          <a:xfrm flipH="1">
            <a:off x="4716463" y="2205038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3" name="Line 13"/>
          <p:cNvSpPr>
            <a:spLocks noChangeShapeType="1"/>
          </p:cNvSpPr>
          <p:nvPr/>
        </p:nvSpPr>
        <p:spPr bwMode="auto">
          <a:xfrm>
            <a:off x="5148263" y="2205038"/>
            <a:ext cx="2171700" cy="1089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7390" name="Rectangle 14"/>
          <p:cNvSpPr>
            <a:spLocks noChangeArrowheads="1"/>
          </p:cNvSpPr>
          <p:nvPr/>
        </p:nvSpPr>
        <p:spPr bwMode="auto">
          <a:xfrm>
            <a:off x="4356100" y="5246688"/>
            <a:ext cx="1295400" cy="990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Total Cash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Report</a:t>
            </a:r>
            <a:endParaRPr lang="en-US" alt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57391" name="Rectangle 15"/>
          <p:cNvSpPr>
            <a:spLocks noChangeArrowheads="1"/>
          </p:cNvSpPr>
          <p:nvPr/>
        </p:nvSpPr>
        <p:spPr bwMode="auto">
          <a:xfrm>
            <a:off x="5795963" y="5246688"/>
            <a:ext cx="1800225" cy="990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Maintenance</a:t>
            </a:r>
            <a:br>
              <a:rPr lang="tr-TR" altLang="en-US" sz="2000">
                <a:solidFill>
                  <a:schemeClr val="tx1"/>
                </a:solidFill>
                <a:latin typeface="Arial" charset="0"/>
              </a:rPr>
            </a:b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Summary</a:t>
            </a:r>
            <a:endParaRPr lang="en-US" alt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57392" name="Rectangle 16"/>
          <p:cNvSpPr>
            <a:spLocks noChangeArrowheads="1"/>
          </p:cNvSpPr>
          <p:nvPr/>
        </p:nvSpPr>
        <p:spPr bwMode="auto">
          <a:xfrm>
            <a:off x="7669213" y="5246688"/>
            <a:ext cx="1311275" cy="990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Purchase</a:t>
            </a:r>
            <a:br>
              <a:rPr lang="tr-TR" altLang="en-US" sz="2000">
                <a:solidFill>
                  <a:schemeClr val="tx1"/>
                </a:solidFill>
                <a:latin typeface="Arial" charset="0"/>
              </a:rPr>
            </a:b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Order</a:t>
            </a:r>
            <a:endParaRPr lang="en-US" alt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57393" name="Line 17"/>
          <p:cNvSpPr>
            <a:spLocks noChangeShapeType="1"/>
          </p:cNvSpPr>
          <p:nvPr/>
        </p:nvSpPr>
        <p:spPr bwMode="auto">
          <a:xfrm flipH="1">
            <a:off x="6769100" y="4294188"/>
            <a:ext cx="252413" cy="944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7394" name="Line 18"/>
          <p:cNvSpPr>
            <a:spLocks noChangeShapeType="1"/>
          </p:cNvSpPr>
          <p:nvPr/>
        </p:nvSpPr>
        <p:spPr bwMode="auto">
          <a:xfrm flipH="1">
            <a:off x="5041900" y="4294188"/>
            <a:ext cx="1619250" cy="944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7395" name="Line 19"/>
          <p:cNvSpPr>
            <a:spLocks noChangeShapeType="1"/>
          </p:cNvSpPr>
          <p:nvPr/>
        </p:nvSpPr>
        <p:spPr bwMode="auto">
          <a:xfrm>
            <a:off x="7524750" y="4294188"/>
            <a:ext cx="757238" cy="944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r-TR" dirty="0" smtClean="0"/>
              <a:t>Program Structure Chart</a:t>
            </a:r>
            <a:endParaRPr lang="tr-TR" dirty="0"/>
          </a:p>
        </p:txBody>
      </p:sp>
      <p:sp>
        <p:nvSpPr>
          <p:cNvPr id="74771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124075" y="6453188"/>
            <a:ext cx="482441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7477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458866-4670-0549-91AE-D6A8696F3423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83" grpId="0" animBg="1"/>
      <p:bldP spid="357384" grpId="0" animBg="1"/>
      <p:bldP spid="357385" grpId="0" animBg="1"/>
      <p:bldP spid="357386" grpId="0" animBg="1"/>
      <p:bldP spid="357390" grpId="0" animBg="1"/>
      <p:bldP spid="357391" grpId="0" animBg="1"/>
      <p:bldP spid="357392" grpId="0" animBg="1"/>
      <p:bldP spid="357393" grpId="0" animBg="1"/>
      <p:bldP spid="357394" grpId="0" animBg="1"/>
      <p:bldP spid="35739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ChangeArrowheads="1"/>
          </p:cNvSpPr>
          <p:nvPr/>
        </p:nvSpPr>
        <p:spPr bwMode="auto">
          <a:xfrm>
            <a:off x="1219200" y="1757363"/>
            <a:ext cx="6629400" cy="246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4400" b="1">
                <a:solidFill>
                  <a:schemeClr val="tx1"/>
                </a:solidFill>
                <a:latin typeface="Arial" charset="0"/>
              </a:rPr>
              <a:t>Example:</a:t>
            </a:r>
            <a:r>
              <a:rPr lang="tr-TR" altLang="en-US" sz="7200" b="1">
                <a:solidFill>
                  <a:schemeClr val="accent2"/>
                </a:solidFill>
                <a:latin typeface="Arial" charset="0"/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1000" b="1">
              <a:solidFill>
                <a:schemeClr val="accent2"/>
              </a:solidFill>
              <a:latin typeface="Arial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1000">
              <a:solidFill>
                <a:schemeClr val="accent2"/>
              </a:solidFill>
              <a:latin typeface="Arial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3200">
                <a:solidFill>
                  <a:srgbClr val="FF3300"/>
                </a:solidFill>
                <a:latin typeface="Arial" charset="0"/>
              </a:rPr>
              <a:t>Technical Service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3200">
                <a:solidFill>
                  <a:srgbClr val="FF3300"/>
                </a:solidFill>
                <a:latin typeface="Arial" charset="0"/>
              </a:rPr>
              <a:t>Management</a:t>
            </a:r>
            <a:r>
              <a:rPr lang="en-US" altLang="en-US" sz="3200">
                <a:solidFill>
                  <a:srgbClr val="FF3300"/>
                </a:solidFill>
                <a:latin typeface="Arial" charset="0"/>
              </a:rPr>
              <a:t> </a:t>
            </a:r>
            <a:r>
              <a:rPr lang="tr-TR" altLang="en-US" sz="3200">
                <a:solidFill>
                  <a:srgbClr val="FF3300"/>
                </a:solidFill>
                <a:latin typeface="Arial" charset="0"/>
              </a:rPr>
              <a:t>Software</a:t>
            </a:r>
            <a:endParaRPr lang="en-US" altLang="en-US" sz="320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7577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7577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9CD8F67-4E98-C14E-B87B-2278BA833B96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Statement of Software Scope (1)</a:t>
            </a:r>
            <a:endParaRPr lang="tr-TR" dirty="0"/>
          </a:p>
        </p:txBody>
      </p:sp>
      <p:sp>
        <p:nvSpPr>
          <p:cNvPr id="768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altLang="en-US" dirty="0"/>
              <a:t>A </a:t>
            </a:r>
            <a:r>
              <a:rPr lang="tr-TR" altLang="en-US" dirty="0" err="1"/>
              <a:t>technical</a:t>
            </a:r>
            <a:r>
              <a:rPr lang="tr-TR" altLang="en-US" dirty="0"/>
              <a:t> service </a:t>
            </a:r>
            <a:r>
              <a:rPr lang="tr-TR" altLang="en-US" dirty="0" err="1"/>
              <a:t>firm</a:t>
            </a:r>
            <a:r>
              <a:rPr lang="tr-TR" altLang="en-US" dirty="0"/>
              <a:t> </a:t>
            </a:r>
            <a:r>
              <a:rPr lang="tr-TR" altLang="en-US" dirty="0" err="1"/>
              <a:t>needs</a:t>
            </a:r>
            <a:r>
              <a:rPr lang="tr-TR" altLang="en-US" dirty="0"/>
              <a:t> a web-</a:t>
            </a:r>
            <a:r>
              <a:rPr lang="tr-TR" altLang="en-US" dirty="0" err="1"/>
              <a:t>based</a:t>
            </a:r>
            <a:r>
              <a:rPr lang="tr-TR" altLang="en-US" dirty="0"/>
              <a:t> software </a:t>
            </a:r>
            <a:r>
              <a:rPr lang="tr-TR" altLang="en-US" dirty="0" err="1"/>
              <a:t>to</a:t>
            </a:r>
            <a:r>
              <a:rPr lang="tr-TR" altLang="en-US" dirty="0"/>
              <a:t> </a:t>
            </a:r>
            <a:r>
              <a:rPr lang="tr-TR" altLang="en-US" dirty="0" err="1"/>
              <a:t>keep</a:t>
            </a:r>
            <a:r>
              <a:rPr lang="tr-TR" altLang="en-US" dirty="0"/>
              <a:t> </a:t>
            </a:r>
            <a:r>
              <a:rPr lang="tr-TR" altLang="en-US" dirty="0" err="1"/>
              <a:t>track</a:t>
            </a:r>
            <a:r>
              <a:rPr lang="tr-TR" altLang="en-US" dirty="0"/>
              <a:t> of </a:t>
            </a:r>
            <a:r>
              <a:rPr lang="tr-TR" altLang="en-US" dirty="0" err="1"/>
              <a:t>maintenance</a:t>
            </a:r>
            <a:r>
              <a:rPr lang="tr-TR" altLang="en-US" dirty="0"/>
              <a:t> </a:t>
            </a:r>
            <a:r>
              <a:rPr lang="tr-TR" altLang="en-US" dirty="0" err="1"/>
              <a:t>and</a:t>
            </a:r>
            <a:r>
              <a:rPr lang="tr-TR" altLang="en-US" dirty="0"/>
              <a:t> </a:t>
            </a:r>
            <a:r>
              <a:rPr lang="tr-TR" altLang="en-US" dirty="0" err="1"/>
              <a:t>repairment</a:t>
            </a:r>
            <a:r>
              <a:rPr lang="tr-TR" altLang="en-US" dirty="0"/>
              <a:t> </a:t>
            </a:r>
            <a:r>
              <a:rPr lang="tr-TR" altLang="en-US" dirty="0" err="1"/>
              <a:t>operations</a:t>
            </a:r>
            <a:r>
              <a:rPr lang="tr-TR" altLang="en-US" dirty="0"/>
              <a:t> </a:t>
            </a:r>
            <a:r>
              <a:rPr lang="tr-TR" altLang="en-US" dirty="0" err="1"/>
              <a:t>for</a:t>
            </a:r>
            <a:r>
              <a:rPr lang="tr-TR" altLang="en-US" dirty="0"/>
              <a:t> </a:t>
            </a:r>
            <a:r>
              <a:rPr lang="tr-TR" altLang="en-US" dirty="0" err="1"/>
              <a:t>their</a:t>
            </a:r>
            <a:r>
              <a:rPr lang="tr-TR" altLang="en-US" dirty="0"/>
              <a:t> </a:t>
            </a:r>
            <a:r>
              <a:rPr lang="tr-TR" altLang="en-US" dirty="0" err="1"/>
              <a:t>customers</a:t>
            </a:r>
            <a:r>
              <a:rPr lang="tr-TR" altLang="en-US" dirty="0"/>
              <a:t>’ </a:t>
            </a:r>
            <a:r>
              <a:rPr lang="tr-TR" altLang="en-US" dirty="0" err="1"/>
              <a:t>devices</a:t>
            </a:r>
            <a:r>
              <a:rPr lang="tr-TR" altLang="en-US" dirty="0"/>
              <a:t> </a:t>
            </a:r>
            <a:r>
              <a:rPr lang="tr-TR" altLang="en-US" dirty="0" err="1"/>
              <a:t>such</a:t>
            </a:r>
            <a:r>
              <a:rPr lang="tr-TR" altLang="en-US" dirty="0"/>
              <a:t> as </a:t>
            </a:r>
            <a:r>
              <a:rPr lang="tr-TR" altLang="en-US" dirty="0" err="1"/>
              <a:t>combi</a:t>
            </a:r>
            <a:r>
              <a:rPr lang="tr-TR" altLang="en-US" dirty="0"/>
              <a:t>, </a:t>
            </a:r>
            <a:r>
              <a:rPr lang="tr-TR" altLang="en-US" dirty="0" err="1"/>
              <a:t>air</a:t>
            </a:r>
            <a:r>
              <a:rPr lang="tr-TR" altLang="en-US" dirty="0"/>
              <a:t> </a:t>
            </a:r>
            <a:r>
              <a:rPr lang="tr-TR" altLang="en-US" dirty="0" err="1"/>
              <a:t>conditioner</a:t>
            </a:r>
            <a:r>
              <a:rPr lang="tr-TR" altLang="en-US" dirty="0"/>
              <a:t>, </a:t>
            </a:r>
            <a:r>
              <a:rPr lang="tr-TR" altLang="en-US" dirty="0" err="1"/>
              <a:t>laundry</a:t>
            </a:r>
            <a:r>
              <a:rPr lang="tr-TR" altLang="en-US" dirty="0"/>
              <a:t> </a:t>
            </a:r>
            <a:r>
              <a:rPr lang="tr-TR" altLang="en-US" dirty="0" err="1"/>
              <a:t>machine</a:t>
            </a:r>
            <a:r>
              <a:rPr lang="tr-TR" altLang="en-US" dirty="0"/>
              <a:t>, </a:t>
            </a:r>
            <a:r>
              <a:rPr lang="tr-TR" altLang="en-US" dirty="0" err="1" smtClean="0"/>
              <a:t>refrigerator</a:t>
            </a:r>
            <a:r>
              <a:rPr lang="tr-TR" altLang="en-US" dirty="0"/>
              <a:t>, </a:t>
            </a:r>
            <a:r>
              <a:rPr lang="tr-TR" altLang="en-US" dirty="0" err="1"/>
              <a:t>etc</a:t>
            </a:r>
            <a:r>
              <a:rPr lang="tr-TR" altLang="en-US" dirty="0"/>
              <a:t>.</a:t>
            </a:r>
          </a:p>
          <a:p>
            <a:pPr eaLnBrk="1" hangingPunct="1"/>
            <a:endParaRPr lang="tr-TR" altLang="en-US" dirty="0"/>
          </a:p>
          <a:p>
            <a:pPr eaLnBrk="1" hangingPunct="1"/>
            <a:r>
              <a:rPr lang="tr-TR" altLang="en-US" u="sng" dirty="0" err="1"/>
              <a:t>The</a:t>
            </a:r>
            <a:r>
              <a:rPr lang="tr-TR" altLang="en-US" u="sng" dirty="0"/>
              <a:t> </a:t>
            </a:r>
            <a:r>
              <a:rPr lang="tr-TR" altLang="en-US" u="sng" dirty="0" err="1"/>
              <a:t>followings</a:t>
            </a:r>
            <a:r>
              <a:rPr lang="tr-TR" altLang="en-US" u="sng" dirty="0"/>
              <a:t> </a:t>
            </a:r>
            <a:r>
              <a:rPr lang="tr-TR" altLang="en-US" u="sng" dirty="0" err="1"/>
              <a:t>are</a:t>
            </a:r>
            <a:r>
              <a:rPr lang="tr-TR" altLang="en-US" u="sng" dirty="0"/>
              <a:t> </a:t>
            </a:r>
            <a:r>
              <a:rPr lang="tr-TR" altLang="en-US" u="sng" dirty="0" err="1"/>
              <a:t>functional</a:t>
            </a:r>
            <a:r>
              <a:rPr lang="tr-TR" altLang="en-US" u="sng" dirty="0"/>
              <a:t> </a:t>
            </a:r>
            <a:r>
              <a:rPr lang="tr-TR" altLang="en-US" u="sng" dirty="0" err="1"/>
              <a:t>requirements</a:t>
            </a:r>
            <a:r>
              <a:rPr lang="tr-TR" altLang="en-US" u="sng" dirty="0"/>
              <a:t>: </a:t>
            </a:r>
          </a:p>
          <a:p>
            <a:pPr eaLnBrk="1" hangingPunct="1"/>
            <a:endParaRPr lang="tr-TR" altLang="en-US" u="sng" dirty="0"/>
          </a:p>
          <a:p>
            <a:pPr eaLnBrk="1" hangingPunct="1"/>
            <a:r>
              <a:rPr lang="tr-TR" altLang="en-US" dirty="0"/>
              <a:t>A “Service </a:t>
            </a:r>
            <a:r>
              <a:rPr lang="tr-TR" altLang="en-US" dirty="0" err="1"/>
              <a:t>Request</a:t>
            </a:r>
            <a:r>
              <a:rPr lang="tr-TR" altLang="en-US" dirty="0"/>
              <a:t> Form” </a:t>
            </a:r>
            <a:r>
              <a:rPr lang="tr-TR" altLang="en-US" dirty="0" err="1"/>
              <a:t>must</a:t>
            </a:r>
            <a:r>
              <a:rPr lang="tr-TR" altLang="en-US" dirty="0"/>
              <a:t> be </a:t>
            </a:r>
            <a:r>
              <a:rPr lang="tr-TR" altLang="en-US" dirty="0" err="1"/>
              <a:t>filled</a:t>
            </a:r>
            <a:r>
              <a:rPr lang="tr-TR" altLang="en-US" dirty="0"/>
              <a:t> </a:t>
            </a:r>
            <a:r>
              <a:rPr lang="tr-TR" altLang="en-US" dirty="0" err="1"/>
              <a:t>for</a:t>
            </a:r>
            <a:r>
              <a:rPr lang="tr-TR" altLang="en-US" dirty="0"/>
              <a:t> </a:t>
            </a:r>
            <a:r>
              <a:rPr lang="tr-TR" altLang="en-US" dirty="0" err="1"/>
              <a:t>all</a:t>
            </a:r>
            <a:r>
              <a:rPr lang="tr-TR" altLang="en-US" dirty="0"/>
              <a:t> </a:t>
            </a:r>
            <a:r>
              <a:rPr lang="tr-TR" altLang="en-US" dirty="0" err="1"/>
              <a:t>kinds</a:t>
            </a:r>
            <a:r>
              <a:rPr lang="tr-TR" altLang="en-US" dirty="0"/>
              <a:t> of service </a:t>
            </a:r>
            <a:r>
              <a:rPr lang="tr-TR" altLang="en-US" dirty="0" err="1"/>
              <a:t>requests</a:t>
            </a:r>
            <a:r>
              <a:rPr lang="tr-TR" altLang="en-US" dirty="0"/>
              <a:t>. </a:t>
            </a:r>
            <a:r>
              <a:rPr lang="tr-TR" altLang="en-US" dirty="0" err="1"/>
              <a:t>The</a:t>
            </a:r>
            <a:r>
              <a:rPr lang="tr-TR" altLang="en-US" dirty="0"/>
              <a:t> form </a:t>
            </a:r>
            <a:r>
              <a:rPr lang="tr-TR" altLang="en-US" dirty="0" err="1"/>
              <a:t>must</a:t>
            </a:r>
            <a:r>
              <a:rPr lang="tr-TR" altLang="en-US" dirty="0"/>
              <a:t> </a:t>
            </a:r>
            <a:r>
              <a:rPr lang="tr-TR" altLang="en-US" dirty="0" err="1"/>
              <a:t>contain</a:t>
            </a:r>
            <a:r>
              <a:rPr lang="tr-TR" altLang="en-US" dirty="0"/>
              <a:t> </a:t>
            </a:r>
            <a:r>
              <a:rPr lang="tr-TR" altLang="en-US" dirty="0" err="1"/>
              <a:t>fields</a:t>
            </a:r>
            <a:r>
              <a:rPr lang="tr-TR" altLang="en-US" dirty="0"/>
              <a:t> </a:t>
            </a:r>
            <a:r>
              <a:rPr lang="tr-TR" altLang="en-US" dirty="0" err="1"/>
              <a:t>for</a:t>
            </a:r>
            <a:r>
              <a:rPr lang="tr-TR" altLang="en-US" dirty="0"/>
              <a:t> </a:t>
            </a:r>
            <a:r>
              <a:rPr lang="tr-TR" altLang="en-US" i="1" dirty="0" err="1"/>
              <a:t>customer</a:t>
            </a:r>
            <a:r>
              <a:rPr lang="tr-TR" altLang="en-US" i="1" dirty="0"/>
              <a:t> name, </a:t>
            </a:r>
            <a:r>
              <a:rPr lang="tr-TR" altLang="en-US" i="1" dirty="0" err="1"/>
              <a:t>address</a:t>
            </a:r>
            <a:r>
              <a:rPr lang="tr-TR" altLang="en-US" i="1" dirty="0"/>
              <a:t>, </a:t>
            </a:r>
            <a:r>
              <a:rPr lang="tr-TR" altLang="en-US" i="1" dirty="0" err="1"/>
              <a:t>telephone</a:t>
            </a:r>
            <a:r>
              <a:rPr lang="tr-TR" altLang="en-US" i="1" dirty="0"/>
              <a:t>, </a:t>
            </a:r>
            <a:r>
              <a:rPr lang="tr-TR" altLang="en-US" i="1" dirty="0" err="1"/>
              <a:t>and</a:t>
            </a:r>
            <a:r>
              <a:rPr lang="tr-TR" altLang="en-US" i="1" dirty="0"/>
              <a:t> a </a:t>
            </a:r>
            <a:r>
              <a:rPr lang="tr-TR" altLang="en-US" i="1" dirty="0" err="1"/>
              <a:t>description</a:t>
            </a:r>
            <a:r>
              <a:rPr lang="tr-TR" altLang="en-US" i="1" dirty="0"/>
              <a:t> of service</a:t>
            </a:r>
            <a:r>
              <a:rPr lang="tr-TR" altLang="en-US" dirty="0"/>
              <a:t> </a:t>
            </a:r>
            <a:r>
              <a:rPr lang="tr-TR" altLang="en-US" dirty="0" err="1"/>
              <a:t>being</a:t>
            </a:r>
            <a:r>
              <a:rPr lang="tr-TR" altLang="en-US" dirty="0"/>
              <a:t> </a:t>
            </a:r>
            <a:r>
              <a:rPr lang="tr-TR" altLang="en-US" dirty="0" err="1"/>
              <a:t>requested</a:t>
            </a:r>
            <a:r>
              <a:rPr lang="tr-TR" altLang="en-US" dirty="0"/>
              <a:t>.</a:t>
            </a:r>
          </a:p>
          <a:p>
            <a:pPr eaLnBrk="1" hangingPunct="1"/>
            <a:endParaRPr lang="tr-TR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76803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7680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2F479FA-E4B1-B142-9ED3-AC8B00026F9D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r-TR" dirty="0" err="1" smtClean="0"/>
              <a:t>Modeling</a:t>
            </a:r>
            <a:r>
              <a:rPr lang="tr-TR" dirty="0" smtClean="0"/>
              <a:t> the Data Domain</a:t>
            </a:r>
            <a:endParaRPr lang="tr-TR" dirty="0"/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tr-TR" altLang="en-US"/>
              <a:t>D</a:t>
            </a:r>
            <a:r>
              <a:rPr lang="en-AU" altLang="en-US"/>
              <a:t>efine data objects</a:t>
            </a:r>
          </a:p>
          <a:p>
            <a:pPr eaLnBrk="1" hangingPunct="1">
              <a:lnSpc>
                <a:spcPct val="150000"/>
              </a:lnSpc>
            </a:pPr>
            <a:r>
              <a:rPr lang="tr-TR" altLang="en-US"/>
              <a:t>E</a:t>
            </a:r>
            <a:r>
              <a:rPr lang="en-AU" altLang="en-US"/>
              <a:t>stablish data relationships</a:t>
            </a:r>
            <a:r>
              <a:rPr lang="tr-TR" altLang="en-US"/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tr-TR" altLang="en-US"/>
              <a:t>S</a:t>
            </a:r>
            <a:r>
              <a:rPr lang="en-AU" altLang="en-US"/>
              <a:t>pecify data content</a:t>
            </a:r>
            <a:endParaRPr lang="tr-TR" altLang="en-US"/>
          </a:p>
        </p:txBody>
      </p:sp>
      <p:sp>
        <p:nvSpPr>
          <p:cNvPr id="1945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64C370-AEAA-9545-9E12-80B590D56644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Statement of Software Scope (2)</a:t>
            </a:r>
            <a:endParaRPr lang="tr-TR" dirty="0"/>
          </a:p>
        </p:txBody>
      </p:sp>
      <p:sp>
        <p:nvSpPr>
          <p:cNvPr id="778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The request will be tracked by a status code: </a:t>
            </a:r>
          </a:p>
          <a:p>
            <a:pPr lvl="1" eaLnBrk="1" hangingPunct="1"/>
            <a:r>
              <a:rPr lang="tr-TR" altLang="en-US"/>
              <a:t>“Device will be picked up from customer”</a:t>
            </a:r>
          </a:p>
          <a:p>
            <a:pPr lvl="1" eaLnBrk="1" hangingPunct="1"/>
            <a:r>
              <a:rPr lang="tr-TR" altLang="en-US"/>
              <a:t>“Device will be serviced at customer’s place”</a:t>
            </a:r>
          </a:p>
          <a:p>
            <a:pPr lvl="1" eaLnBrk="1" hangingPunct="1"/>
            <a:r>
              <a:rPr lang="tr-TR" altLang="en-US"/>
              <a:t>“Device is in service”</a:t>
            </a:r>
          </a:p>
          <a:p>
            <a:pPr lvl="1" eaLnBrk="1" hangingPunct="1"/>
            <a:r>
              <a:rPr lang="tr-TR" altLang="en-US"/>
              <a:t>“Device waiting for delivery to customer”</a:t>
            </a:r>
          </a:p>
          <a:p>
            <a:pPr lvl="1" eaLnBrk="1" hangingPunct="1"/>
            <a:r>
              <a:rPr lang="tr-TR" altLang="en-US"/>
              <a:t>“Delivery completed” </a:t>
            </a:r>
          </a:p>
          <a:p>
            <a:pPr lvl="1" eaLnBrk="1" hangingPunct="1"/>
            <a:endParaRPr lang="tr-TR" altLang="en-US" sz="2400"/>
          </a:p>
          <a:p>
            <a:pPr eaLnBrk="1" hangingPunct="1"/>
            <a:r>
              <a:rPr lang="tr-TR" altLang="en-US"/>
              <a:t>A request can be done directly by a customer over the Internet, or an authorized personnel can record the request for the customer.</a:t>
            </a:r>
          </a:p>
          <a:p>
            <a:pPr eaLnBrk="1" hangingPunct="1"/>
            <a:endParaRPr lang="tr-TR" altLang="en-US"/>
          </a:p>
          <a:p>
            <a:pPr eaLnBrk="1" hangingPunct="1"/>
            <a:r>
              <a:rPr lang="tr-TR" altLang="en-US"/>
              <a:t>Customer should be able to query the status of his service request.</a:t>
            </a:r>
            <a:endParaRPr lang="en-US" altLang="en-US"/>
          </a:p>
        </p:txBody>
      </p:sp>
      <p:sp>
        <p:nvSpPr>
          <p:cNvPr id="77827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7782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15061F-DEF0-5B47-9222-FA1EC41C3014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Statement of Software Scope (3)</a:t>
            </a:r>
            <a:endParaRPr lang="tr-TR" dirty="0"/>
          </a:p>
        </p:txBody>
      </p:sp>
      <p:sp>
        <p:nvSpPr>
          <p:cNvPr id="788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altLang="en-US" sz="2200"/>
              <a:t>The manager will assign a service request task to an available technician.</a:t>
            </a:r>
          </a:p>
          <a:p>
            <a:pPr eaLnBrk="1" hangingPunct="1"/>
            <a:endParaRPr lang="tr-TR" altLang="en-US" sz="2200"/>
          </a:p>
          <a:p>
            <a:pPr eaLnBrk="1" hangingPunct="1"/>
            <a:r>
              <a:rPr lang="tr-TR" altLang="en-US" sz="2200"/>
              <a:t>For each service request the followings should be recorded: </a:t>
            </a:r>
            <a:r>
              <a:rPr lang="tr-TR" altLang="en-US" sz="2200" i="1"/>
              <a:t>Device information (device type, brand, model, warranty status, start date, expiration date); Jobs done at service, Spare parts used if any, Billing amount (TL). </a:t>
            </a:r>
          </a:p>
          <a:p>
            <a:pPr eaLnBrk="1" hangingPunct="1"/>
            <a:endParaRPr lang="tr-TR" altLang="en-US" sz="2200"/>
          </a:p>
          <a:p>
            <a:pPr eaLnBrk="1" hangingPunct="1"/>
            <a:r>
              <a:rPr lang="tr-TR" altLang="en-US" sz="2200"/>
              <a:t>For customers who has warranty agreement, periodic maintainances will be tracked. For this purpose, a list of devices which are sorted by warranty expiration date should be available.</a:t>
            </a:r>
          </a:p>
          <a:p>
            <a:pPr eaLnBrk="1" hangingPunct="1"/>
            <a:endParaRPr lang="en-US" altLang="en-US" sz="2200"/>
          </a:p>
        </p:txBody>
      </p:sp>
      <p:sp>
        <p:nvSpPr>
          <p:cNvPr id="78851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7885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EB8C46-2355-AD42-B842-2F222F81B4C9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Statement of Software Scope (4)</a:t>
            </a:r>
            <a:endParaRPr lang="tr-TR" dirty="0"/>
          </a:p>
        </p:txBody>
      </p:sp>
      <p:sp>
        <p:nvSpPr>
          <p:cNvPr id="798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“Service Request Lists” should be available with different criteria:</a:t>
            </a:r>
            <a:br>
              <a:rPr lang="tr-TR" altLang="en-US"/>
            </a:br>
            <a:endParaRPr lang="tr-TR" altLang="en-US"/>
          </a:p>
          <a:p>
            <a:pPr lvl="1" eaLnBrk="1" hangingPunct="1"/>
            <a:r>
              <a:rPr lang="tr-TR" altLang="en-US"/>
              <a:t>by service registration number</a:t>
            </a:r>
          </a:p>
          <a:p>
            <a:pPr lvl="1" eaLnBrk="1" hangingPunct="1"/>
            <a:r>
              <a:rPr lang="tr-TR" altLang="en-US"/>
              <a:t>by customer name</a:t>
            </a:r>
          </a:p>
          <a:p>
            <a:pPr lvl="1" eaLnBrk="1" hangingPunct="1"/>
            <a:r>
              <a:rPr lang="tr-TR" altLang="en-US"/>
              <a:t>by status code</a:t>
            </a:r>
          </a:p>
          <a:p>
            <a:pPr lvl="1" eaLnBrk="1" hangingPunct="1"/>
            <a:r>
              <a:rPr lang="tr-TR" altLang="en-US"/>
              <a:t>by device type</a:t>
            </a:r>
          </a:p>
          <a:p>
            <a:pPr lvl="1" eaLnBrk="1" hangingPunct="1"/>
            <a:r>
              <a:rPr lang="tr-TR" altLang="en-US"/>
              <a:t>by request type</a:t>
            </a:r>
          </a:p>
          <a:p>
            <a:pPr lvl="1" eaLnBrk="1" hangingPunct="1"/>
            <a:r>
              <a:rPr lang="tr-TR" altLang="en-US"/>
              <a:t>by date of request</a:t>
            </a:r>
          </a:p>
          <a:p>
            <a:pPr lvl="1" eaLnBrk="1" hangingPunct="1"/>
            <a:r>
              <a:rPr lang="tr-TR" altLang="en-US"/>
              <a:t>by technician name</a:t>
            </a:r>
          </a:p>
          <a:p>
            <a:pPr eaLnBrk="1" hangingPunct="1"/>
            <a:endParaRPr lang="tr-TR" altLang="en-US"/>
          </a:p>
        </p:txBody>
      </p:sp>
      <p:sp>
        <p:nvSpPr>
          <p:cNvPr id="7987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7987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DF63A3-4681-664B-A092-5382DF5CE461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9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0898" name="Rectangle 4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9600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80899" name="Group 35"/>
          <p:cNvGrpSpPr>
            <a:grpSpLocks noChangeAspect="1"/>
          </p:cNvGrpSpPr>
          <p:nvPr/>
        </p:nvGrpSpPr>
        <p:grpSpPr bwMode="auto">
          <a:xfrm>
            <a:off x="1619250" y="839788"/>
            <a:ext cx="5743575" cy="5973762"/>
            <a:chOff x="1800" y="2045"/>
            <a:chExt cx="9045" cy="9408"/>
          </a:xfrm>
        </p:grpSpPr>
        <p:sp>
          <p:nvSpPr>
            <p:cNvPr id="80903" name="AutoShape 47"/>
            <p:cNvSpPr>
              <a:spLocks noChangeAspect="1" noChangeArrowheads="1" noTextEdit="1"/>
            </p:cNvSpPr>
            <p:nvPr/>
          </p:nvSpPr>
          <p:spPr bwMode="auto">
            <a:xfrm>
              <a:off x="1800" y="2045"/>
              <a:ext cx="9045" cy="9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04" name="AutoShape 46"/>
            <p:cNvSpPr>
              <a:spLocks noChangeArrowheads="1"/>
            </p:cNvSpPr>
            <p:nvPr/>
          </p:nvSpPr>
          <p:spPr bwMode="auto">
            <a:xfrm rot="-5764523">
              <a:off x="8189" y="8082"/>
              <a:ext cx="543" cy="35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7200 w 21600"/>
                <a:gd name="T13" fmla="*/ 7220 h 21600"/>
                <a:gd name="T14" fmla="*/ 14400 w 21600"/>
                <a:gd name="T15" fmla="*/ 1438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8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05" name="AutoShape 45"/>
            <p:cNvSpPr>
              <a:spLocks noChangeArrowheads="1"/>
            </p:cNvSpPr>
            <p:nvPr/>
          </p:nvSpPr>
          <p:spPr bwMode="auto">
            <a:xfrm rot="5324572">
              <a:off x="4467" y="8073"/>
              <a:ext cx="541" cy="36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7187 w 21600"/>
                <a:gd name="T13" fmla="*/ 7180 h 21600"/>
                <a:gd name="T14" fmla="*/ 14413 w 21600"/>
                <a:gd name="T15" fmla="*/ 1442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8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06" name="Rectangle 44"/>
            <p:cNvSpPr>
              <a:spLocks noChangeArrowheads="1"/>
            </p:cNvSpPr>
            <p:nvPr/>
          </p:nvSpPr>
          <p:spPr bwMode="auto">
            <a:xfrm>
              <a:off x="2280" y="2405"/>
              <a:ext cx="2760" cy="21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charset="2"/>
                <a:buChar char=""/>
                <a:defRPr sz="2400">
                  <a:solidFill>
                    <a:schemeClr val="tx2"/>
                  </a:solidFill>
                  <a:latin typeface="Franklin Gothic Book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Courier New" charset="0"/>
                <a:buChar char="o"/>
                <a:defRPr sz="2000">
                  <a:solidFill>
                    <a:schemeClr val="tx2"/>
                  </a:solidFill>
                  <a:latin typeface="Franklin Gothic Book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48774"/>
                </a:buClr>
                <a:buFont typeface="Arial" charset="0"/>
                <a:buChar char="•"/>
                <a:defRPr>
                  <a:solidFill>
                    <a:schemeClr val="tx2"/>
                  </a:solidFill>
                  <a:latin typeface="Franklin Gothic Book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7EB8E7"/>
                </a:buClr>
                <a:buFont typeface="Arial" charset="0"/>
                <a:buChar char="•"/>
                <a:defRPr sz="1600">
                  <a:solidFill>
                    <a:schemeClr val="tx2"/>
                  </a:solidFill>
                  <a:latin typeface="Franklin Gothic Book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ko-KR" sz="1200" u="sng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>CUSTOMERS</a:t>
              </a:r>
              <a:endParaRPr lang="tr-TR" altLang="ko-KR" sz="900">
                <a:solidFill>
                  <a:schemeClr val="tx1"/>
                </a:solidFill>
                <a:latin typeface="Arial" charset="0"/>
                <a:ea typeface="Batang" charset="0"/>
                <a:cs typeface="Times New Roman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>Customer Number</a:t>
              </a:r>
              <a:endParaRPr lang="tr-TR" altLang="ko-KR" sz="900">
                <a:solidFill>
                  <a:schemeClr val="tx1"/>
                </a:solidFill>
                <a:latin typeface="Arial" charset="0"/>
                <a:ea typeface="Batang" charset="0"/>
                <a:cs typeface="Times New Roman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>Customer Name</a:t>
              </a:r>
              <a:endParaRPr lang="tr-TR" altLang="ko-KR" sz="900">
                <a:solidFill>
                  <a:schemeClr val="tx1"/>
                </a:solidFill>
                <a:latin typeface="Arial" charset="0"/>
                <a:ea typeface="Batang" charset="0"/>
                <a:cs typeface="Times New Roman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>Customer Telephone</a:t>
              </a:r>
              <a:endParaRPr lang="tr-TR" altLang="ko-KR" sz="900">
                <a:solidFill>
                  <a:schemeClr val="tx1"/>
                </a:solidFill>
                <a:latin typeface="Arial" charset="0"/>
                <a:ea typeface="Batang" charset="0"/>
                <a:cs typeface="Times New Roman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>Customer Address</a:t>
              </a:r>
              <a:endParaRPr lang="tr-TR" altLang="ko-KR" sz="9600">
                <a:solidFill>
                  <a:schemeClr val="tx1"/>
                </a:solidFill>
                <a:latin typeface="Arial" charset="0"/>
                <a:ea typeface="Batang" charset="0"/>
                <a:cs typeface="Times New Roman" charset="0"/>
              </a:endParaRPr>
            </a:p>
          </p:txBody>
        </p:sp>
        <p:sp>
          <p:nvSpPr>
            <p:cNvPr id="80907" name="Rectangle 43"/>
            <p:cNvSpPr>
              <a:spLocks noChangeArrowheads="1"/>
            </p:cNvSpPr>
            <p:nvPr/>
          </p:nvSpPr>
          <p:spPr bwMode="auto">
            <a:xfrm>
              <a:off x="4800" y="4928"/>
              <a:ext cx="3600" cy="62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charset="2"/>
                <a:buChar char=""/>
                <a:defRPr sz="2400">
                  <a:solidFill>
                    <a:schemeClr val="tx2"/>
                  </a:solidFill>
                  <a:latin typeface="Franklin Gothic Book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Courier New" charset="0"/>
                <a:buChar char="o"/>
                <a:defRPr sz="2000">
                  <a:solidFill>
                    <a:schemeClr val="tx2"/>
                  </a:solidFill>
                  <a:latin typeface="Franklin Gothic Book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48774"/>
                </a:buClr>
                <a:buFont typeface="Arial" charset="0"/>
                <a:buChar char="•"/>
                <a:defRPr>
                  <a:solidFill>
                    <a:schemeClr val="tx2"/>
                  </a:solidFill>
                  <a:latin typeface="Franklin Gothic Book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7EB8E7"/>
                </a:buClr>
                <a:buFont typeface="Arial" charset="0"/>
                <a:buChar char="•"/>
                <a:defRPr sz="1600">
                  <a:solidFill>
                    <a:schemeClr val="tx2"/>
                  </a:solidFill>
                  <a:latin typeface="Franklin Gothic Book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ko-KR" sz="1200" u="sng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>SERVICE-REQUESTS</a:t>
              </a:r>
              <a:br>
                <a:rPr lang="tr-TR" altLang="ko-KR" sz="1200" u="sng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</a:br>
              <a:r>
                <a:rPr lang="tr-TR" altLang="ko-KR" sz="1200" u="sng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/>
              </a:r>
              <a:br>
                <a:rPr lang="tr-TR" altLang="ko-KR" sz="1200" u="sng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</a:br>
              <a:endParaRPr lang="tr-TR" altLang="ko-KR" sz="900">
                <a:solidFill>
                  <a:schemeClr val="tx1"/>
                </a:solidFill>
                <a:latin typeface="Arial" charset="0"/>
                <a:ea typeface="Batang" charset="0"/>
                <a:cs typeface="Times New Roman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>Customer Number</a:t>
              </a:r>
              <a:endParaRPr lang="tr-TR" altLang="ko-KR" sz="900">
                <a:solidFill>
                  <a:schemeClr val="tx1"/>
                </a:solidFill>
                <a:latin typeface="Arial" charset="0"/>
                <a:ea typeface="Batang" charset="0"/>
                <a:cs typeface="Times New Roman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>Service Registration Number</a:t>
              </a:r>
              <a:endParaRPr lang="tr-TR" altLang="ko-KR" sz="900">
                <a:solidFill>
                  <a:schemeClr val="tx1"/>
                </a:solidFill>
                <a:latin typeface="Arial" charset="0"/>
                <a:ea typeface="Batang" charset="0"/>
                <a:cs typeface="Times New Roman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>Date of Request</a:t>
              </a:r>
              <a:endParaRPr lang="tr-TR" altLang="ko-KR" sz="900">
                <a:solidFill>
                  <a:schemeClr val="tx1"/>
                </a:solidFill>
                <a:latin typeface="Arial" charset="0"/>
                <a:ea typeface="Batang" charset="0"/>
                <a:cs typeface="Times New Roman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>Request Type</a:t>
              </a:r>
              <a:endParaRPr lang="tr-TR" altLang="ko-KR" sz="900">
                <a:solidFill>
                  <a:schemeClr val="tx1"/>
                </a:solidFill>
                <a:latin typeface="Arial" charset="0"/>
                <a:ea typeface="Batang" charset="0"/>
                <a:cs typeface="Times New Roman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>Request Description</a:t>
              </a:r>
              <a:endParaRPr lang="tr-TR" altLang="ko-KR" sz="900">
                <a:solidFill>
                  <a:schemeClr val="tx1"/>
                </a:solidFill>
                <a:latin typeface="Arial" charset="0"/>
                <a:ea typeface="Batang" charset="0"/>
                <a:cs typeface="Times New Roman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>Assigned Technician Number</a:t>
              </a:r>
              <a:endParaRPr lang="tr-TR" altLang="ko-KR" sz="900">
                <a:solidFill>
                  <a:schemeClr val="tx1"/>
                </a:solidFill>
                <a:latin typeface="Arial" charset="0"/>
                <a:ea typeface="Batang" charset="0"/>
                <a:cs typeface="Times New Roman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>Status Code of Request</a:t>
              </a:r>
              <a:endParaRPr lang="tr-TR" altLang="ko-KR" sz="900">
                <a:solidFill>
                  <a:schemeClr val="tx1"/>
                </a:solidFill>
                <a:latin typeface="Arial" charset="0"/>
                <a:ea typeface="Batang" charset="0"/>
                <a:cs typeface="Times New Roman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/>
              </a:r>
              <a:br>
                <a:rPr lang="en-US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</a:br>
              <a:r>
                <a:rPr lang="en-US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>Device Type</a:t>
              </a:r>
              <a:endParaRPr lang="tr-TR" altLang="ko-KR" sz="900">
                <a:solidFill>
                  <a:schemeClr val="tx1"/>
                </a:solidFill>
                <a:latin typeface="Arial" charset="0"/>
                <a:ea typeface="Batang" charset="0"/>
                <a:cs typeface="Times New Roman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>Device Brand</a:t>
              </a:r>
              <a:endParaRPr lang="tr-TR" altLang="ko-KR" sz="900">
                <a:solidFill>
                  <a:schemeClr val="tx1"/>
                </a:solidFill>
                <a:latin typeface="Arial" charset="0"/>
                <a:ea typeface="Batang" charset="0"/>
                <a:cs typeface="Times New Roman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>Device Model</a:t>
              </a:r>
              <a:endParaRPr lang="tr-TR" altLang="ko-KR" sz="900">
                <a:solidFill>
                  <a:schemeClr val="tx1"/>
                </a:solidFill>
                <a:latin typeface="Arial" charset="0"/>
                <a:ea typeface="Batang" charset="0"/>
                <a:cs typeface="Times New Roman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>Device Warranty Status</a:t>
              </a:r>
              <a:endParaRPr lang="tr-TR" altLang="ko-KR" sz="900">
                <a:solidFill>
                  <a:schemeClr val="tx1"/>
                </a:solidFill>
                <a:latin typeface="Arial" charset="0"/>
                <a:ea typeface="Batang" charset="0"/>
                <a:cs typeface="Times New Roman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>Device Warranty Start Date</a:t>
              </a:r>
              <a:endParaRPr lang="tr-TR" altLang="ko-KR" sz="900">
                <a:solidFill>
                  <a:schemeClr val="tx1"/>
                </a:solidFill>
                <a:latin typeface="Arial" charset="0"/>
                <a:ea typeface="Batang" charset="0"/>
                <a:cs typeface="Times New Roman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>Device Warranty Expiration Date</a:t>
              </a:r>
              <a:endParaRPr lang="tr-TR" altLang="ko-KR" sz="900">
                <a:solidFill>
                  <a:schemeClr val="tx1"/>
                </a:solidFill>
                <a:latin typeface="Arial" charset="0"/>
                <a:ea typeface="Batang" charset="0"/>
                <a:cs typeface="Times New Roman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/>
              </a:r>
              <a:br>
                <a:rPr lang="en-US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</a:br>
              <a:r>
                <a:rPr lang="en-US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>Jobs Done at Service</a:t>
              </a:r>
              <a:endParaRPr lang="tr-TR" altLang="ko-KR" sz="900">
                <a:solidFill>
                  <a:schemeClr val="tx1"/>
                </a:solidFill>
                <a:latin typeface="Arial" charset="0"/>
                <a:ea typeface="Batang" charset="0"/>
                <a:cs typeface="Times New Roman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>Spare Parts Used</a:t>
              </a:r>
              <a:endParaRPr lang="tr-TR" altLang="ko-KR" sz="900">
                <a:solidFill>
                  <a:schemeClr val="tx1"/>
                </a:solidFill>
                <a:latin typeface="Arial" charset="0"/>
                <a:ea typeface="Batang" charset="0"/>
                <a:cs typeface="Times New Roman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>Billing Amount (TL)</a:t>
              </a:r>
              <a:endParaRPr lang="en-US" altLang="ko-KR" sz="9600">
                <a:solidFill>
                  <a:schemeClr val="tx1"/>
                </a:solidFill>
                <a:latin typeface="Arial" charset="0"/>
                <a:ea typeface="Gulim" charset="0"/>
                <a:cs typeface="Times New Roman" charset="0"/>
              </a:endParaRPr>
            </a:p>
          </p:txBody>
        </p:sp>
        <p:sp>
          <p:nvSpPr>
            <p:cNvPr id="80908" name="Rectangle 42"/>
            <p:cNvSpPr>
              <a:spLocks noChangeArrowheads="1"/>
            </p:cNvSpPr>
            <p:nvPr/>
          </p:nvSpPr>
          <p:spPr bwMode="auto">
            <a:xfrm>
              <a:off x="8160" y="2405"/>
              <a:ext cx="2280" cy="14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charset="2"/>
                <a:buChar char=""/>
                <a:defRPr sz="2400">
                  <a:solidFill>
                    <a:schemeClr val="tx2"/>
                  </a:solidFill>
                  <a:latin typeface="Franklin Gothic Book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Courier New" charset="0"/>
                <a:buChar char="o"/>
                <a:defRPr sz="2000">
                  <a:solidFill>
                    <a:schemeClr val="tx2"/>
                  </a:solidFill>
                  <a:latin typeface="Franklin Gothic Book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48774"/>
                </a:buClr>
                <a:buFont typeface="Arial" charset="0"/>
                <a:buChar char="•"/>
                <a:defRPr>
                  <a:solidFill>
                    <a:schemeClr val="tx2"/>
                  </a:solidFill>
                  <a:latin typeface="Franklin Gothic Book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7EB8E7"/>
                </a:buClr>
                <a:buFont typeface="Arial" charset="0"/>
                <a:buChar char="•"/>
                <a:defRPr sz="1600">
                  <a:solidFill>
                    <a:schemeClr val="tx2"/>
                  </a:solidFill>
                  <a:latin typeface="Franklin Gothic Book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 u="sng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>TECHNICIANS</a:t>
              </a:r>
              <a:endParaRPr lang="tr-TR" altLang="ko-KR" sz="900">
                <a:solidFill>
                  <a:schemeClr val="tx1"/>
                </a:solidFill>
                <a:latin typeface="Arial" charset="0"/>
                <a:ea typeface="Batang" charset="0"/>
                <a:cs typeface="Times New Roman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>Technician</a:t>
              </a:r>
              <a:r>
                <a:rPr lang="tr-TR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> Number</a:t>
              </a:r>
              <a:endParaRPr lang="tr-TR" altLang="ko-KR" sz="900">
                <a:solidFill>
                  <a:schemeClr val="tx1"/>
                </a:solidFill>
                <a:latin typeface="Arial" charset="0"/>
                <a:ea typeface="Batang" charset="0"/>
                <a:cs typeface="Times New Roman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>Technician</a:t>
              </a:r>
              <a:r>
                <a:rPr lang="tr-TR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> Name</a:t>
              </a:r>
              <a:endParaRPr lang="tr-TR" altLang="ko-KR" sz="9600">
                <a:solidFill>
                  <a:schemeClr val="tx1"/>
                </a:solidFill>
                <a:latin typeface="Arial" charset="0"/>
                <a:ea typeface="Batang" charset="0"/>
                <a:cs typeface="Times New Roman" charset="0"/>
              </a:endParaRPr>
            </a:p>
          </p:txBody>
        </p:sp>
        <p:cxnSp>
          <p:nvCxnSpPr>
            <p:cNvPr id="80909" name="AutoShape 41"/>
            <p:cNvCxnSpPr>
              <a:cxnSpLocks noChangeShapeType="1"/>
            </p:cNvCxnSpPr>
            <p:nvPr/>
          </p:nvCxnSpPr>
          <p:spPr bwMode="auto">
            <a:xfrm rot="16200000" flipH="1">
              <a:off x="2385" y="5840"/>
              <a:ext cx="3690" cy="114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910" name="AutoShape 40"/>
            <p:cNvCxnSpPr>
              <a:cxnSpLocks noChangeShapeType="1"/>
            </p:cNvCxnSpPr>
            <p:nvPr/>
          </p:nvCxnSpPr>
          <p:spPr bwMode="auto">
            <a:xfrm rot="5400000">
              <a:off x="6645" y="5600"/>
              <a:ext cx="4410" cy="9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0911" name="Text Box 39"/>
            <p:cNvSpPr txBox="1">
              <a:spLocks noChangeArrowheads="1"/>
            </p:cNvSpPr>
            <p:nvPr/>
          </p:nvSpPr>
          <p:spPr bwMode="auto">
            <a:xfrm>
              <a:off x="3120" y="4745"/>
              <a:ext cx="48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charset="2"/>
                <a:buChar char=""/>
                <a:defRPr sz="2400">
                  <a:solidFill>
                    <a:schemeClr val="tx2"/>
                  </a:solidFill>
                  <a:latin typeface="Franklin Gothic Book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Courier New" charset="0"/>
                <a:buChar char="o"/>
                <a:defRPr sz="2000">
                  <a:solidFill>
                    <a:schemeClr val="tx2"/>
                  </a:solidFill>
                  <a:latin typeface="Franklin Gothic Book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48774"/>
                </a:buClr>
                <a:buFont typeface="Arial" charset="0"/>
                <a:buChar char="•"/>
                <a:defRPr>
                  <a:solidFill>
                    <a:schemeClr val="tx2"/>
                  </a:solidFill>
                  <a:latin typeface="Franklin Gothic Book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7EB8E7"/>
                </a:buClr>
                <a:buFont typeface="Arial" charset="0"/>
                <a:buChar char="•"/>
                <a:defRPr sz="1600">
                  <a:solidFill>
                    <a:schemeClr val="tx2"/>
                  </a:solidFill>
                  <a:latin typeface="Franklin Gothic Book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>1</a:t>
              </a:r>
              <a:endParaRPr lang="tr-TR" altLang="ko-KR" sz="9600">
                <a:solidFill>
                  <a:schemeClr val="tx1"/>
                </a:solidFill>
                <a:latin typeface="Arial" charset="0"/>
                <a:ea typeface="Batang" charset="0"/>
                <a:cs typeface="Times New Roman" charset="0"/>
              </a:endParaRPr>
            </a:p>
          </p:txBody>
        </p:sp>
        <p:sp>
          <p:nvSpPr>
            <p:cNvPr id="80912" name="Text Box 38"/>
            <p:cNvSpPr txBox="1">
              <a:spLocks noChangeArrowheads="1"/>
            </p:cNvSpPr>
            <p:nvPr/>
          </p:nvSpPr>
          <p:spPr bwMode="auto">
            <a:xfrm>
              <a:off x="3960" y="8345"/>
              <a:ext cx="48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charset="2"/>
                <a:buChar char=""/>
                <a:defRPr sz="2400">
                  <a:solidFill>
                    <a:schemeClr val="tx2"/>
                  </a:solidFill>
                  <a:latin typeface="Franklin Gothic Book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Courier New" charset="0"/>
                <a:buChar char="o"/>
                <a:defRPr sz="2000">
                  <a:solidFill>
                    <a:schemeClr val="tx2"/>
                  </a:solidFill>
                  <a:latin typeface="Franklin Gothic Book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48774"/>
                </a:buClr>
                <a:buFont typeface="Arial" charset="0"/>
                <a:buChar char="•"/>
                <a:defRPr>
                  <a:solidFill>
                    <a:schemeClr val="tx2"/>
                  </a:solidFill>
                  <a:latin typeface="Franklin Gothic Book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7EB8E7"/>
                </a:buClr>
                <a:buFont typeface="Arial" charset="0"/>
                <a:buChar char="•"/>
                <a:defRPr sz="1600">
                  <a:solidFill>
                    <a:schemeClr val="tx2"/>
                  </a:solidFill>
                  <a:latin typeface="Franklin Gothic Book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>n</a:t>
              </a:r>
              <a:endParaRPr lang="tr-TR" altLang="ko-KR" sz="9600">
                <a:solidFill>
                  <a:schemeClr val="tx1"/>
                </a:solidFill>
                <a:latin typeface="Arial" charset="0"/>
                <a:ea typeface="Batang" charset="0"/>
                <a:cs typeface="Times New Roman" charset="0"/>
              </a:endParaRPr>
            </a:p>
          </p:txBody>
        </p:sp>
        <p:sp>
          <p:nvSpPr>
            <p:cNvPr id="80913" name="Text Box 37"/>
            <p:cNvSpPr txBox="1">
              <a:spLocks noChangeArrowheads="1"/>
            </p:cNvSpPr>
            <p:nvPr/>
          </p:nvSpPr>
          <p:spPr bwMode="auto">
            <a:xfrm>
              <a:off x="9480" y="4025"/>
              <a:ext cx="48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charset="2"/>
                <a:buChar char=""/>
                <a:defRPr sz="2400">
                  <a:solidFill>
                    <a:schemeClr val="tx2"/>
                  </a:solidFill>
                  <a:latin typeface="Franklin Gothic Book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Courier New" charset="0"/>
                <a:buChar char="o"/>
                <a:defRPr sz="2000">
                  <a:solidFill>
                    <a:schemeClr val="tx2"/>
                  </a:solidFill>
                  <a:latin typeface="Franklin Gothic Book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48774"/>
                </a:buClr>
                <a:buFont typeface="Arial" charset="0"/>
                <a:buChar char="•"/>
                <a:defRPr>
                  <a:solidFill>
                    <a:schemeClr val="tx2"/>
                  </a:solidFill>
                  <a:latin typeface="Franklin Gothic Book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7EB8E7"/>
                </a:buClr>
                <a:buFont typeface="Arial" charset="0"/>
                <a:buChar char="•"/>
                <a:defRPr sz="1600">
                  <a:solidFill>
                    <a:schemeClr val="tx2"/>
                  </a:solidFill>
                  <a:latin typeface="Franklin Gothic Book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>1</a:t>
              </a:r>
              <a:endParaRPr lang="tr-TR" altLang="ko-KR" sz="9600">
                <a:solidFill>
                  <a:schemeClr val="tx1"/>
                </a:solidFill>
                <a:latin typeface="Arial" charset="0"/>
                <a:ea typeface="Batang" charset="0"/>
                <a:cs typeface="Times New Roman" charset="0"/>
              </a:endParaRPr>
            </a:p>
          </p:txBody>
        </p:sp>
        <p:sp>
          <p:nvSpPr>
            <p:cNvPr id="80914" name="Text Box 36"/>
            <p:cNvSpPr txBox="1">
              <a:spLocks noChangeArrowheads="1"/>
            </p:cNvSpPr>
            <p:nvPr/>
          </p:nvSpPr>
          <p:spPr bwMode="auto">
            <a:xfrm>
              <a:off x="8760" y="8345"/>
              <a:ext cx="48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charset="2"/>
                <a:buChar char=""/>
                <a:defRPr sz="2400">
                  <a:solidFill>
                    <a:schemeClr val="tx2"/>
                  </a:solidFill>
                  <a:latin typeface="Franklin Gothic Book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Courier New" charset="0"/>
                <a:buChar char="o"/>
                <a:defRPr sz="2000">
                  <a:solidFill>
                    <a:schemeClr val="tx2"/>
                  </a:solidFill>
                  <a:latin typeface="Franklin Gothic Book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48774"/>
                </a:buClr>
                <a:buFont typeface="Arial" charset="0"/>
                <a:buChar char="•"/>
                <a:defRPr>
                  <a:solidFill>
                    <a:schemeClr val="tx2"/>
                  </a:solidFill>
                  <a:latin typeface="Franklin Gothic Book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7EB8E7"/>
                </a:buClr>
                <a:buFont typeface="Arial" charset="0"/>
                <a:buChar char="•"/>
                <a:defRPr sz="1600">
                  <a:solidFill>
                    <a:schemeClr val="tx2"/>
                  </a:solidFill>
                  <a:latin typeface="Franklin Gothic Book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>m</a:t>
              </a:r>
              <a:endParaRPr lang="tr-TR" altLang="ko-KR" sz="9600">
                <a:solidFill>
                  <a:schemeClr val="tx1"/>
                </a:solidFill>
                <a:latin typeface="Arial" charset="0"/>
                <a:ea typeface="Batang" charset="0"/>
                <a:cs typeface="Times New Roman" charset="0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r-TR" dirty="0" smtClean="0"/>
              <a:t>Entity Relationship Diagram (ERD)</a:t>
            </a:r>
            <a:endParaRPr lang="tr-TR" dirty="0"/>
          </a:p>
        </p:txBody>
      </p:sp>
      <p:sp>
        <p:nvSpPr>
          <p:cNvPr id="80901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124075" y="6453188"/>
            <a:ext cx="482441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8090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8F181F-2695-FA46-9779-32B94B2C6EF0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96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819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76200"/>
            <a:ext cx="6638925" cy="663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2" name="1 Başlık"/>
          <p:cNvSpPr>
            <a:spLocks noGrp="1"/>
          </p:cNvSpPr>
          <p:nvPr>
            <p:ph type="title" idx="4294967295"/>
          </p:nvPr>
        </p:nvSpPr>
        <p:spPr bwMode="auto">
          <a:xfrm>
            <a:off x="0" y="357188"/>
            <a:ext cx="3214688" cy="1143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 algn="l" eaLnBrk="1" hangingPunct="1">
              <a:defRPr/>
            </a:pPr>
            <a:r>
              <a:rPr lang="tr-TR" altLang="en-US">
                <a:ln>
                  <a:noFill/>
                </a:ln>
                <a:solidFill>
                  <a:schemeClr val="tx1"/>
                </a:solidFill>
                <a:effectLst/>
              </a:rPr>
              <a:t>Level-1 DFD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9600">
              <a:solidFill>
                <a:schemeClr val="tx1"/>
              </a:solidFill>
              <a:latin typeface="Arial" charset="0"/>
            </a:endParaRPr>
          </a:p>
        </p:txBody>
      </p:sp>
      <p:graphicFrame>
        <p:nvGraphicFramePr>
          <p:cNvPr id="82946" name="Object 1"/>
          <p:cNvGraphicFramePr>
            <a:graphicFrameLocks noChangeAspect="1"/>
          </p:cNvGraphicFramePr>
          <p:nvPr/>
        </p:nvGraphicFramePr>
        <p:xfrm>
          <a:off x="214313" y="1500188"/>
          <a:ext cx="8685212" cy="307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7" name="Visio" r:id="rId3" imgW="6921500" imgH="2451100" progId="Visio.Drawing.11">
                  <p:embed/>
                </p:oleObj>
              </mc:Choice>
              <mc:Fallback>
                <p:oleObj name="Visio" r:id="rId3" imgW="6921500" imgH="24511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1500188"/>
                        <a:ext cx="8685212" cy="307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r-TR" dirty="0" smtClean="0"/>
              <a:t>Program Structure Chart</a:t>
            </a:r>
            <a:endParaRPr lang="tr-TR" dirty="0"/>
          </a:p>
        </p:txBody>
      </p:sp>
      <p:sp>
        <p:nvSpPr>
          <p:cNvPr id="82948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124075" y="6453188"/>
            <a:ext cx="482441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8294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D4F56BE-8B99-3043-8209-5495AAC1CFA9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Wrap-up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x-none" dirty="0" smtClean="0">
                <a:ea typeface="ＭＳ Ｐゴシック" charset="-128"/>
              </a:rPr>
              <a:t>This week we present</a:t>
            </a:r>
          </a:p>
          <a:p>
            <a:r>
              <a:rPr lang="en-US" altLang="x-none" dirty="0" smtClean="0">
                <a:ea typeface="ＭＳ Ｐゴシック" charset="-128"/>
              </a:rPr>
              <a:t>Structural Analysis: Where the main focus of the analysis stage is handling static and dynamic system </a:t>
            </a:r>
            <a:r>
              <a:rPr lang="en-US" altLang="x-none" dirty="0" err="1" smtClean="0">
                <a:ea typeface="ＭＳ Ｐゴシック" charset="-128"/>
              </a:rPr>
              <a:t>behaviour</a:t>
            </a:r>
            <a:r>
              <a:rPr lang="en-US" altLang="x-none" dirty="0" smtClean="0">
                <a:ea typeface="ＭＳ Ｐゴシック" charset="-128"/>
              </a:rPr>
              <a:t> separately</a:t>
            </a:r>
          </a:p>
          <a:p>
            <a:r>
              <a:rPr lang="en-US" altLang="x-none" dirty="0" smtClean="0">
                <a:ea typeface="ＭＳ Ｐゴシック" charset="-128"/>
              </a:rPr>
              <a:t>Object Oriented Analysis: Where the main focus of the analysis is to represent the objects inherent in the requirements as classes with specific data and </a:t>
            </a:r>
            <a:r>
              <a:rPr lang="en-US" altLang="x-none" dirty="0" err="1" smtClean="0">
                <a:ea typeface="ＭＳ Ｐゴシック" charset="-128"/>
              </a:rPr>
              <a:t>behaviour</a:t>
            </a:r>
            <a:endParaRPr lang="en-US" altLang="x-none" dirty="0">
              <a:ea typeface="ＭＳ Ｐゴシック" charset="-128"/>
            </a:endParaRPr>
          </a:p>
          <a:p>
            <a:pPr lvl="1"/>
            <a:endParaRPr lang="en-US" altLang="x-none" dirty="0">
              <a:ea typeface="ＭＳ Ｐゴシック" charset="-128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&amp; UML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mtClean="0"/>
              <a:t>1.</a:t>
            </a:r>
            <a:fld id="{FA84A37A-AFC2-4A01-80A1-FC20F2C0D5BB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71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will be covering </a:t>
            </a:r>
            <a:r>
              <a:rPr lang="en-US" i="1" dirty="0" smtClean="0"/>
              <a:t>Architectural Models and Model Driven Engineering</a:t>
            </a:r>
            <a:r>
              <a:rPr lang="en-US" dirty="0" smtClean="0"/>
              <a:t>!!!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&amp; UML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mtClean="0"/>
              <a:t>1.</a:t>
            </a:r>
            <a:fld id="{FA84A37A-AFC2-4A01-80A1-FC20F2C0D5BB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40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r-TR" dirty="0" smtClean="0"/>
              <a:t>Modelling the Functions</a:t>
            </a:r>
            <a:endParaRPr lang="tr-TR" dirty="0"/>
          </a:p>
        </p:txBody>
      </p:sp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tr-TR" altLang="en-US" u="sng" dirty="0"/>
              <a:t>Basic </a:t>
            </a:r>
            <a:r>
              <a:rPr lang="tr-TR" altLang="en-US" u="sng" dirty="0" err="1"/>
              <a:t>Idea</a:t>
            </a:r>
            <a:r>
              <a:rPr lang="tr-TR" altLang="en-US" u="sng" dirty="0"/>
              <a:t>: </a:t>
            </a:r>
          </a:p>
          <a:p>
            <a:pPr lvl="1" eaLnBrk="1" hangingPunct="1">
              <a:lnSpc>
                <a:spcPct val="150000"/>
              </a:lnSpc>
              <a:buFontTx/>
              <a:buChar char="•"/>
            </a:pPr>
            <a:r>
              <a:rPr lang="tr-TR" altLang="en-US" sz="2400" dirty="0"/>
              <a:t>Software </a:t>
            </a:r>
            <a:r>
              <a:rPr lang="tr-TR" altLang="en-US" sz="2400" dirty="0" err="1"/>
              <a:t>transforms</a:t>
            </a:r>
            <a:r>
              <a:rPr lang="tr-TR" altLang="en-US" sz="2400" dirty="0"/>
              <a:t> data</a:t>
            </a:r>
          </a:p>
          <a:p>
            <a:pPr lvl="1" eaLnBrk="1" hangingPunct="1">
              <a:lnSpc>
                <a:spcPct val="150000"/>
              </a:lnSpc>
              <a:buFontTx/>
              <a:buChar char="•"/>
            </a:pPr>
            <a:r>
              <a:rPr lang="tr-TR" altLang="en-US" sz="2400" dirty="0" err="1"/>
              <a:t>To</a:t>
            </a:r>
            <a:r>
              <a:rPr lang="tr-TR" altLang="en-US" sz="2400" dirty="0"/>
              <a:t> </a:t>
            </a:r>
            <a:r>
              <a:rPr lang="tr-TR" altLang="en-US" sz="2400" dirty="0" err="1"/>
              <a:t>achieve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this</a:t>
            </a:r>
            <a:r>
              <a:rPr lang="tr-TR" altLang="en-US" sz="2400" dirty="0"/>
              <a:t> it </a:t>
            </a:r>
            <a:r>
              <a:rPr lang="tr-TR" altLang="en-US" sz="2400" dirty="0" err="1"/>
              <a:t>must</a:t>
            </a:r>
            <a:r>
              <a:rPr lang="tr-TR" altLang="en-US" sz="2400" dirty="0"/>
              <a:t> </a:t>
            </a:r>
            <a:r>
              <a:rPr lang="tr-TR" altLang="en-US" sz="2400" dirty="0" err="1"/>
              <a:t>perform</a:t>
            </a:r>
            <a:r>
              <a:rPr lang="tr-TR" altLang="en-US" sz="2400" dirty="0"/>
              <a:t> at </a:t>
            </a:r>
            <a:r>
              <a:rPr lang="tr-TR" altLang="en-US" sz="2400" dirty="0" err="1"/>
              <a:t>least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three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generic</a:t>
            </a:r>
            <a:r>
              <a:rPr lang="tr-TR" altLang="en-US" sz="2400" dirty="0"/>
              <a:t> </a:t>
            </a:r>
            <a:r>
              <a:rPr lang="tr-TR" altLang="en-US" sz="2400" dirty="0" err="1"/>
              <a:t>functions</a:t>
            </a:r>
            <a:r>
              <a:rPr lang="tr-TR" altLang="en-US" sz="2400" dirty="0"/>
              <a:t>: </a:t>
            </a:r>
            <a:r>
              <a:rPr lang="tr-TR" altLang="en-US" sz="2400" dirty="0" err="1">
                <a:solidFill>
                  <a:srgbClr val="FF0000"/>
                </a:solidFill>
              </a:rPr>
              <a:t>input</a:t>
            </a:r>
            <a:r>
              <a:rPr lang="tr-TR" altLang="en-US" sz="2400" dirty="0">
                <a:solidFill>
                  <a:srgbClr val="FF0000"/>
                </a:solidFill>
              </a:rPr>
              <a:t>, </a:t>
            </a:r>
            <a:r>
              <a:rPr lang="tr-TR" altLang="en-US" sz="2400" dirty="0" err="1">
                <a:solidFill>
                  <a:srgbClr val="FF0000"/>
                </a:solidFill>
              </a:rPr>
              <a:t>processing</a:t>
            </a:r>
            <a:r>
              <a:rPr lang="tr-TR" altLang="en-US" sz="2400" dirty="0">
                <a:solidFill>
                  <a:srgbClr val="FF0000"/>
                </a:solidFill>
              </a:rPr>
              <a:t>, </a:t>
            </a:r>
            <a:r>
              <a:rPr lang="tr-TR" altLang="en-US" sz="2400" dirty="0" err="1">
                <a:solidFill>
                  <a:srgbClr val="FF0000"/>
                </a:solidFill>
              </a:rPr>
              <a:t>output</a:t>
            </a:r>
            <a:endParaRPr lang="tr-TR" altLang="en-US" sz="240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150000"/>
              </a:lnSpc>
              <a:buFontTx/>
              <a:buChar char="•"/>
            </a:pPr>
            <a:r>
              <a:rPr lang="tr-TR" altLang="en-US" sz="2400" dirty="0"/>
              <a:t>I</a:t>
            </a:r>
            <a:r>
              <a:rPr lang="en-AU" altLang="en-US" sz="2400" dirty="0" err="1"/>
              <a:t>dentify</a:t>
            </a:r>
            <a:r>
              <a:rPr lang="en-AU" altLang="en-US" sz="2400" dirty="0"/>
              <a:t> functions that transform data objects</a:t>
            </a:r>
            <a:endParaRPr lang="tr-TR" altLang="en-US" sz="2400" dirty="0"/>
          </a:p>
          <a:p>
            <a:pPr eaLnBrk="1" hangingPunct="1">
              <a:lnSpc>
                <a:spcPct val="150000"/>
              </a:lnSpc>
            </a:pPr>
            <a:r>
              <a:rPr lang="tr-TR" altLang="en-US" dirty="0" err="1"/>
              <a:t>Begin</a:t>
            </a:r>
            <a:r>
              <a:rPr lang="tr-TR" altLang="en-US" dirty="0"/>
              <a:t> </a:t>
            </a:r>
            <a:r>
              <a:rPr lang="tr-TR" altLang="en-US" dirty="0" err="1"/>
              <a:t>with</a:t>
            </a:r>
            <a:r>
              <a:rPr lang="tr-TR" altLang="en-US" dirty="0"/>
              <a:t> a </a:t>
            </a:r>
            <a:r>
              <a:rPr lang="tr-TR" altLang="en-US" dirty="0" err="1"/>
              <a:t>context</a:t>
            </a:r>
            <a:r>
              <a:rPr lang="tr-TR" altLang="en-US" dirty="0"/>
              <a:t> </a:t>
            </a:r>
            <a:r>
              <a:rPr lang="tr-TR" altLang="en-US" dirty="0" err="1"/>
              <a:t>level</a:t>
            </a:r>
            <a:r>
              <a:rPr lang="tr-TR" altLang="en-US" dirty="0"/>
              <a:t> </a:t>
            </a:r>
            <a:r>
              <a:rPr lang="tr-TR" altLang="en-US" dirty="0" err="1"/>
              <a:t>diagram</a:t>
            </a:r>
            <a:r>
              <a:rPr lang="tr-TR" altLang="en-US" dirty="0"/>
              <a:t> </a:t>
            </a:r>
            <a:r>
              <a:rPr lang="tr-TR" altLang="en-US" dirty="0">
                <a:solidFill>
                  <a:srgbClr val="FF0000"/>
                </a:solidFill>
              </a:rPr>
              <a:t>(</a:t>
            </a:r>
            <a:r>
              <a:rPr lang="tr-TR" altLang="en-US" dirty="0" err="1">
                <a:solidFill>
                  <a:srgbClr val="FF0000"/>
                </a:solidFill>
              </a:rPr>
              <a:t>level</a:t>
            </a:r>
            <a:r>
              <a:rPr lang="tr-TR" altLang="en-US" dirty="0">
                <a:solidFill>
                  <a:srgbClr val="FF0000"/>
                </a:solidFill>
              </a:rPr>
              <a:t> 0)</a:t>
            </a:r>
          </a:p>
          <a:p>
            <a:pPr eaLnBrk="1" hangingPunct="1">
              <a:lnSpc>
                <a:spcPct val="150000"/>
              </a:lnSpc>
            </a:pPr>
            <a:r>
              <a:rPr lang="tr-TR" altLang="en-US" dirty="0" err="1"/>
              <a:t>Continue</a:t>
            </a:r>
            <a:r>
              <a:rPr lang="tr-TR" altLang="en-US" dirty="0"/>
              <a:t> </a:t>
            </a:r>
            <a:r>
              <a:rPr lang="tr-TR" altLang="en-US" dirty="0" err="1"/>
              <a:t>with</a:t>
            </a:r>
            <a:r>
              <a:rPr lang="tr-TR" altLang="en-US" dirty="0"/>
              <a:t> </a:t>
            </a:r>
            <a:r>
              <a:rPr lang="tr-TR" altLang="en-US" dirty="0" err="1"/>
              <a:t>more</a:t>
            </a:r>
            <a:r>
              <a:rPr lang="tr-TR" altLang="en-US" dirty="0"/>
              <a:t> </a:t>
            </a:r>
            <a:r>
              <a:rPr lang="tr-TR" altLang="en-US" dirty="0" err="1"/>
              <a:t>functional</a:t>
            </a:r>
            <a:r>
              <a:rPr lang="tr-TR" altLang="en-US" dirty="0"/>
              <a:t> </a:t>
            </a:r>
            <a:r>
              <a:rPr lang="tr-TR" altLang="en-US" dirty="0" err="1"/>
              <a:t>details</a:t>
            </a:r>
            <a:r>
              <a:rPr lang="tr-TR" altLang="en-US" dirty="0"/>
              <a:t> in </a:t>
            </a:r>
            <a:r>
              <a:rPr lang="tr-TR" altLang="en-US" dirty="0" err="1"/>
              <a:t>refined</a:t>
            </a:r>
            <a:r>
              <a:rPr lang="tr-TR" altLang="en-US" dirty="0"/>
              <a:t> </a:t>
            </a:r>
            <a:r>
              <a:rPr lang="tr-TR" altLang="en-US" dirty="0" err="1"/>
              <a:t>levels</a:t>
            </a:r>
            <a:r>
              <a:rPr lang="tr-TR" altLang="en-US" dirty="0"/>
              <a:t> </a:t>
            </a:r>
            <a:r>
              <a:rPr lang="tr-TR" altLang="en-US" dirty="0" err="1"/>
              <a:t>until</a:t>
            </a:r>
            <a:r>
              <a:rPr lang="tr-TR" altLang="en-US" dirty="0"/>
              <a:t> </a:t>
            </a:r>
            <a:r>
              <a:rPr lang="tr-TR" altLang="en-US" dirty="0" err="1"/>
              <a:t>all</a:t>
            </a:r>
            <a:r>
              <a:rPr lang="tr-TR" altLang="en-US" dirty="0"/>
              <a:t> </a:t>
            </a:r>
            <a:r>
              <a:rPr lang="tr-TR" altLang="en-US" dirty="0" err="1"/>
              <a:t>system</a:t>
            </a:r>
            <a:r>
              <a:rPr lang="tr-TR" altLang="en-US" dirty="0"/>
              <a:t> </a:t>
            </a:r>
            <a:r>
              <a:rPr lang="tr-TR" altLang="en-US" dirty="0" err="1"/>
              <a:t>functionality</a:t>
            </a:r>
            <a:r>
              <a:rPr lang="tr-TR" altLang="en-US" dirty="0"/>
              <a:t> is </a:t>
            </a:r>
            <a:r>
              <a:rPr lang="tr-TR" altLang="en-US" dirty="0" err="1"/>
              <a:t>represented</a:t>
            </a:r>
            <a:endParaRPr lang="tr-TR" altLang="en-US" dirty="0"/>
          </a:p>
        </p:txBody>
      </p:sp>
      <p:sp>
        <p:nvSpPr>
          <p:cNvPr id="20483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8FD0CC-3E44-A545-B6B0-05FD3A8E5D54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tr-TR" altLang="en-US" sz="2200" u="sng"/>
              <a:t>Basic Idea: </a:t>
            </a:r>
          </a:p>
          <a:p>
            <a:pPr lvl="1" eaLnBrk="1" hangingPunct="1">
              <a:lnSpc>
                <a:spcPct val="150000"/>
              </a:lnSpc>
              <a:buFontTx/>
              <a:buChar char="•"/>
            </a:pPr>
            <a:r>
              <a:rPr lang="tr-TR" altLang="en-US" sz="2200"/>
              <a:t>Most software responds to </a:t>
            </a:r>
            <a:r>
              <a:rPr lang="tr-TR" altLang="en-US" sz="2200">
                <a:solidFill>
                  <a:srgbClr val="FF0000"/>
                </a:solidFill>
              </a:rPr>
              <a:t>events</a:t>
            </a:r>
            <a:r>
              <a:rPr lang="tr-TR" altLang="en-US" sz="2200"/>
              <a:t> from the outside world </a:t>
            </a:r>
          </a:p>
          <a:p>
            <a:pPr lvl="1" eaLnBrk="1" hangingPunct="1">
              <a:lnSpc>
                <a:spcPct val="150000"/>
              </a:lnSpc>
              <a:buFontTx/>
              <a:buChar char="•"/>
            </a:pPr>
            <a:r>
              <a:rPr lang="tr-TR" altLang="en-US" sz="2200"/>
              <a:t>This characteristic forms the basis of the behavioral model</a:t>
            </a:r>
          </a:p>
          <a:p>
            <a:pPr lvl="1" eaLnBrk="1" hangingPunct="1">
              <a:lnSpc>
                <a:spcPct val="150000"/>
              </a:lnSpc>
              <a:buFontTx/>
              <a:buChar char="•"/>
            </a:pPr>
            <a:r>
              <a:rPr lang="tr-TR" altLang="en-US" sz="2200"/>
              <a:t>A computer program always exists in some state: an externally observable mode of behaviour (e.g. waiting, computing, printing, polling) that is changed only when some event occurs</a:t>
            </a:r>
          </a:p>
          <a:p>
            <a:pPr eaLnBrk="1" hangingPunct="1">
              <a:lnSpc>
                <a:spcPct val="150000"/>
              </a:lnSpc>
            </a:pPr>
            <a:r>
              <a:rPr lang="tr-TR" altLang="en-US" sz="2200"/>
              <a:t>I</a:t>
            </a:r>
            <a:r>
              <a:rPr lang="en-AU" altLang="en-US" sz="2200"/>
              <a:t>ndicate different </a:t>
            </a:r>
            <a:r>
              <a:rPr lang="en-AU" altLang="en-US" sz="2200">
                <a:solidFill>
                  <a:srgbClr val="FF0000"/>
                </a:solidFill>
              </a:rPr>
              <a:t>states</a:t>
            </a:r>
            <a:r>
              <a:rPr lang="en-AU" altLang="en-US" sz="2200"/>
              <a:t> of the system</a:t>
            </a:r>
          </a:p>
          <a:p>
            <a:pPr eaLnBrk="1" hangingPunct="1">
              <a:lnSpc>
                <a:spcPct val="150000"/>
              </a:lnSpc>
            </a:pPr>
            <a:r>
              <a:rPr lang="tr-TR" altLang="en-US" sz="2200"/>
              <a:t>S</a:t>
            </a:r>
            <a:r>
              <a:rPr lang="en-AU" altLang="en-US" sz="2200"/>
              <a:t>pecify events that cause the system to change state</a:t>
            </a:r>
            <a:endParaRPr lang="tr-TR" altLang="en-US" sz="2200"/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5F47452-0D32-F049-8467-6A5776782D61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r-TR" dirty="0" smtClean="0"/>
              <a:t>Modeling the Behaviour</a:t>
            </a:r>
            <a:endParaRPr 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sz="6000" dirty="0" err="1" smtClean="0"/>
              <a:t>Structural</a:t>
            </a:r>
            <a:r>
              <a:rPr lang="tr-TR" sz="6000" dirty="0" smtClean="0"/>
              <a:t> Analysis</a:t>
            </a:r>
            <a:endParaRPr lang="tr-TR" sz="6000" dirty="0"/>
          </a:p>
        </p:txBody>
      </p:sp>
      <p:sp>
        <p:nvSpPr>
          <p:cNvPr id="22530" name="Text Placeholder 5"/>
          <p:cNvSpPr>
            <a:spLocks noGrp="1"/>
          </p:cNvSpPr>
          <p:nvPr>
            <p:ph type="body" idx="1"/>
          </p:nvPr>
        </p:nvSpPr>
        <p:spPr>
          <a:xfrm>
            <a:off x="571500" y="4800600"/>
            <a:ext cx="8001000" cy="549275"/>
          </a:xfrm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dirty="0"/>
              <a:t>Analysis</a:t>
            </a:r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950" y="188913"/>
            <a:ext cx="5327650" cy="1477328"/>
          </a:xfrm>
          <a:prstGeom prst="rect">
            <a:avLst/>
          </a:prstGeom>
          <a:gradFill rotWithShape="1">
            <a:gsLst>
              <a:gs pos="0">
                <a:srgbClr val="ECC16E"/>
              </a:gs>
              <a:gs pos="47501">
                <a:srgbClr val="F6DDB9"/>
              </a:gs>
              <a:gs pos="58501">
                <a:srgbClr val="F6DDB9"/>
              </a:gs>
              <a:gs pos="100000">
                <a:srgbClr val="ECC16E"/>
              </a:gs>
            </a:gsLst>
            <a:lin ang="3600000" scaled="1"/>
          </a:gradFill>
          <a:ln w="10000">
            <a:solidFill>
              <a:srgbClr val="E3B651"/>
            </a:solidFill>
            <a:miter lim="800000"/>
            <a:headEnd/>
            <a:tailEnd/>
          </a:ln>
          <a:effectLst>
            <a:outerShdw blurRad="63500" dist="25400" dir="3599997" algn="r" rotWithShape="0">
              <a:srgbClr val="000000">
                <a:alpha val="29999"/>
              </a:srgbClr>
            </a:outerShdw>
          </a:effec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Bodoni MT Condensed" charset="0"/>
              <a:buAutoNum type="arabicPeriod"/>
              <a:defRPr/>
            </a:pPr>
            <a:r>
              <a:rPr lang="tr-TR" altLang="en-US" dirty="0" err="1">
                <a:solidFill>
                  <a:srgbClr val="000000"/>
                </a:solidFill>
                <a:latin typeface="Franklin Gothic Book" charset="0"/>
              </a:rPr>
              <a:t>Requirements</a:t>
            </a:r>
            <a:r>
              <a:rPr lang="tr-TR" altLang="en-US" dirty="0">
                <a:solidFill>
                  <a:srgbClr val="000000"/>
                </a:solidFill>
                <a:latin typeface="Franklin Gothic Book" charset="0"/>
              </a:rPr>
              <a:t> Analysis</a:t>
            </a:r>
          </a:p>
          <a:p>
            <a:pPr eaLnBrk="1" hangingPunct="1">
              <a:buFont typeface="Bodoni MT Condensed" charset="0"/>
              <a:buAutoNum type="arabicPeriod"/>
              <a:defRPr/>
            </a:pPr>
            <a:r>
              <a:rPr lang="tr-TR" altLang="en-US" dirty="0" err="1">
                <a:solidFill>
                  <a:srgbClr val="000000"/>
                </a:solidFill>
                <a:latin typeface="Franklin Gothic Book" charset="0"/>
              </a:rPr>
              <a:t>Structured</a:t>
            </a:r>
            <a:r>
              <a:rPr lang="tr-TR" altLang="en-US" dirty="0">
                <a:solidFill>
                  <a:srgbClr val="000000"/>
                </a:solidFill>
                <a:latin typeface="Franklin Gothic Book" charset="0"/>
              </a:rPr>
              <a:t> Analysis</a:t>
            </a:r>
          </a:p>
          <a:p>
            <a:pPr lvl="1" eaLnBrk="1" hangingPunct="1">
              <a:buFont typeface="Bodoni MT Condensed" charset="0"/>
              <a:buAutoNum type="arabicPeriod"/>
              <a:defRPr/>
            </a:pPr>
            <a:r>
              <a:rPr lang="tr-TR" altLang="en-US" dirty="0">
                <a:solidFill>
                  <a:srgbClr val="000000"/>
                </a:solidFill>
                <a:latin typeface="Franklin Gothic Book" charset="0"/>
              </a:rPr>
              <a:t>Data Model</a:t>
            </a:r>
            <a:endParaRPr lang="en-US" altLang="en-US" dirty="0">
              <a:solidFill>
                <a:srgbClr val="000000"/>
              </a:solidFill>
              <a:latin typeface="Franklin Gothic Book" charset="0"/>
            </a:endParaRPr>
          </a:p>
          <a:p>
            <a:pPr lvl="1" eaLnBrk="1" hangingPunct="1">
              <a:buFont typeface="Bodoni MT Condensed" charset="0"/>
              <a:buAutoNum type="arabicPeriod"/>
              <a:defRPr/>
            </a:pPr>
            <a:r>
              <a:rPr lang="en-US" altLang="en-US" dirty="0">
                <a:solidFill>
                  <a:srgbClr val="000000"/>
                </a:solidFill>
                <a:latin typeface="Franklin Gothic Book" charset="0"/>
              </a:rPr>
              <a:t>Functional Model</a:t>
            </a:r>
          </a:p>
          <a:p>
            <a:pPr lvl="1" eaLnBrk="1" hangingPunct="1">
              <a:buFont typeface="Bodoni MT Condensed" charset="0"/>
              <a:buAutoNum type="arabicPeriod"/>
              <a:defRPr/>
            </a:pPr>
            <a:r>
              <a:rPr lang="en-US" altLang="en-US" dirty="0" err="1">
                <a:solidFill>
                  <a:srgbClr val="000000"/>
                </a:solidFill>
                <a:latin typeface="Franklin Gothic Book" charset="0"/>
              </a:rPr>
              <a:t>Behavioural</a:t>
            </a:r>
            <a:r>
              <a:rPr lang="en-US" altLang="en-US" dirty="0">
                <a:solidFill>
                  <a:srgbClr val="000000"/>
                </a:solidFill>
                <a:latin typeface="Franklin Gothic Book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Franklin Gothic Book" charset="0"/>
              </a:rPr>
              <a:t>Model</a:t>
            </a:r>
            <a:endParaRPr lang="tr-TR" altLang="en-US" dirty="0">
              <a:solidFill>
                <a:srgbClr val="000000"/>
              </a:solidFill>
              <a:latin typeface="Franklin Gothic Book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181" y="470852"/>
            <a:ext cx="3571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 smtClean="0">
                <a:latin typeface="+mn-lt"/>
              </a:rPr>
              <a:t>6.2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catur">
  <a:themeElements>
    <a:clrScheme name="Decatur">
      <a:dk1>
        <a:sysClr val="windowText" lastClr="000000"/>
      </a:dk1>
      <a:lt1>
        <a:sysClr val="window" lastClr="FFFFFF"/>
      </a:lt1>
      <a:dk2>
        <a:srgbClr val="55554A"/>
      </a:dk2>
      <a:lt2>
        <a:srgbClr val="D7DAE1"/>
      </a:lt2>
      <a:accent1>
        <a:srgbClr val="F4680B"/>
      </a:accent1>
      <a:accent2>
        <a:srgbClr val="ABB19F"/>
      </a:accent2>
      <a:accent3>
        <a:srgbClr val="948774"/>
      </a:accent3>
      <a:accent4>
        <a:srgbClr val="7EB8E7"/>
      </a:accent4>
      <a:accent5>
        <a:srgbClr val="E3B651"/>
      </a:accent5>
      <a:accent6>
        <a:srgbClr val="96756C"/>
      </a:accent6>
      <a:hlink>
        <a:srgbClr val="66AACD"/>
      </a:hlink>
      <a:folHlink>
        <a:srgbClr val="809DB3"/>
      </a:folHlink>
    </a:clrScheme>
    <a:fontScheme name="Decatur">
      <a:majorFont>
        <a:latin typeface="Bodoni MT Condensed"/>
        <a:ea typeface=""/>
        <a:cs typeface=""/>
        <a:font script="Grek" typeface="Times New Roman"/>
        <a:font script="Cyrl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ecatur">
    <a:dk1>
      <a:sysClr val="windowText" lastClr="000000"/>
    </a:dk1>
    <a:lt1>
      <a:sysClr val="window" lastClr="FFFFFF"/>
    </a:lt1>
    <a:dk2>
      <a:srgbClr val="55554A"/>
    </a:dk2>
    <a:lt2>
      <a:srgbClr val="D7DAE1"/>
    </a:lt2>
    <a:accent1>
      <a:srgbClr val="F4680B"/>
    </a:accent1>
    <a:accent2>
      <a:srgbClr val="ABB19F"/>
    </a:accent2>
    <a:accent3>
      <a:srgbClr val="948774"/>
    </a:accent3>
    <a:accent4>
      <a:srgbClr val="7EB8E7"/>
    </a:accent4>
    <a:accent5>
      <a:srgbClr val="E3B651"/>
    </a:accent5>
    <a:accent6>
      <a:srgbClr val="96756C"/>
    </a:accent6>
    <a:hlink>
      <a:srgbClr val="66AACD"/>
    </a:hlink>
    <a:folHlink>
      <a:srgbClr val="809DB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</TotalTime>
  <Words>2257</Words>
  <Application>Microsoft Office PowerPoint</Application>
  <PresentationFormat>On-screen Show (4:3)</PresentationFormat>
  <Paragraphs>651</Paragraphs>
  <Slides>67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67</vt:i4>
      </vt:variant>
    </vt:vector>
  </HeadingPairs>
  <TitlesOfParts>
    <vt:vector size="82" baseType="lpstr">
      <vt:lpstr>ＭＳ Ｐゴシック</vt:lpstr>
      <vt:lpstr>Arial</vt:lpstr>
      <vt:lpstr>Batang</vt:lpstr>
      <vt:lpstr>Bodoni MT Condensed</vt:lpstr>
      <vt:lpstr>Calibri</vt:lpstr>
      <vt:lpstr>Courier New</vt:lpstr>
      <vt:lpstr>Franklin Gothic Book</vt:lpstr>
      <vt:lpstr>Gulim</vt:lpstr>
      <vt:lpstr>Helvetica</vt:lpstr>
      <vt:lpstr>Palatino</vt:lpstr>
      <vt:lpstr>Times New Roman</vt:lpstr>
      <vt:lpstr>Wingdings</vt:lpstr>
      <vt:lpstr>Decatur</vt:lpstr>
      <vt:lpstr>Document</vt:lpstr>
      <vt:lpstr>Visio</vt:lpstr>
      <vt:lpstr>SOFTWARE ENGINEERING</vt:lpstr>
      <vt:lpstr>Agenda</vt:lpstr>
      <vt:lpstr>Requirements Analysis</vt:lpstr>
      <vt:lpstr>Analysis and Design Approaches</vt:lpstr>
      <vt:lpstr>Elements of  Analysis Model</vt:lpstr>
      <vt:lpstr>Modeling the Data Domain</vt:lpstr>
      <vt:lpstr>Modelling the Functions</vt:lpstr>
      <vt:lpstr>Modeling the Behaviour</vt:lpstr>
      <vt:lpstr>Structural Analysis</vt:lpstr>
      <vt:lpstr>The Data Model</vt:lpstr>
      <vt:lpstr>The Data Model</vt:lpstr>
      <vt:lpstr>Relationship Symbols</vt:lpstr>
      <vt:lpstr>Example: Students and Courses (Bachman notation)</vt:lpstr>
      <vt:lpstr>Example: Registration</vt:lpstr>
      <vt:lpstr>Example : Orders</vt:lpstr>
      <vt:lpstr>Example : Orders and Products</vt:lpstr>
      <vt:lpstr>Data Dictionary</vt:lpstr>
      <vt:lpstr>Data Dictionary Example</vt:lpstr>
      <vt:lpstr>Data Dictionary Example</vt:lpstr>
      <vt:lpstr>The Functional Model</vt:lpstr>
      <vt:lpstr>The Functional Model</vt:lpstr>
      <vt:lpstr>Yourdon &amp; Coad notation for DFD</vt:lpstr>
      <vt:lpstr>Gane &amp; Sarson notation for DFD</vt:lpstr>
      <vt:lpstr>External Entity</vt:lpstr>
      <vt:lpstr>Process</vt:lpstr>
      <vt:lpstr>Data Flow</vt:lpstr>
      <vt:lpstr>Data Stores</vt:lpstr>
      <vt:lpstr>Example: Generic DFD</vt:lpstr>
      <vt:lpstr>DFD Rules (1)</vt:lpstr>
      <vt:lpstr>DFD Rules (2)</vt:lpstr>
      <vt:lpstr>DFD Rules (3)</vt:lpstr>
      <vt:lpstr>DFD Rules (4)</vt:lpstr>
      <vt:lpstr>Data Flow Refinement</vt:lpstr>
      <vt:lpstr>Example of Data Flow Refinement</vt:lpstr>
      <vt:lpstr>Example Data Flow Hierarchy</vt:lpstr>
      <vt:lpstr>Example: DFD for Quizzing Software</vt:lpstr>
      <vt:lpstr>Example: DFD for Employees</vt:lpstr>
      <vt:lpstr>Example: DFD for Courses</vt:lpstr>
      <vt:lpstr>DFDs: A Look Ahead</vt:lpstr>
      <vt:lpstr>The Behavioural Model</vt:lpstr>
      <vt:lpstr>The Behavioural Model</vt:lpstr>
      <vt:lpstr>Control Flow Diagrams</vt:lpstr>
      <vt:lpstr>Control Flow Diagrams</vt:lpstr>
      <vt:lpstr>State Transition Diagrams</vt:lpstr>
      <vt:lpstr>PowerPoint Presentation</vt:lpstr>
      <vt:lpstr>Statement of Software Scope (1)</vt:lpstr>
      <vt:lpstr>Statement of Software Scope (2)</vt:lpstr>
      <vt:lpstr>Statement of Software Scope (3)</vt:lpstr>
      <vt:lpstr>PowerPoint Presentation</vt:lpstr>
      <vt:lpstr>Tasks</vt:lpstr>
      <vt:lpstr>Entity Relationship Diagram (ERD)</vt:lpstr>
      <vt:lpstr>PowerPoint Presentation</vt:lpstr>
      <vt:lpstr>Level-0 DFD</vt:lpstr>
      <vt:lpstr>Level-1 DFD</vt:lpstr>
      <vt:lpstr>Isolating the flows in Level-1 DFD</vt:lpstr>
      <vt:lpstr>Level-2 DFD for P4</vt:lpstr>
      <vt:lpstr>Program Structure Chart</vt:lpstr>
      <vt:lpstr>PowerPoint Presentation</vt:lpstr>
      <vt:lpstr>Statement of Software Scope (1)</vt:lpstr>
      <vt:lpstr>Statement of Software Scope (2)</vt:lpstr>
      <vt:lpstr>Statement of Software Scope (3)</vt:lpstr>
      <vt:lpstr>Statement of Software Scope (4)</vt:lpstr>
      <vt:lpstr>Entity Relationship Diagram (ERD)</vt:lpstr>
      <vt:lpstr>Level-1 DFD</vt:lpstr>
      <vt:lpstr>Program Structure Chart</vt:lpstr>
      <vt:lpstr>Wrap-up</vt:lpstr>
      <vt:lpstr>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ovatman@gmail.com</dc:creator>
  <cp:lastModifiedBy>ayse t</cp:lastModifiedBy>
  <cp:revision>23</cp:revision>
  <dcterms:created xsi:type="dcterms:W3CDTF">2015-10-12T09:20:40Z</dcterms:created>
  <dcterms:modified xsi:type="dcterms:W3CDTF">2019-11-12T06:52:33Z</dcterms:modified>
</cp:coreProperties>
</file>