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1" r:id="rId1"/>
  </p:sldMasterIdLst>
  <p:notesMasterIdLst>
    <p:notesMasterId r:id="rId51"/>
  </p:notesMasterIdLst>
  <p:sldIdLst>
    <p:sldId id="256" r:id="rId2"/>
    <p:sldId id="272" r:id="rId3"/>
    <p:sldId id="450" r:id="rId4"/>
    <p:sldId id="451" r:id="rId5"/>
    <p:sldId id="452" r:id="rId6"/>
    <p:sldId id="453" r:id="rId7"/>
    <p:sldId id="454" r:id="rId8"/>
    <p:sldId id="457" r:id="rId9"/>
    <p:sldId id="458" r:id="rId10"/>
    <p:sldId id="501" r:id="rId11"/>
    <p:sldId id="580" r:id="rId12"/>
    <p:sldId id="560" r:id="rId13"/>
    <p:sldId id="465" r:id="rId14"/>
    <p:sldId id="466" r:id="rId15"/>
    <p:sldId id="467" r:id="rId16"/>
    <p:sldId id="561" r:id="rId17"/>
    <p:sldId id="562" r:id="rId18"/>
    <p:sldId id="564" r:id="rId19"/>
    <p:sldId id="563" r:id="rId20"/>
    <p:sldId id="565" r:id="rId21"/>
    <p:sldId id="566" r:id="rId22"/>
    <p:sldId id="568" r:id="rId23"/>
    <p:sldId id="567" r:id="rId24"/>
    <p:sldId id="468" r:id="rId25"/>
    <p:sldId id="469" r:id="rId26"/>
    <p:sldId id="470" r:id="rId27"/>
    <p:sldId id="569" r:id="rId28"/>
    <p:sldId id="570" r:id="rId29"/>
    <p:sldId id="571" r:id="rId30"/>
    <p:sldId id="471" r:id="rId31"/>
    <p:sldId id="472" r:id="rId32"/>
    <p:sldId id="551" r:id="rId33"/>
    <p:sldId id="552" r:id="rId34"/>
    <p:sldId id="553" r:id="rId35"/>
    <p:sldId id="554" r:id="rId36"/>
    <p:sldId id="581" r:id="rId37"/>
    <p:sldId id="582" r:id="rId38"/>
    <p:sldId id="584" r:id="rId39"/>
    <p:sldId id="572" r:id="rId40"/>
    <p:sldId id="583" r:id="rId41"/>
    <p:sldId id="573" r:id="rId42"/>
    <p:sldId id="575" r:id="rId43"/>
    <p:sldId id="576" r:id="rId44"/>
    <p:sldId id="578" r:id="rId45"/>
    <p:sldId id="586" r:id="rId46"/>
    <p:sldId id="587" r:id="rId47"/>
    <p:sldId id="577" r:id="rId48"/>
    <p:sldId id="579" r:id="rId49"/>
    <p:sldId id="549" r:id="rId50"/>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2330" autoAdjust="0"/>
  </p:normalViewPr>
  <p:slideViewPr>
    <p:cSldViewPr>
      <p:cViewPr varScale="1">
        <p:scale>
          <a:sx n="53" d="100"/>
          <a:sy n="53" d="100"/>
        </p:scale>
        <p:origin x="195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tr-TR"/>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82960DC-2056-5B4D-B2D3-7428A4A676A1}" type="datetimeFigureOut">
              <a:rPr lang="tr-TR"/>
              <a:pPr>
                <a:defRPr/>
              </a:pPr>
              <a:t>19.11.2019</a:t>
            </a:fld>
            <a:endParaRPr lang="tr-TR"/>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tr-T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C2E98409-241C-AE4B-AF21-A64764AE05E2}" type="slidenum">
              <a:rPr lang="tr-TR" altLang="en-US"/>
              <a:pPr>
                <a:defRPr/>
              </a:pPr>
              <a:t>‹#›</a:t>
            </a:fld>
            <a:endParaRPr lang="tr-TR" altLang="en-US"/>
          </a:p>
        </p:txBody>
      </p:sp>
    </p:spTree>
    <p:extLst>
      <p:ext uri="{BB962C8B-B14F-4D97-AF65-F5344CB8AC3E}">
        <p14:creationId xmlns:p14="http://schemas.microsoft.com/office/powerpoint/2010/main" val="155057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a:r>
            <a:r>
              <a:rPr lang="tr-TR"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Simple, informal block diagrams showing entities and relationships are the most frequently used method for documenting software architectures.</a:t>
            </a:r>
          </a:p>
          <a:p>
            <a:r>
              <a:rPr lang="en-US" sz="1200" kern="1200" dirty="0" smtClean="0">
                <a:solidFill>
                  <a:schemeClr val="tx1"/>
                </a:solidFill>
                <a:effectLst/>
                <a:latin typeface="+mn-lt"/>
                <a:ea typeface="+mn-ea"/>
                <a:cs typeface="+mn-cs"/>
              </a:rPr>
              <a:t>•</a:t>
            </a:r>
            <a:r>
              <a:rPr lang="tr-TR"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But these have been </a:t>
            </a:r>
            <a:r>
              <a:rPr lang="en-US" sz="1200" kern="1200" dirty="0" err="1" smtClean="0">
                <a:solidFill>
                  <a:schemeClr val="tx1"/>
                </a:solidFill>
                <a:effectLst/>
                <a:latin typeface="+mn-lt"/>
                <a:ea typeface="+mn-ea"/>
                <a:cs typeface="+mn-cs"/>
              </a:rPr>
              <a:t>criticised</a:t>
            </a:r>
            <a:r>
              <a:rPr lang="tr-TR"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because they lack semantics, do not show the types of relationships between entities nor the visible properties of entities in the architecture.</a:t>
            </a:r>
          </a:p>
          <a:p>
            <a:r>
              <a:rPr lang="en-US" sz="1200" kern="1200" dirty="0" smtClean="0">
                <a:solidFill>
                  <a:schemeClr val="tx1"/>
                </a:solidFill>
                <a:effectLst/>
                <a:latin typeface="+mn-lt"/>
                <a:ea typeface="+mn-ea"/>
                <a:cs typeface="+mn-cs"/>
              </a:rPr>
              <a:t>•</a:t>
            </a:r>
            <a:r>
              <a:rPr lang="tr-TR"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Depends on the use of architectural </a:t>
            </a:r>
            <a:r>
              <a:rPr lang="en-US" sz="1200" kern="1200" dirty="0" err="1" smtClean="0">
                <a:solidFill>
                  <a:schemeClr val="tx1"/>
                </a:solidFill>
                <a:effectLst/>
                <a:latin typeface="+mn-lt"/>
                <a:ea typeface="+mn-ea"/>
                <a:cs typeface="+mn-cs"/>
              </a:rPr>
              <a:t>models.The</a:t>
            </a:r>
            <a:r>
              <a:rPr lang="tr-TR"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requirements for model semantics depends on how the models are used</a:t>
            </a:r>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9</a:t>
            </a:fld>
            <a:endParaRPr lang="tr-TR" altLang="en-US"/>
          </a:p>
        </p:txBody>
      </p:sp>
    </p:spTree>
    <p:extLst>
      <p:ext uri="{BB962C8B-B14F-4D97-AF65-F5344CB8AC3E}">
        <p14:creationId xmlns:p14="http://schemas.microsoft.com/office/powerpoint/2010/main" val="596939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smtClean="0"/>
              <a:t>Akka</a:t>
            </a:r>
            <a:r>
              <a:rPr lang="tr-TR" dirty="0" smtClean="0"/>
              <a:t>: </a:t>
            </a:r>
            <a:r>
              <a:rPr lang="en-US" dirty="0" smtClean="0"/>
              <a:t>a set of open-source libraries for designing scalable, resilient systems that span processor cores and networks. </a:t>
            </a:r>
            <a:r>
              <a:rPr lang="en-US" dirty="0" err="1" smtClean="0"/>
              <a:t>Akka</a:t>
            </a:r>
            <a:r>
              <a:rPr lang="en-US" dirty="0" smtClean="0"/>
              <a:t> allows you to focus on meeting business needs instead of writing low-level code to provide reliable behavior, fault tolerance, and high performance.</a:t>
            </a:r>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21</a:t>
            </a:fld>
            <a:endParaRPr lang="tr-TR" altLang="en-US"/>
          </a:p>
        </p:txBody>
      </p:sp>
    </p:spTree>
    <p:extLst>
      <p:ext uri="{BB962C8B-B14F-4D97-AF65-F5344CB8AC3E}">
        <p14:creationId xmlns:p14="http://schemas.microsoft.com/office/powerpoint/2010/main" val="940351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Node.js: Open </a:t>
            </a:r>
            <a:r>
              <a:rPr lang="tr-TR" dirty="0" err="1" smtClean="0"/>
              <a:t>source</a:t>
            </a:r>
            <a:r>
              <a:rPr lang="tr-TR" dirty="0" smtClean="0"/>
              <a:t>,</a:t>
            </a:r>
            <a:r>
              <a:rPr lang="tr-TR" baseline="0" dirty="0" smtClean="0"/>
              <a:t> </a:t>
            </a:r>
            <a:r>
              <a:rPr lang="tr-TR" baseline="0" dirty="0" err="1" smtClean="0"/>
              <a:t>cross</a:t>
            </a:r>
            <a:r>
              <a:rPr lang="tr-TR" baseline="0" dirty="0" smtClean="0"/>
              <a:t>-platform </a:t>
            </a:r>
            <a:r>
              <a:rPr lang="tr-TR" baseline="0" dirty="0" err="1" smtClean="0"/>
              <a:t>Javascript</a:t>
            </a:r>
            <a:r>
              <a:rPr lang="tr-TR" baseline="0" dirty="0" smtClean="0"/>
              <a:t> </a:t>
            </a:r>
            <a:r>
              <a:rPr lang="tr-TR" baseline="0" dirty="0" err="1" smtClean="0"/>
              <a:t>runtime</a:t>
            </a:r>
            <a:r>
              <a:rPr lang="tr-TR" baseline="0" dirty="0" smtClean="0"/>
              <a:t> </a:t>
            </a:r>
            <a:r>
              <a:rPr lang="tr-TR" baseline="0" dirty="0" err="1" smtClean="0"/>
              <a:t>enviroment</a:t>
            </a:r>
            <a:r>
              <a:rPr lang="tr-TR" baseline="0" dirty="0" smtClean="0"/>
              <a:t> </a:t>
            </a:r>
            <a:r>
              <a:rPr lang="tr-TR" baseline="0" dirty="0" err="1" smtClean="0"/>
              <a:t>for</a:t>
            </a:r>
            <a:r>
              <a:rPr lang="tr-TR" baseline="0" dirty="0" smtClean="0"/>
              <a:t> </a:t>
            </a:r>
            <a:r>
              <a:rPr lang="tr-TR" baseline="0" dirty="0" err="1" smtClean="0"/>
              <a:t>executing</a:t>
            </a:r>
            <a:r>
              <a:rPr lang="tr-TR" baseline="0" dirty="0" smtClean="0"/>
              <a:t> JS </a:t>
            </a:r>
            <a:r>
              <a:rPr lang="tr-TR" baseline="0" dirty="0" err="1" smtClean="0"/>
              <a:t>code</a:t>
            </a:r>
            <a:r>
              <a:rPr lang="tr-TR" baseline="0" dirty="0" smtClean="0"/>
              <a:t> server-</a:t>
            </a:r>
            <a:r>
              <a:rPr lang="tr-TR" baseline="0" dirty="0" err="1" smtClean="0"/>
              <a:t>side</a:t>
            </a:r>
            <a:r>
              <a:rPr lang="tr-TR" baseline="0" dirty="0" smtClean="0"/>
              <a:t>.</a:t>
            </a:r>
          </a:p>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22</a:t>
            </a:fld>
            <a:endParaRPr lang="tr-TR" altLang="en-US"/>
          </a:p>
        </p:txBody>
      </p:sp>
    </p:spTree>
    <p:extLst>
      <p:ext uri="{BB962C8B-B14F-4D97-AF65-F5344CB8AC3E}">
        <p14:creationId xmlns:p14="http://schemas.microsoft.com/office/powerpoint/2010/main" val="5127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 client–server architecture, the functionality of the system is organized into services, with each service delivered from a separate server. Clients are users of these services and access servers to make use of them. 	</a:t>
            </a:r>
          </a:p>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24</a:t>
            </a:fld>
            <a:endParaRPr lang="tr-TR" altLang="en-US"/>
          </a:p>
        </p:txBody>
      </p:sp>
    </p:spTree>
    <p:extLst>
      <p:ext uri="{BB962C8B-B14F-4D97-AF65-F5344CB8AC3E}">
        <p14:creationId xmlns:p14="http://schemas.microsoft.com/office/powerpoint/2010/main" val="1802739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smtClean="0"/>
              <a:t>Blockchain</a:t>
            </a:r>
            <a:r>
              <a:rPr lang="tr-TR" dirty="0" smtClean="0"/>
              <a:t> </a:t>
            </a:r>
            <a:r>
              <a:rPr lang="tr-TR" dirty="0" err="1" smtClean="0"/>
              <a:t>also</a:t>
            </a:r>
            <a:r>
              <a:rPr lang="tr-TR" dirty="0" smtClean="0"/>
              <a:t> </a:t>
            </a:r>
            <a:r>
              <a:rPr lang="tr-TR" dirty="0" err="1" smtClean="0"/>
              <a:t>works</a:t>
            </a:r>
            <a:r>
              <a:rPr lang="tr-TR" dirty="0" smtClean="0"/>
              <a:t> as </a:t>
            </a:r>
            <a:r>
              <a:rPr lang="tr-TR" dirty="0" err="1" smtClean="0"/>
              <a:t>peer</a:t>
            </a:r>
            <a:r>
              <a:rPr lang="tr-TR" dirty="0" smtClean="0"/>
              <a:t> </a:t>
            </a:r>
            <a:r>
              <a:rPr lang="tr-TR" dirty="0" err="1" smtClean="0"/>
              <a:t>to</a:t>
            </a:r>
            <a:r>
              <a:rPr lang="tr-TR" dirty="0" smtClean="0"/>
              <a:t> </a:t>
            </a:r>
            <a:r>
              <a:rPr lang="tr-TR" dirty="0" err="1" smtClean="0"/>
              <a:t>peer</a:t>
            </a:r>
            <a:r>
              <a:rPr lang="tr-TR" dirty="0" smtClean="0"/>
              <a:t>.</a:t>
            </a:r>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28</a:t>
            </a:fld>
            <a:endParaRPr lang="tr-TR" altLang="en-US"/>
          </a:p>
        </p:txBody>
      </p:sp>
    </p:spTree>
    <p:extLst>
      <p:ext uri="{BB962C8B-B14F-4D97-AF65-F5344CB8AC3E}">
        <p14:creationId xmlns:p14="http://schemas.microsoft.com/office/powerpoint/2010/main" val="542561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Organizes the system into layers with related functionality associated with each layer. A layer provides services to the layer above it so the lowest-level layers represent core services that are likely to be used throughout the system. 	</a:t>
            </a:r>
          </a:p>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30</a:t>
            </a:fld>
            <a:endParaRPr lang="tr-TR" altLang="en-US"/>
          </a:p>
        </p:txBody>
      </p:sp>
    </p:spTree>
    <p:extLst>
      <p:ext uri="{BB962C8B-B14F-4D97-AF65-F5344CB8AC3E}">
        <p14:creationId xmlns:p14="http://schemas.microsoft.com/office/powerpoint/2010/main" val="3100843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32</a:t>
            </a:fld>
            <a:endParaRPr lang="tr-TR" altLang="en-US"/>
          </a:p>
        </p:txBody>
      </p:sp>
    </p:spTree>
    <p:extLst>
      <p:ext uri="{BB962C8B-B14F-4D97-AF65-F5344CB8AC3E}">
        <p14:creationId xmlns:p14="http://schemas.microsoft.com/office/powerpoint/2010/main" val="3587373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Separates</a:t>
            </a:r>
            <a:r>
              <a:rPr lang="tr-TR" dirty="0" smtClean="0"/>
              <a:t> </a:t>
            </a:r>
            <a:r>
              <a:rPr lang="en-US" dirty="0" smtClean="0"/>
              <a:t>presentation</a:t>
            </a:r>
            <a:r>
              <a:rPr lang="tr-TR" dirty="0" smtClean="0"/>
              <a:t> </a:t>
            </a:r>
            <a:r>
              <a:rPr lang="en-US" dirty="0" smtClean="0"/>
              <a:t>and</a:t>
            </a:r>
            <a:r>
              <a:rPr lang="tr-TR" dirty="0" smtClean="0"/>
              <a:t> </a:t>
            </a:r>
            <a:r>
              <a:rPr lang="en-US" dirty="0" smtClean="0"/>
              <a:t>interaction</a:t>
            </a:r>
            <a:r>
              <a:rPr lang="tr-TR" dirty="0" smtClean="0"/>
              <a:t> </a:t>
            </a:r>
            <a:r>
              <a:rPr lang="en-US" dirty="0" smtClean="0"/>
              <a:t>from</a:t>
            </a:r>
            <a:r>
              <a:rPr lang="tr-TR" dirty="0" smtClean="0"/>
              <a:t> </a:t>
            </a:r>
            <a:r>
              <a:rPr lang="en-US" dirty="0" smtClean="0"/>
              <a:t>the</a:t>
            </a:r>
            <a:r>
              <a:rPr lang="tr-TR" dirty="0" smtClean="0"/>
              <a:t> </a:t>
            </a:r>
            <a:r>
              <a:rPr lang="en-US" dirty="0" smtClean="0"/>
              <a:t>system</a:t>
            </a:r>
            <a:r>
              <a:rPr lang="tr-TR" dirty="0" smtClean="0"/>
              <a:t> </a:t>
            </a:r>
            <a:r>
              <a:rPr lang="en-US" dirty="0" smtClean="0"/>
              <a:t>data.</a:t>
            </a:r>
            <a:r>
              <a:rPr lang="tr-TR" dirty="0" smtClean="0"/>
              <a:t> </a:t>
            </a:r>
            <a:r>
              <a:rPr lang="en-US" dirty="0" smtClean="0"/>
              <a:t>The</a:t>
            </a:r>
            <a:r>
              <a:rPr lang="tr-TR" dirty="0" smtClean="0"/>
              <a:t> </a:t>
            </a:r>
            <a:r>
              <a:rPr lang="en-US" dirty="0" smtClean="0"/>
              <a:t>system</a:t>
            </a:r>
            <a:r>
              <a:rPr lang="tr-TR" dirty="0" smtClean="0"/>
              <a:t> </a:t>
            </a:r>
            <a:r>
              <a:rPr lang="en-US" dirty="0" smtClean="0"/>
              <a:t>is</a:t>
            </a:r>
            <a:r>
              <a:rPr lang="tr-TR" dirty="0" smtClean="0"/>
              <a:t> </a:t>
            </a:r>
            <a:r>
              <a:rPr lang="en-US" dirty="0" smtClean="0"/>
              <a:t>structured</a:t>
            </a:r>
            <a:r>
              <a:rPr lang="tr-TR" dirty="0" smtClean="0"/>
              <a:t> </a:t>
            </a:r>
            <a:r>
              <a:rPr lang="en-US" dirty="0" smtClean="0"/>
              <a:t>into</a:t>
            </a:r>
            <a:r>
              <a:rPr lang="tr-TR" dirty="0" smtClean="0"/>
              <a:t> </a:t>
            </a:r>
            <a:r>
              <a:rPr lang="en-US" dirty="0" smtClean="0"/>
              <a:t>three</a:t>
            </a:r>
            <a:r>
              <a:rPr lang="tr-TR" dirty="0" smtClean="0"/>
              <a:t> </a:t>
            </a:r>
            <a:r>
              <a:rPr lang="en-US" dirty="0" smtClean="0"/>
              <a:t>logical</a:t>
            </a:r>
            <a:r>
              <a:rPr lang="tr-TR" dirty="0" smtClean="0"/>
              <a:t> </a:t>
            </a:r>
            <a:r>
              <a:rPr lang="en-US" dirty="0" smtClean="0"/>
              <a:t>components</a:t>
            </a:r>
            <a:r>
              <a:rPr lang="tr-TR" dirty="0" smtClean="0"/>
              <a:t> </a:t>
            </a:r>
            <a:r>
              <a:rPr lang="en-US" dirty="0" smtClean="0"/>
              <a:t>that</a:t>
            </a:r>
            <a:r>
              <a:rPr lang="tr-TR" dirty="0" smtClean="0"/>
              <a:t> </a:t>
            </a:r>
            <a:r>
              <a:rPr lang="en-US" dirty="0" smtClean="0"/>
              <a:t>interact</a:t>
            </a:r>
            <a:r>
              <a:rPr lang="tr-TR" dirty="0" smtClean="0"/>
              <a:t> </a:t>
            </a:r>
            <a:r>
              <a:rPr lang="en-US" dirty="0" smtClean="0"/>
              <a:t>with</a:t>
            </a:r>
            <a:r>
              <a:rPr lang="tr-TR" dirty="0" smtClean="0"/>
              <a:t> </a:t>
            </a:r>
            <a:r>
              <a:rPr lang="en-US" dirty="0" smtClean="0"/>
              <a:t>each</a:t>
            </a:r>
            <a:r>
              <a:rPr lang="tr-TR" dirty="0" smtClean="0"/>
              <a:t> </a:t>
            </a:r>
            <a:r>
              <a:rPr lang="en-US" dirty="0" smtClean="0"/>
              <a:t>other.</a:t>
            </a:r>
            <a:r>
              <a:rPr lang="tr-TR" dirty="0" smtClean="0"/>
              <a:t> </a:t>
            </a:r>
            <a:r>
              <a:rPr lang="en-US" dirty="0" smtClean="0"/>
              <a:t>The</a:t>
            </a:r>
          </a:p>
          <a:p>
            <a:r>
              <a:rPr lang="en-US" dirty="0" smtClean="0"/>
              <a:t>Model</a:t>
            </a:r>
            <a:r>
              <a:rPr lang="tr-TR" dirty="0" smtClean="0"/>
              <a:t> </a:t>
            </a:r>
            <a:r>
              <a:rPr lang="en-US" dirty="0" smtClean="0"/>
              <a:t>component</a:t>
            </a:r>
            <a:r>
              <a:rPr lang="tr-TR" dirty="0" smtClean="0"/>
              <a:t> </a:t>
            </a:r>
            <a:r>
              <a:rPr lang="en-US" dirty="0" smtClean="0"/>
              <a:t>manages</a:t>
            </a:r>
            <a:r>
              <a:rPr lang="tr-TR" dirty="0" smtClean="0"/>
              <a:t> </a:t>
            </a:r>
            <a:r>
              <a:rPr lang="en-US" dirty="0" smtClean="0"/>
              <a:t>the</a:t>
            </a:r>
            <a:r>
              <a:rPr lang="tr-TR" dirty="0" smtClean="0"/>
              <a:t> </a:t>
            </a:r>
            <a:r>
              <a:rPr lang="en-US" dirty="0" smtClean="0"/>
              <a:t>system</a:t>
            </a:r>
            <a:r>
              <a:rPr lang="tr-TR" dirty="0" smtClean="0"/>
              <a:t> </a:t>
            </a:r>
            <a:r>
              <a:rPr lang="en-US" dirty="0" smtClean="0"/>
              <a:t>data</a:t>
            </a:r>
            <a:r>
              <a:rPr lang="tr-TR" dirty="0" smtClean="0"/>
              <a:t> </a:t>
            </a:r>
            <a:r>
              <a:rPr lang="en-US" dirty="0" smtClean="0"/>
              <a:t>and</a:t>
            </a:r>
            <a:r>
              <a:rPr lang="tr-TR" dirty="0" smtClean="0"/>
              <a:t> </a:t>
            </a:r>
            <a:r>
              <a:rPr lang="en-US" dirty="0" smtClean="0"/>
              <a:t>associated</a:t>
            </a:r>
            <a:r>
              <a:rPr lang="tr-TR" dirty="0" smtClean="0"/>
              <a:t> </a:t>
            </a:r>
            <a:r>
              <a:rPr lang="en-US" dirty="0" smtClean="0"/>
              <a:t>operations</a:t>
            </a:r>
            <a:r>
              <a:rPr lang="tr-TR" dirty="0" smtClean="0"/>
              <a:t> </a:t>
            </a:r>
            <a:r>
              <a:rPr lang="en-US" dirty="0" smtClean="0"/>
              <a:t>on</a:t>
            </a:r>
            <a:r>
              <a:rPr lang="tr-TR" dirty="0" smtClean="0"/>
              <a:t> </a:t>
            </a:r>
            <a:r>
              <a:rPr lang="en-US" dirty="0" smtClean="0"/>
              <a:t>that</a:t>
            </a:r>
            <a:r>
              <a:rPr lang="tr-TR" dirty="0" smtClean="0"/>
              <a:t> </a:t>
            </a:r>
            <a:r>
              <a:rPr lang="en-US" dirty="0" smtClean="0"/>
              <a:t>data.</a:t>
            </a:r>
            <a:r>
              <a:rPr lang="tr-TR" dirty="0" smtClean="0"/>
              <a:t> </a:t>
            </a:r>
            <a:r>
              <a:rPr lang="en-US" dirty="0" smtClean="0"/>
              <a:t>The</a:t>
            </a:r>
            <a:r>
              <a:rPr lang="tr-TR" dirty="0" smtClean="0"/>
              <a:t> </a:t>
            </a:r>
            <a:r>
              <a:rPr lang="en-US" dirty="0" smtClean="0"/>
              <a:t>View</a:t>
            </a:r>
            <a:r>
              <a:rPr lang="tr-TR" dirty="0" smtClean="0"/>
              <a:t> </a:t>
            </a:r>
            <a:r>
              <a:rPr lang="en-US" dirty="0" smtClean="0"/>
              <a:t>component</a:t>
            </a:r>
            <a:r>
              <a:rPr lang="tr-TR" dirty="0" smtClean="0"/>
              <a:t> d</a:t>
            </a:r>
            <a:r>
              <a:rPr lang="en-US" dirty="0" err="1" smtClean="0"/>
              <a:t>efines</a:t>
            </a:r>
            <a:r>
              <a:rPr lang="tr-TR" dirty="0" smtClean="0"/>
              <a:t> </a:t>
            </a:r>
            <a:r>
              <a:rPr lang="en-US" dirty="0" smtClean="0"/>
              <a:t>and</a:t>
            </a:r>
            <a:r>
              <a:rPr lang="tr-TR" dirty="0" smtClean="0"/>
              <a:t> </a:t>
            </a:r>
            <a:r>
              <a:rPr lang="en-US" dirty="0" smtClean="0"/>
              <a:t>manages</a:t>
            </a:r>
            <a:r>
              <a:rPr lang="tr-TR" dirty="0" smtClean="0"/>
              <a:t> </a:t>
            </a:r>
            <a:r>
              <a:rPr lang="en-US" dirty="0" smtClean="0"/>
              <a:t>how</a:t>
            </a:r>
            <a:r>
              <a:rPr lang="tr-TR" dirty="0" smtClean="0"/>
              <a:t> </a:t>
            </a:r>
            <a:r>
              <a:rPr lang="en-US" dirty="0" smtClean="0"/>
              <a:t>the</a:t>
            </a:r>
            <a:r>
              <a:rPr lang="tr-TR" dirty="0" smtClean="0"/>
              <a:t> </a:t>
            </a:r>
            <a:r>
              <a:rPr lang="en-US" dirty="0" smtClean="0"/>
              <a:t>data</a:t>
            </a:r>
            <a:r>
              <a:rPr lang="tr-TR" dirty="0" smtClean="0"/>
              <a:t> </a:t>
            </a:r>
            <a:r>
              <a:rPr lang="en-US" dirty="0" smtClean="0"/>
              <a:t>is</a:t>
            </a:r>
            <a:r>
              <a:rPr lang="tr-TR" dirty="0" smtClean="0"/>
              <a:t> </a:t>
            </a:r>
            <a:r>
              <a:rPr lang="en-US" dirty="0" smtClean="0"/>
              <a:t>presented</a:t>
            </a:r>
            <a:r>
              <a:rPr lang="tr-TR" dirty="0" smtClean="0"/>
              <a:t> </a:t>
            </a:r>
            <a:r>
              <a:rPr lang="en-US" dirty="0" smtClean="0"/>
              <a:t>to</a:t>
            </a:r>
            <a:r>
              <a:rPr lang="tr-TR" dirty="0" smtClean="0"/>
              <a:t> </a:t>
            </a:r>
            <a:r>
              <a:rPr lang="en-US" dirty="0" smtClean="0"/>
              <a:t>the</a:t>
            </a:r>
            <a:r>
              <a:rPr lang="tr-TR" dirty="0" smtClean="0"/>
              <a:t> </a:t>
            </a:r>
            <a:r>
              <a:rPr lang="en-US" dirty="0" smtClean="0"/>
              <a:t>user.</a:t>
            </a:r>
            <a:r>
              <a:rPr lang="tr-TR" dirty="0" smtClean="0"/>
              <a:t> </a:t>
            </a:r>
            <a:r>
              <a:rPr lang="en-US" dirty="0" smtClean="0"/>
              <a:t>The</a:t>
            </a:r>
            <a:r>
              <a:rPr lang="tr-TR" dirty="0" smtClean="0"/>
              <a:t> </a:t>
            </a:r>
            <a:r>
              <a:rPr lang="en-US" dirty="0" smtClean="0"/>
              <a:t>Controller</a:t>
            </a:r>
            <a:r>
              <a:rPr lang="tr-TR" dirty="0" smtClean="0"/>
              <a:t> </a:t>
            </a:r>
            <a:r>
              <a:rPr lang="en-US" dirty="0" smtClean="0"/>
              <a:t>component</a:t>
            </a:r>
            <a:r>
              <a:rPr lang="tr-TR" dirty="0" smtClean="0"/>
              <a:t> </a:t>
            </a:r>
            <a:r>
              <a:rPr lang="en-US" dirty="0" smtClean="0"/>
              <a:t>manages</a:t>
            </a:r>
            <a:r>
              <a:rPr lang="tr-TR" dirty="0" smtClean="0"/>
              <a:t> </a:t>
            </a:r>
            <a:r>
              <a:rPr lang="en-US" dirty="0" smtClean="0"/>
              <a:t>user</a:t>
            </a:r>
            <a:r>
              <a:rPr lang="tr-TR" dirty="0" smtClean="0"/>
              <a:t> </a:t>
            </a:r>
            <a:r>
              <a:rPr lang="en-US" dirty="0" smtClean="0"/>
              <a:t>interaction</a:t>
            </a:r>
            <a:r>
              <a:rPr lang="tr-TR" dirty="0" smtClean="0"/>
              <a:t> </a:t>
            </a:r>
            <a:r>
              <a:rPr lang="en-US" dirty="0" smtClean="0"/>
              <a:t>(e.g.</a:t>
            </a:r>
            <a:r>
              <a:rPr lang="tr-TR" dirty="0" smtClean="0"/>
              <a:t> </a:t>
            </a:r>
            <a:r>
              <a:rPr lang="en-US" dirty="0" smtClean="0"/>
              <a:t>Key</a:t>
            </a:r>
            <a:r>
              <a:rPr lang="tr-TR" dirty="0" smtClean="0"/>
              <a:t> </a:t>
            </a:r>
            <a:r>
              <a:rPr lang="en-US" dirty="0" smtClean="0"/>
              <a:t>presses,</a:t>
            </a:r>
            <a:r>
              <a:rPr lang="tr-TR" dirty="0" smtClean="0"/>
              <a:t> </a:t>
            </a:r>
            <a:r>
              <a:rPr lang="en-US" dirty="0" smtClean="0"/>
              <a:t>Mouse</a:t>
            </a:r>
            <a:r>
              <a:rPr lang="tr-TR" dirty="0" smtClean="0"/>
              <a:t> </a:t>
            </a:r>
            <a:r>
              <a:rPr lang="en-US" dirty="0" smtClean="0"/>
              <a:t>clicks,</a:t>
            </a:r>
            <a:r>
              <a:rPr lang="tr-TR" dirty="0" smtClean="0"/>
              <a:t> </a:t>
            </a:r>
            <a:r>
              <a:rPr lang="en-US" dirty="0" smtClean="0"/>
              <a:t>etc.)</a:t>
            </a:r>
            <a:r>
              <a:rPr lang="tr-TR" dirty="0" smtClean="0"/>
              <a:t> </a:t>
            </a:r>
            <a:r>
              <a:rPr lang="en-US" dirty="0" smtClean="0"/>
              <a:t>and</a:t>
            </a:r>
            <a:r>
              <a:rPr lang="tr-TR" dirty="0" smtClean="0"/>
              <a:t> </a:t>
            </a:r>
            <a:r>
              <a:rPr lang="en-US" dirty="0" smtClean="0"/>
              <a:t>passes</a:t>
            </a:r>
            <a:r>
              <a:rPr lang="tr-TR" dirty="0" smtClean="0"/>
              <a:t> </a:t>
            </a:r>
            <a:r>
              <a:rPr lang="en-US" dirty="0" smtClean="0"/>
              <a:t>these</a:t>
            </a:r>
            <a:r>
              <a:rPr lang="tr-TR" dirty="0" smtClean="0"/>
              <a:t> </a:t>
            </a:r>
            <a:r>
              <a:rPr lang="en-US" dirty="0" smtClean="0"/>
              <a:t>interactions</a:t>
            </a:r>
            <a:r>
              <a:rPr lang="tr-TR" dirty="0" smtClean="0"/>
              <a:t> </a:t>
            </a:r>
            <a:r>
              <a:rPr lang="en-US" dirty="0" smtClean="0"/>
              <a:t>to</a:t>
            </a:r>
            <a:r>
              <a:rPr lang="tr-TR" dirty="0" smtClean="0"/>
              <a:t> </a:t>
            </a:r>
            <a:r>
              <a:rPr lang="en-US" dirty="0" smtClean="0"/>
              <a:t>the</a:t>
            </a:r>
            <a:r>
              <a:rPr lang="tr-TR" dirty="0" smtClean="0"/>
              <a:t> </a:t>
            </a:r>
            <a:r>
              <a:rPr lang="en-US" dirty="0" smtClean="0"/>
              <a:t>View</a:t>
            </a:r>
            <a:r>
              <a:rPr lang="tr-TR" dirty="0" smtClean="0"/>
              <a:t> </a:t>
            </a:r>
            <a:r>
              <a:rPr lang="en-US" dirty="0" smtClean="0"/>
              <a:t>and</a:t>
            </a:r>
            <a:r>
              <a:rPr lang="tr-TR" dirty="0" smtClean="0"/>
              <a:t> </a:t>
            </a:r>
            <a:r>
              <a:rPr lang="en-US" dirty="0" smtClean="0"/>
              <a:t>the</a:t>
            </a:r>
            <a:r>
              <a:rPr lang="tr-TR" dirty="0" smtClean="0"/>
              <a:t> </a:t>
            </a:r>
            <a:r>
              <a:rPr lang="en-US" dirty="0" smtClean="0"/>
              <a:t>Model.</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33</a:t>
            </a:fld>
            <a:endParaRPr lang="tr-TR" altLang="en-US"/>
          </a:p>
        </p:txBody>
      </p:sp>
    </p:spTree>
    <p:extLst>
      <p:ext uri="{BB962C8B-B14F-4D97-AF65-F5344CB8AC3E}">
        <p14:creationId xmlns:p14="http://schemas.microsoft.com/office/powerpoint/2010/main" val="2344841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34</a:t>
            </a:fld>
            <a:endParaRPr lang="tr-TR" altLang="en-US"/>
          </a:p>
        </p:txBody>
      </p:sp>
    </p:spTree>
    <p:extLst>
      <p:ext uri="{BB962C8B-B14F-4D97-AF65-F5344CB8AC3E}">
        <p14:creationId xmlns:p14="http://schemas.microsoft.com/office/powerpoint/2010/main" val="3645227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35</a:t>
            </a:fld>
            <a:endParaRPr lang="tr-TR" altLang="en-US"/>
          </a:p>
        </p:txBody>
      </p:sp>
    </p:spTree>
    <p:extLst>
      <p:ext uri="{BB962C8B-B14F-4D97-AF65-F5344CB8AC3E}">
        <p14:creationId xmlns:p14="http://schemas.microsoft.com/office/powerpoint/2010/main" val="2472682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36</a:t>
            </a:fld>
            <a:endParaRPr lang="tr-TR" altLang="en-US"/>
          </a:p>
        </p:txBody>
      </p:sp>
    </p:spTree>
    <p:extLst>
      <p:ext uri="{BB962C8B-B14F-4D97-AF65-F5344CB8AC3E}">
        <p14:creationId xmlns:p14="http://schemas.microsoft.com/office/powerpoint/2010/main" val="404395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Architectural design is a creative process so the process differs depending on the type of system being developed.</a:t>
            </a:r>
          </a:p>
          <a:p>
            <a:r>
              <a:rPr lang="en-US" sz="1200" kern="1200" dirty="0" smtClean="0">
                <a:solidFill>
                  <a:schemeClr val="tx1"/>
                </a:solidFill>
                <a:effectLst/>
                <a:latin typeface="+mn-lt"/>
                <a:ea typeface="+mn-ea"/>
                <a:cs typeface="+mn-cs"/>
              </a:rPr>
              <a:t>•</a:t>
            </a:r>
            <a:r>
              <a:rPr lang="tr-TR"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However, a number of common decisions span all design processes and these decisions affect the non-functional characteristics of the system.</a:t>
            </a:r>
          </a:p>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10</a:t>
            </a:fld>
            <a:endParaRPr lang="tr-TR" altLang="en-US"/>
          </a:p>
        </p:txBody>
      </p:sp>
    </p:spTree>
    <p:extLst>
      <p:ext uri="{BB962C8B-B14F-4D97-AF65-F5344CB8AC3E}">
        <p14:creationId xmlns:p14="http://schemas.microsoft.com/office/powerpoint/2010/main" val="2416664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37</a:t>
            </a:fld>
            <a:endParaRPr lang="tr-TR" altLang="en-US"/>
          </a:p>
        </p:txBody>
      </p:sp>
    </p:spTree>
    <p:extLst>
      <p:ext uri="{BB962C8B-B14F-4D97-AF65-F5344CB8AC3E}">
        <p14:creationId xmlns:p14="http://schemas.microsoft.com/office/powerpoint/2010/main" val="128122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39</a:t>
            </a:fld>
            <a:endParaRPr lang="tr-TR" altLang="en-US"/>
          </a:p>
        </p:txBody>
      </p:sp>
    </p:spTree>
    <p:extLst>
      <p:ext uri="{BB962C8B-B14F-4D97-AF65-F5344CB8AC3E}">
        <p14:creationId xmlns:p14="http://schemas.microsoft.com/office/powerpoint/2010/main" val="4109021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major change that we observe here is the introduction of API Gateway through which all the drivers and passengers are connected. From the API Gateway, all the internal points are connected such as passenger management, driver management, trip management, and others.</a:t>
            </a:r>
          </a:p>
          <a:p>
            <a:r>
              <a:rPr lang="en-US" dirty="0" smtClean="0"/>
              <a:t>The units are individual separate deployable units performing separate functionalities.</a:t>
            </a:r>
          </a:p>
          <a:p>
            <a:r>
              <a:rPr lang="en-US" dirty="0" smtClean="0"/>
              <a:t>For Example: If you want to change anything in the billing </a:t>
            </a:r>
            <a:r>
              <a:rPr lang="en-US" dirty="0" err="1" smtClean="0"/>
              <a:t>Microservices</a:t>
            </a:r>
            <a:r>
              <a:rPr lang="en-US" dirty="0" smtClean="0"/>
              <a:t>, then you just have to deploy only billing </a:t>
            </a:r>
            <a:r>
              <a:rPr lang="en-US" dirty="0" err="1" smtClean="0"/>
              <a:t>Microservices</a:t>
            </a:r>
            <a:r>
              <a:rPr lang="en-US" dirty="0" smtClean="0"/>
              <a:t> and don’t have to deploy the others.</a:t>
            </a:r>
          </a:p>
          <a:p>
            <a:r>
              <a:rPr lang="en-US" dirty="0" smtClean="0"/>
              <a:t>All the features were now scaled individually i.e. The interdependency between each and every feature was removed.</a:t>
            </a:r>
          </a:p>
          <a:p>
            <a:r>
              <a:rPr lang="en-US" dirty="0" smtClean="0"/>
              <a:t>For Example, we all know that the number of people searching for cabs is more comparatively more than the people actually booking a cab and making payments. This gets us an inference that the number of processes working on the passenger management </a:t>
            </a:r>
            <a:r>
              <a:rPr lang="en-US" dirty="0" err="1" smtClean="0"/>
              <a:t>microservice</a:t>
            </a:r>
            <a:r>
              <a:rPr lang="en-US" dirty="0" smtClean="0"/>
              <a:t> is more than the number of processes working on payments.</a:t>
            </a:r>
          </a:p>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46</a:t>
            </a:fld>
            <a:endParaRPr lang="tr-TR" altLang="en-US"/>
          </a:p>
        </p:txBody>
      </p:sp>
    </p:spTree>
    <p:extLst>
      <p:ext uri="{BB962C8B-B14F-4D97-AF65-F5344CB8AC3E}">
        <p14:creationId xmlns:p14="http://schemas.microsoft.com/office/powerpoint/2010/main" val="130126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12</a:t>
            </a:fld>
            <a:endParaRPr lang="tr-TR" altLang="en-US"/>
          </a:p>
        </p:txBody>
      </p:sp>
    </p:spTree>
    <p:extLst>
      <p:ext uri="{BB962C8B-B14F-4D97-AF65-F5344CB8AC3E}">
        <p14:creationId xmlns:p14="http://schemas.microsoft.com/office/powerpoint/2010/main" val="2520721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All data in a system is managed in a central repository that is accessible to all system components. Components do not interact directly, only through the repository. 	</a:t>
            </a:r>
          </a:p>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13</a:t>
            </a:fld>
            <a:endParaRPr lang="tr-TR" altLang="en-US"/>
          </a:p>
        </p:txBody>
      </p:sp>
    </p:spTree>
    <p:extLst>
      <p:ext uri="{BB962C8B-B14F-4D97-AF65-F5344CB8AC3E}">
        <p14:creationId xmlns:p14="http://schemas.microsoft.com/office/powerpoint/2010/main" val="366865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A </a:t>
            </a:r>
            <a:r>
              <a:rPr lang="tr-TR" dirty="0" err="1" smtClean="0"/>
              <a:t>repository</a:t>
            </a:r>
            <a:r>
              <a:rPr lang="tr-TR" baseline="0" dirty="0" smtClean="0"/>
              <a:t> </a:t>
            </a:r>
            <a:r>
              <a:rPr lang="tr-TR" baseline="0" dirty="0" err="1" smtClean="0"/>
              <a:t>architecture</a:t>
            </a:r>
            <a:r>
              <a:rPr lang="tr-TR" baseline="0" dirty="0" smtClean="0"/>
              <a:t> </a:t>
            </a:r>
            <a:r>
              <a:rPr lang="tr-TR" baseline="0" dirty="0" err="1" smtClean="0"/>
              <a:t>for</a:t>
            </a:r>
            <a:r>
              <a:rPr lang="tr-TR" baseline="0" dirty="0" smtClean="0"/>
              <a:t> IDE</a:t>
            </a:r>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14</a:t>
            </a:fld>
            <a:endParaRPr lang="tr-TR" altLang="en-US"/>
          </a:p>
        </p:txBody>
      </p:sp>
    </p:spTree>
    <p:extLst>
      <p:ext uri="{BB962C8B-B14F-4D97-AF65-F5344CB8AC3E}">
        <p14:creationId xmlns:p14="http://schemas.microsoft.com/office/powerpoint/2010/main" val="3140889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smtClean="0">
                <a:solidFill>
                  <a:schemeClr val="tx1"/>
                </a:solidFill>
                <a:latin typeface="+mn-lt"/>
                <a:ea typeface="+mn-ea"/>
                <a:cs typeface="+mn-cs"/>
              </a:rPr>
              <a:t>F</a:t>
            </a:r>
            <a:r>
              <a:rPr lang="en-US" sz="1200" b="0" i="0" u="none" strike="noStrike" kern="1200" baseline="0" dirty="0" err="1" smtClean="0">
                <a:solidFill>
                  <a:schemeClr val="tx1"/>
                </a:solidFill>
                <a:latin typeface="+mn-lt"/>
                <a:ea typeface="+mn-ea"/>
                <a:cs typeface="+mn-cs"/>
              </a:rPr>
              <a:t>unctional</a:t>
            </a:r>
            <a:r>
              <a:rPr lang="en-US" sz="1200" b="0" i="0" u="none" strike="noStrike" kern="1200" baseline="0" dirty="0" smtClean="0">
                <a:solidFill>
                  <a:schemeClr val="tx1"/>
                </a:solidFill>
                <a:latin typeface="+mn-lt"/>
                <a:ea typeface="+mn-ea"/>
                <a:cs typeface="+mn-cs"/>
              </a:rPr>
              <a:t> transformations process their inputs to produce outputs. </a:t>
            </a:r>
          </a:p>
          <a:p>
            <a:r>
              <a:rPr lang="en-US" sz="1200" b="0" i="0" u="none" strike="noStrike" kern="1200" baseline="0" dirty="0" smtClean="0">
                <a:solidFill>
                  <a:schemeClr val="tx1"/>
                </a:solidFill>
                <a:latin typeface="+mn-lt"/>
                <a:ea typeface="+mn-ea"/>
                <a:cs typeface="+mn-cs"/>
              </a:rPr>
              <a:t>May be referred to as a pipe and filter model (as in UNIX shell). </a:t>
            </a:r>
          </a:p>
          <a:p>
            <a:endParaRPr lang="en-GB"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processing of the data in a system is organized so that each processing component (filter) is discrete and carries out one type of data transformation. The data flows (as in a pipe) from one component to another for processing. 	</a:t>
            </a:r>
          </a:p>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16</a:t>
            </a:fld>
            <a:endParaRPr lang="tr-TR" altLang="en-US"/>
          </a:p>
        </p:txBody>
      </p:sp>
    </p:spTree>
    <p:extLst>
      <p:ext uri="{BB962C8B-B14F-4D97-AF65-F5344CB8AC3E}">
        <p14:creationId xmlns:p14="http://schemas.microsoft.com/office/powerpoint/2010/main" val="192631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smtClean="0"/>
              <a:t>Spouts</a:t>
            </a:r>
            <a:r>
              <a:rPr lang="tr-TR" dirty="0" smtClean="0"/>
              <a:t> as data</a:t>
            </a:r>
            <a:r>
              <a:rPr lang="tr-TR" baseline="0" dirty="0" smtClean="0"/>
              <a:t> </a:t>
            </a:r>
            <a:r>
              <a:rPr lang="tr-TR" baseline="0" dirty="0" err="1" smtClean="0"/>
              <a:t>stream</a:t>
            </a:r>
            <a:r>
              <a:rPr lang="tr-TR" baseline="0" dirty="0" smtClean="0"/>
              <a:t> </a:t>
            </a:r>
            <a:r>
              <a:rPr lang="tr-TR" baseline="0" dirty="0" err="1" smtClean="0"/>
              <a:t>source</a:t>
            </a:r>
            <a:r>
              <a:rPr lang="tr-TR" baseline="0" dirty="0" smtClean="0"/>
              <a:t> </a:t>
            </a:r>
            <a:r>
              <a:rPr lang="tr-TR" baseline="0" dirty="0" err="1" smtClean="0"/>
              <a:t>tasks</a:t>
            </a:r>
            <a:r>
              <a:rPr lang="tr-TR" baseline="0" dirty="0" smtClean="0"/>
              <a:t>: </a:t>
            </a:r>
            <a:r>
              <a:rPr lang="tr-TR" baseline="0" dirty="0" err="1" smtClean="0"/>
              <a:t>connects</a:t>
            </a:r>
            <a:r>
              <a:rPr lang="tr-TR" baseline="0" dirty="0" smtClean="0"/>
              <a:t> </a:t>
            </a:r>
            <a:r>
              <a:rPr lang="tr-TR" baseline="0" dirty="0" err="1" smtClean="0"/>
              <a:t>to</a:t>
            </a:r>
            <a:r>
              <a:rPr lang="tr-TR" baseline="0" dirty="0" smtClean="0"/>
              <a:t> data </a:t>
            </a:r>
            <a:r>
              <a:rPr lang="tr-TR" baseline="0" dirty="0" err="1" smtClean="0"/>
              <a:t>sources</a:t>
            </a:r>
            <a:r>
              <a:rPr lang="tr-TR" baseline="0" dirty="0" smtClean="0"/>
              <a:t> </a:t>
            </a:r>
            <a:r>
              <a:rPr lang="tr-TR" baseline="0" dirty="0" err="1" smtClean="0"/>
              <a:t>such</a:t>
            </a:r>
            <a:r>
              <a:rPr lang="tr-TR" baseline="0" dirty="0" smtClean="0"/>
              <a:t> as a </a:t>
            </a:r>
            <a:r>
              <a:rPr lang="tr-TR" baseline="0" dirty="0" err="1" smtClean="0"/>
              <a:t>message</a:t>
            </a:r>
            <a:r>
              <a:rPr lang="tr-TR" baseline="0" dirty="0" smtClean="0"/>
              <a:t> </a:t>
            </a:r>
            <a:r>
              <a:rPr lang="tr-TR" baseline="0" dirty="0" err="1" smtClean="0"/>
              <a:t>queue</a:t>
            </a:r>
            <a:r>
              <a:rPr lang="tr-TR" baseline="0" dirty="0" smtClean="0"/>
              <a:t> as Kafka, </a:t>
            </a:r>
            <a:r>
              <a:rPr lang="tr-TR" baseline="0" dirty="0" err="1" smtClean="0"/>
              <a:t>gets</a:t>
            </a:r>
            <a:r>
              <a:rPr lang="tr-TR" baseline="0" dirty="0" smtClean="0"/>
              <a:t> </a:t>
            </a:r>
            <a:r>
              <a:rPr lang="tr-TR" baseline="0" dirty="0" err="1" smtClean="0"/>
              <a:t>continuous</a:t>
            </a:r>
            <a:r>
              <a:rPr lang="tr-TR" baseline="0" dirty="0" smtClean="0"/>
              <a:t> data, </a:t>
            </a:r>
            <a:r>
              <a:rPr lang="tr-TR" baseline="0" dirty="0" err="1" smtClean="0"/>
              <a:t>converts</a:t>
            </a:r>
            <a:r>
              <a:rPr lang="tr-TR" baseline="0" dirty="0" smtClean="0"/>
              <a:t> </a:t>
            </a:r>
            <a:r>
              <a:rPr lang="tr-TR" baseline="0" dirty="0" err="1" smtClean="0"/>
              <a:t>them</a:t>
            </a:r>
            <a:r>
              <a:rPr lang="tr-TR" baseline="0" dirty="0" smtClean="0"/>
              <a:t> </a:t>
            </a:r>
            <a:r>
              <a:rPr lang="tr-TR" baseline="0" dirty="0" err="1" smtClean="0"/>
              <a:t>into</a:t>
            </a:r>
            <a:r>
              <a:rPr lang="tr-TR" baseline="0" dirty="0" smtClean="0"/>
              <a:t> </a:t>
            </a:r>
            <a:r>
              <a:rPr lang="tr-TR" baseline="0" dirty="0" err="1" smtClean="0"/>
              <a:t>tuples</a:t>
            </a:r>
            <a:r>
              <a:rPr lang="tr-TR" baseline="0" dirty="0" smtClean="0"/>
              <a:t> </a:t>
            </a:r>
            <a:r>
              <a:rPr lang="tr-TR" baseline="0" dirty="0" err="1" smtClean="0"/>
              <a:t>and</a:t>
            </a:r>
            <a:r>
              <a:rPr lang="tr-TR" baseline="0" dirty="0" smtClean="0"/>
              <a:t> </a:t>
            </a:r>
            <a:r>
              <a:rPr lang="tr-TR" baseline="0" dirty="0" err="1" smtClean="0"/>
              <a:t>emits</a:t>
            </a:r>
            <a:r>
              <a:rPr lang="tr-TR" baseline="0" dirty="0" smtClean="0"/>
              <a:t> </a:t>
            </a:r>
            <a:r>
              <a:rPr lang="tr-TR" baseline="0" dirty="0" err="1" smtClean="0"/>
              <a:t>them</a:t>
            </a:r>
            <a:r>
              <a:rPr lang="tr-TR" baseline="0" dirty="0" smtClean="0"/>
              <a:t> </a:t>
            </a:r>
            <a:r>
              <a:rPr lang="tr-TR" baseline="0" dirty="0" err="1" smtClean="0"/>
              <a:t>to</a:t>
            </a:r>
            <a:r>
              <a:rPr lang="tr-TR" baseline="0" dirty="0" smtClean="0"/>
              <a:t> </a:t>
            </a:r>
            <a:r>
              <a:rPr lang="tr-TR" baseline="0" dirty="0" err="1" smtClean="0"/>
              <a:t>bolts</a:t>
            </a:r>
            <a:endParaRPr lang="tr-TR" baseline="0" dirty="0" smtClean="0"/>
          </a:p>
          <a:p>
            <a:r>
              <a:rPr lang="tr-TR" baseline="0" dirty="0" err="1" smtClean="0"/>
              <a:t>Bolts</a:t>
            </a:r>
            <a:r>
              <a:rPr lang="tr-TR" baseline="0" dirty="0" smtClean="0"/>
              <a:t> </a:t>
            </a:r>
            <a:r>
              <a:rPr lang="tr-TR" baseline="0" dirty="0" err="1" smtClean="0"/>
              <a:t>actual</a:t>
            </a:r>
            <a:r>
              <a:rPr lang="tr-TR" baseline="0" dirty="0" smtClean="0"/>
              <a:t> </a:t>
            </a:r>
            <a:r>
              <a:rPr lang="tr-TR" baseline="0" dirty="0" err="1" smtClean="0"/>
              <a:t>processing</a:t>
            </a:r>
            <a:r>
              <a:rPr lang="tr-TR" baseline="0" dirty="0" smtClean="0"/>
              <a:t> </a:t>
            </a:r>
            <a:r>
              <a:rPr lang="tr-TR" baseline="0" dirty="0" err="1" smtClean="0"/>
              <a:t>tasks</a:t>
            </a:r>
            <a:endParaRPr lang="tr-TR" baseline="0" dirty="0" smtClean="0"/>
          </a:p>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17</a:t>
            </a:fld>
            <a:endParaRPr lang="tr-TR" altLang="en-US"/>
          </a:p>
        </p:txBody>
      </p:sp>
    </p:spTree>
    <p:extLst>
      <p:ext uri="{BB962C8B-B14F-4D97-AF65-F5344CB8AC3E}">
        <p14:creationId xmlns:p14="http://schemas.microsoft.com/office/powerpoint/2010/main" val="99062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smtClean="0"/>
              <a:t>Hadoop</a:t>
            </a:r>
            <a:r>
              <a:rPr lang="tr-TR" baseline="0" dirty="0" smtClean="0"/>
              <a:t> has </a:t>
            </a:r>
            <a:r>
              <a:rPr lang="tr-TR" baseline="0" dirty="0" err="1" smtClean="0"/>
              <a:t>the</a:t>
            </a:r>
            <a:r>
              <a:rPr lang="tr-TR" baseline="0" dirty="0" smtClean="0"/>
              <a:t> </a:t>
            </a:r>
            <a:r>
              <a:rPr lang="tr-TR" baseline="0" dirty="0" err="1" smtClean="0"/>
              <a:t>same</a:t>
            </a:r>
            <a:r>
              <a:rPr lang="tr-TR" baseline="0" dirty="0" smtClean="0"/>
              <a:t> </a:t>
            </a:r>
            <a:r>
              <a:rPr lang="tr-TR" baseline="0" dirty="0" err="1" smtClean="0"/>
              <a:t>map</a:t>
            </a:r>
            <a:r>
              <a:rPr lang="tr-TR" baseline="0" dirty="0" smtClean="0"/>
              <a:t> </a:t>
            </a:r>
            <a:r>
              <a:rPr lang="tr-TR" baseline="0" dirty="0" err="1" smtClean="0"/>
              <a:t>reduce</a:t>
            </a:r>
            <a:r>
              <a:rPr lang="tr-TR" baseline="0" dirty="0" smtClean="0"/>
              <a:t> </a:t>
            </a:r>
            <a:r>
              <a:rPr lang="tr-TR" baseline="0" dirty="0" err="1" smtClean="0"/>
              <a:t>logic</a:t>
            </a:r>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18</a:t>
            </a:fld>
            <a:endParaRPr lang="tr-TR" altLang="en-US"/>
          </a:p>
        </p:txBody>
      </p:sp>
    </p:spTree>
    <p:extLst>
      <p:ext uri="{BB962C8B-B14F-4D97-AF65-F5344CB8AC3E}">
        <p14:creationId xmlns:p14="http://schemas.microsoft.com/office/powerpoint/2010/main" val="2111594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smtClean="0"/>
              <a:t>Mediator</a:t>
            </a:r>
            <a:r>
              <a:rPr lang="tr-TR" dirty="0" smtClean="0"/>
              <a:t> </a:t>
            </a:r>
            <a:r>
              <a:rPr lang="tr-TR" dirty="0" err="1" smtClean="0"/>
              <a:t>roles</a:t>
            </a:r>
            <a:r>
              <a:rPr lang="tr-TR" dirty="0" smtClean="0"/>
              <a:t>: </a:t>
            </a:r>
            <a:r>
              <a:rPr lang="en-US" dirty="0" smtClean="0"/>
              <a:t>a single event to place a stock trade might require you to first validate the trade, then check the compliance of that stock trade against various compliance rules, assign the trade to a broker, calculate the commission, and finally place the trade with that broker.</a:t>
            </a:r>
            <a:endParaRPr lang="tr-TR" dirty="0" smtClean="0"/>
          </a:p>
          <a:p>
            <a:endParaRPr lang="en-GB" dirty="0"/>
          </a:p>
        </p:txBody>
      </p:sp>
      <p:sp>
        <p:nvSpPr>
          <p:cNvPr id="4" name="Slide Number Placeholder 3"/>
          <p:cNvSpPr>
            <a:spLocks noGrp="1"/>
          </p:cNvSpPr>
          <p:nvPr>
            <p:ph type="sldNum" sz="quarter" idx="10"/>
          </p:nvPr>
        </p:nvSpPr>
        <p:spPr/>
        <p:txBody>
          <a:bodyPr/>
          <a:lstStyle/>
          <a:p>
            <a:pPr>
              <a:defRPr/>
            </a:pPr>
            <a:fld id="{C2E98409-241C-AE4B-AF21-A64764AE05E2}" type="slidenum">
              <a:rPr lang="tr-TR" altLang="en-US" smtClean="0"/>
              <a:pPr>
                <a:defRPr/>
              </a:pPr>
              <a:t>20</a:t>
            </a:fld>
            <a:endParaRPr lang="tr-TR" altLang="en-US"/>
          </a:p>
        </p:txBody>
      </p:sp>
    </p:spTree>
    <p:extLst>
      <p:ext uri="{BB962C8B-B14F-4D97-AF65-F5344CB8AC3E}">
        <p14:creationId xmlns:p14="http://schemas.microsoft.com/office/powerpoint/2010/main" val="585047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2">
        <a:schemeClr val="bg2"/>
      </p:bgRef>
    </p:bg>
    <p:spTree>
      <p:nvGrpSpPr>
        <p:cNvPr id="1" name=""/>
        <p:cNvGrpSpPr/>
        <p:nvPr/>
      </p:nvGrpSpPr>
      <p:grpSpPr>
        <a:xfrm>
          <a:off x="0" y="0"/>
          <a:ext cx="0" cy="0"/>
          <a:chOff x="0" y="0"/>
          <a:chExt cx="0" cy="0"/>
        </a:xfrm>
      </p:grpSpPr>
      <p:sp>
        <p:nvSpPr>
          <p:cNvPr id="4" name="Rectangle 25"/>
          <p:cNvSpPr/>
          <p:nvPr userDrawn="1"/>
        </p:nvSpPr>
        <p:spPr>
          <a:xfrm>
            <a:off x="0" y="2544763"/>
            <a:ext cx="9144000" cy="3255962"/>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26"/>
          <p:cNvSpPr/>
          <p:nvPr userDrawn="1"/>
        </p:nvSpPr>
        <p:spPr>
          <a:xfrm>
            <a:off x="0" y="2667000"/>
            <a:ext cx="9144000" cy="274002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27"/>
          <p:cNvSpPr/>
          <p:nvPr userDrawn="1"/>
        </p:nvSpPr>
        <p:spPr>
          <a:xfrm>
            <a:off x="0" y="5478463"/>
            <a:ext cx="9144000" cy="23653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0" name="Subtitle 2"/>
          <p:cNvSpPr>
            <a:spLocks noGrp="1"/>
          </p:cNvSpPr>
          <p:nvPr>
            <p:ph type="subTitle" idx="1"/>
          </p:nvPr>
        </p:nvSpPr>
        <p:spPr>
          <a:xfrm>
            <a:off x="179512" y="4293096"/>
            <a:ext cx="8712968" cy="1008112"/>
          </a:xfrm>
        </p:spPr>
        <p:txBody>
          <a:bodyPr>
            <a:normAutofit/>
          </a:bodyPr>
          <a:lstStyle>
            <a:lvl1pPr marL="0" indent="0" algn="ctr">
              <a:buNone/>
              <a:defRPr sz="28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505126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a:xfrm rot="5400000">
            <a:off x="4591050" y="2409825"/>
            <a:ext cx="6858000" cy="2038350"/>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7"/>
          <p:cNvSpPr/>
          <p:nvPr/>
        </p:nvSpPr>
        <p:spPr>
          <a:xfrm rot="5400000">
            <a:off x="4668044" y="2570956"/>
            <a:ext cx="6858000" cy="1716088"/>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8"/>
          <p:cNvSpPr/>
          <p:nvPr/>
        </p:nvSpPr>
        <p:spPr>
          <a:xfrm rot="5400000">
            <a:off x="3681413" y="3354387"/>
            <a:ext cx="6858000" cy="149225"/>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Analysis Model</a:t>
            </a:r>
            <a:endParaRPr lang="en-US" dirty="0"/>
          </a:p>
        </p:txBody>
      </p:sp>
      <p:sp>
        <p:nvSpPr>
          <p:cNvPr id="9" name="Slide Number Placeholder 5"/>
          <p:cNvSpPr>
            <a:spLocks noGrp="1"/>
          </p:cNvSpPr>
          <p:nvPr>
            <p:ph type="sldNum" sz="quarter" idx="12"/>
          </p:nvPr>
        </p:nvSpPr>
        <p:spPr>
          <a:xfrm>
            <a:off x="6096000" y="6356350"/>
            <a:ext cx="762000" cy="365125"/>
          </a:xfrm>
        </p:spPr>
        <p:txBody>
          <a:bodyPr/>
          <a:lstStyle>
            <a:lvl1pPr>
              <a:defRPr/>
            </a:lvl1pPr>
          </a:lstStyle>
          <a:p>
            <a:pPr>
              <a:defRPr/>
            </a:pPr>
            <a:fld id="{4500581D-6105-1146-AEE6-459C748D1665}" type="slidenum">
              <a:rPr lang="en-US" altLang="en-US"/>
              <a:pPr>
                <a:defRPr/>
              </a:pPr>
              <a:t>‹#›</a:t>
            </a:fld>
            <a:endParaRPr lang="en-US" altLang="en-US"/>
          </a:p>
        </p:txBody>
      </p:sp>
    </p:spTree>
    <p:extLst>
      <p:ext uri="{BB962C8B-B14F-4D97-AF65-F5344CB8AC3E}">
        <p14:creationId xmlns:p14="http://schemas.microsoft.com/office/powerpoint/2010/main" val="118510975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a:xfrm>
            <a:off x="0" y="2544763"/>
            <a:ext cx="9144000" cy="3255962"/>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 name="Rectangle 4"/>
          <p:cNvSpPr/>
          <p:nvPr/>
        </p:nvSpPr>
        <p:spPr>
          <a:xfrm>
            <a:off x="0" y="2667000"/>
            <a:ext cx="9144000" cy="2740025"/>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Rectangle 5"/>
          <p:cNvSpPr/>
          <p:nvPr/>
        </p:nvSpPr>
        <p:spPr>
          <a:xfrm>
            <a:off x="0" y="5478463"/>
            <a:ext cx="9144000" cy="23653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TextBox 6"/>
          <p:cNvSpPr txBox="1"/>
          <p:nvPr/>
        </p:nvSpPr>
        <p:spPr>
          <a:xfrm>
            <a:off x="4819650" y="4260850"/>
            <a:ext cx="1219200" cy="585788"/>
          </a:xfrm>
          <a:prstGeom prst="rect">
            <a:avLst/>
          </a:prstGeom>
          <a:noFill/>
        </p:spPr>
        <p:txBody>
          <a:bodyPr>
            <a:spAutoFit/>
          </a:bodyPr>
          <a:lstStyle/>
          <a:p>
            <a:pPr eaLnBrk="1" hangingPunct="1">
              <a:defRPr/>
            </a:pPr>
            <a:r>
              <a:rPr lang="en-US" sz="3200" spc="150" dirty="0">
                <a:solidFill>
                  <a:srgbClr val="FFFFFF"/>
                </a:solidFill>
                <a:sym typeface="Wingdings"/>
              </a:rPr>
              <a:t></a:t>
            </a:r>
            <a:endParaRPr lang="en-US" sz="3200" spc="150" dirty="0">
              <a:solidFill>
                <a:srgbClr val="FFFFFF"/>
              </a:solidFill>
            </a:endParaRPr>
          </a:p>
        </p:txBody>
      </p:sp>
      <p:sp>
        <p:nvSpPr>
          <p:cNvPr id="8" name="TextBox 7"/>
          <p:cNvSpPr txBox="1"/>
          <p:nvPr/>
        </p:nvSpPr>
        <p:spPr>
          <a:xfrm>
            <a:off x="3148013" y="4260850"/>
            <a:ext cx="1219200" cy="585788"/>
          </a:xfrm>
          <a:prstGeom prst="rect">
            <a:avLst/>
          </a:prstGeom>
          <a:noFill/>
        </p:spPr>
        <p:txBody>
          <a:bodyPr>
            <a:spAutoFit/>
          </a:bodyPr>
          <a:lstStyle/>
          <a:p>
            <a:pPr algn="r" eaLnBrk="1" hangingPunct="1">
              <a:defRPr/>
            </a:pPr>
            <a:r>
              <a:rPr lang="en-US" sz="3200" spc="150" dirty="0">
                <a:solidFill>
                  <a:srgbClr val="FFFFFF"/>
                </a:solidFill>
                <a:sym typeface="Wingdings"/>
              </a:rPr>
              <a:t></a:t>
            </a:r>
            <a:endParaRPr lang="en-US" sz="3200" spc="150" dirty="0">
              <a:solidFill>
                <a:srgbClr val="FFFFFF"/>
              </a:solidFill>
            </a:endParaRPr>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5791200" y="6356350"/>
            <a:ext cx="3173413" cy="365125"/>
          </a:xfrm>
        </p:spPr>
        <p:txBody>
          <a:bodyPr/>
          <a:lstStyle>
            <a:lvl1pPr algn="r">
              <a:defRPr/>
            </a:lvl1pPr>
          </a:lstStyle>
          <a:p>
            <a:pPr>
              <a:defRPr/>
            </a:pPr>
            <a:r>
              <a:rPr lang="en-US"/>
              <a:t>Software Processes and Process Models</a:t>
            </a:r>
            <a:endParaRPr lang="en-US" dirty="0"/>
          </a:p>
        </p:txBody>
      </p:sp>
      <p:sp>
        <p:nvSpPr>
          <p:cNvPr id="11" name="Slide Number Placeholder 5"/>
          <p:cNvSpPr>
            <a:spLocks noGrp="1"/>
          </p:cNvSpPr>
          <p:nvPr>
            <p:ph type="sldNum" sz="quarter" idx="12"/>
          </p:nvPr>
        </p:nvSpPr>
        <p:spPr>
          <a:xfrm>
            <a:off x="3959225" y="4389438"/>
            <a:ext cx="1216025" cy="365125"/>
          </a:xfrm>
        </p:spPr>
        <p:txBody>
          <a:bodyPr/>
          <a:lstStyle>
            <a:lvl1pPr algn="ctr">
              <a:defRPr sz="2400">
                <a:solidFill>
                  <a:srgbClr val="FFFFFF"/>
                </a:solidFill>
              </a:defRPr>
            </a:lvl1pPr>
          </a:lstStyle>
          <a:p>
            <a:pPr>
              <a:defRPr/>
            </a:pPr>
            <a:fld id="{77CF00C7-AF7E-3B44-A76B-08E8A4132842}" type="slidenum">
              <a:rPr lang="en-US" altLang="en-US"/>
              <a:pPr>
                <a:defRPr/>
              </a:pPr>
              <a:t>‹#›</a:t>
            </a:fld>
            <a:endParaRPr lang="en-US" altLang="en-US"/>
          </a:p>
        </p:txBody>
      </p:sp>
    </p:spTree>
    <p:extLst>
      <p:ext uri="{BB962C8B-B14F-4D97-AF65-F5344CB8AC3E}">
        <p14:creationId xmlns:p14="http://schemas.microsoft.com/office/powerpoint/2010/main" val="47652814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529388"/>
            <a:ext cx="9144000" cy="22225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p:nvSpPr>
        <p:spPr>
          <a:xfrm>
            <a:off x="0" y="100013"/>
            <a:ext cx="9144000" cy="1454150"/>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0" y="168275"/>
            <a:ext cx="9144000" cy="658813"/>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0" y="836613"/>
            <a:ext cx="9144000" cy="149225"/>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10"/>
          </p:nvPr>
        </p:nvSpPr>
        <p:spPr>
          <a:xfrm>
            <a:off x="171450" y="6453188"/>
            <a:ext cx="1952625" cy="365125"/>
          </a:xfrm>
        </p:spPr>
        <p:txBody>
          <a:bodyPr/>
          <a:lstStyle>
            <a:lvl1pPr>
              <a:defRPr/>
            </a:lvl1pPr>
          </a:lstStyle>
          <a:p>
            <a:pPr>
              <a:defRPr/>
            </a:pPr>
            <a:endParaRPr lang="en-US"/>
          </a:p>
        </p:txBody>
      </p:sp>
      <p:sp>
        <p:nvSpPr>
          <p:cNvPr id="10" name="Footer Placeholder 4"/>
          <p:cNvSpPr>
            <a:spLocks noGrp="1"/>
          </p:cNvSpPr>
          <p:nvPr>
            <p:ph type="ftr" sz="quarter" idx="11"/>
          </p:nvPr>
        </p:nvSpPr>
        <p:spPr>
          <a:xfrm>
            <a:off x="2124075" y="6453188"/>
            <a:ext cx="4824413" cy="365125"/>
          </a:xfrm>
        </p:spPr>
        <p:txBody>
          <a:bodyPr/>
          <a:lstStyle>
            <a:lvl1pPr>
              <a:defRPr/>
            </a:lvl1pPr>
          </a:lstStyle>
          <a:p>
            <a:pPr>
              <a:defRPr/>
            </a:pPr>
            <a:r>
              <a:rPr lang="en-US"/>
              <a:t>Analysis Model</a:t>
            </a:r>
            <a:endParaRPr lang="en-US" dirty="0"/>
          </a:p>
        </p:txBody>
      </p:sp>
      <p:sp>
        <p:nvSpPr>
          <p:cNvPr id="11" name="Slide Number Placeholder 5"/>
          <p:cNvSpPr>
            <a:spLocks noGrp="1"/>
          </p:cNvSpPr>
          <p:nvPr>
            <p:ph type="sldNum" sz="quarter" idx="12"/>
          </p:nvPr>
        </p:nvSpPr>
        <p:spPr/>
        <p:txBody>
          <a:bodyPr/>
          <a:lstStyle>
            <a:lvl1pPr>
              <a:defRPr/>
            </a:lvl1pPr>
          </a:lstStyle>
          <a:p>
            <a:pPr>
              <a:defRPr/>
            </a:pPr>
            <a:r>
              <a:rPr lang="tr-TR" altLang="en-US"/>
              <a:t>1.</a:t>
            </a:r>
            <a:fld id="{0D0D3A1D-6D40-DF46-8B24-82C2E636E215}" type="slidenum">
              <a:rPr lang="en-US" altLang="en-US"/>
              <a:pPr>
                <a:defRPr/>
              </a:pPr>
              <a:t>‹#›</a:t>
            </a:fld>
            <a:endParaRPr lang="en-US" altLang="en-US"/>
          </a:p>
        </p:txBody>
      </p:sp>
    </p:spTree>
    <p:extLst>
      <p:ext uri="{BB962C8B-B14F-4D97-AF65-F5344CB8AC3E}">
        <p14:creationId xmlns:p14="http://schemas.microsoft.com/office/powerpoint/2010/main" val="129743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Rectangle 4"/>
          <p:cNvSpPr/>
          <p:nvPr userDrawn="1"/>
        </p:nvSpPr>
        <p:spPr>
          <a:xfrm>
            <a:off x="0" y="6529388"/>
            <a:ext cx="9144000" cy="22225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0" y="100013"/>
            <a:ext cx="9144000" cy="1454150"/>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0" y="168275"/>
            <a:ext cx="9144000" cy="658813"/>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p:nvSpPr>
        <p:spPr>
          <a:xfrm>
            <a:off x="0" y="836613"/>
            <a:ext cx="9144000" cy="149225"/>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04" y="1124744"/>
            <a:ext cx="4388296"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24744"/>
            <a:ext cx="4388296"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4"/>
          <p:cNvSpPr>
            <a:spLocks noGrp="1"/>
          </p:cNvSpPr>
          <p:nvPr>
            <p:ph type="dt" sz="half" idx="10"/>
          </p:nvPr>
        </p:nvSpPr>
        <p:spPr>
          <a:xfrm>
            <a:off x="171450" y="6453188"/>
            <a:ext cx="1520825" cy="365125"/>
          </a:xfrm>
        </p:spPr>
        <p:txBody>
          <a:bodyPr/>
          <a:lstStyle>
            <a:lvl1pPr>
              <a:defRPr/>
            </a:lvl1pPr>
          </a:lstStyle>
          <a:p>
            <a:pPr>
              <a:defRPr/>
            </a:pPr>
            <a:endParaRPr lang="en-US"/>
          </a:p>
        </p:txBody>
      </p:sp>
      <p:sp>
        <p:nvSpPr>
          <p:cNvPr id="11" name="Footer Placeholder 5"/>
          <p:cNvSpPr>
            <a:spLocks noGrp="1"/>
          </p:cNvSpPr>
          <p:nvPr>
            <p:ph type="ftr" sz="quarter" idx="11"/>
          </p:nvPr>
        </p:nvSpPr>
        <p:spPr>
          <a:xfrm>
            <a:off x="1763713" y="6453188"/>
            <a:ext cx="5616575" cy="365125"/>
          </a:xfrm>
        </p:spPr>
        <p:txBody>
          <a:bodyPr/>
          <a:lstStyle>
            <a:lvl1pPr>
              <a:defRPr/>
            </a:lvl1pPr>
          </a:lstStyle>
          <a:p>
            <a:pPr>
              <a:defRPr/>
            </a:pPr>
            <a:r>
              <a:rPr lang="en-US"/>
              <a:t>Analysis Model</a:t>
            </a:r>
            <a:endParaRPr lang="en-US" dirty="0"/>
          </a:p>
        </p:txBody>
      </p:sp>
      <p:sp>
        <p:nvSpPr>
          <p:cNvPr id="12" name="Slide Number Placeholder 6"/>
          <p:cNvSpPr>
            <a:spLocks noGrp="1"/>
          </p:cNvSpPr>
          <p:nvPr>
            <p:ph type="sldNum" sz="quarter" idx="12"/>
          </p:nvPr>
        </p:nvSpPr>
        <p:spPr/>
        <p:txBody>
          <a:bodyPr/>
          <a:lstStyle>
            <a:lvl1pPr>
              <a:defRPr/>
            </a:lvl1pPr>
          </a:lstStyle>
          <a:p>
            <a:pPr>
              <a:defRPr/>
            </a:pPr>
            <a:fld id="{EA83928C-035A-1340-9C3E-44B7ADE32013}" type="slidenum">
              <a:rPr lang="en-US" altLang="en-US"/>
              <a:pPr>
                <a:defRPr/>
              </a:pPr>
              <a:t>‹#›</a:t>
            </a:fld>
            <a:endParaRPr lang="en-US" altLang="en-US"/>
          </a:p>
        </p:txBody>
      </p:sp>
    </p:spTree>
    <p:extLst>
      <p:ext uri="{BB962C8B-B14F-4D97-AF65-F5344CB8AC3E}">
        <p14:creationId xmlns:p14="http://schemas.microsoft.com/office/powerpoint/2010/main" val="48695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0" y="6529388"/>
            <a:ext cx="9144000" cy="22225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p:nvSpPr>
        <p:spPr>
          <a:xfrm>
            <a:off x="0" y="100013"/>
            <a:ext cx="9144000" cy="1454150"/>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p:cNvSpPr/>
          <p:nvPr/>
        </p:nvSpPr>
        <p:spPr>
          <a:xfrm>
            <a:off x="0" y="168275"/>
            <a:ext cx="9144000" cy="658813"/>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9"/>
          <p:cNvSpPr/>
          <p:nvPr/>
        </p:nvSpPr>
        <p:spPr>
          <a:xfrm>
            <a:off x="0" y="836613"/>
            <a:ext cx="9144000" cy="149225"/>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7504" y="1052736"/>
            <a:ext cx="43924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7504" y="1700808"/>
            <a:ext cx="4389884"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008" y="1052736"/>
            <a:ext cx="432048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00808"/>
            <a:ext cx="4319463"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6"/>
          <p:cNvSpPr>
            <a:spLocks noGrp="1"/>
          </p:cNvSpPr>
          <p:nvPr>
            <p:ph type="dt" sz="half" idx="10"/>
          </p:nvPr>
        </p:nvSpPr>
        <p:spPr>
          <a:xfrm>
            <a:off x="171450" y="6453188"/>
            <a:ext cx="1808163" cy="365125"/>
          </a:xfrm>
        </p:spPr>
        <p:txBody>
          <a:bodyPr/>
          <a:lstStyle>
            <a:lvl1pPr>
              <a:defRPr/>
            </a:lvl1pPr>
          </a:lstStyle>
          <a:p>
            <a:pPr>
              <a:defRPr/>
            </a:pPr>
            <a:endParaRPr lang="en-US"/>
          </a:p>
        </p:txBody>
      </p:sp>
      <p:sp>
        <p:nvSpPr>
          <p:cNvPr id="13" name="Footer Placeholder 7"/>
          <p:cNvSpPr>
            <a:spLocks noGrp="1"/>
          </p:cNvSpPr>
          <p:nvPr>
            <p:ph type="ftr" sz="quarter" idx="11"/>
          </p:nvPr>
        </p:nvSpPr>
        <p:spPr>
          <a:xfrm>
            <a:off x="1979613" y="6453188"/>
            <a:ext cx="5184775" cy="365125"/>
          </a:xfrm>
        </p:spPr>
        <p:txBody>
          <a:bodyPr/>
          <a:lstStyle>
            <a:lvl1pPr>
              <a:defRPr/>
            </a:lvl1pPr>
          </a:lstStyle>
          <a:p>
            <a:pPr>
              <a:defRPr/>
            </a:pPr>
            <a:r>
              <a:rPr lang="en-US"/>
              <a:t>Analysis Model</a:t>
            </a:r>
          </a:p>
        </p:txBody>
      </p:sp>
      <p:sp>
        <p:nvSpPr>
          <p:cNvPr id="14" name="Slide Number Placeholder 8"/>
          <p:cNvSpPr>
            <a:spLocks noGrp="1"/>
          </p:cNvSpPr>
          <p:nvPr>
            <p:ph type="sldNum" sz="quarter" idx="12"/>
          </p:nvPr>
        </p:nvSpPr>
        <p:spPr/>
        <p:txBody>
          <a:bodyPr/>
          <a:lstStyle>
            <a:lvl1pPr>
              <a:defRPr/>
            </a:lvl1pPr>
          </a:lstStyle>
          <a:p>
            <a:pPr>
              <a:defRPr/>
            </a:pPr>
            <a:fld id="{75544D98-0C29-984A-A5FF-6306D3408A41}" type="slidenum">
              <a:rPr lang="en-US" altLang="en-US"/>
              <a:pPr>
                <a:defRPr/>
              </a:pPr>
              <a:t>‹#›</a:t>
            </a:fld>
            <a:endParaRPr lang="en-US" altLang="en-US"/>
          </a:p>
        </p:txBody>
      </p:sp>
    </p:spTree>
    <p:extLst>
      <p:ext uri="{BB962C8B-B14F-4D97-AF65-F5344CB8AC3E}">
        <p14:creationId xmlns:p14="http://schemas.microsoft.com/office/powerpoint/2010/main" val="27091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2"/>
          <p:cNvSpPr/>
          <p:nvPr userDrawn="1"/>
        </p:nvSpPr>
        <p:spPr>
          <a:xfrm>
            <a:off x="0" y="6529388"/>
            <a:ext cx="9144000" cy="22225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p:nvSpPr>
        <p:spPr>
          <a:xfrm>
            <a:off x="0" y="100013"/>
            <a:ext cx="9144000" cy="1454150"/>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p:nvSpPr>
        <p:spPr>
          <a:xfrm>
            <a:off x="0" y="168275"/>
            <a:ext cx="9144000" cy="658813"/>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0" y="836613"/>
            <a:ext cx="9144000" cy="149225"/>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Date Placeholder 2"/>
          <p:cNvSpPr>
            <a:spLocks noGrp="1"/>
          </p:cNvSpPr>
          <p:nvPr>
            <p:ph type="dt" sz="half" idx="10"/>
          </p:nvPr>
        </p:nvSpPr>
        <p:spPr/>
        <p:txBody>
          <a:bodyPr/>
          <a:lstStyle>
            <a:lvl1pPr>
              <a:defRPr/>
            </a:lvl1pPr>
          </a:lstStyle>
          <a:p>
            <a:pPr>
              <a:defRPr/>
            </a:pPr>
            <a:endParaRPr lang="en-US"/>
          </a:p>
        </p:txBody>
      </p:sp>
      <p:sp>
        <p:nvSpPr>
          <p:cNvPr id="9" name="Footer Placeholder 3"/>
          <p:cNvSpPr>
            <a:spLocks noGrp="1"/>
          </p:cNvSpPr>
          <p:nvPr>
            <p:ph type="ftr" sz="quarter" idx="11"/>
          </p:nvPr>
        </p:nvSpPr>
        <p:spPr/>
        <p:txBody>
          <a:bodyPr/>
          <a:lstStyle>
            <a:lvl1pPr>
              <a:defRPr/>
            </a:lvl1pPr>
          </a:lstStyle>
          <a:p>
            <a:pPr>
              <a:defRPr/>
            </a:pPr>
            <a:r>
              <a:rPr lang="en-US"/>
              <a:t>Analysis Model</a:t>
            </a:r>
          </a:p>
        </p:txBody>
      </p:sp>
      <p:sp>
        <p:nvSpPr>
          <p:cNvPr id="10" name="Slide Number Placeholder 4"/>
          <p:cNvSpPr>
            <a:spLocks noGrp="1"/>
          </p:cNvSpPr>
          <p:nvPr>
            <p:ph type="sldNum" sz="quarter" idx="12"/>
          </p:nvPr>
        </p:nvSpPr>
        <p:spPr/>
        <p:txBody>
          <a:bodyPr/>
          <a:lstStyle>
            <a:lvl1pPr>
              <a:defRPr/>
            </a:lvl1pPr>
          </a:lstStyle>
          <a:p>
            <a:pPr>
              <a:defRPr/>
            </a:pPr>
            <a:fld id="{66367CF5-01E5-234F-B9F6-01F354D8F5C0}" type="slidenum">
              <a:rPr lang="en-US" altLang="en-US"/>
              <a:pPr>
                <a:defRPr/>
              </a:pPr>
              <a:t>‹#›</a:t>
            </a:fld>
            <a:endParaRPr lang="en-US" altLang="en-US"/>
          </a:p>
        </p:txBody>
      </p:sp>
    </p:spTree>
    <p:extLst>
      <p:ext uri="{BB962C8B-B14F-4D97-AF65-F5344CB8AC3E}">
        <p14:creationId xmlns:p14="http://schemas.microsoft.com/office/powerpoint/2010/main" val="53480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Analysis Model</a:t>
            </a:r>
          </a:p>
        </p:txBody>
      </p:sp>
      <p:sp>
        <p:nvSpPr>
          <p:cNvPr id="4" name="Slide Number Placeholder 3"/>
          <p:cNvSpPr>
            <a:spLocks noGrp="1"/>
          </p:cNvSpPr>
          <p:nvPr>
            <p:ph type="sldNum" sz="quarter" idx="12"/>
          </p:nvPr>
        </p:nvSpPr>
        <p:spPr/>
        <p:txBody>
          <a:bodyPr/>
          <a:lstStyle>
            <a:lvl1pPr>
              <a:defRPr/>
            </a:lvl1pPr>
          </a:lstStyle>
          <a:p>
            <a:pPr>
              <a:defRPr/>
            </a:pPr>
            <a:fld id="{942F6076-6767-8943-8912-B4E9288F6372}" type="slidenum">
              <a:rPr lang="en-US" altLang="en-US"/>
              <a:pPr>
                <a:defRPr/>
              </a:pPr>
              <a:t>‹#›</a:t>
            </a:fld>
            <a:endParaRPr lang="en-US" altLang="en-US"/>
          </a:p>
        </p:txBody>
      </p:sp>
    </p:spTree>
    <p:extLst>
      <p:ext uri="{BB962C8B-B14F-4D97-AF65-F5344CB8AC3E}">
        <p14:creationId xmlns:p14="http://schemas.microsoft.com/office/powerpoint/2010/main" val="122043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userDrawn="1"/>
        </p:nvSpPr>
        <p:spPr>
          <a:xfrm>
            <a:off x="0" y="6529388"/>
            <a:ext cx="9144000" cy="22225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0" y="100013"/>
            <a:ext cx="9144000" cy="1454150"/>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0" y="168275"/>
            <a:ext cx="9144000" cy="658813"/>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p:nvSpPr>
        <p:spPr>
          <a:xfrm>
            <a:off x="0" y="836613"/>
            <a:ext cx="9144000" cy="149225"/>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2" descr="C:\Users\tantug\Downloads\itu cs logo 300x30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01013" y="0"/>
            <a:ext cx="1042987" cy="1042988"/>
          </a:xfrm>
          <a:prstGeom prst="rect">
            <a:avLst/>
          </a:prstGeom>
          <a:noFill/>
          <a:ln>
            <a:noFill/>
          </a:ln>
          <a:effectLst>
            <a:outerShdw blurRad="50800" dist="76201"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p:cNvSpPr/>
          <p:nvPr/>
        </p:nvSpPr>
        <p:spPr>
          <a:xfrm>
            <a:off x="6172200" y="0"/>
            <a:ext cx="2971800" cy="131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8"/>
          <p:cNvSpPr/>
          <p:nvPr/>
        </p:nvSpPr>
        <p:spPr>
          <a:xfrm>
            <a:off x="6145213" y="133350"/>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0"/>
          <p:cNvSpPr/>
          <p:nvPr/>
        </p:nvSpPr>
        <p:spPr>
          <a:xfrm>
            <a:off x="6145213" y="133350"/>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0" y="-3911"/>
            <a:ext cx="5638800" cy="946150"/>
          </a:xfrm>
        </p:spPr>
        <p:txBody>
          <a:bodyP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107504" y="1353312"/>
            <a:ext cx="8784976" cy="490118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48400" y="129396"/>
            <a:ext cx="2743200" cy="1089804"/>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3" name="Date Placeholder 4"/>
          <p:cNvSpPr>
            <a:spLocks noGrp="1"/>
          </p:cNvSpPr>
          <p:nvPr>
            <p:ph type="dt" sz="half" idx="10"/>
          </p:nvPr>
        </p:nvSpPr>
        <p:spPr/>
        <p:txBody>
          <a:bodyPr/>
          <a:lstStyle>
            <a:lvl1pPr>
              <a:defRPr/>
            </a:lvl1pPr>
          </a:lstStyle>
          <a:p>
            <a:pPr>
              <a:defRPr/>
            </a:pPr>
            <a:endParaRPr lang="en-US"/>
          </a:p>
        </p:txBody>
      </p:sp>
      <p:sp>
        <p:nvSpPr>
          <p:cNvPr id="14" name="Footer Placeholder 5"/>
          <p:cNvSpPr>
            <a:spLocks noGrp="1"/>
          </p:cNvSpPr>
          <p:nvPr>
            <p:ph type="ftr" sz="quarter" idx="11"/>
          </p:nvPr>
        </p:nvSpPr>
        <p:spPr/>
        <p:txBody>
          <a:bodyPr/>
          <a:lstStyle>
            <a:lvl1pPr>
              <a:defRPr/>
            </a:lvl1pPr>
          </a:lstStyle>
          <a:p>
            <a:pPr>
              <a:defRPr/>
            </a:pPr>
            <a:r>
              <a:rPr lang="en-US"/>
              <a:t>Analysis Model</a:t>
            </a:r>
          </a:p>
        </p:txBody>
      </p:sp>
      <p:sp>
        <p:nvSpPr>
          <p:cNvPr id="15" name="Slide Number Placeholder 6"/>
          <p:cNvSpPr>
            <a:spLocks noGrp="1"/>
          </p:cNvSpPr>
          <p:nvPr>
            <p:ph type="sldNum" sz="quarter" idx="12"/>
          </p:nvPr>
        </p:nvSpPr>
        <p:spPr/>
        <p:txBody>
          <a:bodyPr/>
          <a:lstStyle>
            <a:lvl1pPr>
              <a:defRPr/>
            </a:lvl1pPr>
          </a:lstStyle>
          <a:p>
            <a:pPr>
              <a:defRPr/>
            </a:pPr>
            <a:fld id="{921018F9-384C-A847-9555-126EC77F7C50}" type="slidenum">
              <a:rPr lang="en-US" altLang="en-US"/>
              <a:pPr>
                <a:defRPr/>
              </a:pPr>
              <a:t>‹#›</a:t>
            </a:fld>
            <a:endParaRPr lang="en-US" altLang="en-US"/>
          </a:p>
        </p:txBody>
      </p:sp>
    </p:spTree>
    <p:extLst>
      <p:ext uri="{BB962C8B-B14F-4D97-AF65-F5344CB8AC3E}">
        <p14:creationId xmlns:p14="http://schemas.microsoft.com/office/powerpoint/2010/main" val="127485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userDrawn="1"/>
        </p:nvSpPr>
        <p:spPr>
          <a:xfrm>
            <a:off x="0" y="6529388"/>
            <a:ext cx="9144000" cy="22225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0" y="100013"/>
            <a:ext cx="9144000" cy="1454150"/>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0" y="168275"/>
            <a:ext cx="9144000" cy="658813"/>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p:nvSpPr>
        <p:spPr>
          <a:xfrm>
            <a:off x="0" y="836613"/>
            <a:ext cx="9144000" cy="149225"/>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2" descr="C:\Users\tantug\Downloads\itu cs logo 300x30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01013" y="0"/>
            <a:ext cx="1042987" cy="1042988"/>
          </a:xfrm>
          <a:prstGeom prst="rect">
            <a:avLst/>
          </a:prstGeom>
          <a:noFill/>
          <a:ln>
            <a:noFill/>
          </a:ln>
          <a:effectLst>
            <a:outerShdw blurRad="50800" dist="76201"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p:cNvSpPr/>
          <p:nvPr/>
        </p:nvSpPr>
        <p:spPr>
          <a:xfrm>
            <a:off x="6172200" y="0"/>
            <a:ext cx="2971800" cy="131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endParaRPr>
          </a:p>
        </p:txBody>
      </p:sp>
      <p:sp>
        <p:nvSpPr>
          <p:cNvPr id="11" name="Rectangle 8"/>
          <p:cNvSpPr/>
          <p:nvPr/>
        </p:nvSpPr>
        <p:spPr>
          <a:xfrm>
            <a:off x="6145213" y="133350"/>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0"/>
          <p:cNvSpPr/>
          <p:nvPr/>
        </p:nvSpPr>
        <p:spPr>
          <a:xfrm>
            <a:off x="6145213" y="133350"/>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Picture Placeholder 2"/>
          <p:cNvSpPr>
            <a:spLocks noGrp="1"/>
          </p:cNvSpPr>
          <p:nvPr>
            <p:ph type="pic" idx="1"/>
          </p:nvPr>
        </p:nvSpPr>
        <p:spPr>
          <a:xfrm>
            <a:off x="395536" y="1700808"/>
            <a:ext cx="8291264" cy="4547592"/>
          </a:xfrm>
          <a:solidFill>
            <a:schemeClr val="bg2">
              <a:lumMod val="60000"/>
              <a:lumOff val="40000"/>
            </a:schemeClr>
          </a:solidFill>
          <a:effectLst>
            <a:outerShdw blurRad="76200" dist="38100" dir="3600000" algn="ctr" rotWithShape="0">
              <a:srgbClr val="000000">
                <a:alpha val="50000"/>
              </a:srgb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2" name="Title 1"/>
          <p:cNvSpPr>
            <a:spLocks noGrp="1"/>
          </p:cNvSpPr>
          <p:nvPr>
            <p:ph type="title"/>
          </p:nvPr>
        </p:nvSpPr>
        <p:spPr>
          <a:xfrm>
            <a:off x="11071" y="0"/>
            <a:ext cx="5638800" cy="1005840"/>
          </a:xfrm>
        </p:spPr>
        <p:txBody>
          <a:bodyP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69011"/>
            <a:ext cx="2819400" cy="1165429"/>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3" name="Date Placeholder 4"/>
          <p:cNvSpPr>
            <a:spLocks noGrp="1"/>
          </p:cNvSpPr>
          <p:nvPr>
            <p:ph type="dt" sz="half" idx="10"/>
          </p:nvPr>
        </p:nvSpPr>
        <p:spPr/>
        <p:txBody>
          <a:bodyPr/>
          <a:lstStyle>
            <a:lvl1pPr>
              <a:defRPr/>
            </a:lvl1pPr>
          </a:lstStyle>
          <a:p>
            <a:pPr>
              <a:defRPr/>
            </a:pPr>
            <a:endParaRPr lang="en-US"/>
          </a:p>
        </p:txBody>
      </p:sp>
      <p:sp>
        <p:nvSpPr>
          <p:cNvPr id="14" name="Footer Placeholder 5"/>
          <p:cNvSpPr>
            <a:spLocks noGrp="1"/>
          </p:cNvSpPr>
          <p:nvPr>
            <p:ph type="ftr" sz="quarter" idx="11"/>
          </p:nvPr>
        </p:nvSpPr>
        <p:spPr/>
        <p:txBody>
          <a:bodyPr/>
          <a:lstStyle>
            <a:lvl1pPr>
              <a:defRPr/>
            </a:lvl1pPr>
          </a:lstStyle>
          <a:p>
            <a:pPr>
              <a:defRPr/>
            </a:pPr>
            <a:r>
              <a:rPr lang="en-US"/>
              <a:t>Analysis Model</a:t>
            </a:r>
          </a:p>
        </p:txBody>
      </p:sp>
      <p:sp>
        <p:nvSpPr>
          <p:cNvPr id="15" name="Slide Number Placeholder 6"/>
          <p:cNvSpPr>
            <a:spLocks noGrp="1"/>
          </p:cNvSpPr>
          <p:nvPr>
            <p:ph type="sldNum" sz="quarter" idx="12"/>
          </p:nvPr>
        </p:nvSpPr>
        <p:spPr/>
        <p:txBody>
          <a:bodyPr/>
          <a:lstStyle>
            <a:lvl1pPr>
              <a:defRPr/>
            </a:lvl1pPr>
          </a:lstStyle>
          <a:p>
            <a:pPr>
              <a:defRPr/>
            </a:pPr>
            <a:fld id="{62294EA8-B5B2-1C4E-B24E-F187D1427431}" type="slidenum">
              <a:rPr lang="en-US" altLang="en-US"/>
              <a:pPr>
                <a:defRPr/>
              </a:pPr>
              <a:t>‹#›</a:t>
            </a:fld>
            <a:endParaRPr lang="en-US" altLang="en-US"/>
          </a:p>
        </p:txBody>
      </p:sp>
    </p:spTree>
    <p:extLst>
      <p:ext uri="{BB962C8B-B14F-4D97-AF65-F5344CB8AC3E}">
        <p14:creationId xmlns:p14="http://schemas.microsoft.com/office/powerpoint/2010/main" val="97325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Rectangle 3"/>
          <p:cNvSpPr/>
          <p:nvPr userDrawn="1"/>
        </p:nvSpPr>
        <p:spPr>
          <a:xfrm>
            <a:off x="0" y="6529388"/>
            <a:ext cx="9144000" cy="22225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p:nvSpPr>
        <p:spPr>
          <a:xfrm>
            <a:off x="0" y="100013"/>
            <a:ext cx="9144000" cy="1454150"/>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0" y="168275"/>
            <a:ext cx="9144000" cy="658813"/>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0" y="836613"/>
            <a:ext cx="9144000" cy="149225"/>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p:txBody>
          <a:bodyPr/>
          <a:lstStyle>
            <a:lvl1pPr>
              <a:defRPr/>
            </a:lvl1pPr>
          </a:lstStyle>
          <a:p>
            <a:pPr>
              <a:defRPr/>
            </a:pPr>
            <a:r>
              <a:rPr lang="en-US"/>
              <a:t>Analysis Model</a:t>
            </a:r>
          </a:p>
        </p:txBody>
      </p:sp>
      <p:sp>
        <p:nvSpPr>
          <p:cNvPr id="11" name="Slide Number Placeholder 5"/>
          <p:cNvSpPr>
            <a:spLocks noGrp="1"/>
          </p:cNvSpPr>
          <p:nvPr>
            <p:ph type="sldNum" sz="quarter" idx="12"/>
          </p:nvPr>
        </p:nvSpPr>
        <p:spPr/>
        <p:txBody>
          <a:bodyPr/>
          <a:lstStyle>
            <a:lvl1pPr>
              <a:defRPr/>
            </a:lvl1pPr>
          </a:lstStyle>
          <a:p>
            <a:pPr>
              <a:defRPr/>
            </a:pPr>
            <a:fld id="{B4142CB1-530A-DA42-872E-813569805121}" type="slidenum">
              <a:rPr lang="en-US" altLang="en-US"/>
              <a:pPr>
                <a:defRPr/>
              </a:pPr>
              <a:t>‹#›</a:t>
            </a:fld>
            <a:endParaRPr lang="en-US" altLang="en-US"/>
          </a:p>
        </p:txBody>
      </p:sp>
    </p:spTree>
    <p:extLst>
      <p:ext uri="{BB962C8B-B14F-4D97-AF65-F5344CB8AC3E}">
        <p14:creationId xmlns:p14="http://schemas.microsoft.com/office/powerpoint/2010/main" val="4939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29388"/>
            <a:ext cx="9144000" cy="22225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0" y="100013"/>
            <a:ext cx="9144000" cy="1454150"/>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p:nvSpPr>
        <p:spPr>
          <a:xfrm>
            <a:off x="0" y="168275"/>
            <a:ext cx="9144000" cy="658813"/>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Placeholder 1"/>
          <p:cNvSpPr>
            <a:spLocks noGrp="1"/>
          </p:cNvSpPr>
          <p:nvPr>
            <p:ph type="title"/>
          </p:nvPr>
        </p:nvSpPr>
        <p:spPr>
          <a:xfrm>
            <a:off x="0" y="177800"/>
            <a:ext cx="9144000" cy="5667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30" name="Text Placeholder 2"/>
          <p:cNvSpPr>
            <a:spLocks noGrp="1"/>
          </p:cNvSpPr>
          <p:nvPr>
            <p:ph type="body" idx="1"/>
          </p:nvPr>
        </p:nvSpPr>
        <p:spPr bwMode="auto">
          <a:xfrm>
            <a:off x="107950" y="1052513"/>
            <a:ext cx="89281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71450" y="6453188"/>
            <a:ext cx="27051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a:solidFill>
                  <a:schemeClr val="bg1"/>
                </a:solidFill>
                <a:latin typeface="+mn-lt"/>
              </a:defRPr>
            </a:lvl1pPr>
          </a:lstStyle>
          <a:p>
            <a:pPr>
              <a:defRPr/>
            </a:pPr>
            <a:endParaRPr lang="en-US"/>
          </a:p>
        </p:txBody>
      </p:sp>
      <p:sp>
        <p:nvSpPr>
          <p:cNvPr id="5" name="Footer Placeholder 4"/>
          <p:cNvSpPr>
            <a:spLocks noGrp="1"/>
          </p:cNvSpPr>
          <p:nvPr>
            <p:ph type="ftr" sz="quarter" idx="3"/>
          </p:nvPr>
        </p:nvSpPr>
        <p:spPr>
          <a:xfrm>
            <a:off x="3124200" y="6453188"/>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bg1"/>
                </a:solidFill>
                <a:latin typeface="+mn-lt"/>
              </a:defRPr>
            </a:lvl1pPr>
          </a:lstStyle>
          <a:p>
            <a:pPr>
              <a:defRPr/>
            </a:pPr>
            <a:r>
              <a:rPr lang="en-US"/>
              <a:t>Analysis Model</a:t>
            </a:r>
            <a:endParaRPr lang="en-US" dirty="0"/>
          </a:p>
        </p:txBody>
      </p:sp>
      <p:sp>
        <p:nvSpPr>
          <p:cNvPr id="6" name="Slide Number Placeholder 5"/>
          <p:cNvSpPr>
            <a:spLocks noGrp="1"/>
          </p:cNvSpPr>
          <p:nvPr>
            <p:ph type="sldNum" sz="quarter" idx="4"/>
          </p:nvPr>
        </p:nvSpPr>
        <p:spPr>
          <a:xfrm>
            <a:off x="7451725" y="6453188"/>
            <a:ext cx="158432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chemeClr val="bg1"/>
                </a:solidFill>
                <a:latin typeface="Franklin Gothic Book" charset="0"/>
              </a:defRPr>
            </a:lvl1pPr>
          </a:lstStyle>
          <a:p>
            <a:pPr>
              <a:defRPr/>
            </a:pPr>
            <a:r>
              <a:rPr lang="en-US" altLang="en-US"/>
              <a:t>1</a:t>
            </a:r>
            <a:r>
              <a:rPr lang="tr-TR" altLang="en-US"/>
              <a:t>.</a:t>
            </a:r>
            <a:fld id="{2DD18D23-1E49-D340-8B29-4D22C9F39353}" type="slidenum">
              <a:rPr lang="en-US" altLang="en-US"/>
              <a:pPr>
                <a:defRPr/>
              </a:pPr>
              <a:t>‹#›</a:t>
            </a:fld>
            <a:endParaRPr lang="en-US" altLang="en-US"/>
          </a:p>
        </p:txBody>
      </p:sp>
      <p:sp>
        <p:nvSpPr>
          <p:cNvPr id="9" name="Rectangle 8"/>
          <p:cNvSpPr/>
          <p:nvPr/>
        </p:nvSpPr>
        <p:spPr>
          <a:xfrm>
            <a:off x="0" y="836613"/>
            <a:ext cx="9144000" cy="149225"/>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4000" r:id="rId11"/>
  </p:sldLayoutIdLst>
  <p:timing>
    <p:tnLst>
      <p:par>
        <p:cTn id="1" dur="indefinite" restart="never" nodeType="tmRoot"/>
      </p:par>
    </p:tnLst>
  </p:timing>
  <p:hf hdr="0" dt="0"/>
  <p:txStyles>
    <p:titleStyle>
      <a:lvl1pPr algn="ctr" rtl="0" eaLnBrk="0" fontAlgn="base" hangingPunct="0">
        <a:spcBef>
          <a:spcPct val="0"/>
        </a:spcBef>
        <a:spcAft>
          <a:spcPct val="0"/>
        </a:spcAft>
        <a:defRPr sz="5400" kern="120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algn="ctr" rtl="0" eaLnBrk="0" fontAlgn="base" hangingPunct="0">
        <a:spcBef>
          <a:spcPct val="0"/>
        </a:spcBef>
        <a:spcAft>
          <a:spcPct val="0"/>
        </a:spcAft>
        <a:defRPr sz="5400">
          <a:solidFill>
            <a:srgbClr val="FFFFFF"/>
          </a:solidFill>
          <a:latin typeface="Bodoni MT Condensed" pitchFamily="18" charset="0"/>
        </a:defRPr>
      </a:lvl2pPr>
      <a:lvl3pPr algn="ctr" rtl="0" eaLnBrk="0" fontAlgn="base" hangingPunct="0">
        <a:spcBef>
          <a:spcPct val="0"/>
        </a:spcBef>
        <a:spcAft>
          <a:spcPct val="0"/>
        </a:spcAft>
        <a:defRPr sz="5400">
          <a:solidFill>
            <a:srgbClr val="FFFFFF"/>
          </a:solidFill>
          <a:latin typeface="Bodoni MT Condensed" pitchFamily="18" charset="0"/>
        </a:defRPr>
      </a:lvl3pPr>
      <a:lvl4pPr algn="ctr" rtl="0" eaLnBrk="0" fontAlgn="base" hangingPunct="0">
        <a:spcBef>
          <a:spcPct val="0"/>
        </a:spcBef>
        <a:spcAft>
          <a:spcPct val="0"/>
        </a:spcAft>
        <a:defRPr sz="5400">
          <a:solidFill>
            <a:srgbClr val="FFFFFF"/>
          </a:solidFill>
          <a:latin typeface="Bodoni MT Condensed" pitchFamily="18" charset="0"/>
        </a:defRPr>
      </a:lvl4pPr>
      <a:lvl5pPr algn="ctr" rtl="0" eaLnBrk="0" fontAlgn="base" hangingPunct="0">
        <a:spcBef>
          <a:spcPct val="0"/>
        </a:spcBef>
        <a:spcAft>
          <a:spcPct val="0"/>
        </a:spcAft>
        <a:defRPr sz="5400">
          <a:solidFill>
            <a:srgbClr val="FFFFFF"/>
          </a:solidFill>
          <a:latin typeface="Bodoni MT Condensed" pitchFamily="18" charset="0"/>
        </a:defRPr>
      </a:lvl5pPr>
      <a:lvl6pPr marL="457200" algn="ctr" rtl="0" fontAlgn="base">
        <a:spcBef>
          <a:spcPct val="0"/>
        </a:spcBef>
        <a:spcAft>
          <a:spcPct val="0"/>
        </a:spcAft>
        <a:defRPr sz="5400">
          <a:solidFill>
            <a:srgbClr val="FFFFFF"/>
          </a:solidFill>
          <a:latin typeface="Bodoni MT Condensed" pitchFamily="18" charset="0"/>
        </a:defRPr>
      </a:lvl6pPr>
      <a:lvl7pPr marL="914400" algn="ctr" rtl="0" fontAlgn="base">
        <a:spcBef>
          <a:spcPct val="0"/>
        </a:spcBef>
        <a:spcAft>
          <a:spcPct val="0"/>
        </a:spcAft>
        <a:defRPr sz="5400">
          <a:solidFill>
            <a:srgbClr val="FFFFFF"/>
          </a:solidFill>
          <a:latin typeface="Bodoni MT Condensed" pitchFamily="18" charset="0"/>
        </a:defRPr>
      </a:lvl7pPr>
      <a:lvl8pPr marL="1371600" algn="ctr" rtl="0" fontAlgn="base">
        <a:spcBef>
          <a:spcPct val="0"/>
        </a:spcBef>
        <a:spcAft>
          <a:spcPct val="0"/>
        </a:spcAft>
        <a:defRPr sz="5400">
          <a:solidFill>
            <a:srgbClr val="FFFFFF"/>
          </a:solidFill>
          <a:latin typeface="Bodoni MT Condensed" pitchFamily="18" charset="0"/>
        </a:defRPr>
      </a:lvl8pPr>
      <a:lvl9pPr marL="1828800" algn="ctr" rtl="0" fontAlgn="base">
        <a:spcBef>
          <a:spcPct val="0"/>
        </a:spcBef>
        <a:spcAft>
          <a:spcPct val="0"/>
        </a:spcAft>
        <a:defRPr sz="5400">
          <a:solidFill>
            <a:srgbClr val="FFFFFF"/>
          </a:solidFill>
          <a:latin typeface="Bodoni MT Condensed" pitchFamily="18" charset="0"/>
        </a:defRPr>
      </a:lvl9pPr>
    </p:titleStyle>
    <p:bodyStyle>
      <a:lvl1pPr marL="342900" indent="-342900" algn="l" rtl="0" eaLnBrk="0" fontAlgn="base" hangingPunct="0">
        <a:spcBef>
          <a:spcPct val="20000"/>
        </a:spcBef>
        <a:spcAft>
          <a:spcPct val="0"/>
        </a:spcAft>
        <a:buClr>
          <a:schemeClr val="accent1"/>
        </a:buClr>
        <a:buSzPct val="75000"/>
        <a:buFont typeface="Wingdings" charset="2"/>
        <a:buChar char=""/>
        <a:defRPr sz="24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Courier New" charset="0"/>
        <a:buChar char="o"/>
        <a:defRPr sz="2000" kern="1200">
          <a:solidFill>
            <a:schemeClr val="tx2"/>
          </a:solidFill>
          <a:latin typeface="+mn-lt"/>
          <a:ea typeface="+mn-ea"/>
          <a:cs typeface="+mn-cs"/>
        </a:defRPr>
      </a:lvl2pPr>
      <a:lvl3pPr marL="1143000" indent="-228600" algn="l" rtl="0" eaLnBrk="0" fontAlgn="base" hangingPunct="0">
        <a:spcBef>
          <a:spcPct val="20000"/>
        </a:spcBef>
        <a:spcAft>
          <a:spcPct val="0"/>
        </a:spcAft>
        <a:buClr>
          <a:srgbClr val="948774"/>
        </a:buClr>
        <a:buFont typeface="Arial" charset="0"/>
        <a:buChar char="•"/>
        <a:defRPr kern="1200">
          <a:solidFill>
            <a:schemeClr val="tx2"/>
          </a:solidFill>
          <a:latin typeface="+mn-lt"/>
          <a:ea typeface="+mn-ea"/>
          <a:cs typeface="+mn-cs"/>
        </a:defRPr>
      </a:lvl3pPr>
      <a:lvl4pPr marL="1600200" indent="-228600" algn="l" rtl="0" eaLnBrk="0" fontAlgn="base" hangingPunct="0">
        <a:spcBef>
          <a:spcPct val="20000"/>
        </a:spcBef>
        <a:spcAft>
          <a:spcPct val="0"/>
        </a:spcAft>
        <a:buClr>
          <a:srgbClr val="7EB8E7"/>
        </a:buClr>
        <a:buFont typeface="Arial" charset="0"/>
        <a:buChar char="•"/>
        <a:defRPr sz="1600" kern="1200">
          <a:solidFill>
            <a:schemeClr val="tx2"/>
          </a:solidFill>
          <a:latin typeface="+mn-lt"/>
          <a:ea typeface="+mn-ea"/>
          <a:cs typeface="+mn-cs"/>
        </a:defRPr>
      </a:lvl4pPr>
      <a:lvl5pPr marL="2057400" indent="-228600" algn="l" rtl="0" eaLnBrk="0" fontAlgn="base" hangingPunct="0">
        <a:spcBef>
          <a:spcPct val="20000"/>
        </a:spcBef>
        <a:spcAft>
          <a:spcPct val="0"/>
        </a:spcAft>
        <a:buClr>
          <a:srgbClr val="E3B651"/>
        </a:buClr>
        <a:buFont typeface="Arial" charset="0"/>
        <a:buChar char="•"/>
        <a:defRPr sz="1400" kern="120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8599" y="2924944"/>
            <a:ext cx="8686800" cy="1364481"/>
          </a:xfrm>
        </p:spPr>
        <p:txBody>
          <a:bodyPr/>
          <a:lstStyle/>
          <a:p>
            <a:pPr eaLnBrk="1" fontAlgn="auto" hangingPunct="1">
              <a:spcAft>
                <a:spcPts val="0"/>
              </a:spcAft>
              <a:defRPr/>
            </a:pPr>
            <a:r>
              <a:rPr lang="tr-TR" dirty="0" smtClean="0"/>
              <a:t>SOFTWARE ENGINEERING</a:t>
            </a:r>
            <a:endParaRPr lang="tr-TR" dirty="0"/>
          </a:p>
        </p:txBody>
      </p:sp>
      <p:sp>
        <p:nvSpPr>
          <p:cNvPr id="2" name="Subtitle 1"/>
          <p:cNvSpPr>
            <a:spLocks noGrp="1"/>
          </p:cNvSpPr>
          <p:nvPr>
            <p:ph type="subTitle" idx="1"/>
          </p:nvPr>
        </p:nvSpPr>
        <p:spPr>
          <a:extLst/>
        </p:spPr>
        <p:txBody>
          <a:bodyPr rtlCol="0">
            <a:noAutofit/>
          </a:bodyPr>
          <a:lstStyle/>
          <a:p>
            <a:pPr eaLnBrk="1" fontAlgn="auto" hangingPunct="1">
              <a:spcAft>
                <a:spcPts val="0"/>
              </a:spcAft>
              <a:buFont typeface="Wingdings" pitchFamily="2" charset="2"/>
              <a:buNone/>
              <a:defRPr/>
            </a:pPr>
            <a:r>
              <a:rPr lang="tr-TR" dirty="0" err="1"/>
              <a:t>Week</a:t>
            </a:r>
            <a:r>
              <a:rPr lang="tr-TR" dirty="0"/>
              <a:t> 7</a:t>
            </a:r>
          </a:p>
          <a:p>
            <a:pPr eaLnBrk="1" fontAlgn="auto" hangingPunct="1">
              <a:spcAft>
                <a:spcPts val="0"/>
              </a:spcAft>
              <a:buFont typeface="Wingdings" pitchFamily="2" charset="2"/>
              <a:buNone/>
              <a:defRPr/>
            </a:pPr>
            <a:r>
              <a:rPr lang="tr-TR" dirty="0" smtClean="0"/>
              <a:t>Software Architecture </a:t>
            </a:r>
            <a:r>
              <a:rPr lang="tr-TR" dirty="0" err="1" smtClean="0"/>
              <a:t>and</a:t>
            </a:r>
            <a:r>
              <a:rPr lang="tr-TR" dirty="0" smtClean="0"/>
              <a:t> High Level Design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256" y="116632"/>
            <a:ext cx="2134012" cy="126887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altLang="en-US" sz="4800" dirty="0" smtClean="0"/>
              <a:t>Architecture</a:t>
            </a:r>
            <a:r>
              <a:rPr lang="en-GB" altLang="en-US" sz="4800" dirty="0" smtClean="0"/>
              <a:t> Models</a:t>
            </a:r>
            <a:endParaRPr lang="en-GB" altLang="en-US" sz="4800" dirty="0"/>
          </a:p>
        </p:txBody>
      </p:sp>
      <p:sp>
        <p:nvSpPr>
          <p:cNvPr id="23554" name="Text Placeholder 5"/>
          <p:cNvSpPr>
            <a:spLocks noGrp="1"/>
          </p:cNvSpPr>
          <p:nvPr>
            <p:ph type="body" idx="1"/>
          </p:nvPr>
        </p:nvSpPr>
        <p:spPr>
          <a:xfrm>
            <a:off x="571500" y="4800600"/>
            <a:ext cx="8001000" cy="549275"/>
          </a:xfrm>
        </p:spPr>
        <p:txBody>
          <a:bodyPr/>
          <a:lstStyle/>
          <a:p>
            <a:pPr eaLnBrk="1" hangingPunct="1"/>
            <a:endParaRPr lang="tr-TR" altLang="en-US"/>
          </a:p>
        </p:txBody>
      </p:sp>
      <p:sp>
        <p:nvSpPr>
          <p:cNvPr id="7" name="Footer Placeholder 6"/>
          <p:cNvSpPr>
            <a:spLocks noGrp="1"/>
          </p:cNvSpPr>
          <p:nvPr>
            <p:ph type="ftr" sz="quarter" idx="11"/>
          </p:nvPr>
        </p:nvSpPr>
        <p:spPr/>
        <p:txBody>
          <a:bodyPr/>
          <a:lstStyle/>
          <a:p>
            <a:pPr>
              <a:defRPr/>
            </a:pPr>
            <a:r>
              <a:rPr lang="tr-TR" dirty="0"/>
              <a:t>Analysis</a:t>
            </a:r>
            <a:endParaRPr lang="en-US" dirty="0"/>
          </a:p>
        </p:txBody>
      </p:sp>
      <p:sp>
        <p:nvSpPr>
          <p:cNvPr id="8" name="TextBox 7"/>
          <p:cNvSpPr txBox="1">
            <a:spLocks noChangeArrowheads="1"/>
          </p:cNvSpPr>
          <p:nvPr/>
        </p:nvSpPr>
        <p:spPr bwMode="auto">
          <a:xfrm>
            <a:off x="107950" y="188913"/>
            <a:ext cx="5327650" cy="646331"/>
          </a:xfrm>
          <a:prstGeom prst="rect">
            <a:avLst/>
          </a:prstGeom>
          <a:gradFill rotWithShape="1">
            <a:gsLst>
              <a:gs pos="0">
                <a:srgbClr val="ECC16E"/>
              </a:gs>
              <a:gs pos="47501">
                <a:srgbClr val="F6DDB9"/>
              </a:gs>
              <a:gs pos="58501">
                <a:srgbClr val="F6DDB9"/>
              </a:gs>
              <a:gs pos="100000">
                <a:srgbClr val="ECC16E"/>
              </a:gs>
            </a:gsLst>
            <a:lin ang="3600000" scaled="1"/>
          </a:gradFill>
          <a:ln w="10000">
            <a:solidFill>
              <a:srgbClr val="E3B651"/>
            </a:solidFill>
            <a:miter lim="800000"/>
            <a:headEnd/>
            <a:tailEnd/>
          </a:ln>
          <a:effectLst>
            <a:outerShdw blurRad="63500" dist="25400" dir="3599997" algn="r" rotWithShape="0">
              <a:srgbClr val="000000">
                <a:alpha val="29999"/>
              </a:srgbClr>
            </a:outerShdw>
          </a:effec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Bodoni MT Condensed" charset="0"/>
              <a:buAutoNum type="arabicPeriod"/>
              <a:defRPr/>
            </a:pPr>
            <a:r>
              <a:rPr lang="tr-TR" altLang="en-US" dirty="0" err="1">
                <a:solidFill>
                  <a:srgbClr val="000000"/>
                </a:solidFill>
                <a:latin typeface="Franklin Gothic Book" charset="0"/>
              </a:rPr>
              <a:t>Architectural</a:t>
            </a:r>
            <a:r>
              <a:rPr lang="tr-TR" altLang="en-US" dirty="0">
                <a:solidFill>
                  <a:srgbClr val="000000"/>
                </a:solidFill>
                <a:latin typeface="Franklin Gothic Book" charset="0"/>
              </a:rPr>
              <a:t> Design of Software</a:t>
            </a:r>
          </a:p>
          <a:p>
            <a:pPr eaLnBrk="1" hangingPunct="1">
              <a:buFont typeface="Bodoni MT Condensed" charset="0"/>
              <a:buAutoNum type="arabicPeriod"/>
              <a:defRPr/>
            </a:pPr>
            <a:r>
              <a:rPr lang="tr-TR" altLang="en-US" dirty="0" smtClean="0">
                <a:solidFill>
                  <a:srgbClr val="000000"/>
                </a:solidFill>
                <a:latin typeface="Franklin Gothic Book" charset="0"/>
              </a:rPr>
              <a:t>Architecture </a:t>
            </a:r>
            <a:r>
              <a:rPr lang="tr-TR" altLang="en-US" dirty="0" err="1" smtClean="0">
                <a:solidFill>
                  <a:srgbClr val="000000"/>
                </a:solidFill>
                <a:latin typeface="Franklin Gothic Book" charset="0"/>
              </a:rPr>
              <a:t>Models</a:t>
            </a:r>
            <a:endParaRPr lang="en-US" altLang="en-US" dirty="0">
              <a:solidFill>
                <a:srgbClr val="000000"/>
              </a:solidFill>
              <a:latin typeface="Franklin Gothic Book"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536263"/>
            <a:ext cx="3571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a:xfrm>
            <a:off x="4004047" y="4389438"/>
            <a:ext cx="1216025" cy="365125"/>
          </a:xfrm>
        </p:spPr>
        <p:txBody>
          <a:bodyPr rtlCol="0"/>
          <a:lstStyle/>
          <a:p>
            <a:pPr fontAlgn="auto">
              <a:spcBef>
                <a:spcPts val="0"/>
              </a:spcBef>
              <a:spcAft>
                <a:spcPts val="0"/>
              </a:spcAft>
              <a:defRPr/>
            </a:pPr>
            <a:r>
              <a:rPr lang="tr-TR" dirty="0" smtClean="0">
                <a:latin typeface="+mn-lt"/>
              </a:rPr>
              <a:t>7.2</a:t>
            </a:r>
            <a:endParaRPr lang="en-US" dirty="0">
              <a:latin typeface="+mn-lt"/>
            </a:endParaRPr>
          </a:p>
        </p:txBody>
      </p:sp>
    </p:spTree>
    <p:extLst>
      <p:ext uri="{BB962C8B-B14F-4D97-AF65-F5344CB8AC3E}">
        <p14:creationId xmlns:p14="http://schemas.microsoft.com/office/powerpoint/2010/main" val="753668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500" decel="50000" fill="hold">
                                          <p:stCondLst>
                                            <p:cond delay="0"/>
                                          </p:stCondLst>
                                        </p:cTn>
                                        <p:tgtEl>
                                          <p:spTgt spid="307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gtEl>
                                        <p:attrNameLst>
                                          <p:attrName>ppt_w</p:attrName>
                                        </p:attrNameLst>
                                      </p:cBhvr>
                                      <p:tavLst>
                                        <p:tav tm="0">
                                          <p:val>
                                            <p:strVal val="#ppt_w*.05"/>
                                          </p:val>
                                        </p:tav>
                                        <p:tav tm="100000">
                                          <p:val>
                                            <p:strVal val="#ppt_w"/>
                                          </p:val>
                                        </p:tav>
                                      </p:tavLst>
                                    </p:anim>
                                    <p:anim calcmode="lin" valueType="num">
                                      <p:cBhvr>
                                        <p:cTn id="10" dur="1000" fill="hold"/>
                                        <p:tgtEl>
                                          <p:spTgt spid="307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tr-TR" dirty="0" err="1" smtClean="0"/>
              <a:t>Architectural</a:t>
            </a:r>
            <a:r>
              <a:rPr lang="tr-TR" dirty="0" smtClean="0"/>
              <a:t> model </a:t>
            </a:r>
            <a:r>
              <a:rPr lang="tr-TR" dirty="0" err="1" smtClean="0"/>
              <a:t>decisions</a:t>
            </a:r>
            <a:endParaRPr lang="en-GB" dirty="0"/>
          </a:p>
        </p:txBody>
      </p:sp>
      <p:sp>
        <p:nvSpPr>
          <p:cNvPr id="7" name="Content Placeholder 6"/>
          <p:cNvSpPr>
            <a:spLocks noGrp="1"/>
          </p:cNvSpPr>
          <p:nvPr>
            <p:ph idx="1"/>
          </p:nvPr>
        </p:nvSpPr>
        <p:spPr/>
        <p:txBody>
          <a:bodyPr/>
          <a:lstStyle/>
          <a:p>
            <a:r>
              <a:rPr lang="tr-TR" dirty="0" smtClean="0"/>
              <a:t>I</a:t>
            </a:r>
            <a:r>
              <a:rPr lang="en-US" dirty="0"/>
              <a:t>s there a generic application architecture that can be used?</a:t>
            </a:r>
          </a:p>
          <a:p>
            <a:r>
              <a:rPr lang="en-US" dirty="0" smtClean="0"/>
              <a:t>How </a:t>
            </a:r>
            <a:r>
              <a:rPr lang="en-US" dirty="0"/>
              <a:t>will the system be distributed?</a:t>
            </a:r>
          </a:p>
          <a:p>
            <a:r>
              <a:rPr lang="en-US" dirty="0" smtClean="0"/>
              <a:t>What </a:t>
            </a:r>
            <a:r>
              <a:rPr lang="en-US" dirty="0"/>
              <a:t>architectural styles are appropriate?</a:t>
            </a:r>
          </a:p>
          <a:p>
            <a:r>
              <a:rPr lang="en-US" dirty="0" smtClean="0"/>
              <a:t>What </a:t>
            </a:r>
            <a:r>
              <a:rPr lang="en-US" dirty="0"/>
              <a:t>approach will be used to structure the system?</a:t>
            </a:r>
          </a:p>
          <a:p>
            <a:r>
              <a:rPr lang="en-US" dirty="0" smtClean="0"/>
              <a:t>How </a:t>
            </a:r>
            <a:r>
              <a:rPr lang="en-US" dirty="0"/>
              <a:t>will the system be decomposed into modules?</a:t>
            </a:r>
          </a:p>
          <a:p>
            <a:r>
              <a:rPr lang="en-US" dirty="0" smtClean="0"/>
              <a:t>What </a:t>
            </a:r>
            <a:r>
              <a:rPr lang="en-US" dirty="0"/>
              <a:t>control strategy should be used?</a:t>
            </a:r>
          </a:p>
          <a:p>
            <a:r>
              <a:rPr lang="en-US" dirty="0" smtClean="0"/>
              <a:t>How </a:t>
            </a:r>
            <a:r>
              <a:rPr lang="en-US" dirty="0"/>
              <a:t>will the architectural design be evaluated?</a:t>
            </a:r>
          </a:p>
          <a:p>
            <a:r>
              <a:rPr lang="en-US" dirty="0" smtClean="0"/>
              <a:t>How </a:t>
            </a:r>
            <a:r>
              <a:rPr lang="en-US" dirty="0"/>
              <a:t>should the architecture be documented?</a:t>
            </a:r>
            <a:endParaRPr lang="en-GB" dirty="0"/>
          </a:p>
        </p:txBody>
      </p:sp>
      <p:sp>
        <p:nvSpPr>
          <p:cNvPr id="4" name="Footer Placeholder 3"/>
          <p:cNvSpPr>
            <a:spLocks noGrp="1"/>
          </p:cNvSpPr>
          <p:nvPr>
            <p:ph type="ftr" sz="quarter" idx="11"/>
          </p:nvPr>
        </p:nvSpPr>
        <p:spPr/>
        <p:txBody>
          <a:bodyPr/>
          <a:lstStyle/>
          <a:p>
            <a:pPr>
              <a:defRPr/>
            </a:pPr>
            <a:r>
              <a:rPr lang="en-US" smtClean="0"/>
              <a:t>Software Processes and Process Models</a:t>
            </a:r>
            <a:endParaRPr lang="en-US" dirty="0"/>
          </a:p>
        </p:txBody>
      </p:sp>
      <p:sp>
        <p:nvSpPr>
          <p:cNvPr id="5" name="Slide Number Placeholder 4"/>
          <p:cNvSpPr>
            <a:spLocks noGrp="1"/>
          </p:cNvSpPr>
          <p:nvPr>
            <p:ph type="sldNum" sz="quarter" idx="12"/>
          </p:nvPr>
        </p:nvSpPr>
        <p:spPr/>
        <p:txBody>
          <a:bodyPr/>
          <a:lstStyle/>
          <a:p>
            <a:pPr>
              <a:defRPr/>
            </a:pPr>
            <a:fld id="{77CF00C7-AF7E-3B44-A76B-08E8A4132842}" type="slidenum">
              <a:rPr lang="en-US" altLang="en-US" smtClean="0"/>
              <a:pPr>
                <a:defRPr/>
              </a:pPr>
              <a:t>11</a:t>
            </a:fld>
            <a:endParaRPr lang="en-US" altLang="en-US"/>
          </a:p>
        </p:txBody>
      </p:sp>
    </p:spTree>
    <p:extLst>
      <p:ext uri="{BB962C8B-B14F-4D97-AF65-F5344CB8AC3E}">
        <p14:creationId xmlns:p14="http://schemas.microsoft.com/office/powerpoint/2010/main" val="1644953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normAutofit fontScale="90000"/>
          </a:bodyPr>
          <a:lstStyle/>
          <a:p>
            <a:r>
              <a:rPr lang="tr-TR" altLang="en-US" dirty="0" smtClean="0"/>
              <a:t>Architecture </a:t>
            </a:r>
            <a:r>
              <a:rPr lang="tr-TR" altLang="en-US" dirty="0" err="1" smtClean="0"/>
              <a:t>Models</a:t>
            </a:r>
            <a:endParaRPr lang="en-GB" altLang="en-US" dirty="0"/>
          </a:p>
        </p:txBody>
      </p:sp>
      <p:sp>
        <p:nvSpPr>
          <p:cNvPr id="13315" name="Rectangle 3"/>
          <p:cNvSpPr>
            <a:spLocks noGrp="1" noChangeArrowheads="1"/>
          </p:cNvSpPr>
          <p:nvPr>
            <p:ph type="body" idx="1"/>
          </p:nvPr>
        </p:nvSpPr>
        <p:spPr>
          <a:noFill/>
          <a:ln/>
        </p:spPr>
        <p:txBody>
          <a:bodyPr lIns="90487" tIns="44450" rIns="90487" bIns="44450"/>
          <a:lstStyle/>
          <a:p>
            <a:pPr>
              <a:lnSpc>
                <a:spcPct val="90000"/>
              </a:lnSpc>
            </a:pPr>
            <a:r>
              <a:rPr lang="tr-TR" altLang="en-US" dirty="0" err="1"/>
              <a:t>Repository</a:t>
            </a:r>
            <a:endParaRPr lang="tr-TR" altLang="en-US" dirty="0"/>
          </a:p>
          <a:p>
            <a:pPr>
              <a:lnSpc>
                <a:spcPct val="90000"/>
              </a:lnSpc>
            </a:pPr>
            <a:r>
              <a:rPr lang="tr-TR" altLang="en-US" dirty="0" err="1"/>
              <a:t>Pipe</a:t>
            </a:r>
            <a:r>
              <a:rPr lang="tr-TR" altLang="en-US" dirty="0"/>
              <a:t> </a:t>
            </a:r>
            <a:r>
              <a:rPr lang="tr-TR" altLang="en-US" dirty="0" err="1"/>
              <a:t>and</a:t>
            </a:r>
            <a:r>
              <a:rPr lang="tr-TR" altLang="en-US" dirty="0"/>
              <a:t> </a:t>
            </a:r>
            <a:r>
              <a:rPr lang="tr-TR" altLang="en-US" dirty="0" err="1"/>
              <a:t>Filter</a:t>
            </a:r>
            <a:endParaRPr lang="tr-TR" altLang="en-US" dirty="0"/>
          </a:p>
          <a:p>
            <a:pPr>
              <a:lnSpc>
                <a:spcPct val="90000"/>
              </a:lnSpc>
            </a:pPr>
            <a:r>
              <a:rPr lang="tr-TR" altLang="en-US" dirty="0" err="1"/>
              <a:t>Event-driven</a:t>
            </a:r>
            <a:r>
              <a:rPr lang="tr-TR" altLang="en-US" dirty="0"/>
              <a:t> / </a:t>
            </a:r>
            <a:r>
              <a:rPr lang="tr-TR" altLang="en-US" dirty="0" err="1"/>
              <a:t>Asynchronous</a:t>
            </a:r>
            <a:endParaRPr lang="tr-TR" altLang="en-US" dirty="0"/>
          </a:p>
          <a:p>
            <a:pPr>
              <a:lnSpc>
                <a:spcPct val="90000"/>
              </a:lnSpc>
            </a:pPr>
            <a:endParaRPr lang="tr-TR" altLang="en-US" dirty="0" smtClean="0"/>
          </a:p>
          <a:p>
            <a:pPr>
              <a:lnSpc>
                <a:spcPct val="90000"/>
              </a:lnSpc>
            </a:pPr>
            <a:r>
              <a:rPr lang="tr-TR" altLang="en-US" dirty="0" smtClean="0"/>
              <a:t>Client Server</a:t>
            </a:r>
            <a:endParaRPr lang="tr-TR" altLang="en-US" dirty="0"/>
          </a:p>
          <a:p>
            <a:pPr>
              <a:lnSpc>
                <a:spcPct val="90000"/>
              </a:lnSpc>
            </a:pPr>
            <a:r>
              <a:rPr lang="tr-TR" altLang="en-US" dirty="0"/>
              <a:t>P2P</a:t>
            </a:r>
          </a:p>
          <a:p>
            <a:pPr>
              <a:lnSpc>
                <a:spcPct val="90000"/>
              </a:lnSpc>
            </a:pPr>
            <a:endParaRPr lang="tr-TR" altLang="en-US" dirty="0" smtClean="0"/>
          </a:p>
          <a:p>
            <a:pPr>
              <a:lnSpc>
                <a:spcPct val="90000"/>
              </a:lnSpc>
            </a:pPr>
            <a:r>
              <a:rPr lang="tr-TR" altLang="en-US" dirty="0" err="1" smtClean="0"/>
              <a:t>Layered</a:t>
            </a:r>
            <a:r>
              <a:rPr lang="tr-TR" altLang="en-US" dirty="0" smtClean="0"/>
              <a:t> </a:t>
            </a:r>
          </a:p>
          <a:p>
            <a:pPr>
              <a:lnSpc>
                <a:spcPct val="90000"/>
              </a:lnSpc>
            </a:pPr>
            <a:r>
              <a:rPr lang="tr-TR" altLang="en-US" dirty="0" smtClean="0"/>
              <a:t>MVC</a:t>
            </a:r>
            <a:endParaRPr lang="tr-TR" altLang="en-US" dirty="0"/>
          </a:p>
          <a:p>
            <a:pPr>
              <a:lnSpc>
                <a:spcPct val="90000"/>
              </a:lnSpc>
            </a:pPr>
            <a:r>
              <a:rPr lang="tr-TR" altLang="en-US" dirty="0"/>
              <a:t>Service </a:t>
            </a:r>
            <a:r>
              <a:rPr lang="tr-TR" altLang="en-US" dirty="0" err="1" smtClean="0"/>
              <a:t>Oriented</a:t>
            </a:r>
            <a:endParaRPr lang="tr-TR" altLang="en-US" dirty="0" smtClean="0"/>
          </a:p>
          <a:p>
            <a:pPr>
              <a:lnSpc>
                <a:spcPct val="90000"/>
              </a:lnSpc>
            </a:pPr>
            <a:r>
              <a:rPr lang="tr-TR" altLang="en-US" dirty="0" err="1" smtClean="0"/>
              <a:t>Microservices</a:t>
            </a:r>
            <a:endParaRPr lang="en-GB" altLang="en-US" dirty="0"/>
          </a:p>
        </p:txBody>
      </p:sp>
    </p:spTree>
    <p:extLst>
      <p:ext uri="{BB962C8B-B14F-4D97-AF65-F5344CB8AC3E}">
        <p14:creationId xmlns:p14="http://schemas.microsoft.com/office/powerpoint/2010/main" val="288371733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normAutofit fontScale="90000"/>
          </a:bodyPr>
          <a:lstStyle/>
          <a:p>
            <a:r>
              <a:rPr lang="en-GB" altLang="en-US"/>
              <a:t>The repository model</a:t>
            </a:r>
          </a:p>
        </p:txBody>
      </p:sp>
      <p:sp>
        <p:nvSpPr>
          <p:cNvPr id="13315" name="Rectangle 3"/>
          <p:cNvSpPr>
            <a:spLocks noGrp="1" noChangeArrowheads="1"/>
          </p:cNvSpPr>
          <p:nvPr>
            <p:ph type="body" idx="1"/>
          </p:nvPr>
        </p:nvSpPr>
        <p:spPr>
          <a:noFill/>
          <a:ln/>
        </p:spPr>
        <p:txBody>
          <a:bodyPr lIns="90487" tIns="44450" rIns="90487" bIns="44450"/>
          <a:lstStyle/>
          <a:p>
            <a:pPr>
              <a:lnSpc>
                <a:spcPct val="90000"/>
              </a:lnSpc>
            </a:pPr>
            <a:r>
              <a:rPr lang="en-GB" altLang="en-US" dirty="0"/>
              <a:t>Sub-systems must exchange data. This may be done in two ways:</a:t>
            </a:r>
          </a:p>
          <a:p>
            <a:pPr lvl="1">
              <a:lnSpc>
                <a:spcPct val="90000"/>
              </a:lnSpc>
            </a:pPr>
            <a:r>
              <a:rPr lang="en-GB" altLang="en-US" dirty="0"/>
              <a:t>Shared data is held in a central database or repository and may be accessed by all sub-systems: </a:t>
            </a:r>
            <a:r>
              <a:rPr lang="en-GB" altLang="en-US" b="1" i="1" dirty="0"/>
              <a:t>the repository model</a:t>
            </a:r>
            <a:r>
              <a:rPr lang="en-GB" altLang="en-US" dirty="0"/>
              <a:t>;</a:t>
            </a:r>
          </a:p>
          <a:p>
            <a:pPr lvl="1">
              <a:lnSpc>
                <a:spcPct val="90000"/>
              </a:lnSpc>
            </a:pPr>
            <a:r>
              <a:rPr lang="en-GB" altLang="en-US" dirty="0"/>
              <a:t>Each sub-system maintains its own database and passes data explicitly to other sub-systems.</a:t>
            </a:r>
          </a:p>
          <a:p>
            <a:pPr>
              <a:lnSpc>
                <a:spcPct val="90000"/>
              </a:lnSpc>
            </a:pPr>
            <a:r>
              <a:rPr lang="en-GB" altLang="en-US" dirty="0"/>
              <a:t>When large amounts of data are to be shared, the repository model of sharing is most commonly used.</a:t>
            </a:r>
          </a:p>
        </p:txBody>
      </p:sp>
    </p:spTree>
    <p:extLst>
      <p:ext uri="{BB962C8B-B14F-4D97-AF65-F5344CB8AC3E}">
        <p14:creationId xmlns:p14="http://schemas.microsoft.com/office/powerpoint/2010/main" val="179849092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lIns="90487" tIns="44450" rIns="90487" bIns="44450">
            <a:normAutofit fontScale="90000"/>
          </a:bodyPr>
          <a:lstStyle/>
          <a:p>
            <a:r>
              <a:rPr lang="en-GB" altLang="en-US"/>
              <a:t>CASE toolset architecture</a:t>
            </a:r>
          </a:p>
        </p:txBody>
      </p:sp>
      <p:sp>
        <p:nvSpPr>
          <p:cNvPr id="14340" name="Rectangle 4"/>
          <p:cNvSpPr>
            <a:spLocks noChangeArrowheads="1"/>
          </p:cNvSpPr>
          <p:nvPr/>
        </p:nvSpPr>
        <p:spPr bwMode="auto">
          <a:xfrm>
            <a:off x="304800" y="1600200"/>
            <a:ext cx="8458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73914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59452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487" tIns="44450" rIns="90487" bIns="44450">
            <a:normAutofit fontScale="90000"/>
          </a:bodyPr>
          <a:lstStyle/>
          <a:p>
            <a:r>
              <a:rPr lang="en-GB" altLang="en-US"/>
              <a:t>Repository model characteristics</a:t>
            </a:r>
          </a:p>
        </p:txBody>
      </p:sp>
      <p:sp>
        <p:nvSpPr>
          <p:cNvPr id="15363" name="Rectangle 3"/>
          <p:cNvSpPr>
            <a:spLocks noGrp="1" noChangeArrowheads="1"/>
          </p:cNvSpPr>
          <p:nvPr>
            <p:ph type="body" idx="1"/>
          </p:nvPr>
        </p:nvSpPr>
        <p:spPr>
          <a:noFill/>
          <a:ln/>
        </p:spPr>
        <p:txBody>
          <a:bodyPr lIns="90487" tIns="44450" rIns="90487" bIns="44450"/>
          <a:lstStyle/>
          <a:p>
            <a:pPr>
              <a:lnSpc>
                <a:spcPct val="90000"/>
              </a:lnSpc>
            </a:pPr>
            <a:r>
              <a:rPr lang="en-GB" altLang="en-US" sz="2000" dirty="0"/>
              <a:t>Advantages</a:t>
            </a:r>
          </a:p>
          <a:p>
            <a:pPr lvl="1">
              <a:lnSpc>
                <a:spcPct val="90000"/>
              </a:lnSpc>
            </a:pPr>
            <a:r>
              <a:rPr lang="en-GB" altLang="en-US" sz="1800" dirty="0"/>
              <a:t>Efficient way to share large amounts of data;</a:t>
            </a:r>
          </a:p>
          <a:p>
            <a:pPr lvl="1">
              <a:lnSpc>
                <a:spcPct val="90000"/>
              </a:lnSpc>
            </a:pPr>
            <a:r>
              <a:rPr lang="en-GB" altLang="en-US" sz="1800" dirty="0"/>
              <a:t>Sub-systems need not be concerned with how data is produced;</a:t>
            </a:r>
          </a:p>
          <a:p>
            <a:pPr lvl="1">
              <a:lnSpc>
                <a:spcPct val="90000"/>
              </a:lnSpc>
            </a:pPr>
            <a:r>
              <a:rPr lang="en-GB" altLang="en-US" sz="1800" dirty="0"/>
              <a:t>Centralised management e.g. backup, security, etc.</a:t>
            </a:r>
          </a:p>
          <a:p>
            <a:pPr lvl="1">
              <a:lnSpc>
                <a:spcPct val="90000"/>
              </a:lnSpc>
            </a:pPr>
            <a:r>
              <a:rPr lang="en-GB" altLang="en-US" sz="1800" dirty="0"/>
              <a:t>Sharing model is published as the repository schema: </a:t>
            </a:r>
            <a:r>
              <a:rPr lang="en-GB" altLang="en-US" sz="1800" b="1" i="1" dirty="0"/>
              <a:t>easy integration</a:t>
            </a:r>
            <a:r>
              <a:rPr lang="en-GB" altLang="en-US" sz="1800" dirty="0"/>
              <a:t>;</a:t>
            </a:r>
          </a:p>
          <a:p>
            <a:pPr>
              <a:lnSpc>
                <a:spcPct val="90000"/>
              </a:lnSpc>
            </a:pPr>
            <a:r>
              <a:rPr lang="en-GB" altLang="en-US" sz="2000" dirty="0"/>
              <a:t>Disadvantages</a:t>
            </a:r>
          </a:p>
          <a:p>
            <a:pPr lvl="1">
              <a:lnSpc>
                <a:spcPct val="90000"/>
              </a:lnSpc>
            </a:pPr>
            <a:r>
              <a:rPr lang="en-GB" altLang="en-US" sz="1800" dirty="0"/>
              <a:t>Sub-systems must agree on a repository data model. Inevitably a compromise;</a:t>
            </a:r>
          </a:p>
          <a:p>
            <a:pPr lvl="1">
              <a:lnSpc>
                <a:spcPct val="90000"/>
              </a:lnSpc>
            </a:pPr>
            <a:r>
              <a:rPr lang="en-GB" altLang="en-US" sz="1800" dirty="0"/>
              <a:t>Data evolution is difficult and expensive: </a:t>
            </a:r>
            <a:r>
              <a:rPr lang="en-GB" altLang="en-US" sz="1800" b="1" i="1" dirty="0"/>
              <a:t>e.g., changing the data model is expensive or even </a:t>
            </a:r>
            <a:r>
              <a:rPr lang="en-GB" altLang="en-US" sz="1800" b="1" i="1" dirty="0" err="1" smtClean="0"/>
              <a:t>impossib</a:t>
            </a:r>
            <a:r>
              <a:rPr lang="tr-TR" altLang="en-US" sz="1800" b="1" i="1" dirty="0" smtClean="0"/>
              <a:t>le</a:t>
            </a:r>
            <a:r>
              <a:rPr lang="en-GB" altLang="en-US" sz="1800" dirty="0" smtClean="0"/>
              <a:t>;</a:t>
            </a:r>
            <a:endParaRPr lang="en-GB" altLang="en-US" sz="1800" dirty="0"/>
          </a:p>
          <a:p>
            <a:pPr lvl="1">
              <a:lnSpc>
                <a:spcPct val="90000"/>
              </a:lnSpc>
            </a:pPr>
            <a:r>
              <a:rPr lang="en-GB" altLang="en-US" sz="1800" dirty="0"/>
              <a:t>No scope for specific management policies: </a:t>
            </a:r>
            <a:r>
              <a:rPr lang="en-GB" altLang="en-US" sz="1800" b="1" i="1" dirty="0"/>
              <a:t>sub-systems may have </a:t>
            </a:r>
            <a:r>
              <a:rPr lang="en-GB" altLang="en-US" sz="1800" b="1" i="1" dirty="0" smtClean="0"/>
              <a:t>different</a:t>
            </a:r>
            <a:r>
              <a:rPr lang="tr-TR" altLang="en-US" sz="1800" b="1" i="1" dirty="0" smtClean="0"/>
              <a:t> </a:t>
            </a:r>
            <a:r>
              <a:rPr lang="en-GB" altLang="en-US" sz="1800" b="1" i="1" dirty="0" smtClean="0"/>
              <a:t>requirements </a:t>
            </a:r>
            <a:r>
              <a:rPr lang="en-GB" altLang="en-US" sz="1800" b="1" i="1" dirty="0"/>
              <a:t>for security, backup, etc. …</a:t>
            </a:r>
          </a:p>
          <a:p>
            <a:pPr lvl="1">
              <a:lnSpc>
                <a:spcPct val="90000"/>
              </a:lnSpc>
            </a:pPr>
            <a:r>
              <a:rPr lang="en-GB" altLang="en-US" sz="1800" dirty="0"/>
              <a:t>Difficult to distribute efficiently.</a:t>
            </a:r>
          </a:p>
        </p:txBody>
      </p:sp>
    </p:spTree>
    <p:extLst>
      <p:ext uri="{BB962C8B-B14F-4D97-AF65-F5344CB8AC3E}">
        <p14:creationId xmlns:p14="http://schemas.microsoft.com/office/powerpoint/2010/main" val="188000107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normAutofit fontScale="90000"/>
          </a:bodyPr>
          <a:lstStyle/>
          <a:p>
            <a:r>
              <a:rPr lang="tr-TR" altLang="en-US" dirty="0" err="1" smtClean="0"/>
              <a:t>Pipe</a:t>
            </a:r>
            <a:r>
              <a:rPr lang="tr-TR" altLang="en-US" dirty="0" smtClean="0"/>
              <a:t> </a:t>
            </a:r>
            <a:r>
              <a:rPr lang="tr-TR" altLang="en-US" dirty="0" err="1" smtClean="0"/>
              <a:t>and</a:t>
            </a:r>
            <a:r>
              <a:rPr lang="tr-TR" altLang="en-US" dirty="0" smtClean="0"/>
              <a:t> </a:t>
            </a:r>
            <a:r>
              <a:rPr lang="tr-TR" altLang="en-US" dirty="0" err="1" smtClean="0"/>
              <a:t>Filter</a:t>
            </a:r>
            <a:r>
              <a:rPr lang="tr-TR" altLang="en-US" dirty="0" smtClean="0"/>
              <a:t> </a:t>
            </a:r>
            <a:r>
              <a:rPr lang="en-GB" altLang="en-US" dirty="0" smtClean="0"/>
              <a:t>model</a:t>
            </a:r>
            <a:endParaRPr lang="en-GB" altLang="en-US" dirty="0"/>
          </a:p>
        </p:txBody>
      </p:sp>
      <p:sp>
        <p:nvSpPr>
          <p:cNvPr id="13315" name="Rectangle 3"/>
          <p:cNvSpPr>
            <a:spLocks noGrp="1" noChangeArrowheads="1"/>
          </p:cNvSpPr>
          <p:nvPr>
            <p:ph type="body" idx="1"/>
          </p:nvPr>
        </p:nvSpPr>
        <p:spPr>
          <a:noFill/>
          <a:ln/>
        </p:spPr>
        <p:txBody>
          <a:bodyPr lIns="90487" tIns="44450" rIns="90487" bIns="44450"/>
          <a:lstStyle/>
          <a:p>
            <a:pPr>
              <a:lnSpc>
                <a:spcPct val="90000"/>
              </a:lnSpc>
            </a:pPr>
            <a:r>
              <a:rPr lang="en-US" dirty="0"/>
              <a:t>This approach lays emphasis on the incremental transformation of data by successive </a:t>
            </a:r>
            <a:r>
              <a:rPr lang="en-US" dirty="0" smtClean="0"/>
              <a:t>component</a:t>
            </a:r>
            <a:r>
              <a:rPr lang="tr-TR" dirty="0" smtClean="0"/>
              <a:t>.</a:t>
            </a:r>
          </a:p>
          <a:p>
            <a:pPr>
              <a:lnSpc>
                <a:spcPct val="90000"/>
              </a:lnSpc>
            </a:pPr>
            <a:r>
              <a:rPr lang="en-US" dirty="0"/>
              <a:t>The connections between modules are </a:t>
            </a:r>
            <a:r>
              <a:rPr lang="tr-TR" dirty="0" err="1" smtClean="0"/>
              <a:t>represented</a:t>
            </a:r>
            <a:r>
              <a:rPr lang="tr-TR" dirty="0" smtClean="0"/>
              <a:t> as a </a:t>
            </a:r>
            <a:r>
              <a:rPr lang="en-US" dirty="0" smtClean="0"/>
              <a:t>data </a:t>
            </a:r>
            <a:r>
              <a:rPr lang="en-US" dirty="0"/>
              <a:t>stream which is first-in/first-out buffer that can be stream of bytes, characters, or any other type of such kind </a:t>
            </a:r>
            <a:endParaRPr lang="tr-TR" dirty="0" smtClean="0"/>
          </a:p>
          <a:p>
            <a:pPr>
              <a:lnSpc>
                <a:spcPct val="90000"/>
              </a:lnSpc>
            </a:pPr>
            <a:r>
              <a:rPr lang="en-US" dirty="0"/>
              <a:t>A filter is an independent data stream transformer or stream transducers. It transforms the data of the input data stream, processes it, and writes the transformed data stream over a pipe for the next filter to process. </a:t>
            </a:r>
            <a:endParaRPr lang="tr-TR" dirty="0" smtClean="0"/>
          </a:p>
          <a:p>
            <a:pPr>
              <a:lnSpc>
                <a:spcPct val="90000"/>
              </a:lnSpc>
            </a:pPr>
            <a:r>
              <a:rPr lang="en-US" dirty="0"/>
              <a:t>Pipes are stateless and they carry binary or character stream which exist between two filters. It can move a data stream from one filter to another</a:t>
            </a:r>
            <a:endParaRPr lang="tr-TR" dirty="0" smtClean="0"/>
          </a:p>
          <a:p>
            <a:pPr>
              <a:lnSpc>
                <a:spcPct val="90000"/>
              </a:lnSpc>
            </a:pPr>
            <a:endParaRPr lang="en-GB" altLang="en-US" dirty="0"/>
          </a:p>
        </p:txBody>
      </p:sp>
    </p:spTree>
    <p:extLst>
      <p:ext uri="{BB962C8B-B14F-4D97-AF65-F5344CB8AC3E}">
        <p14:creationId xmlns:p14="http://schemas.microsoft.com/office/powerpoint/2010/main" val="377192414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lIns="90487" tIns="44450" rIns="90487" bIns="44450">
            <a:normAutofit fontScale="90000"/>
          </a:bodyPr>
          <a:lstStyle/>
          <a:p>
            <a:r>
              <a:rPr lang="tr-TR" altLang="en-US" dirty="0" err="1" smtClean="0"/>
              <a:t>Apache</a:t>
            </a:r>
            <a:r>
              <a:rPr lang="tr-TR" altLang="en-US" dirty="0" smtClean="0"/>
              <a:t> </a:t>
            </a:r>
            <a:r>
              <a:rPr lang="tr-TR" altLang="en-US" dirty="0" err="1" smtClean="0"/>
              <a:t>Storm</a:t>
            </a:r>
            <a:r>
              <a:rPr lang="tr-TR" altLang="en-US" dirty="0" smtClean="0"/>
              <a:t> Architecture</a:t>
            </a:r>
            <a:endParaRPr lang="en-GB" altLang="en-US" dirty="0"/>
          </a:p>
        </p:txBody>
      </p:sp>
      <p:pic>
        <p:nvPicPr>
          <p:cNvPr id="137218" name="Picture 2" descr="http://margus.roo.ee/wp-content/uploads/2014/04/Screen-Shot-2014-04-29-at-09.57.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15" y="1772816"/>
            <a:ext cx="7512769" cy="3715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75451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lIns="90487" tIns="44450" rIns="90487" bIns="44450">
            <a:normAutofit fontScale="90000"/>
          </a:bodyPr>
          <a:lstStyle/>
          <a:p>
            <a:r>
              <a:rPr lang="tr-TR" altLang="en-US" dirty="0" err="1" smtClean="0"/>
              <a:t>Map</a:t>
            </a:r>
            <a:r>
              <a:rPr lang="tr-TR" altLang="en-US" dirty="0" smtClean="0"/>
              <a:t> </a:t>
            </a:r>
            <a:r>
              <a:rPr lang="tr-TR" altLang="en-US" dirty="0" err="1" smtClean="0"/>
              <a:t>Reduce</a:t>
            </a:r>
            <a:r>
              <a:rPr lang="tr-TR" altLang="en-US" dirty="0" smtClean="0"/>
              <a:t> Architecture</a:t>
            </a:r>
            <a:endParaRPr lang="en-GB" altLang="en-US" dirty="0"/>
          </a:p>
        </p:txBody>
      </p:sp>
      <p:pic>
        <p:nvPicPr>
          <p:cNvPr id="138242" name="Picture 2" descr="http://devveri.com/wp-content/uploads/2012/07/mapreduce.png"/>
          <p:cNvPicPr>
            <a:picLocks noChangeAspect="1" noChangeArrowheads="1"/>
          </p:cNvPicPr>
          <p:nvPr/>
        </p:nvPicPr>
        <p:blipFill rotWithShape="1">
          <a:blip r:embed="rId3">
            <a:extLst>
              <a:ext uri="{28A0092B-C50C-407E-A947-70E740481C1C}">
                <a14:useLocalDpi xmlns:a14="http://schemas.microsoft.com/office/drawing/2010/main" val="0"/>
              </a:ext>
            </a:extLst>
          </a:blip>
          <a:srcRect t="8714"/>
          <a:stretch/>
        </p:blipFill>
        <p:spPr bwMode="auto">
          <a:xfrm>
            <a:off x="324523" y="1988840"/>
            <a:ext cx="8494953"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58360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487" tIns="44450" rIns="90487" bIns="44450">
            <a:normAutofit fontScale="90000"/>
          </a:bodyPr>
          <a:lstStyle/>
          <a:p>
            <a:r>
              <a:rPr lang="tr-TR" altLang="en-US" dirty="0" err="1"/>
              <a:t>Pipe</a:t>
            </a:r>
            <a:r>
              <a:rPr lang="tr-TR" altLang="en-US" dirty="0"/>
              <a:t> </a:t>
            </a:r>
            <a:r>
              <a:rPr lang="tr-TR" altLang="en-US" dirty="0" err="1"/>
              <a:t>and</a:t>
            </a:r>
            <a:r>
              <a:rPr lang="tr-TR" altLang="en-US" dirty="0"/>
              <a:t> </a:t>
            </a:r>
            <a:r>
              <a:rPr lang="tr-TR" altLang="en-US" dirty="0" err="1"/>
              <a:t>Filter</a:t>
            </a:r>
            <a:r>
              <a:rPr lang="en-GB" altLang="en-US" dirty="0" smtClean="0"/>
              <a:t> </a:t>
            </a:r>
            <a:r>
              <a:rPr lang="en-GB" altLang="en-US" dirty="0"/>
              <a:t>model characteristics</a:t>
            </a:r>
          </a:p>
        </p:txBody>
      </p:sp>
      <p:sp>
        <p:nvSpPr>
          <p:cNvPr id="15363" name="Rectangle 3"/>
          <p:cNvSpPr>
            <a:spLocks noGrp="1" noChangeArrowheads="1"/>
          </p:cNvSpPr>
          <p:nvPr>
            <p:ph type="body" idx="1"/>
          </p:nvPr>
        </p:nvSpPr>
        <p:spPr>
          <a:noFill/>
          <a:ln/>
        </p:spPr>
        <p:txBody>
          <a:bodyPr lIns="90487" tIns="44450" rIns="90487" bIns="44450"/>
          <a:lstStyle/>
          <a:p>
            <a:pPr>
              <a:lnSpc>
                <a:spcPct val="90000"/>
              </a:lnSpc>
            </a:pPr>
            <a:r>
              <a:rPr lang="en-GB" altLang="en-US" sz="2000" dirty="0"/>
              <a:t>Advantages</a:t>
            </a:r>
          </a:p>
          <a:p>
            <a:pPr lvl="1">
              <a:lnSpc>
                <a:spcPct val="90000"/>
              </a:lnSpc>
            </a:pPr>
            <a:r>
              <a:rPr lang="en-US" altLang="en-US" sz="1800" dirty="0"/>
              <a:t>Provides concurrency and high throughput for excessive data processing.</a:t>
            </a:r>
          </a:p>
          <a:p>
            <a:pPr lvl="1">
              <a:lnSpc>
                <a:spcPct val="90000"/>
              </a:lnSpc>
            </a:pPr>
            <a:r>
              <a:rPr lang="en-US" altLang="en-US" sz="1800" dirty="0" smtClean="0"/>
              <a:t>Provides </a:t>
            </a:r>
            <a:r>
              <a:rPr lang="en-US" altLang="en-US" sz="1800" dirty="0"/>
              <a:t>reusability and simplifies system maintenance.</a:t>
            </a:r>
          </a:p>
          <a:p>
            <a:pPr lvl="1">
              <a:lnSpc>
                <a:spcPct val="90000"/>
              </a:lnSpc>
            </a:pPr>
            <a:r>
              <a:rPr lang="en-US" altLang="en-US" sz="1800" dirty="0" smtClean="0"/>
              <a:t>Provides </a:t>
            </a:r>
            <a:r>
              <a:rPr lang="en-US" altLang="en-US" sz="1800" dirty="0"/>
              <a:t>modifiability and low coupling between filters.</a:t>
            </a:r>
          </a:p>
          <a:p>
            <a:pPr lvl="1">
              <a:lnSpc>
                <a:spcPct val="90000"/>
              </a:lnSpc>
            </a:pPr>
            <a:r>
              <a:rPr lang="en-US" altLang="en-US" sz="1800" dirty="0" smtClean="0"/>
              <a:t>Provides </a:t>
            </a:r>
            <a:r>
              <a:rPr lang="en-US" altLang="en-US" sz="1800" dirty="0"/>
              <a:t>simplicity by offering clear divisions between any two filters connected by pipe.</a:t>
            </a:r>
          </a:p>
          <a:p>
            <a:pPr lvl="1">
              <a:lnSpc>
                <a:spcPct val="90000"/>
              </a:lnSpc>
            </a:pPr>
            <a:r>
              <a:rPr lang="en-US" altLang="en-US" sz="1800" dirty="0" smtClean="0"/>
              <a:t>Provides </a:t>
            </a:r>
            <a:r>
              <a:rPr lang="en-US" altLang="en-US" sz="1800" dirty="0"/>
              <a:t>flexibility by supporting both sequential and parallel execution</a:t>
            </a:r>
            <a:r>
              <a:rPr lang="en-US" altLang="en-US" sz="1800" dirty="0" smtClean="0"/>
              <a:t>.</a:t>
            </a:r>
            <a:endParaRPr lang="tr-TR" altLang="en-US" sz="1800" dirty="0" smtClean="0"/>
          </a:p>
          <a:p>
            <a:pPr>
              <a:lnSpc>
                <a:spcPct val="90000"/>
              </a:lnSpc>
            </a:pPr>
            <a:r>
              <a:rPr lang="en-GB" altLang="en-US" dirty="0" smtClean="0"/>
              <a:t>Disadvantages</a:t>
            </a:r>
            <a:endParaRPr lang="en-GB" altLang="en-US" dirty="0"/>
          </a:p>
          <a:p>
            <a:pPr lvl="1">
              <a:lnSpc>
                <a:spcPct val="90000"/>
              </a:lnSpc>
            </a:pPr>
            <a:r>
              <a:rPr lang="en-US" altLang="en-US" sz="1800" dirty="0"/>
              <a:t>Not suitable for dynamic interactions.</a:t>
            </a:r>
          </a:p>
          <a:p>
            <a:pPr lvl="1">
              <a:lnSpc>
                <a:spcPct val="90000"/>
              </a:lnSpc>
            </a:pPr>
            <a:r>
              <a:rPr lang="en-US" altLang="en-US" sz="1800" dirty="0" smtClean="0"/>
              <a:t>A </a:t>
            </a:r>
            <a:r>
              <a:rPr lang="en-US" altLang="en-US" sz="1800" dirty="0"/>
              <a:t>low common denominator is needed for transmission of data in ASCII formats.</a:t>
            </a:r>
          </a:p>
          <a:p>
            <a:pPr lvl="1">
              <a:lnSpc>
                <a:spcPct val="90000"/>
              </a:lnSpc>
            </a:pPr>
            <a:r>
              <a:rPr lang="en-US" altLang="en-US" sz="1800" dirty="0" smtClean="0"/>
              <a:t>Overhead </a:t>
            </a:r>
            <a:r>
              <a:rPr lang="en-US" altLang="en-US" sz="1800" dirty="0"/>
              <a:t>of data transformation between filters.</a:t>
            </a:r>
          </a:p>
          <a:p>
            <a:pPr lvl="1">
              <a:lnSpc>
                <a:spcPct val="90000"/>
              </a:lnSpc>
            </a:pPr>
            <a:r>
              <a:rPr lang="en-US" altLang="en-US" sz="1800" dirty="0" smtClean="0"/>
              <a:t>Does </a:t>
            </a:r>
            <a:r>
              <a:rPr lang="en-US" altLang="en-US" sz="1800" dirty="0"/>
              <a:t>not provide a way for filters to cooperatively interact to solve a problem.</a:t>
            </a:r>
          </a:p>
          <a:p>
            <a:pPr lvl="1">
              <a:lnSpc>
                <a:spcPct val="90000"/>
              </a:lnSpc>
            </a:pPr>
            <a:r>
              <a:rPr lang="en-US" altLang="en-US" sz="1800" dirty="0" smtClean="0"/>
              <a:t>Difficult </a:t>
            </a:r>
            <a:r>
              <a:rPr lang="en-US" altLang="en-US" sz="1800" dirty="0"/>
              <a:t>to configure this architecture dynamically</a:t>
            </a:r>
            <a:r>
              <a:rPr lang="en-GB" altLang="en-US" sz="1800" dirty="0" smtClean="0"/>
              <a:t>.</a:t>
            </a:r>
            <a:endParaRPr lang="en-GB" altLang="en-US" sz="1800" dirty="0"/>
          </a:p>
        </p:txBody>
      </p:sp>
    </p:spTree>
    <p:extLst>
      <p:ext uri="{BB962C8B-B14F-4D97-AF65-F5344CB8AC3E}">
        <p14:creationId xmlns:p14="http://schemas.microsoft.com/office/powerpoint/2010/main" val="983792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7323"/>
            <a:ext cx="9144000" cy="567475"/>
          </a:xfrm>
        </p:spPr>
        <p:txBody>
          <a:bodyPr>
            <a:normAutofit fontScale="90000"/>
          </a:bodyPr>
          <a:lstStyle/>
          <a:p>
            <a:pPr eaLnBrk="1" fontAlgn="auto" hangingPunct="1">
              <a:spcAft>
                <a:spcPts val="0"/>
              </a:spcAft>
              <a:defRPr/>
            </a:pPr>
            <a:r>
              <a:rPr lang="tr-TR" dirty="0" smtClean="0"/>
              <a:t>Agenda</a:t>
            </a:r>
            <a:endParaRPr lang="tr-TR" dirty="0"/>
          </a:p>
        </p:txBody>
      </p:sp>
      <p:sp>
        <p:nvSpPr>
          <p:cNvPr id="15362" name="Content Placeholder 2"/>
          <p:cNvSpPr>
            <a:spLocks noGrp="1"/>
          </p:cNvSpPr>
          <p:nvPr>
            <p:ph idx="1"/>
          </p:nvPr>
        </p:nvSpPr>
        <p:spPr/>
        <p:txBody>
          <a:bodyPr/>
          <a:lstStyle/>
          <a:p>
            <a:pPr eaLnBrk="1" hangingPunct="1">
              <a:buFont typeface="Bodoni MT Condensed" charset="0"/>
              <a:buAutoNum type="arabicPeriod"/>
              <a:defRPr/>
            </a:pPr>
            <a:r>
              <a:rPr lang="tr-TR" altLang="en-US" dirty="0">
                <a:solidFill>
                  <a:srgbClr val="000000"/>
                </a:solidFill>
                <a:latin typeface="Franklin Gothic Book" charset="0"/>
              </a:rPr>
              <a:t>Architectural Design of Software</a:t>
            </a:r>
          </a:p>
          <a:p>
            <a:pPr eaLnBrk="1" hangingPunct="1">
              <a:buFont typeface="Bodoni MT Condensed" charset="0"/>
              <a:buAutoNum type="arabicPeriod"/>
              <a:defRPr/>
            </a:pPr>
            <a:r>
              <a:rPr lang="tr-TR" altLang="en-US" dirty="0">
                <a:solidFill>
                  <a:srgbClr val="000000"/>
                </a:solidFill>
                <a:latin typeface="Franklin Gothic Book" charset="0"/>
              </a:rPr>
              <a:t>Architecture Models</a:t>
            </a:r>
            <a:endParaRPr lang="en-US" altLang="en-US" dirty="0">
              <a:solidFill>
                <a:srgbClr val="000000"/>
              </a:solidFill>
              <a:latin typeface="Franklin Gothic Book" charset="0"/>
            </a:endParaRPr>
          </a:p>
        </p:txBody>
      </p:sp>
      <p:sp>
        <p:nvSpPr>
          <p:cNvPr id="15363"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accent1"/>
              </a:buClr>
              <a:buSzPct val="75000"/>
              <a:buFont typeface="Wingdings" charset="2"/>
              <a:buChar char=""/>
              <a:defRPr sz="2400">
                <a:solidFill>
                  <a:schemeClr val="tx2"/>
                </a:solidFill>
                <a:latin typeface="Franklin Gothic Book" charset="0"/>
              </a:defRPr>
            </a:lvl1pPr>
            <a:lvl2pPr marL="742950" indent="-285750">
              <a:spcBef>
                <a:spcPct val="20000"/>
              </a:spcBef>
              <a:buClr>
                <a:schemeClr val="accent2"/>
              </a:buClr>
              <a:buSzPct val="85000"/>
              <a:buFont typeface="Courier New" charset="0"/>
              <a:buChar char="o"/>
              <a:defRPr sz="2000">
                <a:solidFill>
                  <a:schemeClr val="tx2"/>
                </a:solidFill>
                <a:latin typeface="Franklin Gothic Book" charset="0"/>
              </a:defRPr>
            </a:lvl2pPr>
            <a:lvl3pPr marL="1143000" indent="-228600">
              <a:spcBef>
                <a:spcPct val="20000"/>
              </a:spcBef>
              <a:buClr>
                <a:srgbClr val="948774"/>
              </a:buClr>
              <a:buFont typeface="Arial" charset="0"/>
              <a:buChar char="•"/>
              <a:defRPr>
                <a:solidFill>
                  <a:schemeClr val="tx2"/>
                </a:solidFill>
                <a:latin typeface="Franklin Gothic Book" charset="0"/>
              </a:defRPr>
            </a:lvl3pPr>
            <a:lvl4pPr marL="1600200" indent="-228600">
              <a:spcBef>
                <a:spcPct val="20000"/>
              </a:spcBef>
              <a:buClr>
                <a:srgbClr val="7EB8E7"/>
              </a:buClr>
              <a:buFont typeface="Arial" charset="0"/>
              <a:buChar char="•"/>
              <a:defRPr sz="1600">
                <a:solidFill>
                  <a:schemeClr val="tx2"/>
                </a:solidFill>
                <a:latin typeface="Franklin Gothic Book" charset="0"/>
              </a:defRPr>
            </a:lvl4pPr>
            <a:lvl5pPr marL="2057400" indent="-228600">
              <a:spcBef>
                <a:spcPct val="20000"/>
              </a:spcBef>
              <a:buClr>
                <a:srgbClr val="E3B651"/>
              </a:buClr>
              <a:buFont typeface="Arial" charset="0"/>
              <a:buChar char="•"/>
              <a:defRPr sz="1400">
                <a:solidFill>
                  <a:schemeClr val="tx2"/>
                </a:solidFill>
                <a:latin typeface="Franklin Gothic Book" charset="0"/>
              </a:defRPr>
            </a:lvl5pPr>
            <a:lvl6pPr marL="2514600" indent="-228600" eaLnBrk="0" fontAlgn="base" hangingPunct="0">
              <a:spcBef>
                <a:spcPct val="20000"/>
              </a:spcBef>
              <a:spcAft>
                <a:spcPct val="0"/>
              </a:spcAft>
              <a:buClr>
                <a:srgbClr val="E3B651"/>
              </a:buClr>
              <a:buFont typeface="Arial" charset="0"/>
              <a:buChar char="•"/>
              <a:defRPr sz="1400">
                <a:solidFill>
                  <a:schemeClr val="tx2"/>
                </a:solidFill>
                <a:latin typeface="Franklin Gothic Book" charset="0"/>
              </a:defRPr>
            </a:lvl6pPr>
            <a:lvl7pPr marL="2971800" indent="-228600" eaLnBrk="0" fontAlgn="base" hangingPunct="0">
              <a:spcBef>
                <a:spcPct val="20000"/>
              </a:spcBef>
              <a:spcAft>
                <a:spcPct val="0"/>
              </a:spcAft>
              <a:buClr>
                <a:srgbClr val="E3B651"/>
              </a:buClr>
              <a:buFont typeface="Arial" charset="0"/>
              <a:buChar char="•"/>
              <a:defRPr sz="1400">
                <a:solidFill>
                  <a:schemeClr val="tx2"/>
                </a:solidFill>
                <a:latin typeface="Franklin Gothic Book" charset="0"/>
              </a:defRPr>
            </a:lvl7pPr>
            <a:lvl8pPr marL="3429000" indent="-228600" eaLnBrk="0" fontAlgn="base" hangingPunct="0">
              <a:spcBef>
                <a:spcPct val="20000"/>
              </a:spcBef>
              <a:spcAft>
                <a:spcPct val="0"/>
              </a:spcAft>
              <a:buClr>
                <a:srgbClr val="E3B651"/>
              </a:buClr>
              <a:buFont typeface="Arial" charset="0"/>
              <a:buChar char="•"/>
              <a:defRPr sz="1400">
                <a:solidFill>
                  <a:schemeClr val="tx2"/>
                </a:solidFill>
                <a:latin typeface="Franklin Gothic Book" charset="0"/>
              </a:defRPr>
            </a:lvl8pPr>
            <a:lvl9pPr marL="3886200" indent="-228600" eaLnBrk="0" fontAlgn="base" hangingPunct="0">
              <a:spcBef>
                <a:spcPct val="20000"/>
              </a:spcBef>
              <a:spcAft>
                <a:spcPct val="0"/>
              </a:spcAft>
              <a:buClr>
                <a:srgbClr val="E3B651"/>
              </a:buClr>
              <a:buFont typeface="Arial" charset="0"/>
              <a:buChar char="•"/>
              <a:defRPr sz="1400">
                <a:solidFill>
                  <a:schemeClr val="tx2"/>
                </a:solidFill>
                <a:latin typeface="Franklin Gothic Book" charset="0"/>
              </a:defRPr>
            </a:lvl9pPr>
          </a:lstStyle>
          <a:p>
            <a:pPr fontAlgn="base">
              <a:spcBef>
                <a:spcPct val="0"/>
              </a:spcBef>
              <a:spcAft>
                <a:spcPct val="0"/>
              </a:spcAft>
              <a:buClrTx/>
              <a:buSzTx/>
              <a:buFontTx/>
              <a:buNone/>
            </a:pPr>
            <a:r>
              <a:rPr lang="en-US" altLang="en-US" sz="1200">
                <a:solidFill>
                  <a:schemeClr val="bg1"/>
                </a:solidFill>
              </a:rPr>
              <a:t>Analysis Model</a:t>
            </a:r>
          </a:p>
        </p:txBody>
      </p:sp>
      <p:sp>
        <p:nvSpPr>
          <p:cNvPr id="153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5000"/>
              <a:buFont typeface="Wingdings" charset="2"/>
              <a:buChar char=""/>
              <a:defRPr sz="2400">
                <a:solidFill>
                  <a:schemeClr val="tx2"/>
                </a:solidFill>
                <a:latin typeface="Franklin Gothic Book" charset="0"/>
              </a:defRPr>
            </a:lvl1pPr>
            <a:lvl2pPr marL="742950" indent="-285750">
              <a:spcBef>
                <a:spcPct val="20000"/>
              </a:spcBef>
              <a:buClr>
                <a:schemeClr val="accent2"/>
              </a:buClr>
              <a:buSzPct val="85000"/>
              <a:buFont typeface="Courier New" charset="0"/>
              <a:buChar char="o"/>
              <a:defRPr sz="2000">
                <a:solidFill>
                  <a:schemeClr val="tx2"/>
                </a:solidFill>
                <a:latin typeface="Franklin Gothic Book" charset="0"/>
              </a:defRPr>
            </a:lvl2pPr>
            <a:lvl3pPr marL="1143000" indent="-228600">
              <a:spcBef>
                <a:spcPct val="20000"/>
              </a:spcBef>
              <a:buClr>
                <a:srgbClr val="948774"/>
              </a:buClr>
              <a:buFont typeface="Arial" charset="0"/>
              <a:buChar char="•"/>
              <a:defRPr>
                <a:solidFill>
                  <a:schemeClr val="tx2"/>
                </a:solidFill>
                <a:latin typeface="Franklin Gothic Book" charset="0"/>
              </a:defRPr>
            </a:lvl3pPr>
            <a:lvl4pPr marL="1600200" indent="-228600">
              <a:spcBef>
                <a:spcPct val="20000"/>
              </a:spcBef>
              <a:buClr>
                <a:srgbClr val="7EB8E7"/>
              </a:buClr>
              <a:buFont typeface="Arial" charset="0"/>
              <a:buChar char="•"/>
              <a:defRPr sz="1600">
                <a:solidFill>
                  <a:schemeClr val="tx2"/>
                </a:solidFill>
                <a:latin typeface="Franklin Gothic Book" charset="0"/>
              </a:defRPr>
            </a:lvl4pPr>
            <a:lvl5pPr marL="2057400" indent="-228600">
              <a:spcBef>
                <a:spcPct val="20000"/>
              </a:spcBef>
              <a:buClr>
                <a:srgbClr val="E3B651"/>
              </a:buClr>
              <a:buFont typeface="Arial" charset="0"/>
              <a:buChar char="•"/>
              <a:defRPr sz="1400">
                <a:solidFill>
                  <a:schemeClr val="tx2"/>
                </a:solidFill>
                <a:latin typeface="Franklin Gothic Book" charset="0"/>
              </a:defRPr>
            </a:lvl5pPr>
            <a:lvl6pPr marL="2514600" indent="-228600" eaLnBrk="0" fontAlgn="base" hangingPunct="0">
              <a:spcBef>
                <a:spcPct val="20000"/>
              </a:spcBef>
              <a:spcAft>
                <a:spcPct val="0"/>
              </a:spcAft>
              <a:buClr>
                <a:srgbClr val="E3B651"/>
              </a:buClr>
              <a:buFont typeface="Arial" charset="0"/>
              <a:buChar char="•"/>
              <a:defRPr sz="1400">
                <a:solidFill>
                  <a:schemeClr val="tx2"/>
                </a:solidFill>
                <a:latin typeface="Franklin Gothic Book" charset="0"/>
              </a:defRPr>
            </a:lvl6pPr>
            <a:lvl7pPr marL="2971800" indent="-228600" eaLnBrk="0" fontAlgn="base" hangingPunct="0">
              <a:spcBef>
                <a:spcPct val="20000"/>
              </a:spcBef>
              <a:spcAft>
                <a:spcPct val="0"/>
              </a:spcAft>
              <a:buClr>
                <a:srgbClr val="E3B651"/>
              </a:buClr>
              <a:buFont typeface="Arial" charset="0"/>
              <a:buChar char="•"/>
              <a:defRPr sz="1400">
                <a:solidFill>
                  <a:schemeClr val="tx2"/>
                </a:solidFill>
                <a:latin typeface="Franklin Gothic Book" charset="0"/>
              </a:defRPr>
            </a:lvl7pPr>
            <a:lvl8pPr marL="3429000" indent="-228600" eaLnBrk="0" fontAlgn="base" hangingPunct="0">
              <a:spcBef>
                <a:spcPct val="20000"/>
              </a:spcBef>
              <a:spcAft>
                <a:spcPct val="0"/>
              </a:spcAft>
              <a:buClr>
                <a:srgbClr val="E3B651"/>
              </a:buClr>
              <a:buFont typeface="Arial" charset="0"/>
              <a:buChar char="•"/>
              <a:defRPr sz="1400">
                <a:solidFill>
                  <a:schemeClr val="tx2"/>
                </a:solidFill>
                <a:latin typeface="Franklin Gothic Book" charset="0"/>
              </a:defRPr>
            </a:lvl8pPr>
            <a:lvl9pPr marL="3886200" indent="-228600" eaLnBrk="0" fontAlgn="base" hangingPunct="0">
              <a:spcBef>
                <a:spcPct val="20000"/>
              </a:spcBef>
              <a:spcAft>
                <a:spcPct val="0"/>
              </a:spcAft>
              <a:buClr>
                <a:srgbClr val="E3B651"/>
              </a:buClr>
              <a:buFont typeface="Arial" charset="0"/>
              <a:buChar char="•"/>
              <a:defRPr sz="1400">
                <a:solidFill>
                  <a:schemeClr val="tx2"/>
                </a:solidFill>
                <a:latin typeface="Franklin Gothic Book" charset="0"/>
              </a:defRPr>
            </a:lvl9pPr>
          </a:lstStyle>
          <a:p>
            <a:pPr>
              <a:spcBef>
                <a:spcPct val="0"/>
              </a:spcBef>
              <a:buClrTx/>
              <a:buSzTx/>
              <a:buFontTx/>
              <a:buNone/>
            </a:pPr>
            <a:fld id="{D44EF753-6204-2D44-B2D8-74F48E25F5D7}" type="slidenum">
              <a:rPr lang="en-US" altLang="en-US" sz="1400">
                <a:solidFill>
                  <a:schemeClr val="bg1"/>
                </a:solidFill>
              </a:rPr>
              <a:pPr>
                <a:spcBef>
                  <a:spcPct val="0"/>
                </a:spcBef>
                <a:buClrTx/>
                <a:buSzTx/>
                <a:buFontTx/>
                <a:buNone/>
              </a:pPr>
              <a:t>2</a:t>
            </a:fld>
            <a:endParaRPr lang="en-US" altLang="en-US" sz="140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normAutofit fontScale="90000"/>
          </a:bodyPr>
          <a:lstStyle/>
          <a:p>
            <a:r>
              <a:rPr lang="tr-TR" altLang="en-US" dirty="0" err="1"/>
              <a:t>Event-driven</a:t>
            </a:r>
            <a:r>
              <a:rPr lang="tr-TR" altLang="en-US" dirty="0"/>
              <a:t> / </a:t>
            </a:r>
            <a:r>
              <a:rPr lang="tr-TR" altLang="en-US" dirty="0" err="1" smtClean="0"/>
              <a:t>Asynchronous</a:t>
            </a:r>
            <a:r>
              <a:rPr lang="tr-TR" altLang="en-US" dirty="0" smtClean="0"/>
              <a:t> </a:t>
            </a:r>
            <a:r>
              <a:rPr lang="en-GB" altLang="en-US" dirty="0" smtClean="0"/>
              <a:t>model</a:t>
            </a:r>
            <a:endParaRPr lang="en-GB" altLang="en-US" dirty="0"/>
          </a:p>
        </p:txBody>
      </p:sp>
      <p:sp>
        <p:nvSpPr>
          <p:cNvPr id="13315" name="Rectangle 3"/>
          <p:cNvSpPr>
            <a:spLocks noGrp="1" noChangeArrowheads="1"/>
          </p:cNvSpPr>
          <p:nvPr>
            <p:ph type="body" idx="1"/>
          </p:nvPr>
        </p:nvSpPr>
        <p:spPr>
          <a:noFill/>
          <a:ln/>
        </p:spPr>
        <p:txBody>
          <a:bodyPr lIns="90487" tIns="44450" rIns="90487" bIns="44450"/>
          <a:lstStyle/>
          <a:p>
            <a:r>
              <a:rPr lang="tr-TR" dirty="0" err="1"/>
              <a:t>The</a:t>
            </a:r>
            <a:r>
              <a:rPr lang="tr-TR" dirty="0"/>
              <a:t> </a:t>
            </a:r>
            <a:r>
              <a:rPr lang="tr-TR" dirty="0" err="1" smtClean="0"/>
              <a:t>event-driven</a:t>
            </a:r>
            <a:r>
              <a:rPr lang="tr-TR" dirty="0"/>
              <a:t> </a:t>
            </a:r>
            <a:r>
              <a:rPr lang="en-US" dirty="0" smtClean="0"/>
              <a:t>architecture </a:t>
            </a:r>
            <a:r>
              <a:rPr lang="en-US" dirty="0"/>
              <a:t>is made up of highly decoupled, single-purpose </a:t>
            </a:r>
            <a:r>
              <a:rPr lang="en-US" dirty="0" smtClean="0"/>
              <a:t>event</a:t>
            </a:r>
            <a:r>
              <a:rPr lang="tr-TR" dirty="0" smtClean="0"/>
              <a:t> </a:t>
            </a:r>
            <a:r>
              <a:rPr lang="en-US" dirty="0" smtClean="0"/>
              <a:t>processing </a:t>
            </a:r>
            <a:r>
              <a:rPr lang="en-US" dirty="0"/>
              <a:t>components that asynchronously receive and </a:t>
            </a:r>
            <a:r>
              <a:rPr lang="en-US" dirty="0" smtClean="0"/>
              <a:t>process</a:t>
            </a:r>
            <a:r>
              <a:rPr lang="tr-TR" dirty="0" smtClean="0"/>
              <a:t> </a:t>
            </a:r>
            <a:r>
              <a:rPr lang="tr-TR" dirty="0" err="1" smtClean="0"/>
              <a:t>events</a:t>
            </a:r>
            <a:r>
              <a:rPr lang="tr-TR" dirty="0" smtClean="0"/>
              <a:t>.</a:t>
            </a:r>
          </a:p>
          <a:p>
            <a:r>
              <a:rPr lang="en-US" dirty="0"/>
              <a:t>The event-driven architecture pattern consists of two main </a:t>
            </a:r>
            <a:r>
              <a:rPr lang="en-US" dirty="0" smtClean="0"/>
              <a:t>topologies,</a:t>
            </a:r>
            <a:r>
              <a:rPr lang="tr-TR" dirty="0" smtClean="0"/>
              <a:t> </a:t>
            </a:r>
            <a:r>
              <a:rPr lang="en-US" dirty="0" smtClean="0"/>
              <a:t>the </a:t>
            </a:r>
            <a:r>
              <a:rPr lang="en-US" dirty="0"/>
              <a:t>mediator and the broker</a:t>
            </a:r>
            <a:r>
              <a:rPr lang="en-GB" altLang="en-US" dirty="0" smtClean="0"/>
              <a:t>.</a:t>
            </a:r>
            <a:endParaRPr lang="tr-TR" altLang="en-US" dirty="0" smtClean="0"/>
          </a:p>
          <a:p>
            <a:pPr lvl="1"/>
            <a:r>
              <a:rPr lang="en-US" dirty="0"/>
              <a:t>The mediator topology is </a:t>
            </a:r>
            <a:r>
              <a:rPr lang="en-US" dirty="0" smtClean="0"/>
              <a:t>commonly</a:t>
            </a:r>
            <a:r>
              <a:rPr lang="tr-TR" dirty="0" smtClean="0"/>
              <a:t> </a:t>
            </a:r>
            <a:r>
              <a:rPr lang="en-US" dirty="0" smtClean="0"/>
              <a:t>used </a:t>
            </a:r>
            <a:r>
              <a:rPr lang="en-US" dirty="0"/>
              <a:t>when you need to orchestrate multiple steps within </a:t>
            </a:r>
            <a:r>
              <a:rPr lang="en-US" dirty="0" smtClean="0"/>
              <a:t>an</a:t>
            </a:r>
            <a:r>
              <a:rPr lang="tr-TR" dirty="0" smtClean="0"/>
              <a:t> </a:t>
            </a:r>
            <a:r>
              <a:rPr lang="en-US" dirty="0" smtClean="0"/>
              <a:t>event </a:t>
            </a:r>
            <a:r>
              <a:rPr lang="en-US" dirty="0"/>
              <a:t>through a central </a:t>
            </a:r>
            <a:r>
              <a:rPr lang="en-US" dirty="0" smtClean="0"/>
              <a:t>mediator </a:t>
            </a:r>
            <a:endParaRPr lang="tr-TR" dirty="0" smtClean="0"/>
          </a:p>
          <a:p>
            <a:pPr lvl="1"/>
            <a:r>
              <a:rPr lang="tr-TR" dirty="0" smtClean="0"/>
              <a:t>T</a:t>
            </a:r>
            <a:r>
              <a:rPr lang="en-US" dirty="0" smtClean="0"/>
              <a:t>he </a:t>
            </a:r>
            <a:r>
              <a:rPr lang="en-US" dirty="0"/>
              <a:t>broker topology </a:t>
            </a:r>
            <a:r>
              <a:rPr lang="en-US" dirty="0" smtClean="0"/>
              <a:t>is</a:t>
            </a:r>
            <a:r>
              <a:rPr lang="tr-TR" dirty="0" smtClean="0"/>
              <a:t> </a:t>
            </a:r>
            <a:r>
              <a:rPr lang="en-US" dirty="0" smtClean="0"/>
              <a:t>used </a:t>
            </a:r>
            <a:r>
              <a:rPr lang="en-US" dirty="0"/>
              <a:t>when you want to chain events together without the use of </a:t>
            </a:r>
            <a:r>
              <a:rPr lang="en-US" dirty="0" smtClean="0"/>
              <a:t>a</a:t>
            </a:r>
            <a:r>
              <a:rPr lang="tr-TR" dirty="0" smtClean="0"/>
              <a:t> </a:t>
            </a:r>
            <a:r>
              <a:rPr lang="tr-TR" dirty="0" err="1" smtClean="0"/>
              <a:t>central</a:t>
            </a:r>
            <a:r>
              <a:rPr lang="tr-TR" dirty="0" smtClean="0"/>
              <a:t> </a:t>
            </a:r>
            <a:r>
              <a:rPr lang="tr-TR" dirty="0" err="1"/>
              <a:t>mediator</a:t>
            </a:r>
            <a:r>
              <a:rPr lang="tr-TR" dirty="0"/>
              <a:t>.</a:t>
            </a:r>
            <a:endParaRPr lang="en-GB" altLang="en-US" dirty="0"/>
          </a:p>
        </p:txBody>
      </p:sp>
    </p:spTree>
    <p:extLst>
      <p:ext uri="{BB962C8B-B14F-4D97-AF65-F5344CB8AC3E}">
        <p14:creationId xmlns:p14="http://schemas.microsoft.com/office/powerpoint/2010/main" val="27629754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lIns="90487" tIns="44450" rIns="90487" bIns="44450">
            <a:normAutofit fontScale="90000"/>
          </a:bodyPr>
          <a:lstStyle/>
          <a:p>
            <a:r>
              <a:rPr lang="tr-TR" altLang="en-US" dirty="0" err="1" smtClean="0"/>
              <a:t>Akka</a:t>
            </a:r>
            <a:r>
              <a:rPr lang="tr-TR" altLang="en-US" dirty="0" smtClean="0"/>
              <a:t> </a:t>
            </a:r>
            <a:r>
              <a:rPr lang="en-GB" altLang="en-US" dirty="0" smtClean="0"/>
              <a:t>architecture</a:t>
            </a:r>
            <a:endParaRPr lang="en-GB" altLang="en-US" dirty="0"/>
          </a:p>
        </p:txBody>
      </p:sp>
      <p:pic>
        <p:nvPicPr>
          <p:cNvPr id="140290" name="Picture 2" descr="https://deepakpol.files.wordpress.com/2015/09/akka-interna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56792"/>
            <a:ext cx="7560840" cy="4252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13975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lIns="90487" tIns="44450" rIns="90487" bIns="44450">
            <a:normAutofit fontScale="90000"/>
          </a:bodyPr>
          <a:lstStyle/>
          <a:p>
            <a:r>
              <a:rPr lang="tr-TR" altLang="en-US" dirty="0" smtClean="0"/>
              <a:t>Node.js </a:t>
            </a:r>
            <a:r>
              <a:rPr lang="en-GB" altLang="en-US" dirty="0" smtClean="0"/>
              <a:t>architecture</a:t>
            </a:r>
            <a:endParaRPr lang="en-GB" altLang="en-US" dirty="0"/>
          </a:p>
        </p:txBody>
      </p:sp>
      <p:pic>
        <p:nvPicPr>
          <p:cNvPr id="139266" name="Picture 2" descr="http://maxprog.net.pl/wp-content/uploads/2015/11/NodeJS-EventedIOAsyncIO_la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32" y="1412776"/>
            <a:ext cx="7764735" cy="475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57220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487" tIns="44450" rIns="90487" bIns="44450">
            <a:normAutofit fontScale="90000"/>
          </a:bodyPr>
          <a:lstStyle/>
          <a:p>
            <a:r>
              <a:rPr lang="tr-TR" altLang="en-US" dirty="0" err="1" smtClean="0"/>
              <a:t>Event-driven</a:t>
            </a:r>
            <a:r>
              <a:rPr lang="en-GB" altLang="en-US" dirty="0" smtClean="0"/>
              <a:t> </a:t>
            </a:r>
            <a:r>
              <a:rPr lang="en-GB" altLang="en-US" dirty="0"/>
              <a:t>model characteristics</a:t>
            </a:r>
          </a:p>
        </p:txBody>
      </p:sp>
      <p:sp>
        <p:nvSpPr>
          <p:cNvPr id="15363" name="Rectangle 3"/>
          <p:cNvSpPr>
            <a:spLocks noGrp="1" noChangeArrowheads="1"/>
          </p:cNvSpPr>
          <p:nvPr>
            <p:ph type="body" idx="1"/>
          </p:nvPr>
        </p:nvSpPr>
        <p:spPr>
          <a:noFill/>
          <a:ln/>
        </p:spPr>
        <p:txBody>
          <a:bodyPr lIns="90487" tIns="44450" rIns="90487" bIns="44450"/>
          <a:lstStyle/>
          <a:p>
            <a:pPr>
              <a:lnSpc>
                <a:spcPct val="90000"/>
              </a:lnSpc>
            </a:pPr>
            <a:r>
              <a:rPr lang="en-GB" altLang="en-US" sz="2000" dirty="0" smtClean="0"/>
              <a:t>Advantages</a:t>
            </a:r>
            <a:endParaRPr lang="tr-TR" altLang="en-US" sz="2000" dirty="0" smtClean="0"/>
          </a:p>
          <a:p>
            <a:pPr lvl="1"/>
            <a:r>
              <a:rPr lang="tr-TR" dirty="0"/>
              <a:t>R</a:t>
            </a:r>
            <a:r>
              <a:rPr lang="en-US" dirty="0" err="1" smtClean="0"/>
              <a:t>elatively</a:t>
            </a:r>
            <a:r>
              <a:rPr lang="en-US" dirty="0" smtClean="0"/>
              <a:t> </a:t>
            </a:r>
            <a:r>
              <a:rPr lang="en-US" dirty="0"/>
              <a:t>easy to deploy due </a:t>
            </a:r>
            <a:r>
              <a:rPr lang="en-US" dirty="0" smtClean="0"/>
              <a:t>to</a:t>
            </a:r>
            <a:r>
              <a:rPr lang="tr-TR" dirty="0" smtClean="0"/>
              <a:t> </a:t>
            </a:r>
            <a:r>
              <a:rPr lang="en-US" dirty="0" smtClean="0"/>
              <a:t>the </a:t>
            </a:r>
            <a:r>
              <a:rPr lang="en-US" dirty="0"/>
              <a:t>decoupled nature of the event-processor </a:t>
            </a:r>
            <a:r>
              <a:rPr lang="en-US" dirty="0" smtClean="0"/>
              <a:t>components</a:t>
            </a:r>
            <a:endParaRPr lang="tr-TR" dirty="0"/>
          </a:p>
          <a:p>
            <a:pPr lvl="1"/>
            <a:r>
              <a:rPr lang="tr-TR" dirty="0" err="1" smtClean="0"/>
              <a:t>The</a:t>
            </a:r>
            <a:r>
              <a:rPr lang="tr-TR" dirty="0" smtClean="0"/>
              <a:t> </a:t>
            </a:r>
            <a:r>
              <a:rPr lang="tr-TR" dirty="0" err="1"/>
              <a:t>pattern</a:t>
            </a:r>
            <a:r>
              <a:rPr lang="tr-TR" dirty="0"/>
              <a:t> </a:t>
            </a:r>
            <a:r>
              <a:rPr lang="tr-TR" dirty="0" err="1" smtClean="0"/>
              <a:t>achieves</a:t>
            </a:r>
            <a:r>
              <a:rPr lang="tr-TR" dirty="0"/>
              <a:t> </a:t>
            </a:r>
            <a:r>
              <a:rPr lang="en-US" dirty="0" smtClean="0"/>
              <a:t>high </a:t>
            </a:r>
            <a:r>
              <a:rPr lang="en-US" dirty="0"/>
              <a:t>performance through its asynchronous </a:t>
            </a:r>
            <a:r>
              <a:rPr lang="en-US" dirty="0" smtClean="0"/>
              <a:t>capabilities</a:t>
            </a:r>
            <a:endParaRPr lang="tr-TR" dirty="0" smtClean="0"/>
          </a:p>
          <a:p>
            <a:pPr lvl="1"/>
            <a:r>
              <a:rPr lang="en-US" dirty="0"/>
              <a:t>Scalability is naturally achieved in this pattern </a:t>
            </a:r>
            <a:r>
              <a:rPr lang="en-US" dirty="0" smtClean="0"/>
              <a:t>through</a:t>
            </a:r>
            <a:r>
              <a:rPr lang="tr-TR" dirty="0" smtClean="0"/>
              <a:t> </a:t>
            </a:r>
            <a:r>
              <a:rPr lang="en-US" dirty="0" smtClean="0"/>
              <a:t>highly </a:t>
            </a:r>
            <a:r>
              <a:rPr lang="en-US" dirty="0"/>
              <a:t>independent and decoupled event processors.</a:t>
            </a:r>
            <a:endParaRPr lang="en-GB" altLang="en-US" sz="6000" dirty="0"/>
          </a:p>
          <a:p>
            <a:pPr>
              <a:lnSpc>
                <a:spcPct val="90000"/>
              </a:lnSpc>
            </a:pPr>
            <a:r>
              <a:rPr lang="en-GB" altLang="en-US" sz="2000" dirty="0" smtClean="0"/>
              <a:t>Disadvantages</a:t>
            </a:r>
            <a:endParaRPr lang="tr-TR" altLang="en-US" sz="2000" dirty="0" smtClean="0"/>
          </a:p>
          <a:p>
            <a:pPr lvl="1">
              <a:lnSpc>
                <a:spcPct val="90000"/>
              </a:lnSpc>
            </a:pPr>
            <a:r>
              <a:rPr lang="en-US" altLang="en-US" dirty="0"/>
              <a:t>While individual unit testing is not overly difficult, </a:t>
            </a:r>
            <a:r>
              <a:rPr lang="en-US" altLang="en-US" dirty="0" smtClean="0"/>
              <a:t>it</a:t>
            </a:r>
            <a:r>
              <a:rPr lang="tr-TR" altLang="en-US" dirty="0" smtClean="0"/>
              <a:t> </a:t>
            </a:r>
            <a:r>
              <a:rPr lang="en-US" altLang="en-US" dirty="0" smtClean="0"/>
              <a:t>does </a:t>
            </a:r>
            <a:r>
              <a:rPr lang="en-US" altLang="en-US" dirty="0"/>
              <a:t>require some sort of specialized testing client or </a:t>
            </a:r>
            <a:r>
              <a:rPr lang="en-US" altLang="en-US" dirty="0" smtClean="0"/>
              <a:t>testing</a:t>
            </a:r>
            <a:r>
              <a:rPr lang="tr-TR" altLang="en-US" dirty="0" smtClean="0"/>
              <a:t> </a:t>
            </a:r>
            <a:r>
              <a:rPr lang="en-US" altLang="en-US" dirty="0" smtClean="0"/>
              <a:t>tool </a:t>
            </a:r>
            <a:r>
              <a:rPr lang="en-US" altLang="en-US" dirty="0"/>
              <a:t>to generate events</a:t>
            </a:r>
            <a:r>
              <a:rPr lang="en-US" altLang="en-US" dirty="0" smtClean="0"/>
              <a:t>.</a:t>
            </a:r>
            <a:endParaRPr lang="tr-TR" altLang="en-US" dirty="0" smtClean="0"/>
          </a:p>
          <a:p>
            <a:pPr lvl="1">
              <a:lnSpc>
                <a:spcPct val="90000"/>
              </a:lnSpc>
            </a:pPr>
            <a:r>
              <a:rPr lang="en-US" altLang="en-US" dirty="0"/>
              <a:t>Development can be somewhat complicated due </a:t>
            </a:r>
            <a:r>
              <a:rPr lang="en-US" altLang="en-US" dirty="0" smtClean="0"/>
              <a:t>to</a:t>
            </a:r>
            <a:r>
              <a:rPr lang="tr-TR" altLang="en-US" dirty="0" smtClean="0"/>
              <a:t> </a:t>
            </a:r>
            <a:r>
              <a:rPr lang="en-US" altLang="en-US" dirty="0" smtClean="0"/>
              <a:t>the </a:t>
            </a:r>
            <a:r>
              <a:rPr lang="en-US" altLang="en-US" dirty="0"/>
              <a:t>asynchronous nature of the pattern as well as contract </a:t>
            </a:r>
            <a:r>
              <a:rPr lang="en-US" altLang="en-US" dirty="0" smtClean="0"/>
              <a:t>creation</a:t>
            </a:r>
            <a:r>
              <a:rPr lang="tr-TR" altLang="en-US" dirty="0" smtClean="0"/>
              <a:t> </a:t>
            </a:r>
            <a:r>
              <a:rPr lang="en-US" altLang="en-US" dirty="0" smtClean="0"/>
              <a:t>and </a:t>
            </a:r>
            <a:r>
              <a:rPr lang="en-US" altLang="en-US" dirty="0"/>
              <a:t>the need for more advanced error handling</a:t>
            </a:r>
            <a:endParaRPr lang="en-GB" altLang="en-US" dirty="0"/>
          </a:p>
        </p:txBody>
      </p:sp>
    </p:spTree>
    <p:extLst>
      <p:ext uri="{BB962C8B-B14F-4D97-AF65-F5344CB8AC3E}">
        <p14:creationId xmlns:p14="http://schemas.microsoft.com/office/powerpoint/2010/main" val="282505747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normAutofit fontScale="90000"/>
          </a:bodyPr>
          <a:lstStyle/>
          <a:p>
            <a:r>
              <a:rPr lang="en-GB" altLang="en-US"/>
              <a:t>Client-server model</a:t>
            </a:r>
          </a:p>
        </p:txBody>
      </p:sp>
      <p:sp>
        <p:nvSpPr>
          <p:cNvPr id="16387" name="Rectangle 3"/>
          <p:cNvSpPr>
            <a:spLocks noGrp="1" noChangeArrowheads="1"/>
          </p:cNvSpPr>
          <p:nvPr>
            <p:ph type="body" idx="1"/>
          </p:nvPr>
        </p:nvSpPr>
        <p:spPr>
          <a:noFill/>
          <a:ln/>
        </p:spPr>
        <p:txBody>
          <a:bodyPr lIns="90487" tIns="44450" rIns="90487" bIns="44450"/>
          <a:lstStyle/>
          <a:p>
            <a:pPr>
              <a:lnSpc>
                <a:spcPct val="90000"/>
              </a:lnSpc>
            </a:pPr>
            <a:r>
              <a:rPr lang="en-GB" altLang="en-US"/>
              <a:t>Distributed system model which shows how data and processing is distributed across a range of components.</a:t>
            </a:r>
          </a:p>
          <a:p>
            <a:pPr>
              <a:lnSpc>
                <a:spcPct val="90000"/>
              </a:lnSpc>
            </a:pPr>
            <a:r>
              <a:rPr lang="en-GB" altLang="en-US"/>
              <a:t>Set of stand-alone </a:t>
            </a:r>
            <a:r>
              <a:rPr lang="en-GB" altLang="en-US" b="1" i="1"/>
              <a:t>servers</a:t>
            </a:r>
            <a:r>
              <a:rPr lang="en-GB" altLang="en-US"/>
              <a:t> which provide specific services such as printing, data management, etc.</a:t>
            </a:r>
          </a:p>
          <a:p>
            <a:pPr>
              <a:lnSpc>
                <a:spcPct val="90000"/>
              </a:lnSpc>
            </a:pPr>
            <a:r>
              <a:rPr lang="en-GB" altLang="en-US"/>
              <a:t>Set of </a:t>
            </a:r>
            <a:r>
              <a:rPr lang="en-GB" altLang="en-US" b="1" i="1"/>
              <a:t>clients</a:t>
            </a:r>
            <a:r>
              <a:rPr lang="en-GB" altLang="en-US"/>
              <a:t> which call on these services.</a:t>
            </a:r>
          </a:p>
          <a:p>
            <a:pPr>
              <a:lnSpc>
                <a:spcPct val="90000"/>
              </a:lnSpc>
            </a:pPr>
            <a:r>
              <a:rPr lang="en-GB" altLang="en-US" b="1" i="1"/>
              <a:t>Network</a:t>
            </a:r>
            <a:r>
              <a:rPr lang="en-GB" altLang="en-US"/>
              <a:t> which allows clients to access servers.</a:t>
            </a:r>
          </a:p>
        </p:txBody>
      </p:sp>
    </p:spTree>
    <p:extLst>
      <p:ext uri="{BB962C8B-B14F-4D97-AF65-F5344CB8AC3E}">
        <p14:creationId xmlns:p14="http://schemas.microsoft.com/office/powerpoint/2010/main" val="125123644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487" tIns="44450" rIns="90487" bIns="44450">
            <a:normAutofit fontScale="90000"/>
          </a:bodyPr>
          <a:lstStyle/>
          <a:p>
            <a:r>
              <a:rPr lang="en-GB" altLang="en-US"/>
              <a:t>Film and picture library</a:t>
            </a:r>
          </a:p>
        </p:txBody>
      </p:sp>
      <p:sp>
        <p:nvSpPr>
          <p:cNvPr id="17412" name="Rectangle 4"/>
          <p:cNvSpPr>
            <a:spLocks noChangeArrowheads="1"/>
          </p:cNvSpPr>
          <p:nvPr/>
        </p:nvSpPr>
        <p:spPr bwMode="auto">
          <a:xfrm>
            <a:off x="304800" y="1676400"/>
            <a:ext cx="8458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7086600" cy="397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00927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487" tIns="44450" rIns="90487" bIns="44450">
            <a:normAutofit fontScale="90000"/>
          </a:bodyPr>
          <a:lstStyle/>
          <a:p>
            <a:r>
              <a:rPr lang="en-GB" altLang="en-US"/>
              <a:t>Client-server characteristics</a:t>
            </a:r>
          </a:p>
        </p:txBody>
      </p:sp>
      <p:sp>
        <p:nvSpPr>
          <p:cNvPr id="18435" name="Rectangle 3"/>
          <p:cNvSpPr>
            <a:spLocks noGrp="1" noChangeArrowheads="1"/>
          </p:cNvSpPr>
          <p:nvPr>
            <p:ph type="body" idx="1"/>
          </p:nvPr>
        </p:nvSpPr>
        <p:spPr>
          <a:noFill/>
          <a:ln/>
        </p:spPr>
        <p:txBody>
          <a:bodyPr lIns="90487" tIns="44450" rIns="90487" bIns="44450"/>
          <a:lstStyle/>
          <a:p>
            <a:r>
              <a:rPr lang="en-GB" altLang="en-US" sz="2400"/>
              <a:t>Advantages</a:t>
            </a:r>
          </a:p>
          <a:p>
            <a:pPr lvl="1"/>
            <a:r>
              <a:rPr lang="en-GB" altLang="en-US" sz="2000"/>
              <a:t>Distribution of data is straightforward;</a:t>
            </a:r>
          </a:p>
          <a:p>
            <a:pPr lvl="1"/>
            <a:r>
              <a:rPr lang="en-GB" altLang="en-US" sz="2000"/>
              <a:t>Makes effective use of networked systems. May require cheaper hardware;</a:t>
            </a:r>
          </a:p>
          <a:p>
            <a:pPr lvl="1"/>
            <a:r>
              <a:rPr lang="en-GB" altLang="en-US" sz="2000"/>
              <a:t>Easy to add new servers or upgrade existing servers.</a:t>
            </a:r>
          </a:p>
          <a:p>
            <a:r>
              <a:rPr lang="en-GB" altLang="en-US" sz="2400"/>
              <a:t>Disadvantages</a:t>
            </a:r>
          </a:p>
          <a:p>
            <a:pPr lvl="1"/>
            <a:r>
              <a:rPr lang="en-GB" altLang="en-US" sz="2000"/>
              <a:t>No shared data model so sub-systems use different data organisation. Data interchange may be inefficient;</a:t>
            </a:r>
          </a:p>
          <a:p>
            <a:pPr lvl="1"/>
            <a:r>
              <a:rPr lang="en-GB" altLang="en-US" sz="2000"/>
              <a:t>Redundant management in each server;</a:t>
            </a:r>
          </a:p>
          <a:p>
            <a:pPr lvl="1"/>
            <a:r>
              <a:rPr lang="en-GB" altLang="en-US" sz="2000"/>
              <a:t>No central register of names and services - it may be hard to find out what servers and services are available.</a:t>
            </a:r>
          </a:p>
        </p:txBody>
      </p:sp>
    </p:spTree>
    <p:extLst>
      <p:ext uri="{BB962C8B-B14F-4D97-AF65-F5344CB8AC3E}">
        <p14:creationId xmlns:p14="http://schemas.microsoft.com/office/powerpoint/2010/main" val="5326858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normAutofit fontScale="90000"/>
          </a:bodyPr>
          <a:lstStyle/>
          <a:p>
            <a:r>
              <a:rPr lang="tr-TR" altLang="en-US" dirty="0" smtClean="0"/>
              <a:t>Peer-</a:t>
            </a:r>
            <a:r>
              <a:rPr lang="tr-TR" altLang="en-US" dirty="0" err="1" smtClean="0"/>
              <a:t>to</a:t>
            </a:r>
            <a:r>
              <a:rPr lang="tr-TR" altLang="en-US" dirty="0" smtClean="0"/>
              <a:t>-</a:t>
            </a:r>
            <a:r>
              <a:rPr lang="tr-TR" altLang="en-US" dirty="0" err="1" smtClean="0"/>
              <a:t>peer</a:t>
            </a:r>
            <a:r>
              <a:rPr lang="en-GB" altLang="en-US" dirty="0" smtClean="0"/>
              <a:t> </a:t>
            </a:r>
            <a:r>
              <a:rPr lang="en-GB" altLang="en-US" dirty="0"/>
              <a:t>model</a:t>
            </a:r>
          </a:p>
        </p:txBody>
      </p:sp>
      <p:sp>
        <p:nvSpPr>
          <p:cNvPr id="16387" name="Rectangle 3"/>
          <p:cNvSpPr>
            <a:spLocks noGrp="1" noChangeArrowheads="1"/>
          </p:cNvSpPr>
          <p:nvPr>
            <p:ph type="body" idx="1"/>
          </p:nvPr>
        </p:nvSpPr>
        <p:spPr>
          <a:noFill/>
          <a:ln/>
        </p:spPr>
        <p:txBody>
          <a:bodyPr lIns="90487" tIns="44450" rIns="90487" bIns="44450"/>
          <a:lstStyle/>
          <a:p>
            <a:pPr>
              <a:lnSpc>
                <a:spcPct val="90000"/>
              </a:lnSpc>
            </a:pPr>
            <a:r>
              <a:rPr lang="tr-TR" altLang="en-US" dirty="0" smtClean="0"/>
              <a:t>P</a:t>
            </a:r>
            <a:r>
              <a:rPr lang="en-US" altLang="en-US" dirty="0" err="1" smtClean="0"/>
              <a:t>eers</a:t>
            </a:r>
            <a:r>
              <a:rPr lang="en-US" altLang="en-US" dirty="0" smtClean="0"/>
              <a:t> may</a:t>
            </a:r>
            <a:r>
              <a:rPr lang="tr-TR" altLang="en-US" dirty="0" smtClean="0"/>
              <a:t> </a:t>
            </a:r>
            <a:r>
              <a:rPr lang="en-US" altLang="en-US" dirty="0" smtClean="0"/>
              <a:t>function </a:t>
            </a:r>
            <a:r>
              <a:rPr lang="en-US" altLang="en-US" dirty="0"/>
              <a:t>both as a client, requesting services from other peers, and as a server, </a:t>
            </a:r>
            <a:r>
              <a:rPr lang="en-US" altLang="en-US" dirty="0" smtClean="0"/>
              <a:t>providing </a:t>
            </a:r>
            <a:r>
              <a:rPr lang="en-US" altLang="en-US" dirty="0"/>
              <a:t>services to other peers</a:t>
            </a:r>
            <a:r>
              <a:rPr lang="en-US" altLang="en-US" dirty="0" smtClean="0"/>
              <a:t>.</a:t>
            </a:r>
            <a:endParaRPr lang="tr-TR" altLang="en-US" dirty="0" smtClean="0"/>
          </a:p>
          <a:p>
            <a:r>
              <a:rPr lang="en-US" dirty="0"/>
              <a:t>Peers acting as a server may inform peers acting as a client of certain events. </a:t>
            </a:r>
            <a:r>
              <a:rPr lang="en-US" dirty="0" smtClean="0"/>
              <a:t>Multiple</a:t>
            </a:r>
            <a:r>
              <a:rPr lang="tr-TR" dirty="0" smtClean="0"/>
              <a:t> </a:t>
            </a:r>
            <a:r>
              <a:rPr lang="en-US" dirty="0" smtClean="0"/>
              <a:t>clients </a:t>
            </a:r>
            <a:r>
              <a:rPr lang="en-US" dirty="0"/>
              <a:t>may have to be informed, for instance using an event-bus</a:t>
            </a:r>
            <a:r>
              <a:rPr lang="en-US" dirty="0" smtClean="0"/>
              <a:t>.</a:t>
            </a:r>
            <a:endParaRPr lang="tr-TR" dirty="0" smtClean="0"/>
          </a:p>
          <a:p>
            <a:r>
              <a:rPr lang="en-US" dirty="0"/>
              <a:t>When a peer receives a query,</a:t>
            </a:r>
            <a:r>
              <a:rPr lang="tr-TR" dirty="0"/>
              <a:t> </a:t>
            </a:r>
            <a:r>
              <a:rPr lang="en-US" dirty="0"/>
              <a:t>first the query is evaluated against its local data collection and thereafter, if necessary</a:t>
            </a:r>
            <a:r>
              <a:rPr lang="tr-TR" dirty="0"/>
              <a:t> </a:t>
            </a:r>
            <a:r>
              <a:rPr lang="en-US" dirty="0"/>
              <a:t>other peers are contacted through its neighbors. Query messages are</a:t>
            </a:r>
            <a:r>
              <a:rPr lang="tr-TR" dirty="0"/>
              <a:t> </a:t>
            </a:r>
            <a:r>
              <a:rPr lang="en-US" dirty="0"/>
              <a:t>forwarded only</a:t>
            </a:r>
            <a:r>
              <a:rPr lang="tr-TR" dirty="0"/>
              <a:t> </a:t>
            </a:r>
            <a:r>
              <a:rPr lang="en-US" dirty="0"/>
              <a:t>between open connections, i.e., neighboring peers.</a:t>
            </a:r>
          </a:p>
          <a:p>
            <a:pPr>
              <a:lnSpc>
                <a:spcPct val="90000"/>
              </a:lnSpc>
            </a:pPr>
            <a:endParaRPr lang="en-GB" altLang="en-US" dirty="0"/>
          </a:p>
        </p:txBody>
      </p:sp>
    </p:spTree>
    <p:extLst>
      <p:ext uri="{BB962C8B-B14F-4D97-AF65-F5344CB8AC3E}">
        <p14:creationId xmlns:p14="http://schemas.microsoft.com/office/powerpoint/2010/main" val="234369275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487" tIns="44450" rIns="90487" bIns="44450">
            <a:normAutofit fontScale="90000"/>
          </a:bodyPr>
          <a:lstStyle/>
          <a:p>
            <a:r>
              <a:rPr lang="tr-TR" altLang="en-US" dirty="0" err="1" smtClean="0"/>
              <a:t>Bittorrent</a:t>
            </a:r>
            <a:endParaRPr lang="en-GB" altLang="en-US" dirty="0"/>
          </a:p>
        </p:txBody>
      </p:sp>
      <p:pic>
        <p:nvPicPr>
          <p:cNvPr id="141314" name="Picture 2" descr="http://4.bp.blogspot.com/_TWV_4RpG9Lo/TTF9kfhUMAI/AAAAAAAAAa0/cdJCjhQwyBk/s1600/viewe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168" y="1916832"/>
            <a:ext cx="5525664"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87319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487" tIns="44450" rIns="90487" bIns="44450">
            <a:normAutofit fontScale="90000"/>
          </a:bodyPr>
          <a:lstStyle/>
          <a:p>
            <a:r>
              <a:rPr lang="tr-TR" altLang="en-US" dirty="0" smtClean="0"/>
              <a:t>Peer </a:t>
            </a:r>
            <a:r>
              <a:rPr lang="tr-TR" altLang="en-US" dirty="0" err="1" smtClean="0"/>
              <a:t>to</a:t>
            </a:r>
            <a:r>
              <a:rPr lang="tr-TR" altLang="en-US" dirty="0" smtClean="0"/>
              <a:t> </a:t>
            </a:r>
            <a:r>
              <a:rPr lang="tr-TR" altLang="en-US" dirty="0" err="1" smtClean="0"/>
              <a:t>peer</a:t>
            </a:r>
            <a:r>
              <a:rPr lang="en-GB" altLang="en-US" dirty="0" smtClean="0"/>
              <a:t> </a:t>
            </a:r>
            <a:r>
              <a:rPr lang="en-GB" altLang="en-US" dirty="0"/>
              <a:t>characteristics</a:t>
            </a:r>
          </a:p>
        </p:txBody>
      </p:sp>
      <p:sp>
        <p:nvSpPr>
          <p:cNvPr id="18435" name="Rectangle 3"/>
          <p:cNvSpPr>
            <a:spLocks noGrp="1" noChangeArrowheads="1"/>
          </p:cNvSpPr>
          <p:nvPr>
            <p:ph type="body" idx="1"/>
          </p:nvPr>
        </p:nvSpPr>
        <p:spPr>
          <a:noFill/>
          <a:ln/>
        </p:spPr>
        <p:txBody>
          <a:bodyPr lIns="90487" tIns="44450" rIns="90487" bIns="44450"/>
          <a:lstStyle/>
          <a:p>
            <a:r>
              <a:rPr lang="en-GB" altLang="en-US" sz="2400" dirty="0"/>
              <a:t>Advantages</a:t>
            </a:r>
          </a:p>
          <a:p>
            <a:pPr lvl="1"/>
            <a:r>
              <a:rPr lang="tr-TR" dirty="0" smtClean="0"/>
              <a:t>N</a:t>
            </a:r>
            <a:r>
              <a:rPr lang="en-US" dirty="0" smtClean="0"/>
              <a:t>odes </a:t>
            </a:r>
            <a:r>
              <a:rPr lang="en-US" dirty="0"/>
              <a:t>may use the capacity of </a:t>
            </a:r>
            <a:r>
              <a:rPr lang="en-US" dirty="0" smtClean="0"/>
              <a:t>the</a:t>
            </a:r>
            <a:r>
              <a:rPr lang="tr-TR" dirty="0" smtClean="0"/>
              <a:t> </a:t>
            </a:r>
            <a:r>
              <a:rPr lang="en-US" dirty="0" smtClean="0"/>
              <a:t>whole</a:t>
            </a:r>
            <a:r>
              <a:rPr lang="en-US" dirty="0"/>
              <a:t>, </a:t>
            </a:r>
            <a:r>
              <a:rPr lang="en-US" dirty="0" smtClean="0"/>
              <a:t>while </a:t>
            </a:r>
            <a:r>
              <a:rPr lang="en-US" dirty="0"/>
              <a:t>bringing in only their own capacity</a:t>
            </a:r>
            <a:r>
              <a:rPr lang="en-US" dirty="0" smtClean="0"/>
              <a:t>.</a:t>
            </a:r>
            <a:endParaRPr lang="tr-TR" dirty="0" smtClean="0"/>
          </a:p>
          <a:p>
            <a:pPr lvl="1"/>
            <a:r>
              <a:rPr lang="tr-TR" dirty="0" smtClean="0"/>
              <a:t>A</a:t>
            </a:r>
            <a:r>
              <a:rPr lang="en-US" dirty="0" err="1" smtClean="0"/>
              <a:t>dministrative</a:t>
            </a:r>
            <a:r>
              <a:rPr lang="en-US" dirty="0" smtClean="0"/>
              <a:t> </a:t>
            </a:r>
            <a:r>
              <a:rPr lang="en-US" dirty="0"/>
              <a:t>overhead is low, because </a:t>
            </a:r>
            <a:r>
              <a:rPr lang="en-US" dirty="0" smtClean="0"/>
              <a:t>peer-to-peer </a:t>
            </a:r>
            <a:r>
              <a:rPr lang="en-US" dirty="0"/>
              <a:t>networks are </a:t>
            </a:r>
            <a:r>
              <a:rPr lang="en-US" dirty="0" smtClean="0"/>
              <a:t>self-organizing</a:t>
            </a:r>
            <a:endParaRPr lang="tr-TR" dirty="0" smtClean="0"/>
          </a:p>
          <a:p>
            <a:pPr lvl="1"/>
            <a:r>
              <a:rPr lang="tr-TR" dirty="0" smtClean="0"/>
              <a:t>S</a:t>
            </a:r>
            <a:r>
              <a:rPr lang="en-US" dirty="0" err="1" smtClean="0"/>
              <a:t>calable</a:t>
            </a:r>
            <a:r>
              <a:rPr lang="en-US" dirty="0"/>
              <a:t>, and resilient to failure of individual peers. </a:t>
            </a:r>
            <a:endParaRPr lang="tr-TR" dirty="0" smtClean="0"/>
          </a:p>
          <a:p>
            <a:pPr lvl="1"/>
            <a:r>
              <a:rPr lang="tr-TR" dirty="0" smtClean="0"/>
              <a:t>T</a:t>
            </a:r>
            <a:r>
              <a:rPr lang="en-US" dirty="0" smtClean="0"/>
              <a:t>he </a:t>
            </a:r>
            <a:r>
              <a:rPr lang="en-US" dirty="0"/>
              <a:t>configuration of a system may change dynamically: peers may come and go </a:t>
            </a:r>
            <a:r>
              <a:rPr lang="en-US" dirty="0" smtClean="0"/>
              <a:t>while</a:t>
            </a:r>
            <a:r>
              <a:rPr lang="tr-TR" dirty="0" smtClean="0"/>
              <a:t> </a:t>
            </a:r>
            <a:r>
              <a:rPr lang="en-US" dirty="0" smtClean="0"/>
              <a:t>the </a:t>
            </a:r>
            <a:r>
              <a:rPr lang="en-US" dirty="0"/>
              <a:t>system is </a:t>
            </a:r>
            <a:r>
              <a:rPr lang="en-US" dirty="0" smtClean="0"/>
              <a:t>running</a:t>
            </a:r>
            <a:endParaRPr lang="en-US" dirty="0"/>
          </a:p>
          <a:p>
            <a:r>
              <a:rPr lang="en-GB" altLang="en-US" sz="2400" dirty="0" smtClean="0"/>
              <a:t>Disadvantages</a:t>
            </a:r>
            <a:endParaRPr lang="en-GB" altLang="en-US" sz="2400" dirty="0"/>
          </a:p>
          <a:p>
            <a:pPr lvl="1"/>
            <a:r>
              <a:rPr lang="tr-TR" dirty="0" smtClean="0"/>
              <a:t>T</a:t>
            </a:r>
            <a:r>
              <a:rPr lang="en-US" dirty="0" smtClean="0"/>
              <a:t>here </a:t>
            </a:r>
            <a:r>
              <a:rPr lang="en-US" dirty="0"/>
              <a:t>is no guarantee about quality of service, as </a:t>
            </a:r>
            <a:r>
              <a:rPr lang="en-US" dirty="0" smtClean="0"/>
              <a:t>nodes</a:t>
            </a:r>
            <a:r>
              <a:rPr lang="tr-TR" dirty="0" smtClean="0"/>
              <a:t> </a:t>
            </a:r>
            <a:r>
              <a:rPr lang="en-US" dirty="0" smtClean="0"/>
              <a:t>cooperate </a:t>
            </a:r>
            <a:r>
              <a:rPr lang="en-US" dirty="0"/>
              <a:t>voluntarily</a:t>
            </a:r>
            <a:r>
              <a:rPr lang="en-US" dirty="0" smtClean="0"/>
              <a:t>.</a:t>
            </a:r>
            <a:endParaRPr lang="tr-TR" dirty="0" smtClean="0"/>
          </a:p>
          <a:p>
            <a:pPr lvl="1"/>
            <a:r>
              <a:rPr lang="tr-TR" dirty="0" smtClean="0"/>
              <a:t>S</a:t>
            </a:r>
            <a:r>
              <a:rPr lang="en-US" dirty="0" err="1" smtClean="0"/>
              <a:t>ecurity</a:t>
            </a:r>
            <a:r>
              <a:rPr lang="en-US" dirty="0" smtClean="0"/>
              <a:t> </a:t>
            </a:r>
            <a:r>
              <a:rPr lang="en-US" dirty="0"/>
              <a:t>is difficult to </a:t>
            </a:r>
            <a:r>
              <a:rPr lang="en-US" dirty="0" smtClean="0"/>
              <a:t>guarantee</a:t>
            </a:r>
            <a:endParaRPr lang="tr-TR" dirty="0"/>
          </a:p>
          <a:p>
            <a:pPr lvl="1"/>
            <a:r>
              <a:rPr lang="en-US" dirty="0" smtClean="0"/>
              <a:t>Performance may </a:t>
            </a:r>
            <a:r>
              <a:rPr lang="en-US" dirty="0"/>
              <a:t>be low when there are few nodes</a:t>
            </a:r>
          </a:p>
          <a:p>
            <a:pPr lvl="1"/>
            <a:endParaRPr lang="en-US" dirty="0"/>
          </a:p>
        </p:txBody>
      </p:sp>
    </p:spTree>
    <p:extLst>
      <p:ext uri="{BB962C8B-B14F-4D97-AF65-F5344CB8AC3E}">
        <p14:creationId xmlns:p14="http://schemas.microsoft.com/office/powerpoint/2010/main" val="51188073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tr-TR" sz="6000" dirty="0" err="1"/>
              <a:t>Architectural</a:t>
            </a:r>
            <a:r>
              <a:rPr lang="tr-TR" sz="6000" dirty="0"/>
              <a:t> Design of </a:t>
            </a:r>
            <a:r>
              <a:rPr lang="tr-TR" sz="6000" dirty="0" smtClean="0"/>
              <a:t>Software</a:t>
            </a:r>
            <a:endParaRPr lang="tr-TR" sz="6000" dirty="0"/>
          </a:p>
        </p:txBody>
      </p:sp>
      <p:sp>
        <p:nvSpPr>
          <p:cNvPr id="16386" name="Text Placeholder 5"/>
          <p:cNvSpPr>
            <a:spLocks noGrp="1"/>
          </p:cNvSpPr>
          <p:nvPr>
            <p:ph type="body" idx="1"/>
          </p:nvPr>
        </p:nvSpPr>
        <p:spPr>
          <a:xfrm>
            <a:off x="571500" y="4800600"/>
            <a:ext cx="8001000" cy="549275"/>
          </a:xfrm>
        </p:spPr>
        <p:txBody>
          <a:bodyPr/>
          <a:lstStyle/>
          <a:p>
            <a:pPr eaLnBrk="1" hangingPunct="1"/>
            <a:endParaRPr lang="tr-TR" altLang="en-US"/>
          </a:p>
        </p:txBody>
      </p:sp>
      <p:sp>
        <p:nvSpPr>
          <p:cNvPr id="9" name="TextBox 8"/>
          <p:cNvSpPr txBox="1">
            <a:spLocks noChangeArrowheads="1"/>
          </p:cNvSpPr>
          <p:nvPr/>
        </p:nvSpPr>
        <p:spPr bwMode="auto">
          <a:xfrm>
            <a:off x="107950" y="188913"/>
            <a:ext cx="5327650" cy="646331"/>
          </a:xfrm>
          <a:prstGeom prst="rect">
            <a:avLst/>
          </a:prstGeom>
          <a:gradFill rotWithShape="1">
            <a:gsLst>
              <a:gs pos="0">
                <a:srgbClr val="ECC16E"/>
              </a:gs>
              <a:gs pos="47501">
                <a:srgbClr val="F6DDB9"/>
              </a:gs>
              <a:gs pos="58501">
                <a:srgbClr val="F6DDB9"/>
              </a:gs>
              <a:gs pos="100000">
                <a:srgbClr val="ECC16E"/>
              </a:gs>
            </a:gsLst>
            <a:lin ang="3600000" scaled="1"/>
          </a:gradFill>
          <a:ln w="10000">
            <a:solidFill>
              <a:srgbClr val="E3B651"/>
            </a:solidFill>
            <a:miter lim="800000"/>
            <a:headEnd/>
            <a:tailEnd/>
          </a:ln>
          <a:effectLst>
            <a:outerShdw blurRad="63500" dist="25400" dir="3599997" algn="r" rotWithShape="0">
              <a:srgbClr val="000000">
                <a:alpha val="29999"/>
              </a:srgbClr>
            </a:outerShdw>
          </a:effec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Bodoni MT Condensed" charset="0"/>
              <a:buAutoNum type="arabicPeriod"/>
              <a:defRPr/>
            </a:pPr>
            <a:r>
              <a:rPr lang="tr-TR" altLang="en-US" dirty="0" err="1">
                <a:solidFill>
                  <a:srgbClr val="000000"/>
                </a:solidFill>
                <a:latin typeface="Franklin Gothic Book" charset="0"/>
              </a:rPr>
              <a:t>Architectural</a:t>
            </a:r>
            <a:r>
              <a:rPr lang="tr-TR" altLang="en-US" dirty="0">
                <a:solidFill>
                  <a:srgbClr val="000000"/>
                </a:solidFill>
                <a:latin typeface="Franklin Gothic Book" charset="0"/>
              </a:rPr>
              <a:t> Design of Software</a:t>
            </a:r>
          </a:p>
          <a:p>
            <a:pPr eaLnBrk="1" hangingPunct="1">
              <a:buFont typeface="Bodoni MT Condensed" charset="0"/>
              <a:buAutoNum type="arabicPeriod"/>
              <a:defRPr/>
            </a:pPr>
            <a:r>
              <a:rPr lang="tr-TR" altLang="en-US" dirty="0" smtClean="0">
                <a:solidFill>
                  <a:srgbClr val="000000"/>
                </a:solidFill>
                <a:latin typeface="Franklin Gothic Book" charset="0"/>
              </a:rPr>
              <a:t>Architecture </a:t>
            </a:r>
            <a:r>
              <a:rPr lang="tr-TR" altLang="en-US" dirty="0" err="1" smtClean="0">
                <a:solidFill>
                  <a:srgbClr val="000000"/>
                </a:solidFill>
                <a:latin typeface="Franklin Gothic Book" charset="0"/>
              </a:rPr>
              <a:t>Models</a:t>
            </a:r>
            <a:endParaRPr lang="en-US" altLang="en-US" dirty="0">
              <a:solidFill>
                <a:srgbClr val="000000"/>
              </a:solidFill>
              <a:latin typeface="Franklin Gothic Book"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74042"/>
            <a:ext cx="3571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rtlCol="0"/>
          <a:lstStyle/>
          <a:p>
            <a:pPr fontAlgn="auto">
              <a:spcBef>
                <a:spcPts val="0"/>
              </a:spcBef>
              <a:spcAft>
                <a:spcPts val="0"/>
              </a:spcAft>
              <a:defRPr/>
            </a:pPr>
            <a:r>
              <a:rPr lang="tr-TR" dirty="0">
                <a:latin typeface="+mn-lt"/>
              </a:rPr>
              <a:t>7</a:t>
            </a:r>
            <a:r>
              <a:rPr lang="tr-TR" dirty="0" smtClean="0">
                <a:latin typeface="+mn-lt"/>
              </a:rPr>
              <a:t>.1</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500" decel="50000" fill="hold">
                                          <p:stCondLst>
                                            <p:cond delay="0"/>
                                          </p:stCondLst>
                                        </p:cTn>
                                        <p:tgtEl>
                                          <p:spTgt spid="307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gtEl>
                                        <p:attrNameLst>
                                          <p:attrName>ppt_w</p:attrName>
                                        </p:attrNameLst>
                                      </p:cBhvr>
                                      <p:tavLst>
                                        <p:tav tm="0">
                                          <p:val>
                                            <p:strVal val="#ppt_w*.05"/>
                                          </p:val>
                                        </p:tav>
                                        <p:tav tm="100000">
                                          <p:val>
                                            <p:strVal val="#ppt_w"/>
                                          </p:val>
                                        </p:tav>
                                      </p:tavLst>
                                    </p:anim>
                                    <p:anim calcmode="lin" valueType="num">
                                      <p:cBhvr>
                                        <p:cTn id="10" dur="1000" fill="hold"/>
                                        <p:tgtEl>
                                          <p:spTgt spid="307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normAutofit fontScale="90000"/>
          </a:bodyPr>
          <a:lstStyle/>
          <a:p>
            <a:r>
              <a:rPr lang="en-GB" altLang="en-US" dirty="0" smtClean="0"/>
              <a:t>Layered model</a:t>
            </a:r>
            <a:endParaRPr lang="en-GB" altLang="en-US" dirty="0"/>
          </a:p>
        </p:txBody>
      </p:sp>
      <p:sp>
        <p:nvSpPr>
          <p:cNvPr id="19459" name="Rectangle 3"/>
          <p:cNvSpPr>
            <a:spLocks noGrp="1" noChangeArrowheads="1"/>
          </p:cNvSpPr>
          <p:nvPr>
            <p:ph type="body" idx="1"/>
          </p:nvPr>
        </p:nvSpPr>
        <p:spPr>
          <a:xfrm>
            <a:off x="179512" y="1124744"/>
            <a:ext cx="8470900" cy="4824412"/>
          </a:xfrm>
          <a:noFill/>
          <a:ln/>
        </p:spPr>
        <p:txBody>
          <a:bodyPr lIns="90487" tIns="44450" rIns="90487" bIns="44450"/>
          <a:lstStyle/>
          <a:p>
            <a:r>
              <a:rPr lang="en-GB" altLang="en-US" dirty="0"/>
              <a:t>Used to model the interfacing of sub-systems.</a:t>
            </a:r>
          </a:p>
          <a:p>
            <a:r>
              <a:rPr lang="en-GB" altLang="en-US" dirty="0"/>
              <a:t>Organises the system into a set of layers (or abstract </a:t>
            </a:r>
            <a:r>
              <a:rPr lang="en-GB" altLang="en-US" dirty="0" smtClean="0"/>
              <a:t>machines</a:t>
            </a:r>
            <a:r>
              <a:rPr lang="tr-TR" altLang="en-US" dirty="0" smtClean="0"/>
              <a:t>: </a:t>
            </a:r>
            <a:r>
              <a:rPr lang="tr-TR" altLang="en-US" dirty="0" err="1" smtClean="0"/>
              <a:t>tier</a:t>
            </a:r>
            <a:r>
              <a:rPr lang="en-GB" altLang="en-US" dirty="0" smtClean="0"/>
              <a:t>) </a:t>
            </a:r>
            <a:r>
              <a:rPr lang="en-GB" altLang="en-US" dirty="0"/>
              <a:t>each of which provide a set of services.</a:t>
            </a:r>
          </a:p>
          <a:p>
            <a:r>
              <a:rPr lang="en-GB" altLang="en-US" dirty="0"/>
              <a:t>Supports the incremental development of sub-systems in different layers. When a layer interface changes, only the adjacent layer is affected.</a:t>
            </a:r>
          </a:p>
          <a:p>
            <a:r>
              <a:rPr lang="en-GB" altLang="en-US" dirty="0"/>
              <a:t>However, often artificial to structure systems in this way.</a:t>
            </a:r>
          </a:p>
        </p:txBody>
      </p:sp>
    </p:spTree>
    <p:extLst>
      <p:ext uri="{BB962C8B-B14F-4D97-AF65-F5344CB8AC3E}">
        <p14:creationId xmlns:p14="http://schemas.microsoft.com/office/powerpoint/2010/main" val="193182690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5496" y="144016"/>
            <a:ext cx="7804150" cy="836712"/>
          </a:xfrm>
          <a:noFill/>
          <a:ln/>
        </p:spPr>
        <p:txBody>
          <a:bodyPr lIns="90487" tIns="44450" rIns="90487" bIns="44450">
            <a:normAutofit/>
          </a:bodyPr>
          <a:lstStyle/>
          <a:p>
            <a:pPr algn="l"/>
            <a:r>
              <a:rPr lang="en-GB" altLang="en-US" sz="4400" dirty="0"/>
              <a:t>Version management </a:t>
            </a:r>
            <a:r>
              <a:rPr lang="en-GB" altLang="en-US" sz="4400" dirty="0" smtClean="0"/>
              <a:t>system</a:t>
            </a:r>
            <a:endParaRPr lang="en-GB" altLang="en-US" sz="4400" i="1" dirty="0"/>
          </a:p>
        </p:txBody>
      </p:sp>
      <p:sp>
        <p:nvSpPr>
          <p:cNvPr id="20484" name="Rectangle 4"/>
          <p:cNvSpPr>
            <a:spLocks noChangeArrowheads="1"/>
          </p:cNvSpPr>
          <p:nvPr/>
        </p:nvSpPr>
        <p:spPr bwMode="auto">
          <a:xfrm>
            <a:off x="1066800" y="1676400"/>
            <a:ext cx="71628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0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1200"/>
            <a:ext cx="5029200" cy="412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376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993" y="1221458"/>
            <a:ext cx="5688013" cy="339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339" name="Rectangle 3"/>
          <p:cNvSpPr>
            <a:spLocks noGrp="1" noChangeArrowheads="1"/>
          </p:cNvSpPr>
          <p:nvPr>
            <p:ph type="body" idx="1"/>
          </p:nvPr>
        </p:nvSpPr>
        <p:spPr>
          <a:xfrm>
            <a:off x="395288" y="5129213"/>
            <a:ext cx="8229600" cy="1728787"/>
          </a:xfrm>
        </p:spPr>
        <p:txBody>
          <a:bodyPr/>
          <a:lstStyle/>
          <a:p>
            <a:pPr>
              <a:lnSpc>
                <a:spcPct val="90000"/>
              </a:lnSpc>
            </a:pPr>
            <a:r>
              <a:rPr lang="en-GB" altLang="en-US"/>
              <a:t>Architectural Pattern from Smalltalk (1979)</a:t>
            </a:r>
          </a:p>
          <a:p>
            <a:pPr>
              <a:lnSpc>
                <a:spcPct val="90000"/>
              </a:lnSpc>
            </a:pPr>
            <a:r>
              <a:rPr lang="en-GB" altLang="en-US"/>
              <a:t>Decouples data and presentation</a:t>
            </a:r>
          </a:p>
          <a:p>
            <a:pPr>
              <a:lnSpc>
                <a:spcPct val="90000"/>
              </a:lnSpc>
            </a:pPr>
            <a:r>
              <a:rPr lang="en-GB" altLang="en-US"/>
              <a:t>Eases the development</a:t>
            </a:r>
          </a:p>
          <a:p>
            <a:pPr>
              <a:lnSpc>
                <a:spcPct val="90000"/>
              </a:lnSpc>
            </a:pPr>
            <a:endParaRPr lang="en-GB" altLang="en-US"/>
          </a:p>
          <a:p>
            <a:pPr>
              <a:lnSpc>
                <a:spcPct val="90000"/>
              </a:lnSpc>
            </a:pPr>
            <a:endParaRPr lang="en-GB" altLang="en-US"/>
          </a:p>
          <a:p>
            <a:pPr>
              <a:lnSpc>
                <a:spcPct val="90000"/>
              </a:lnSpc>
            </a:pPr>
            <a:endParaRPr lang="en-GB" altLang="en-US"/>
          </a:p>
        </p:txBody>
      </p:sp>
      <p:sp>
        <p:nvSpPr>
          <p:cNvPr id="14342" name="Rectangle 6"/>
          <p:cNvSpPr>
            <a:spLocks noGrp="1" noChangeArrowheads="1"/>
          </p:cNvSpPr>
          <p:nvPr>
            <p:ph type="title"/>
          </p:nvPr>
        </p:nvSpPr>
        <p:spPr/>
        <p:txBody>
          <a:bodyPr>
            <a:normAutofit fontScale="90000"/>
          </a:bodyPr>
          <a:lstStyle/>
          <a:p>
            <a:r>
              <a:rPr lang="de-DE" altLang="en-US" dirty="0" smtClean="0"/>
              <a:t>Model </a:t>
            </a:r>
            <a:r>
              <a:rPr lang="de-DE" altLang="en-US" dirty="0"/>
              <a:t>View Controller</a:t>
            </a:r>
          </a:p>
        </p:txBody>
      </p:sp>
    </p:spTree>
    <p:extLst>
      <p:ext uri="{BB962C8B-B14F-4D97-AF65-F5344CB8AC3E}">
        <p14:creationId xmlns:p14="http://schemas.microsoft.com/office/powerpoint/2010/main" val="1194955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de-DE" altLang="en-US" dirty="0"/>
              <a:t>Model View Controller</a:t>
            </a:r>
          </a:p>
        </p:txBody>
      </p:sp>
      <p:sp>
        <p:nvSpPr>
          <p:cNvPr id="13315" name="Rectangle 3"/>
          <p:cNvSpPr>
            <a:spLocks noGrp="1" noChangeArrowheads="1"/>
          </p:cNvSpPr>
          <p:nvPr>
            <p:ph type="body" idx="1"/>
          </p:nvPr>
        </p:nvSpPr>
        <p:spPr>
          <a:xfrm>
            <a:off x="457200" y="4548187"/>
            <a:ext cx="8229600" cy="1577976"/>
          </a:xfrm>
        </p:spPr>
        <p:txBody>
          <a:bodyPr/>
          <a:lstStyle/>
          <a:p>
            <a:pPr lvl="1"/>
            <a:r>
              <a:rPr lang="en-GB" altLang="en-US" sz="2400" dirty="0" smtClean="0"/>
              <a:t>Tier </a:t>
            </a:r>
            <a:r>
              <a:rPr lang="en-GB" altLang="en-US" sz="2400" dirty="0"/>
              <a:t>1: View (Client)</a:t>
            </a:r>
          </a:p>
          <a:p>
            <a:pPr lvl="1"/>
            <a:r>
              <a:rPr lang="en-GB" altLang="en-US" sz="2400" dirty="0"/>
              <a:t>Tier 2: Controller </a:t>
            </a:r>
          </a:p>
          <a:p>
            <a:pPr lvl="1"/>
            <a:r>
              <a:rPr lang="en-GB" altLang="en-US" sz="2400" dirty="0"/>
              <a:t>Tier 3: Model </a:t>
            </a:r>
            <a:r>
              <a:rPr lang="en-GB" altLang="en-US" sz="2400" dirty="0" smtClean="0"/>
              <a:t>(</a:t>
            </a:r>
            <a:r>
              <a:rPr lang="tr-TR" altLang="en-US" sz="2400" dirty="0" err="1" smtClean="0"/>
              <a:t>Logic</a:t>
            </a:r>
            <a:r>
              <a:rPr lang="tr-TR" altLang="en-US" sz="2400" dirty="0" smtClean="0"/>
              <a:t>/</a:t>
            </a:r>
            <a:r>
              <a:rPr lang="en-GB" altLang="en-US" sz="2400" dirty="0" smtClean="0"/>
              <a:t>Database</a:t>
            </a:r>
            <a:r>
              <a:rPr lang="en-GB" altLang="en-US" sz="2400" dirty="0"/>
              <a:t>)</a:t>
            </a:r>
          </a:p>
        </p:txBody>
      </p:sp>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993" y="1152524"/>
            <a:ext cx="5688013" cy="339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482402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endParaRPr lang="de-DE" altLang="en-US"/>
          </a:p>
        </p:txBody>
      </p:sp>
      <p:sp>
        <p:nvSpPr>
          <p:cNvPr id="11267" name="Rectangle 3"/>
          <p:cNvSpPr>
            <a:spLocks noGrp="1" noChangeArrowheads="1"/>
          </p:cNvSpPr>
          <p:nvPr>
            <p:ph type="body" idx="1"/>
          </p:nvPr>
        </p:nvSpPr>
        <p:spPr>
          <a:xfrm>
            <a:off x="342952" y="4745038"/>
            <a:ext cx="8229600" cy="1545035"/>
          </a:xfrm>
        </p:spPr>
        <p:txBody>
          <a:bodyPr/>
          <a:lstStyle/>
          <a:p>
            <a:pPr>
              <a:lnSpc>
                <a:spcPct val="80000"/>
              </a:lnSpc>
            </a:pPr>
            <a:r>
              <a:rPr lang="en-GB" altLang="en-US" sz="2000"/>
              <a:t>Presentation:</a:t>
            </a:r>
          </a:p>
          <a:p>
            <a:pPr lvl="1">
              <a:lnSpc>
                <a:spcPct val="80000"/>
              </a:lnSpc>
            </a:pPr>
            <a:r>
              <a:rPr lang="en-GB" altLang="en-US" sz="1800" dirty="0"/>
              <a:t>View is the user interface (e.g. button)</a:t>
            </a:r>
          </a:p>
          <a:p>
            <a:pPr lvl="1">
              <a:lnSpc>
                <a:spcPct val="80000"/>
              </a:lnSpc>
            </a:pPr>
            <a:r>
              <a:rPr lang="en-GB" altLang="en-US" sz="1800" dirty="0"/>
              <a:t>Controller is the code (e.g. </a:t>
            </a:r>
            <a:r>
              <a:rPr lang="en-GB" altLang="en-US" sz="1800" dirty="0" err="1"/>
              <a:t>callback</a:t>
            </a:r>
            <a:r>
              <a:rPr lang="en-GB" altLang="en-US" sz="1800" dirty="0"/>
              <a:t> for button)</a:t>
            </a:r>
          </a:p>
          <a:p>
            <a:pPr>
              <a:lnSpc>
                <a:spcPct val="80000"/>
              </a:lnSpc>
            </a:pPr>
            <a:r>
              <a:rPr lang="en-GB" altLang="en-US" sz="2000" dirty="0"/>
              <a:t>Data:</a:t>
            </a:r>
          </a:p>
          <a:p>
            <a:pPr lvl="1">
              <a:lnSpc>
                <a:spcPct val="80000"/>
              </a:lnSpc>
            </a:pPr>
            <a:r>
              <a:rPr lang="en-GB" altLang="en-US" sz="1800" dirty="0"/>
              <a:t>Model is the database</a:t>
            </a: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745" y="1323976"/>
            <a:ext cx="5688013"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1270" name="Oval 6"/>
          <p:cNvSpPr>
            <a:spLocks noChangeArrowheads="1"/>
          </p:cNvSpPr>
          <p:nvPr/>
        </p:nvSpPr>
        <p:spPr bwMode="auto">
          <a:xfrm>
            <a:off x="899318" y="971271"/>
            <a:ext cx="7345363" cy="1989137"/>
          </a:xfrm>
          <a:prstGeom prst="ellipse">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1" name="Text Box 7"/>
          <p:cNvSpPr txBox="1">
            <a:spLocks noChangeArrowheads="1"/>
          </p:cNvSpPr>
          <p:nvPr/>
        </p:nvSpPr>
        <p:spPr bwMode="auto">
          <a:xfrm>
            <a:off x="5653088" y="3052763"/>
            <a:ext cx="116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ltLang="en-US"/>
              <a:t>Database</a:t>
            </a:r>
          </a:p>
        </p:txBody>
      </p:sp>
      <p:sp>
        <p:nvSpPr>
          <p:cNvPr id="11276" name="Text Box 12"/>
          <p:cNvSpPr txBox="1">
            <a:spLocks noChangeArrowheads="1"/>
          </p:cNvSpPr>
          <p:nvPr/>
        </p:nvSpPr>
        <p:spPr bwMode="auto">
          <a:xfrm>
            <a:off x="7008577" y="2639874"/>
            <a:ext cx="1466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altLang="en-US">
                <a:solidFill>
                  <a:srgbClr val="00FFFF"/>
                </a:solidFill>
              </a:rPr>
              <a:t>Presentation</a:t>
            </a:r>
            <a:endParaRPr lang="de-DE" altLang="en-US" dirty="0">
              <a:solidFill>
                <a:srgbClr val="00FFFF"/>
              </a:solidFill>
            </a:endParaRPr>
          </a:p>
        </p:txBody>
      </p:sp>
      <p:sp>
        <p:nvSpPr>
          <p:cNvPr id="11277" name="Text Box 13"/>
          <p:cNvSpPr txBox="1">
            <a:spLocks noChangeArrowheads="1"/>
          </p:cNvSpPr>
          <p:nvPr/>
        </p:nvSpPr>
        <p:spPr bwMode="auto">
          <a:xfrm>
            <a:off x="2915816" y="3933056"/>
            <a:ext cx="66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altLang="en-US">
                <a:solidFill>
                  <a:srgbClr val="FF3300"/>
                </a:solidFill>
              </a:rPr>
              <a:t>Data</a:t>
            </a:r>
          </a:p>
        </p:txBody>
      </p:sp>
    </p:spTree>
    <p:extLst>
      <p:ext uri="{BB962C8B-B14F-4D97-AF65-F5344CB8AC3E}">
        <p14:creationId xmlns:p14="http://schemas.microsoft.com/office/powerpoint/2010/main" val="980338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1520" y="260648"/>
            <a:ext cx="8218488" cy="490066"/>
          </a:xfrm>
        </p:spPr>
        <p:txBody>
          <a:bodyPr>
            <a:normAutofit fontScale="90000"/>
          </a:bodyPr>
          <a:lstStyle/>
          <a:p>
            <a:pPr eaLnBrk="1" hangingPunct="1"/>
            <a:r>
              <a:rPr lang="en-GB" altLang="en-US" sz="4900" dirty="0" smtClean="0">
                <a:ea typeface="Times New Roman" charset="0"/>
              </a:rPr>
              <a:t>Example </a:t>
            </a:r>
            <a:r>
              <a:rPr lang="en-GB" altLang="en-US" sz="4900" dirty="0">
                <a:ea typeface="Times New Roman" charset="0"/>
              </a:rPr>
              <a:t>MVC</a:t>
            </a:r>
          </a:p>
        </p:txBody>
      </p:sp>
      <p:pic>
        <p:nvPicPr>
          <p:cNvPr id="5" name="Picture 8" descr="mvc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68760"/>
            <a:ext cx="7998489" cy="496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6969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5" name="Slide Number Placeholder 4"/>
          <p:cNvSpPr>
            <a:spLocks noGrp="1"/>
          </p:cNvSpPr>
          <p:nvPr>
            <p:ph type="sldNum" sz="quarter" idx="12"/>
          </p:nvPr>
        </p:nvSpPr>
        <p:spPr/>
        <p:txBody>
          <a:bodyPr/>
          <a:lstStyle/>
          <a:p>
            <a:pPr>
              <a:defRPr/>
            </a:pPr>
            <a:r>
              <a:rPr lang="tr-TR" altLang="en-US" smtClean="0"/>
              <a:t>1.</a:t>
            </a:r>
            <a:fld id="{0D0D3A1D-6D40-DF46-8B24-82C2E636E215}" type="slidenum">
              <a:rPr lang="en-US" altLang="en-US" smtClean="0"/>
              <a:pPr>
                <a:defRPr/>
              </a:pPr>
              <a:t>36</a:t>
            </a:fld>
            <a:endParaRPr lang="en-US" altLang="en-US"/>
          </a:p>
        </p:txBody>
      </p:sp>
      <p:pic>
        <p:nvPicPr>
          <p:cNvPr id="6" name="Picture 5"/>
          <p:cNvPicPr>
            <a:picLocks noChangeAspect="1"/>
          </p:cNvPicPr>
          <p:nvPr/>
        </p:nvPicPr>
        <p:blipFill>
          <a:blip r:embed="rId3"/>
          <a:stretch>
            <a:fillRect/>
          </a:stretch>
        </p:blipFill>
        <p:spPr>
          <a:xfrm>
            <a:off x="1186379" y="1304652"/>
            <a:ext cx="7030868" cy="4588421"/>
          </a:xfrm>
          <a:prstGeom prst="rect">
            <a:avLst/>
          </a:prstGeom>
        </p:spPr>
      </p:pic>
    </p:spTree>
    <p:extLst>
      <p:ext uri="{BB962C8B-B14F-4D97-AF65-F5344CB8AC3E}">
        <p14:creationId xmlns:p14="http://schemas.microsoft.com/office/powerpoint/2010/main" val="4246195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endParaRPr lang="en-GB"/>
          </a:p>
        </p:txBody>
      </p:sp>
      <p:sp>
        <p:nvSpPr>
          <p:cNvPr id="5" name="Slide Number Placeholder 4"/>
          <p:cNvSpPr>
            <a:spLocks noGrp="1"/>
          </p:cNvSpPr>
          <p:nvPr>
            <p:ph type="sldNum" sz="quarter" idx="12"/>
          </p:nvPr>
        </p:nvSpPr>
        <p:spPr/>
        <p:txBody>
          <a:bodyPr/>
          <a:lstStyle/>
          <a:p>
            <a:pPr>
              <a:defRPr/>
            </a:pPr>
            <a:r>
              <a:rPr lang="tr-TR" altLang="en-US" smtClean="0"/>
              <a:t>1.</a:t>
            </a:r>
            <a:fld id="{0D0D3A1D-6D40-DF46-8B24-82C2E636E215}" type="slidenum">
              <a:rPr lang="en-US" altLang="en-US" smtClean="0"/>
              <a:pPr>
                <a:defRPr/>
              </a:pPr>
              <a:t>37</a:t>
            </a:fld>
            <a:endParaRPr lang="en-US" altLang="en-US"/>
          </a:p>
        </p:txBody>
      </p:sp>
      <p:pic>
        <p:nvPicPr>
          <p:cNvPr id="6" name="Picture 5"/>
          <p:cNvPicPr>
            <a:picLocks noChangeAspect="1"/>
          </p:cNvPicPr>
          <p:nvPr/>
        </p:nvPicPr>
        <p:blipFill>
          <a:blip r:embed="rId3"/>
          <a:stretch>
            <a:fillRect/>
          </a:stretch>
        </p:blipFill>
        <p:spPr>
          <a:xfrm>
            <a:off x="1238991" y="1052513"/>
            <a:ext cx="6666018" cy="4824388"/>
          </a:xfrm>
          <a:prstGeom prst="rect">
            <a:avLst/>
          </a:prstGeom>
        </p:spPr>
      </p:pic>
    </p:spTree>
    <p:extLst>
      <p:ext uri="{BB962C8B-B14F-4D97-AF65-F5344CB8AC3E}">
        <p14:creationId xmlns:p14="http://schemas.microsoft.com/office/powerpoint/2010/main" val="2235484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MVC</a:t>
            </a:r>
            <a:endParaRPr lang="en-GB" dirty="0"/>
          </a:p>
        </p:txBody>
      </p:sp>
      <p:sp>
        <p:nvSpPr>
          <p:cNvPr id="3" name="Content Placeholder 2"/>
          <p:cNvSpPr>
            <a:spLocks noGrp="1"/>
          </p:cNvSpPr>
          <p:nvPr>
            <p:ph idx="1"/>
          </p:nvPr>
        </p:nvSpPr>
        <p:spPr/>
        <p:txBody>
          <a:bodyPr/>
          <a:lstStyle/>
          <a:p>
            <a:r>
              <a:rPr lang="en-US" dirty="0" smtClean="0"/>
              <a:t>Advantages</a:t>
            </a:r>
            <a:endParaRPr lang="tr-TR" dirty="0"/>
          </a:p>
          <a:p>
            <a:pPr lvl="1"/>
            <a:r>
              <a:rPr lang="en-US" dirty="0" smtClean="0"/>
              <a:t>Multiple </a:t>
            </a:r>
            <a:r>
              <a:rPr lang="en-US" dirty="0"/>
              <a:t>views synchronized with same data model.</a:t>
            </a:r>
          </a:p>
          <a:p>
            <a:pPr lvl="1"/>
            <a:r>
              <a:rPr lang="en-US" dirty="0"/>
              <a:t>Easy to plug-in new or replace interface views.</a:t>
            </a:r>
          </a:p>
          <a:p>
            <a:pPr lvl="1"/>
            <a:r>
              <a:rPr lang="en-US" dirty="0"/>
              <a:t>Used for application development where graphics expertise professionals, programming professionals, and data base development professionals are working in a designed project team.</a:t>
            </a:r>
          </a:p>
          <a:p>
            <a:r>
              <a:rPr lang="en-US" dirty="0" smtClean="0"/>
              <a:t>Disadvantages</a:t>
            </a:r>
            <a:endParaRPr lang="en-US" dirty="0"/>
          </a:p>
          <a:p>
            <a:pPr lvl="1"/>
            <a:r>
              <a:rPr lang="en-US" dirty="0"/>
              <a:t>Not suitable for agent-oriented applications such as interactive mobile and robotics applications.</a:t>
            </a:r>
          </a:p>
          <a:p>
            <a:pPr lvl="1"/>
            <a:r>
              <a:rPr lang="en-US" dirty="0"/>
              <a:t>Multiple pairs of controllers and views based on the same data model make any data model change expensive.</a:t>
            </a:r>
          </a:p>
          <a:p>
            <a:pPr lvl="1"/>
            <a:r>
              <a:rPr lang="en-US" dirty="0"/>
              <a:t>The division between the View and the Controller is not clear in some cases.</a:t>
            </a:r>
          </a:p>
        </p:txBody>
      </p:sp>
      <p:sp>
        <p:nvSpPr>
          <p:cNvPr id="4" name="Footer Placeholder 3"/>
          <p:cNvSpPr>
            <a:spLocks noGrp="1"/>
          </p:cNvSpPr>
          <p:nvPr>
            <p:ph type="ftr" sz="quarter" idx="11"/>
          </p:nvPr>
        </p:nvSpPr>
        <p:spPr/>
        <p:txBody>
          <a:bodyPr/>
          <a:lstStyle/>
          <a:p>
            <a:pPr>
              <a:defRPr/>
            </a:pPr>
            <a:r>
              <a:rPr lang="en-US" smtClean="0"/>
              <a:t>Analysis Model</a:t>
            </a:r>
            <a:endParaRPr lang="en-US" dirty="0"/>
          </a:p>
        </p:txBody>
      </p:sp>
      <p:sp>
        <p:nvSpPr>
          <p:cNvPr id="5" name="Slide Number Placeholder 4"/>
          <p:cNvSpPr>
            <a:spLocks noGrp="1"/>
          </p:cNvSpPr>
          <p:nvPr>
            <p:ph type="sldNum" sz="quarter" idx="12"/>
          </p:nvPr>
        </p:nvSpPr>
        <p:spPr/>
        <p:txBody>
          <a:bodyPr/>
          <a:lstStyle/>
          <a:p>
            <a:pPr>
              <a:defRPr/>
            </a:pPr>
            <a:r>
              <a:rPr lang="tr-TR" altLang="en-US" smtClean="0"/>
              <a:t>1.</a:t>
            </a:r>
            <a:fld id="{0D0D3A1D-6D40-DF46-8B24-82C2E636E215}" type="slidenum">
              <a:rPr lang="en-US" altLang="en-US" smtClean="0"/>
              <a:pPr>
                <a:defRPr/>
              </a:pPr>
              <a:t>38</a:t>
            </a:fld>
            <a:endParaRPr lang="en-US" altLang="en-US"/>
          </a:p>
        </p:txBody>
      </p:sp>
    </p:spTree>
    <p:extLst>
      <p:ext uri="{BB962C8B-B14F-4D97-AF65-F5344CB8AC3E}">
        <p14:creationId xmlns:p14="http://schemas.microsoft.com/office/powerpoint/2010/main" val="20695776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normAutofit fontScale="90000"/>
          </a:bodyPr>
          <a:lstStyle/>
          <a:p>
            <a:r>
              <a:rPr lang="tr-TR" altLang="en-US" dirty="0" smtClean="0"/>
              <a:t>SOA</a:t>
            </a:r>
            <a:r>
              <a:rPr lang="en-GB" altLang="en-US" dirty="0" smtClean="0"/>
              <a:t> </a:t>
            </a:r>
            <a:r>
              <a:rPr lang="en-GB" altLang="en-US" dirty="0"/>
              <a:t>model</a:t>
            </a:r>
          </a:p>
        </p:txBody>
      </p:sp>
      <p:sp>
        <p:nvSpPr>
          <p:cNvPr id="16387" name="Rectangle 3"/>
          <p:cNvSpPr>
            <a:spLocks noGrp="1" noChangeArrowheads="1"/>
          </p:cNvSpPr>
          <p:nvPr>
            <p:ph type="body" idx="1"/>
          </p:nvPr>
        </p:nvSpPr>
        <p:spPr>
          <a:noFill/>
          <a:ln/>
        </p:spPr>
        <p:txBody>
          <a:bodyPr lIns="90487" tIns="44450" rIns="90487" bIns="44450"/>
          <a:lstStyle/>
          <a:p>
            <a:pPr marL="0" indent="0">
              <a:lnSpc>
                <a:spcPct val="90000"/>
              </a:lnSpc>
              <a:buNone/>
            </a:pPr>
            <a:r>
              <a:rPr lang="en-US" dirty="0"/>
              <a:t>A service-oriented architecture provides the following features </a:t>
            </a:r>
            <a:endParaRPr lang="tr-TR" altLang="en-US" dirty="0" smtClean="0"/>
          </a:p>
          <a:p>
            <a:r>
              <a:rPr lang="en-US" b="1" dirty="0" smtClean="0"/>
              <a:t>Distributed </a:t>
            </a:r>
            <a:r>
              <a:rPr lang="en-US" b="1" dirty="0"/>
              <a:t>Deployment: </a:t>
            </a:r>
            <a:r>
              <a:rPr lang="en-US" dirty="0"/>
              <a:t>Expose enterprise data and business logic as </a:t>
            </a:r>
            <a:r>
              <a:rPr lang="en-US" dirty="0" smtClean="0"/>
              <a:t>loosely </a:t>
            </a:r>
            <a:r>
              <a:rPr lang="en-US" dirty="0"/>
              <a:t>coupled, discoverable, structured, standard-based, coarse-grained, stateless units of functionality called services. </a:t>
            </a:r>
          </a:p>
          <a:p>
            <a:r>
              <a:rPr lang="en-US" b="1" dirty="0" smtClean="0"/>
              <a:t>Composability</a:t>
            </a:r>
            <a:r>
              <a:rPr lang="en-US" b="1" dirty="0"/>
              <a:t>: </a:t>
            </a:r>
            <a:r>
              <a:rPr lang="en-US" dirty="0"/>
              <a:t>Assemble new processes from existing services that are exposed at a desired granularity through well defined, published, and standard </a:t>
            </a:r>
            <a:r>
              <a:rPr lang="en-GB" dirty="0" smtClean="0"/>
              <a:t>compliant</a:t>
            </a:r>
            <a:r>
              <a:rPr lang="tr-TR" dirty="0" smtClean="0"/>
              <a:t> </a:t>
            </a:r>
            <a:r>
              <a:rPr lang="en-US" dirty="0" smtClean="0"/>
              <a:t>interfaces</a:t>
            </a:r>
            <a:r>
              <a:rPr lang="en-US" dirty="0"/>
              <a:t>. </a:t>
            </a:r>
          </a:p>
          <a:p>
            <a:r>
              <a:rPr lang="en-US" b="1" dirty="0" smtClean="0"/>
              <a:t>Interoperability</a:t>
            </a:r>
            <a:r>
              <a:rPr lang="en-US" b="1" dirty="0"/>
              <a:t>: </a:t>
            </a:r>
            <a:r>
              <a:rPr lang="en-US" dirty="0"/>
              <a:t>Share capabilities and reuse shared services across a network irrespective of underlying protocols or implementation technology. </a:t>
            </a:r>
          </a:p>
          <a:p>
            <a:r>
              <a:rPr lang="en-US" b="1" dirty="0" smtClean="0"/>
              <a:t>Reusability</a:t>
            </a:r>
            <a:r>
              <a:rPr lang="en-US" dirty="0"/>
              <a:t>: Choose a service provider and access to existing resources exposed as services. </a:t>
            </a:r>
          </a:p>
          <a:p>
            <a:pPr>
              <a:lnSpc>
                <a:spcPct val="90000"/>
              </a:lnSpc>
            </a:pPr>
            <a:endParaRPr lang="en-GB" altLang="en-US" dirty="0"/>
          </a:p>
        </p:txBody>
      </p:sp>
    </p:spTree>
    <p:extLst>
      <p:ext uri="{BB962C8B-B14F-4D97-AF65-F5344CB8AC3E}">
        <p14:creationId xmlns:p14="http://schemas.microsoft.com/office/powerpoint/2010/main" val="207243777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r>
              <a:rPr lang="en-GB" altLang="en-US"/>
              <a:t>Software architecture</a:t>
            </a:r>
          </a:p>
        </p:txBody>
      </p:sp>
      <p:sp>
        <p:nvSpPr>
          <p:cNvPr id="44035" name="Rectangle 3"/>
          <p:cNvSpPr>
            <a:spLocks noGrp="1" noChangeArrowheads="1"/>
          </p:cNvSpPr>
          <p:nvPr>
            <p:ph type="body" idx="1"/>
          </p:nvPr>
        </p:nvSpPr>
        <p:spPr/>
        <p:txBody>
          <a:bodyPr/>
          <a:lstStyle/>
          <a:p>
            <a:r>
              <a:rPr lang="en-GB" altLang="en-US"/>
              <a:t>The design process for identifying the sub-systems making up a system and the framework for sub-system control and communication is </a:t>
            </a:r>
            <a:r>
              <a:rPr lang="en-GB" altLang="en-US">
                <a:solidFill>
                  <a:schemeClr val="accent1"/>
                </a:solidFill>
              </a:rPr>
              <a:t>architectural design</a:t>
            </a:r>
            <a:r>
              <a:rPr lang="en-GB" altLang="en-US" i="1"/>
              <a:t>.</a:t>
            </a:r>
          </a:p>
          <a:p>
            <a:r>
              <a:rPr lang="en-GB" altLang="en-US"/>
              <a:t>The output of this design process is a description of the</a:t>
            </a:r>
            <a:r>
              <a:rPr lang="en-GB" altLang="en-US" i="1"/>
              <a:t> </a:t>
            </a:r>
            <a:r>
              <a:rPr lang="en-GB" altLang="en-US">
                <a:solidFill>
                  <a:schemeClr val="accent1"/>
                </a:solidFill>
              </a:rPr>
              <a:t>software architecture.</a:t>
            </a:r>
            <a:endParaRPr lang="en-GB" altLang="en-US"/>
          </a:p>
        </p:txBody>
      </p:sp>
    </p:spTree>
    <p:extLst>
      <p:ext uri="{BB962C8B-B14F-4D97-AF65-F5344CB8AC3E}">
        <p14:creationId xmlns:p14="http://schemas.microsoft.com/office/powerpoint/2010/main" val="7588554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SOA</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Advantages</a:t>
            </a:r>
            <a:endParaRPr lang="tr-TR" dirty="0" smtClean="0"/>
          </a:p>
          <a:p>
            <a:pPr lvl="1"/>
            <a:r>
              <a:rPr lang="tr-TR" dirty="0" smtClean="0"/>
              <a:t>Great</a:t>
            </a:r>
            <a:r>
              <a:rPr lang="en-US" dirty="0" smtClean="0"/>
              <a:t> </a:t>
            </a:r>
            <a:r>
              <a:rPr lang="en-US" dirty="0"/>
              <a:t>flexibility for enterprises to make use of all available service </a:t>
            </a:r>
            <a:r>
              <a:rPr lang="tr-TR" dirty="0"/>
              <a:t>r</a:t>
            </a:r>
            <a:r>
              <a:rPr lang="en-US" dirty="0" smtClean="0"/>
              <a:t>e</a:t>
            </a:r>
            <a:r>
              <a:rPr lang="tr-TR" dirty="0" err="1" smtClean="0"/>
              <a:t>sources</a:t>
            </a:r>
            <a:r>
              <a:rPr lang="tr-TR" dirty="0" smtClean="0"/>
              <a:t> </a:t>
            </a:r>
            <a:r>
              <a:rPr lang="en-US" dirty="0" smtClean="0"/>
              <a:t>irrespective </a:t>
            </a:r>
            <a:r>
              <a:rPr lang="en-US" dirty="0"/>
              <a:t>of platform and technology </a:t>
            </a:r>
            <a:r>
              <a:rPr lang="en-US" dirty="0" smtClean="0"/>
              <a:t>restrictions.</a:t>
            </a:r>
            <a:endParaRPr lang="tr-TR" dirty="0" smtClean="0"/>
          </a:p>
          <a:p>
            <a:pPr lvl="1"/>
            <a:r>
              <a:rPr lang="en-US" dirty="0" smtClean="0"/>
              <a:t>Each </a:t>
            </a:r>
            <a:r>
              <a:rPr lang="en-US" dirty="0"/>
              <a:t>service component is independent from other services due to the stateless service </a:t>
            </a:r>
            <a:r>
              <a:rPr lang="en-US" dirty="0" smtClean="0"/>
              <a:t>feature.</a:t>
            </a:r>
            <a:endParaRPr lang="tr-TR" dirty="0" smtClean="0"/>
          </a:p>
          <a:p>
            <a:pPr lvl="1"/>
            <a:r>
              <a:rPr lang="tr-TR" dirty="0" err="1" smtClean="0"/>
              <a:t>Easy</a:t>
            </a:r>
            <a:r>
              <a:rPr lang="tr-TR" dirty="0" smtClean="0"/>
              <a:t> </a:t>
            </a:r>
            <a:r>
              <a:rPr lang="tr-TR" dirty="0" err="1" smtClean="0"/>
              <a:t>to</a:t>
            </a:r>
            <a:r>
              <a:rPr lang="tr-TR" dirty="0" smtClean="0"/>
              <a:t> </a:t>
            </a:r>
            <a:r>
              <a:rPr lang="tr-TR" dirty="0" err="1" smtClean="0"/>
              <a:t>implement</a:t>
            </a:r>
            <a:r>
              <a:rPr lang="tr-TR" dirty="0" smtClean="0"/>
              <a:t> a service </a:t>
            </a:r>
            <a:r>
              <a:rPr lang="tr-TR" dirty="0" err="1" smtClean="0"/>
              <a:t>with</a:t>
            </a:r>
            <a:r>
              <a:rPr lang="tr-TR" dirty="0" smtClean="0"/>
              <a:t> </a:t>
            </a:r>
            <a:r>
              <a:rPr lang="tr-TR" dirty="0" err="1" smtClean="0"/>
              <a:t>the</a:t>
            </a:r>
            <a:r>
              <a:rPr lang="tr-TR" dirty="0" smtClean="0"/>
              <a:t> </a:t>
            </a:r>
            <a:r>
              <a:rPr lang="tr-TR" dirty="0" err="1" smtClean="0"/>
              <a:t>exposed</a:t>
            </a:r>
            <a:r>
              <a:rPr lang="tr-TR" dirty="0" smtClean="0"/>
              <a:t> </a:t>
            </a:r>
            <a:r>
              <a:rPr lang="tr-TR" dirty="0" err="1" smtClean="0"/>
              <a:t>interface</a:t>
            </a:r>
            <a:endParaRPr lang="tr-TR" dirty="0" smtClean="0"/>
          </a:p>
          <a:p>
            <a:pPr lvl="1"/>
            <a:r>
              <a:rPr lang="tr-TR" dirty="0" err="1" smtClean="0"/>
              <a:t>Easy</a:t>
            </a:r>
            <a:r>
              <a:rPr lang="tr-TR" dirty="0" smtClean="0"/>
              <a:t> </a:t>
            </a:r>
            <a:r>
              <a:rPr lang="tr-TR" dirty="0" err="1" smtClean="0"/>
              <a:t>to</a:t>
            </a:r>
            <a:r>
              <a:rPr lang="tr-TR" dirty="0" smtClean="0"/>
              <a:t> </a:t>
            </a:r>
            <a:r>
              <a:rPr lang="tr-TR" dirty="0" err="1" smtClean="0"/>
              <a:t>access</a:t>
            </a:r>
            <a:r>
              <a:rPr lang="tr-TR" dirty="0" smtClean="0"/>
              <a:t> a service </a:t>
            </a:r>
            <a:r>
              <a:rPr lang="en-US" dirty="0" smtClean="0"/>
              <a:t>regardless </a:t>
            </a:r>
            <a:r>
              <a:rPr lang="en-US" dirty="0"/>
              <a:t>of their platform, technology, vendors, or language </a:t>
            </a:r>
            <a:r>
              <a:rPr lang="en-US" dirty="0" smtClean="0"/>
              <a:t>implementations.</a:t>
            </a:r>
            <a:endParaRPr lang="tr-TR" dirty="0" smtClean="0"/>
          </a:p>
          <a:p>
            <a:pPr lvl="1"/>
            <a:r>
              <a:rPr lang="en-US" dirty="0" smtClean="0"/>
              <a:t>Reusability </a:t>
            </a:r>
            <a:r>
              <a:rPr lang="en-US" dirty="0"/>
              <a:t>of assets and services since clients of a service only need to know its public interfaces, service </a:t>
            </a:r>
            <a:r>
              <a:rPr lang="en-US" dirty="0" smtClean="0"/>
              <a:t>composition.</a:t>
            </a:r>
            <a:endParaRPr lang="tr-TR" dirty="0" smtClean="0"/>
          </a:p>
          <a:p>
            <a:pPr lvl="1"/>
            <a:r>
              <a:rPr lang="en-US" dirty="0" smtClean="0"/>
              <a:t>SOA </a:t>
            </a:r>
            <a:r>
              <a:rPr lang="en-US" dirty="0"/>
              <a:t>based business application development are much more efficient in terms of time and </a:t>
            </a:r>
            <a:r>
              <a:rPr lang="en-US" dirty="0" smtClean="0"/>
              <a:t>cost.</a:t>
            </a:r>
            <a:endParaRPr lang="tr-TR" dirty="0" smtClean="0"/>
          </a:p>
          <a:p>
            <a:pPr lvl="1"/>
            <a:r>
              <a:rPr lang="en-US" dirty="0" smtClean="0"/>
              <a:t>Enhances </a:t>
            </a:r>
            <a:r>
              <a:rPr lang="en-US" dirty="0"/>
              <a:t>the scalability and provide standard connection between </a:t>
            </a:r>
            <a:r>
              <a:rPr lang="en-US" dirty="0" smtClean="0"/>
              <a:t>systems.</a:t>
            </a:r>
            <a:endParaRPr lang="tr-TR" dirty="0" smtClean="0"/>
          </a:p>
          <a:p>
            <a:pPr lvl="1"/>
            <a:r>
              <a:rPr lang="tr-TR" dirty="0"/>
              <a:t>E</a:t>
            </a:r>
            <a:r>
              <a:rPr lang="en-US" dirty="0" err="1" smtClean="0"/>
              <a:t>fficient</a:t>
            </a:r>
            <a:r>
              <a:rPr lang="en-US" dirty="0" smtClean="0"/>
              <a:t> </a:t>
            </a:r>
            <a:r>
              <a:rPr lang="en-US" dirty="0"/>
              <a:t>and effective usage of ‘Business Services</a:t>
            </a:r>
            <a:r>
              <a:rPr lang="en-US" dirty="0" smtClean="0"/>
              <a:t>’.</a:t>
            </a:r>
            <a:endParaRPr lang="tr-TR" dirty="0" smtClean="0"/>
          </a:p>
          <a:p>
            <a:pPr lvl="1"/>
            <a:r>
              <a:rPr lang="en-US" dirty="0" smtClean="0"/>
              <a:t>Integration </a:t>
            </a:r>
            <a:r>
              <a:rPr lang="en-US" dirty="0"/>
              <a:t>becomes much easier and improved intrinsic </a:t>
            </a:r>
            <a:r>
              <a:rPr lang="en-US" dirty="0" smtClean="0"/>
              <a:t>interoperability.</a:t>
            </a:r>
            <a:endParaRPr lang="tr-TR" dirty="0" smtClean="0"/>
          </a:p>
          <a:p>
            <a:pPr lvl="1"/>
            <a:r>
              <a:rPr lang="en-US" dirty="0" smtClean="0"/>
              <a:t>Abstract </a:t>
            </a:r>
            <a:r>
              <a:rPr lang="en-US" dirty="0"/>
              <a:t>complexity for developers and energize business processes closer to end users</a:t>
            </a:r>
            <a:r>
              <a:rPr lang="en-US" dirty="0" smtClean="0"/>
              <a:t>.</a:t>
            </a:r>
            <a:endParaRPr lang="tr-TR" dirty="0" smtClean="0"/>
          </a:p>
          <a:p>
            <a:r>
              <a:rPr lang="tr-TR" dirty="0" err="1" smtClean="0"/>
              <a:t>Disadvantages</a:t>
            </a:r>
            <a:endParaRPr lang="tr-TR" dirty="0" smtClean="0"/>
          </a:p>
          <a:p>
            <a:pPr lvl="1"/>
            <a:r>
              <a:rPr lang="tr-TR" dirty="0" err="1" smtClean="0"/>
              <a:t>Costly</a:t>
            </a:r>
            <a:r>
              <a:rPr lang="tr-TR" dirty="0" smtClean="0"/>
              <a:t> </a:t>
            </a:r>
            <a:r>
              <a:rPr lang="tr-TR" dirty="0" err="1" smtClean="0"/>
              <a:t>due</a:t>
            </a:r>
            <a:r>
              <a:rPr lang="tr-TR" dirty="0" smtClean="0"/>
              <a:t> </a:t>
            </a:r>
            <a:r>
              <a:rPr lang="tr-TR" dirty="0" err="1" smtClean="0"/>
              <a:t>to</a:t>
            </a:r>
            <a:r>
              <a:rPr lang="tr-TR" dirty="0" smtClean="0"/>
              <a:t> </a:t>
            </a:r>
            <a:r>
              <a:rPr lang="tr-TR" dirty="0" err="1" smtClean="0"/>
              <a:t>abstraction</a:t>
            </a:r>
            <a:r>
              <a:rPr lang="tr-TR" dirty="0" smtClean="0"/>
              <a:t> </a:t>
            </a:r>
            <a:r>
              <a:rPr lang="tr-TR" dirty="0" err="1" smtClean="0"/>
              <a:t>and</a:t>
            </a:r>
            <a:r>
              <a:rPr lang="tr-TR" dirty="0" smtClean="0"/>
              <a:t> </a:t>
            </a:r>
            <a:r>
              <a:rPr lang="tr-TR" dirty="0" err="1" smtClean="0"/>
              <a:t>better</a:t>
            </a:r>
            <a:r>
              <a:rPr lang="tr-TR" dirty="0" smtClean="0"/>
              <a:t> </a:t>
            </a:r>
            <a:r>
              <a:rPr lang="tr-TR" dirty="0" err="1" smtClean="0"/>
              <a:t>design</a:t>
            </a:r>
            <a:endParaRPr lang="tr-TR" dirty="0" smtClean="0"/>
          </a:p>
          <a:p>
            <a:pPr lvl="1"/>
            <a:r>
              <a:rPr lang="tr-TR" dirty="0" err="1" smtClean="0"/>
              <a:t>Extra</a:t>
            </a:r>
            <a:r>
              <a:rPr lang="tr-TR" dirty="0" smtClean="0"/>
              <a:t> </a:t>
            </a:r>
            <a:r>
              <a:rPr lang="tr-TR" dirty="0" err="1" smtClean="0"/>
              <a:t>overload</a:t>
            </a:r>
            <a:r>
              <a:rPr lang="tr-TR" dirty="0" smtClean="0"/>
              <a:t> </a:t>
            </a:r>
            <a:r>
              <a:rPr lang="tr-TR" dirty="0" err="1" smtClean="0"/>
              <a:t>to</a:t>
            </a:r>
            <a:r>
              <a:rPr lang="tr-TR" dirty="0" smtClean="0"/>
              <a:t> </a:t>
            </a:r>
            <a:r>
              <a:rPr lang="tr-TR" dirty="0" err="1" smtClean="0"/>
              <a:t>validate</a:t>
            </a:r>
            <a:r>
              <a:rPr lang="tr-TR" dirty="0" smtClean="0"/>
              <a:t> </a:t>
            </a:r>
            <a:r>
              <a:rPr lang="tr-TR" dirty="0" err="1" smtClean="0"/>
              <a:t>every</a:t>
            </a:r>
            <a:r>
              <a:rPr lang="tr-TR" dirty="0" smtClean="0"/>
              <a:t> </a:t>
            </a:r>
            <a:r>
              <a:rPr lang="tr-TR" dirty="0" err="1" smtClean="0"/>
              <a:t>input</a:t>
            </a:r>
            <a:r>
              <a:rPr lang="tr-TR" dirty="0" smtClean="0"/>
              <a:t> </a:t>
            </a:r>
            <a:r>
              <a:rPr lang="tr-TR" dirty="0" err="1" smtClean="0"/>
              <a:t>prior</a:t>
            </a:r>
            <a:r>
              <a:rPr lang="tr-TR" dirty="0" smtClean="0"/>
              <a:t> </a:t>
            </a:r>
            <a:r>
              <a:rPr lang="tr-TR" dirty="0" err="1" smtClean="0"/>
              <a:t>to</a:t>
            </a:r>
            <a:r>
              <a:rPr lang="tr-TR" dirty="0" smtClean="0"/>
              <a:t> </a:t>
            </a:r>
            <a:r>
              <a:rPr lang="tr-TR" dirty="0" err="1" smtClean="0"/>
              <a:t>sending</a:t>
            </a:r>
            <a:r>
              <a:rPr lang="tr-TR" dirty="0" smtClean="0"/>
              <a:t> </a:t>
            </a:r>
            <a:r>
              <a:rPr lang="tr-TR" dirty="0" err="1" smtClean="0"/>
              <a:t>to</a:t>
            </a:r>
            <a:r>
              <a:rPr lang="tr-TR" dirty="0" smtClean="0"/>
              <a:t> </a:t>
            </a:r>
            <a:r>
              <a:rPr lang="tr-TR" dirty="0" err="1" smtClean="0"/>
              <a:t>the</a:t>
            </a:r>
            <a:r>
              <a:rPr lang="tr-TR" dirty="0" smtClean="0"/>
              <a:t> service </a:t>
            </a:r>
          </a:p>
          <a:p>
            <a:pPr lvl="1"/>
            <a:r>
              <a:rPr lang="tr-TR" dirty="0" err="1" smtClean="0"/>
              <a:t>Bandwidth</a:t>
            </a:r>
            <a:r>
              <a:rPr lang="tr-TR" dirty="0" smtClean="0"/>
              <a:t> </a:t>
            </a:r>
            <a:r>
              <a:rPr lang="tr-TR" dirty="0" err="1" smtClean="0"/>
              <a:t>for</a:t>
            </a:r>
            <a:r>
              <a:rPr lang="tr-TR" dirty="0" smtClean="0"/>
              <a:t> service </a:t>
            </a:r>
            <a:r>
              <a:rPr lang="tr-TR" dirty="0" err="1" smtClean="0"/>
              <a:t>communication</a:t>
            </a:r>
            <a:endParaRPr lang="en-US" dirty="0"/>
          </a:p>
        </p:txBody>
      </p:sp>
      <p:sp>
        <p:nvSpPr>
          <p:cNvPr id="4" name="Footer Placeholder 3"/>
          <p:cNvSpPr>
            <a:spLocks noGrp="1"/>
          </p:cNvSpPr>
          <p:nvPr>
            <p:ph type="ftr" sz="quarter" idx="11"/>
          </p:nvPr>
        </p:nvSpPr>
        <p:spPr/>
        <p:txBody>
          <a:bodyPr/>
          <a:lstStyle/>
          <a:p>
            <a:pPr>
              <a:defRPr/>
            </a:pPr>
            <a:r>
              <a:rPr lang="en-US" smtClean="0"/>
              <a:t>Analysis Model</a:t>
            </a:r>
            <a:endParaRPr lang="en-US" dirty="0"/>
          </a:p>
        </p:txBody>
      </p:sp>
      <p:sp>
        <p:nvSpPr>
          <p:cNvPr id="5" name="Slide Number Placeholder 4"/>
          <p:cNvSpPr>
            <a:spLocks noGrp="1"/>
          </p:cNvSpPr>
          <p:nvPr>
            <p:ph type="sldNum" sz="quarter" idx="12"/>
          </p:nvPr>
        </p:nvSpPr>
        <p:spPr/>
        <p:txBody>
          <a:bodyPr/>
          <a:lstStyle/>
          <a:p>
            <a:pPr>
              <a:defRPr/>
            </a:pPr>
            <a:r>
              <a:rPr lang="tr-TR" altLang="en-US" smtClean="0"/>
              <a:t>1.</a:t>
            </a:r>
            <a:fld id="{0D0D3A1D-6D40-DF46-8B24-82C2E636E215}" type="slidenum">
              <a:rPr lang="en-US" altLang="en-US" smtClean="0"/>
              <a:pPr>
                <a:defRPr/>
              </a:pPr>
              <a:t>40</a:t>
            </a:fld>
            <a:endParaRPr lang="en-US" altLang="en-US"/>
          </a:p>
        </p:txBody>
      </p:sp>
    </p:spTree>
    <p:extLst>
      <p:ext uri="{BB962C8B-B14F-4D97-AF65-F5344CB8AC3E}">
        <p14:creationId xmlns:p14="http://schemas.microsoft.com/office/powerpoint/2010/main" val="3795055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487" tIns="44450" rIns="90487" bIns="44450">
            <a:normAutofit fontScale="90000"/>
          </a:bodyPr>
          <a:lstStyle/>
          <a:p>
            <a:r>
              <a:rPr lang="tr-TR" altLang="en-US" dirty="0" smtClean="0"/>
              <a:t>Web Services</a:t>
            </a:r>
            <a:endParaRPr lang="en-GB" altLang="en-US" dirty="0"/>
          </a:p>
        </p:txBody>
      </p:sp>
      <p:pic>
        <p:nvPicPr>
          <p:cNvPr id="143362" name="Picture 2" descr="http://mysc.altervista.org/wp-content/uploads/2012/12/WebServiceArchitecture.png"/>
          <p:cNvPicPr>
            <a:picLocks noChangeAspect="1" noChangeArrowheads="1"/>
          </p:cNvPicPr>
          <p:nvPr/>
        </p:nvPicPr>
        <p:blipFill rotWithShape="1">
          <a:blip r:embed="rId2">
            <a:extLst>
              <a:ext uri="{28A0092B-C50C-407E-A947-70E740481C1C}">
                <a14:useLocalDpi xmlns:a14="http://schemas.microsoft.com/office/drawing/2010/main" val="0"/>
              </a:ext>
            </a:extLst>
          </a:blip>
          <a:srcRect b="5647"/>
          <a:stretch/>
        </p:blipFill>
        <p:spPr bwMode="auto">
          <a:xfrm>
            <a:off x="899592" y="2204864"/>
            <a:ext cx="7594924" cy="31683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1115616" y="5554107"/>
            <a:ext cx="75073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en-US" sz="1800" b="0" i="0" u="none" strike="noStrike" cap="none" normalizeH="0" baseline="0" dirty="0" err="1" smtClean="0">
                <a:ln>
                  <a:noFill/>
                </a:ln>
                <a:solidFill>
                  <a:schemeClr val="tx1"/>
                </a:solidFill>
                <a:effectLst/>
                <a:latin typeface="Arial" panose="020B0604020202020204" pitchFamily="34" charset="0"/>
              </a:rPr>
              <a:t>Example</a:t>
            </a:r>
            <a:r>
              <a:rPr kumimoji="0" lang="tr-TR" altLang="en-US" sz="1800" b="0" i="0" u="none" strike="noStrike" cap="none" normalizeH="0" baseline="0" dirty="0" smtClean="0">
                <a:ln>
                  <a:noFill/>
                </a:ln>
                <a:solidFill>
                  <a:schemeClr val="tx1"/>
                </a:solidFill>
                <a:effectLst/>
                <a:latin typeface="Arial" panose="020B0604020202020204" pitchFamily="34" charset="0"/>
              </a:rPr>
              <a:t> SOA: </a:t>
            </a:r>
            <a:r>
              <a:rPr kumimoji="0" lang="en-US" altLang="en-US" sz="1800" b="0" i="0" u="none" strike="noStrike" cap="none" normalizeH="0" baseline="0" dirty="0" smtClean="0">
                <a:ln>
                  <a:noFill/>
                </a:ln>
                <a:solidFill>
                  <a:schemeClr val="tx1"/>
                </a:solidFill>
                <a:effectLst/>
                <a:latin typeface="Arial" panose="020B0604020202020204" pitchFamily="34" charset="0"/>
              </a:rPr>
              <a:t>A website using payment service like PayPal integration </a:t>
            </a:r>
          </a:p>
        </p:txBody>
      </p:sp>
    </p:spTree>
    <p:extLst>
      <p:ext uri="{BB962C8B-B14F-4D97-AF65-F5344CB8AC3E}">
        <p14:creationId xmlns:p14="http://schemas.microsoft.com/office/powerpoint/2010/main" val="70223204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normAutofit fontScale="90000"/>
          </a:bodyPr>
          <a:lstStyle/>
          <a:p>
            <a:r>
              <a:rPr lang="tr-TR" altLang="en-US" dirty="0" err="1" smtClean="0"/>
              <a:t>Microservice</a:t>
            </a:r>
            <a:r>
              <a:rPr lang="en-GB" altLang="en-US" dirty="0" smtClean="0"/>
              <a:t> </a:t>
            </a:r>
            <a:r>
              <a:rPr lang="en-GB" altLang="en-US" dirty="0"/>
              <a:t>model</a:t>
            </a:r>
          </a:p>
        </p:txBody>
      </p:sp>
      <p:sp>
        <p:nvSpPr>
          <p:cNvPr id="16387" name="Rectangle 3"/>
          <p:cNvSpPr>
            <a:spLocks noGrp="1" noChangeArrowheads="1"/>
          </p:cNvSpPr>
          <p:nvPr>
            <p:ph type="body" idx="1"/>
          </p:nvPr>
        </p:nvSpPr>
        <p:spPr>
          <a:noFill/>
          <a:ln/>
        </p:spPr>
        <p:txBody>
          <a:bodyPr lIns="90487" tIns="44450" rIns="90487" bIns="44450"/>
          <a:lstStyle/>
          <a:p>
            <a:r>
              <a:rPr lang="tr-TR" dirty="0" err="1" smtClean="0"/>
              <a:t>Each</a:t>
            </a:r>
            <a:r>
              <a:rPr lang="tr-TR" dirty="0" smtClean="0"/>
              <a:t> </a:t>
            </a:r>
            <a:r>
              <a:rPr lang="tr-TR" dirty="0" err="1"/>
              <a:t>component</a:t>
            </a:r>
            <a:r>
              <a:rPr lang="tr-TR" dirty="0"/>
              <a:t> of </a:t>
            </a:r>
            <a:r>
              <a:rPr lang="tr-TR" dirty="0" err="1" smtClean="0"/>
              <a:t>the</a:t>
            </a:r>
            <a:r>
              <a:rPr lang="tr-TR" dirty="0"/>
              <a:t> </a:t>
            </a:r>
            <a:r>
              <a:rPr lang="en-US" dirty="0" err="1" smtClean="0"/>
              <a:t>microservices</a:t>
            </a:r>
            <a:r>
              <a:rPr lang="en-US" dirty="0" smtClean="0"/>
              <a:t> </a:t>
            </a:r>
            <a:r>
              <a:rPr lang="en-US" dirty="0"/>
              <a:t>architecture is deployed as a separate </a:t>
            </a:r>
            <a:r>
              <a:rPr lang="en-US" dirty="0" smtClean="0"/>
              <a:t>unit</a:t>
            </a:r>
            <a:endParaRPr lang="tr-TR" dirty="0" smtClean="0"/>
          </a:p>
          <a:p>
            <a:r>
              <a:rPr lang="tr-TR" dirty="0"/>
              <a:t>Service </a:t>
            </a:r>
            <a:r>
              <a:rPr lang="tr-TR" dirty="0" err="1" smtClean="0"/>
              <a:t>components</a:t>
            </a:r>
            <a:r>
              <a:rPr lang="tr-TR" dirty="0"/>
              <a:t> </a:t>
            </a:r>
            <a:r>
              <a:rPr lang="en-US" dirty="0" smtClean="0"/>
              <a:t>contain </a:t>
            </a:r>
            <a:r>
              <a:rPr lang="en-US" dirty="0"/>
              <a:t>one or more modules (e.g., Java classes) that represent </a:t>
            </a:r>
            <a:r>
              <a:rPr lang="en-US" dirty="0" smtClean="0"/>
              <a:t>either</a:t>
            </a:r>
            <a:r>
              <a:rPr lang="tr-TR" dirty="0" smtClean="0"/>
              <a:t> </a:t>
            </a:r>
            <a:r>
              <a:rPr lang="en-US" dirty="0" smtClean="0"/>
              <a:t>a </a:t>
            </a:r>
            <a:r>
              <a:rPr lang="en-US" dirty="0"/>
              <a:t>single-purpose function (e.g., providing the weather for a </a:t>
            </a:r>
            <a:r>
              <a:rPr lang="en-US" dirty="0" smtClean="0"/>
              <a:t>specific</a:t>
            </a:r>
            <a:r>
              <a:rPr lang="tr-TR" dirty="0" smtClean="0"/>
              <a:t> </a:t>
            </a:r>
            <a:r>
              <a:rPr lang="en-US" dirty="0" smtClean="0"/>
              <a:t>city </a:t>
            </a:r>
            <a:r>
              <a:rPr lang="en-US" dirty="0"/>
              <a:t>or town) or an independent portion of a large business </a:t>
            </a:r>
            <a:r>
              <a:rPr lang="en-US" dirty="0" smtClean="0"/>
              <a:t>application</a:t>
            </a:r>
            <a:r>
              <a:rPr lang="tr-TR" dirty="0" smtClean="0"/>
              <a:t> </a:t>
            </a:r>
            <a:r>
              <a:rPr lang="en-US" dirty="0" smtClean="0"/>
              <a:t>(e.g</a:t>
            </a:r>
            <a:r>
              <a:rPr lang="en-US" dirty="0"/>
              <a:t>., stock trade placement or determining </a:t>
            </a:r>
            <a:r>
              <a:rPr lang="en-US" dirty="0" smtClean="0"/>
              <a:t>auto-insurance</a:t>
            </a:r>
            <a:r>
              <a:rPr lang="tr-TR" dirty="0" smtClean="0"/>
              <a:t> </a:t>
            </a:r>
            <a:r>
              <a:rPr lang="tr-TR" dirty="0" err="1" smtClean="0"/>
              <a:t>rates</a:t>
            </a:r>
            <a:r>
              <a:rPr lang="tr-TR" dirty="0" smtClean="0"/>
              <a:t>)</a:t>
            </a:r>
          </a:p>
          <a:p>
            <a:r>
              <a:rPr lang="tr-TR" dirty="0" err="1"/>
              <a:t>A</a:t>
            </a:r>
            <a:r>
              <a:rPr lang="tr-TR" dirty="0" err="1" smtClean="0"/>
              <a:t>ll</a:t>
            </a:r>
            <a:r>
              <a:rPr lang="tr-TR" dirty="0" smtClean="0"/>
              <a:t> </a:t>
            </a:r>
            <a:r>
              <a:rPr lang="tr-TR" dirty="0" err="1"/>
              <a:t>the</a:t>
            </a:r>
            <a:r>
              <a:rPr lang="tr-TR" dirty="0"/>
              <a:t> </a:t>
            </a:r>
            <a:r>
              <a:rPr lang="tr-TR" dirty="0" err="1" smtClean="0"/>
              <a:t>components</a:t>
            </a:r>
            <a:r>
              <a:rPr lang="tr-TR" dirty="0" smtClean="0"/>
              <a:t> </a:t>
            </a:r>
            <a:r>
              <a:rPr lang="en-US" dirty="0" smtClean="0"/>
              <a:t>within </a:t>
            </a:r>
            <a:r>
              <a:rPr lang="en-US" dirty="0"/>
              <a:t>the architecture are fully decoupled from one </a:t>
            </a:r>
            <a:r>
              <a:rPr lang="en-US" dirty="0" smtClean="0"/>
              <a:t>other</a:t>
            </a:r>
            <a:r>
              <a:rPr lang="tr-TR" dirty="0" smtClean="0"/>
              <a:t> </a:t>
            </a:r>
            <a:r>
              <a:rPr lang="en-US" dirty="0" smtClean="0"/>
              <a:t>and </a:t>
            </a:r>
            <a:r>
              <a:rPr lang="en-US" dirty="0"/>
              <a:t>accessed through some sort of remote access </a:t>
            </a:r>
            <a:r>
              <a:rPr lang="en-US" dirty="0" smtClean="0"/>
              <a:t>protocol</a:t>
            </a:r>
            <a:r>
              <a:rPr lang="tr-TR" dirty="0" smtClean="0"/>
              <a:t> (</a:t>
            </a:r>
            <a:r>
              <a:rPr lang="tr-TR" dirty="0" err="1" smtClean="0"/>
              <a:t>e.g</a:t>
            </a:r>
            <a:r>
              <a:rPr lang="tr-TR" dirty="0" smtClean="0"/>
              <a:t>. REST)</a:t>
            </a:r>
          </a:p>
          <a:p>
            <a:endParaRPr lang="en-GB" altLang="en-US" dirty="0"/>
          </a:p>
        </p:txBody>
      </p:sp>
    </p:spTree>
    <p:extLst>
      <p:ext uri="{BB962C8B-B14F-4D97-AF65-F5344CB8AC3E}">
        <p14:creationId xmlns:p14="http://schemas.microsoft.com/office/powerpoint/2010/main" val="251351294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487" tIns="44450" rIns="90487" bIns="44450">
            <a:normAutofit fontScale="90000"/>
          </a:bodyPr>
          <a:lstStyle/>
          <a:p>
            <a:r>
              <a:rPr lang="tr-TR" altLang="en-US" dirty="0" smtClean="0"/>
              <a:t>REST Architecture</a:t>
            </a:r>
            <a:endParaRPr lang="en-GB" altLang="en-US" dirty="0"/>
          </a:p>
        </p:txBody>
      </p:sp>
      <p:pic>
        <p:nvPicPr>
          <p:cNvPr id="3" name="Resim 2"/>
          <p:cNvPicPr>
            <a:picLocks noChangeAspect="1"/>
          </p:cNvPicPr>
          <p:nvPr/>
        </p:nvPicPr>
        <p:blipFill>
          <a:blip r:embed="rId2"/>
          <a:stretch>
            <a:fillRect/>
          </a:stretch>
        </p:blipFill>
        <p:spPr>
          <a:xfrm>
            <a:off x="755576" y="1412776"/>
            <a:ext cx="7632848" cy="4752671"/>
          </a:xfrm>
          <a:prstGeom prst="rect">
            <a:avLst/>
          </a:prstGeom>
        </p:spPr>
      </p:pic>
    </p:spTree>
    <p:extLst>
      <p:ext uri="{BB962C8B-B14F-4D97-AF65-F5344CB8AC3E}">
        <p14:creationId xmlns:p14="http://schemas.microsoft.com/office/powerpoint/2010/main" val="14857814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487" tIns="44450" rIns="90487" bIns="44450">
            <a:normAutofit fontScale="90000"/>
          </a:bodyPr>
          <a:lstStyle/>
          <a:p>
            <a:r>
              <a:rPr lang="tr-TR" altLang="en-US" dirty="0" smtClean="0"/>
              <a:t>REST </a:t>
            </a:r>
            <a:r>
              <a:rPr lang="tr-TR" altLang="en-US" dirty="0" err="1" smtClean="0"/>
              <a:t>through</a:t>
            </a:r>
            <a:r>
              <a:rPr lang="tr-TR" altLang="en-US" dirty="0" smtClean="0"/>
              <a:t> </a:t>
            </a:r>
            <a:r>
              <a:rPr lang="tr-TR" altLang="en-US" dirty="0" err="1" smtClean="0"/>
              <a:t>Docker</a:t>
            </a:r>
            <a:endParaRPr lang="en-GB" altLang="en-US" dirty="0"/>
          </a:p>
        </p:txBody>
      </p:sp>
      <p:pic>
        <p:nvPicPr>
          <p:cNvPr id="144386" name="Picture 2" descr="https://docs.docker.com/machine/img/mach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7689374"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24492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err="1" smtClean="0"/>
              <a:t>UBER’s</a:t>
            </a:r>
            <a:r>
              <a:rPr lang="tr-TR" dirty="0" smtClean="0"/>
              <a:t> </a:t>
            </a:r>
            <a:r>
              <a:rPr lang="tr-TR" dirty="0" err="1" smtClean="0"/>
              <a:t>Monolithic</a:t>
            </a:r>
            <a:r>
              <a:rPr lang="tr-TR" dirty="0" smtClean="0"/>
              <a:t> Architecture (</a:t>
            </a:r>
            <a:r>
              <a:rPr lang="tr-TR" dirty="0" err="1" smtClean="0"/>
              <a:t>Before</a:t>
            </a:r>
            <a:r>
              <a:rPr lang="tr-TR" dirty="0" smtClean="0"/>
              <a:t>)</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428" y="1222017"/>
            <a:ext cx="5001143" cy="4753691"/>
          </a:xfrm>
        </p:spPr>
      </p:pic>
      <p:sp>
        <p:nvSpPr>
          <p:cNvPr id="4" name="Footer Placeholder 3"/>
          <p:cNvSpPr>
            <a:spLocks noGrp="1"/>
          </p:cNvSpPr>
          <p:nvPr>
            <p:ph type="ftr" sz="quarter" idx="11"/>
          </p:nvPr>
        </p:nvSpPr>
        <p:spPr/>
        <p:txBody>
          <a:bodyPr/>
          <a:lstStyle/>
          <a:p>
            <a:pPr>
              <a:defRPr/>
            </a:pPr>
            <a:r>
              <a:rPr lang="en-US" smtClean="0"/>
              <a:t>Analysis Model</a:t>
            </a:r>
            <a:endParaRPr lang="en-US" dirty="0"/>
          </a:p>
        </p:txBody>
      </p:sp>
      <p:sp>
        <p:nvSpPr>
          <p:cNvPr id="5" name="Slide Number Placeholder 4"/>
          <p:cNvSpPr>
            <a:spLocks noGrp="1"/>
          </p:cNvSpPr>
          <p:nvPr>
            <p:ph type="sldNum" sz="quarter" idx="12"/>
          </p:nvPr>
        </p:nvSpPr>
        <p:spPr/>
        <p:txBody>
          <a:bodyPr/>
          <a:lstStyle/>
          <a:p>
            <a:pPr>
              <a:defRPr/>
            </a:pPr>
            <a:r>
              <a:rPr lang="tr-TR" altLang="en-US" smtClean="0"/>
              <a:t>1.</a:t>
            </a:r>
            <a:fld id="{0D0D3A1D-6D40-DF46-8B24-82C2E636E215}" type="slidenum">
              <a:rPr lang="en-US" altLang="en-US" smtClean="0"/>
              <a:pPr>
                <a:defRPr/>
              </a:pPr>
              <a:t>45</a:t>
            </a:fld>
            <a:endParaRPr lang="en-US" altLang="en-US"/>
          </a:p>
        </p:txBody>
      </p:sp>
      <p:sp>
        <p:nvSpPr>
          <p:cNvPr id="7" name="TextBox 6"/>
          <p:cNvSpPr txBox="1"/>
          <p:nvPr/>
        </p:nvSpPr>
        <p:spPr>
          <a:xfrm>
            <a:off x="179512" y="2348880"/>
            <a:ext cx="2160240" cy="2862322"/>
          </a:xfrm>
          <a:prstGeom prst="rect">
            <a:avLst/>
          </a:prstGeom>
          <a:noFill/>
        </p:spPr>
        <p:txBody>
          <a:bodyPr wrap="square" rtlCol="0">
            <a:spAutoFit/>
          </a:bodyPr>
          <a:lstStyle/>
          <a:p>
            <a:r>
              <a:rPr lang="tr-TR" dirty="0" err="1" smtClean="0"/>
              <a:t>Communication</a:t>
            </a:r>
            <a:r>
              <a:rPr lang="tr-TR" dirty="0" smtClean="0"/>
              <a:t> </a:t>
            </a:r>
            <a:r>
              <a:rPr lang="tr-TR" dirty="0" err="1" smtClean="0"/>
              <a:t>between</a:t>
            </a:r>
            <a:r>
              <a:rPr lang="tr-TR" dirty="0" smtClean="0"/>
              <a:t> </a:t>
            </a:r>
            <a:r>
              <a:rPr lang="tr-TR" dirty="0" err="1" smtClean="0"/>
              <a:t>passenger</a:t>
            </a:r>
            <a:r>
              <a:rPr lang="tr-TR" dirty="0" smtClean="0"/>
              <a:t> </a:t>
            </a:r>
            <a:r>
              <a:rPr lang="tr-TR" dirty="0" err="1" smtClean="0"/>
              <a:t>and</a:t>
            </a:r>
            <a:r>
              <a:rPr lang="tr-TR" dirty="0" smtClean="0"/>
              <a:t> </a:t>
            </a:r>
            <a:r>
              <a:rPr lang="tr-TR" dirty="0" err="1" smtClean="0"/>
              <a:t>customer</a:t>
            </a:r>
            <a:r>
              <a:rPr lang="tr-TR" dirty="0" smtClean="0"/>
              <a:t> is </a:t>
            </a:r>
            <a:r>
              <a:rPr lang="tr-TR" dirty="0" err="1" smtClean="0"/>
              <a:t>via</a:t>
            </a:r>
            <a:r>
              <a:rPr lang="tr-TR" dirty="0" smtClean="0"/>
              <a:t> REST API</a:t>
            </a:r>
          </a:p>
          <a:p>
            <a:endParaRPr lang="tr-TR" dirty="0"/>
          </a:p>
          <a:p>
            <a:r>
              <a:rPr lang="tr-TR" dirty="0" err="1" smtClean="0"/>
              <a:t>Adapters</a:t>
            </a:r>
            <a:r>
              <a:rPr lang="tr-TR" dirty="0" smtClean="0"/>
              <a:t> </a:t>
            </a:r>
            <a:r>
              <a:rPr lang="tr-TR" dirty="0" err="1" smtClean="0"/>
              <a:t>for</a:t>
            </a:r>
            <a:r>
              <a:rPr lang="tr-TR" dirty="0" smtClean="0"/>
              <a:t> </a:t>
            </a:r>
            <a:r>
              <a:rPr lang="tr-TR" dirty="0" err="1" smtClean="0"/>
              <a:t>billing</a:t>
            </a:r>
            <a:r>
              <a:rPr lang="tr-TR" dirty="0" smtClean="0"/>
              <a:t>, </a:t>
            </a:r>
            <a:r>
              <a:rPr lang="tr-TR" dirty="0" err="1" smtClean="0"/>
              <a:t>payment</a:t>
            </a:r>
            <a:r>
              <a:rPr lang="tr-TR" dirty="0" smtClean="0"/>
              <a:t>, </a:t>
            </a:r>
            <a:r>
              <a:rPr lang="tr-TR" dirty="0" err="1" smtClean="0"/>
              <a:t>sending</a:t>
            </a:r>
            <a:r>
              <a:rPr lang="tr-TR" dirty="0" smtClean="0"/>
              <a:t> </a:t>
            </a:r>
            <a:r>
              <a:rPr lang="tr-TR" dirty="0" err="1" smtClean="0"/>
              <a:t>messages</a:t>
            </a:r>
            <a:r>
              <a:rPr lang="tr-TR" dirty="0" smtClean="0"/>
              <a:t>, </a:t>
            </a:r>
            <a:r>
              <a:rPr lang="tr-TR" dirty="0" err="1" smtClean="0"/>
              <a:t>trip</a:t>
            </a:r>
            <a:r>
              <a:rPr lang="tr-TR" dirty="0" smtClean="0"/>
              <a:t> </a:t>
            </a:r>
            <a:r>
              <a:rPr lang="tr-TR" dirty="0" err="1" smtClean="0"/>
              <a:t>management</a:t>
            </a:r>
            <a:endParaRPr lang="en-GB" dirty="0"/>
          </a:p>
        </p:txBody>
      </p:sp>
      <p:sp>
        <p:nvSpPr>
          <p:cNvPr id="8" name="Rectangle 7"/>
          <p:cNvSpPr/>
          <p:nvPr/>
        </p:nvSpPr>
        <p:spPr>
          <a:xfrm>
            <a:off x="2339752" y="6185045"/>
            <a:ext cx="6246440" cy="261610"/>
          </a:xfrm>
          <a:prstGeom prst="rect">
            <a:avLst/>
          </a:prstGeom>
        </p:spPr>
        <p:txBody>
          <a:bodyPr wrap="square">
            <a:spAutoFit/>
          </a:bodyPr>
          <a:lstStyle/>
          <a:p>
            <a:r>
              <a:rPr lang="en-GB" sz="1100" dirty="0"/>
              <a:t>https://medium.com/edureka/microservice-architecture-5e7f056b90f1</a:t>
            </a:r>
          </a:p>
        </p:txBody>
      </p:sp>
    </p:spTree>
    <p:extLst>
      <p:ext uri="{BB962C8B-B14F-4D97-AF65-F5344CB8AC3E}">
        <p14:creationId xmlns:p14="http://schemas.microsoft.com/office/powerpoint/2010/main" val="1034246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err="1" smtClean="0"/>
              <a:t>UBER’s</a:t>
            </a:r>
            <a:r>
              <a:rPr lang="tr-TR" dirty="0" smtClean="0"/>
              <a:t> </a:t>
            </a:r>
            <a:r>
              <a:rPr lang="tr-TR" dirty="0" err="1" smtClean="0"/>
              <a:t>Microservice</a:t>
            </a:r>
            <a:r>
              <a:rPr lang="tr-TR" dirty="0" smtClean="0"/>
              <a:t> Architecture (</a:t>
            </a:r>
            <a:r>
              <a:rPr lang="tr-TR" dirty="0" err="1" smtClean="0"/>
              <a:t>After</a:t>
            </a:r>
            <a:r>
              <a:rPr lang="tr-TR" dirty="0" smtClean="0"/>
              <a:t>)</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0687" y="1052513"/>
            <a:ext cx="5443200" cy="5400675"/>
          </a:xfrm>
        </p:spPr>
      </p:pic>
      <p:sp>
        <p:nvSpPr>
          <p:cNvPr id="4" name="Footer Placeholder 3"/>
          <p:cNvSpPr>
            <a:spLocks noGrp="1"/>
          </p:cNvSpPr>
          <p:nvPr>
            <p:ph type="ftr" sz="quarter" idx="11"/>
          </p:nvPr>
        </p:nvSpPr>
        <p:spPr/>
        <p:txBody>
          <a:bodyPr/>
          <a:lstStyle/>
          <a:p>
            <a:pPr>
              <a:defRPr/>
            </a:pPr>
            <a:r>
              <a:rPr lang="en-US" smtClean="0"/>
              <a:t>Analysis Model</a:t>
            </a:r>
            <a:endParaRPr lang="en-US" dirty="0"/>
          </a:p>
        </p:txBody>
      </p:sp>
      <p:sp>
        <p:nvSpPr>
          <p:cNvPr id="5" name="Slide Number Placeholder 4"/>
          <p:cNvSpPr>
            <a:spLocks noGrp="1"/>
          </p:cNvSpPr>
          <p:nvPr>
            <p:ph type="sldNum" sz="quarter" idx="12"/>
          </p:nvPr>
        </p:nvSpPr>
        <p:spPr/>
        <p:txBody>
          <a:bodyPr/>
          <a:lstStyle/>
          <a:p>
            <a:pPr>
              <a:defRPr/>
            </a:pPr>
            <a:r>
              <a:rPr lang="tr-TR" altLang="en-US" smtClean="0"/>
              <a:t>1.</a:t>
            </a:r>
            <a:fld id="{0D0D3A1D-6D40-DF46-8B24-82C2E636E215}" type="slidenum">
              <a:rPr lang="en-US" altLang="en-US" smtClean="0"/>
              <a:pPr>
                <a:defRPr/>
              </a:pPr>
              <a:t>46</a:t>
            </a:fld>
            <a:endParaRPr lang="en-US" altLang="en-US"/>
          </a:p>
        </p:txBody>
      </p:sp>
    </p:spTree>
    <p:extLst>
      <p:ext uri="{BB962C8B-B14F-4D97-AF65-F5344CB8AC3E}">
        <p14:creationId xmlns:p14="http://schemas.microsoft.com/office/powerpoint/2010/main" val="23752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487" tIns="44450" rIns="90487" bIns="44450">
            <a:normAutofit fontScale="90000"/>
          </a:bodyPr>
          <a:lstStyle/>
          <a:p>
            <a:r>
              <a:rPr lang="tr-TR" altLang="en-US" dirty="0" err="1" smtClean="0"/>
              <a:t>Microservice</a:t>
            </a:r>
            <a:r>
              <a:rPr lang="tr-TR" altLang="en-US" dirty="0" smtClean="0"/>
              <a:t> </a:t>
            </a:r>
            <a:r>
              <a:rPr lang="en-GB" altLang="en-US" dirty="0" smtClean="0"/>
              <a:t>characteristics</a:t>
            </a:r>
            <a:endParaRPr lang="en-GB" altLang="en-US" dirty="0"/>
          </a:p>
        </p:txBody>
      </p:sp>
      <p:sp>
        <p:nvSpPr>
          <p:cNvPr id="18435" name="Rectangle 3"/>
          <p:cNvSpPr>
            <a:spLocks noGrp="1" noChangeArrowheads="1"/>
          </p:cNvSpPr>
          <p:nvPr>
            <p:ph type="body" idx="1"/>
          </p:nvPr>
        </p:nvSpPr>
        <p:spPr>
          <a:noFill/>
          <a:ln/>
        </p:spPr>
        <p:txBody>
          <a:bodyPr lIns="90487" tIns="44450" rIns="90487" bIns="44450">
            <a:normAutofit lnSpcReduction="10000"/>
          </a:bodyPr>
          <a:lstStyle/>
          <a:p>
            <a:r>
              <a:rPr lang="en-GB" altLang="en-US" sz="2400" dirty="0"/>
              <a:t>Advantages</a:t>
            </a:r>
          </a:p>
          <a:p>
            <a:pPr lvl="1"/>
            <a:r>
              <a:rPr lang="en-US" dirty="0" smtClean="0"/>
              <a:t>Overall </a:t>
            </a:r>
            <a:r>
              <a:rPr lang="en-US" dirty="0"/>
              <a:t>this pattern is relatively easy to deploy due </a:t>
            </a:r>
            <a:r>
              <a:rPr lang="en-US" dirty="0" smtClean="0"/>
              <a:t>to</a:t>
            </a:r>
            <a:r>
              <a:rPr lang="tr-TR" dirty="0" smtClean="0"/>
              <a:t> </a:t>
            </a:r>
            <a:r>
              <a:rPr lang="en-US" dirty="0"/>
              <a:t>the decoupled nature of the event-processor components</a:t>
            </a:r>
            <a:r>
              <a:rPr lang="en-US" dirty="0" smtClean="0"/>
              <a:t>.</a:t>
            </a:r>
            <a:endParaRPr lang="tr-TR" dirty="0" smtClean="0"/>
          </a:p>
          <a:p>
            <a:pPr lvl="1"/>
            <a:r>
              <a:rPr lang="en-US" dirty="0"/>
              <a:t>Due to the separation and isolation of business </a:t>
            </a:r>
            <a:r>
              <a:rPr lang="en-US" dirty="0" smtClean="0"/>
              <a:t>functionality</a:t>
            </a:r>
            <a:r>
              <a:rPr lang="tr-TR" dirty="0" smtClean="0"/>
              <a:t> </a:t>
            </a:r>
            <a:r>
              <a:rPr lang="en-US" dirty="0" smtClean="0"/>
              <a:t>into </a:t>
            </a:r>
            <a:r>
              <a:rPr lang="en-US" dirty="0"/>
              <a:t>independent applications, testing can be </a:t>
            </a:r>
            <a:r>
              <a:rPr lang="en-US" dirty="0" smtClean="0"/>
              <a:t>scoped,</a:t>
            </a:r>
            <a:r>
              <a:rPr lang="tr-TR" dirty="0" smtClean="0"/>
              <a:t> </a:t>
            </a:r>
            <a:r>
              <a:rPr lang="en-US" dirty="0" smtClean="0"/>
              <a:t>allowing </a:t>
            </a:r>
            <a:r>
              <a:rPr lang="en-US" dirty="0"/>
              <a:t>for more </a:t>
            </a:r>
            <a:r>
              <a:rPr lang="en-US" dirty="0">
                <a:solidFill>
                  <a:schemeClr val="tx1"/>
                </a:solidFill>
                <a:effectLst>
                  <a:outerShdw blurRad="38100" dist="38100" dir="2700000" algn="tl">
                    <a:srgbClr val="000000">
                      <a:alpha val="43137"/>
                    </a:srgbClr>
                  </a:outerShdw>
                </a:effectLst>
              </a:rPr>
              <a:t>targeted</a:t>
            </a:r>
            <a:r>
              <a:rPr lang="en-US" dirty="0"/>
              <a:t> testing </a:t>
            </a:r>
            <a:r>
              <a:rPr lang="en-US" dirty="0" smtClean="0"/>
              <a:t>efforts</a:t>
            </a:r>
            <a:endParaRPr lang="tr-TR" dirty="0" smtClean="0"/>
          </a:p>
          <a:p>
            <a:pPr lvl="1"/>
            <a:r>
              <a:rPr lang="en-US" dirty="0" smtClean="0"/>
              <a:t>Because </a:t>
            </a:r>
            <a:r>
              <a:rPr lang="en-US" dirty="0"/>
              <a:t>the application is split into </a:t>
            </a:r>
            <a:r>
              <a:rPr lang="en-US" dirty="0" smtClean="0"/>
              <a:t>separately</a:t>
            </a:r>
            <a:r>
              <a:rPr lang="tr-TR" dirty="0" smtClean="0"/>
              <a:t> </a:t>
            </a:r>
            <a:r>
              <a:rPr lang="en-US" dirty="0" smtClean="0"/>
              <a:t>deployed </a:t>
            </a:r>
            <a:r>
              <a:rPr lang="en-US" dirty="0"/>
              <a:t>units, each service component can be </a:t>
            </a:r>
            <a:r>
              <a:rPr lang="en-US" dirty="0" smtClean="0"/>
              <a:t>individually</a:t>
            </a:r>
            <a:r>
              <a:rPr lang="tr-TR" dirty="0" smtClean="0"/>
              <a:t> </a:t>
            </a:r>
            <a:r>
              <a:rPr lang="en-US" dirty="0" smtClean="0"/>
              <a:t>scaled</a:t>
            </a:r>
            <a:r>
              <a:rPr lang="en-US" dirty="0"/>
              <a:t>, allowing for fine-tuned scaling of the </a:t>
            </a:r>
            <a:r>
              <a:rPr lang="en-US" dirty="0" smtClean="0"/>
              <a:t>application</a:t>
            </a:r>
            <a:endParaRPr lang="tr-TR" dirty="0" smtClean="0"/>
          </a:p>
          <a:p>
            <a:r>
              <a:rPr lang="en-GB" altLang="en-US" sz="2800" dirty="0" smtClean="0"/>
              <a:t>Disadvantages</a:t>
            </a:r>
          </a:p>
          <a:p>
            <a:pPr lvl="1"/>
            <a:r>
              <a:rPr lang="tr-TR" dirty="0" err="1" smtClean="0"/>
              <a:t>This</a:t>
            </a:r>
            <a:r>
              <a:rPr lang="tr-TR" dirty="0" smtClean="0"/>
              <a:t> </a:t>
            </a:r>
            <a:r>
              <a:rPr lang="tr-TR" dirty="0" err="1"/>
              <a:t>pattern</a:t>
            </a:r>
            <a:r>
              <a:rPr lang="tr-TR" dirty="0"/>
              <a:t> </a:t>
            </a:r>
            <a:r>
              <a:rPr lang="tr-TR" dirty="0" err="1"/>
              <a:t>does</a:t>
            </a:r>
            <a:r>
              <a:rPr lang="tr-TR" dirty="0"/>
              <a:t> </a:t>
            </a:r>
            <a:r>
              <a:rPr lang="tr-TR" dirty="0" smtClean="0"/>
              <a:t>not </a:t>
            </a:r>
            <a:r>
              <a:rPr lang="en-US" dirty="0" smtClean="0"/>
              <a:t>naturally </a:t>
            </a:r>
            <a:r>
              <a:rPr lang="en-US" dirty="0"/>
              <a:t>lend itself to high-performance applications due to </a:t>
            </a:r>
            <a:r>
              <a:rPr lang="en-US" dirty="0" smtClean="0"/>
              <a:t>the</a:t>
            </a:r>
            <a:r>
              <a:rPr lang="tr-TR" dirty="0" smtClean="0"/>
              <a:t> </a:t>
            </a:r>
            <a:r>
              <a:rPr lang="en-US" dirty="0" smtClean="0"/>
              <a:t>distributed </a:t>
            </a:r>
            <a:r>
              <a:rPr lang="en-US" dirty="0"/>
              <a:t>nature of the </a:t>
            </a:r>
            <a:r>
              <a:rPr lang="en-US" dirty="0" err="1"/>
              <a:t>microservices</a:t>
            </a:r>
            <a:r>
              <a:rPr lang="en-US" dirty="0"/>
              <a:t> architecture </a:t>
            </a:r>
            <a:r>
              <a:rPr lang="en-US" dirty="0" smtClean="0"/>
              <a:t>pattern</a:t>
            </a:r>
            <a:endParaRPr lang="tr-TR" dirty="0" smtClean="0"/>
          </a:p>
          <a:p>
            <a:pPr lvl="1"/>
            <a:r>
              <a:rPr lang="tr-TR" dirty="0" err="1" smtClean="0"/>
              <a:t>Increased</a:t>
            </a:r>
            <a:r>
              <a:rPr lang="tr-TR" dirty="0" smtClean="0"/>
              <a:t> </a:t>
            </a:r>
            <a:r>
              <a:rPr lang="tr-TR" dirty="0" err="1" smtClean="0"/>
              <a:t>troubleshooting</a:t>
            </a:r>
            <a:endParaRPr lang="tr-TR" dirty="0" smtClean="0"/>
          </a:p>
          <a:p>
            <a:pPr lvl="1"/>
            <a:r>
              <a:rPr lang="tr-TR" dirty="0" err="1" smtClean="0"/>
              <a:t>Increased</a:t>
            </a:r>
            <a:r>
              <a:rPr lang="tr-TR" dirty="0" smtClean="0"/>
              <a:t> </a:t>
            </a:r>
            <a:r>
              <a:rPr lang="tr-TR" dirty="0" err="1" smtClean="0"/>
              <a:t>effort</a:t>
            </a:r>
            <a:r>
              <a:rPr lang="tr-TR" dirty="0" smtClean="0"/>
              <a:t> </a:t>
            </a:r>
            <a:r>
              <a:rPr lang="tr-TR" dirty="0" err="1" smtClean="0"/>
              <a:t>for</a:t>
            </a:r>
            <a:r>
              <a:rPr lang="tr-TR" dirty="0" smtClean="0"/>
              <a:t> </a:t>
            </a:r>
            <a:r>
              <a:rPr lang="tr-TR" dirty="0" err="1" smtClean="0"/>
              <a:t>configuration</a:t>
            </a:r>
            <a:r>
              <a:rPr lang="tr-TR" dirty="0" smtClean="0"/>
              <a:t> </a:t>
            </a:r>
          </a:p>
          <a:p>
            <a:pPr lvl="1"/>
            <a:r>
              <a:rPr lang="tr-TR" dirty="0" err="1" smtClean="0"/>
              <a:t>Transaction</a:t>
            </a:r>
            <a:r>
              <a:rPr lang="tr-TR" dirty="0" smtClean="0"/>
              <a:t> </a:t>
            </a:r>
            <a:r>
              <a:rPr lang="tr-TR" dirty="0" err="1" smtClean="0"/>
              <a:t>safety</a:t>
            </a:r>
            <a:endParaRPr lang="tr-TR" dirty="0" smtClean="0"/>
          </a:p>
          <a:p>
            <a:pPr lvl="1"/>
            <a:r>
              <a:rPr lang="tr-TR" dirty="0" err="1" smtClean="0"/>
              <a:t>Tracking</a:t>
            </a:r>
            <a:r>
              <a:rPr lang="tr-TR" dirty="0" smtClean="0"/>
              <a:t> data </a:t>
            </a:r>
            <a:r>
              <a:rPr lang="tr-TR" dirty="0" err="1" smtClean="0"/>
              <a:t>through</a:t>
            </a:r>
            <a:r>
              <a:rPr lang="tr-TR" dirty="0" smtClean="0"/>
              <a:t> </a:t>
            </a:r>
            <a:r>
              <a:rPr lang="tr-TR" dirty="0" err="1" smtClean="0"/>
              <a:t>services</a:t>
            </a:r>
            <a:r>
              <a:rPr lang="tr-TR" dirty="0" smtClean="0"/>
              <a:t> is </a:t>
            </a:r>
            <a:r>
              <a:rPr lang="tr-TR" dirty="0" err="1" smtClean="0"/>
              <a:t>difficult</a:t>
            </a:r>
            <a:endParaRPr lang="en-US" dirty="0"/>
          </a:p>
        </p:txBody>
      </p:sp>
    </p:spTree>
    <p:extLst>
      <p:ext uri="{BB962C8B-B14F-4D97-AF65-F5344CB8AC3E}">
        <p14:creationId xmlns:p14="http://schemas.microsoft.com/office/powerpoint/2010/main" val="108960652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Wrap-up</a:t>
            </a:r>
            <a:endParaRPr lang="en-US" dirty="0"/>
          </a:p>
        </p:txBody>
      </p:sp>
      <p:sp>
        <p:nvSpPr>
          <p:cNvPr id="3" name="Content Placeholder 2"/>
          <p:cNvSpPr>
            <a:spLocks noGrp="1"/>
          </p:cNvSpPr>
          <p:nvPr>
            <p:ph idx="1"/>
          </p:nvPr>
        </p:nvSpPr>
        <p:spPr/>
        <p:txBody>
          <a:bodyPr/>
          <a:lstStyle/>
          <a:p>
            <a:pPr marL="0" indent="0">
              <a:buNone/>
            </a:pPr>
            <a:r>
              <a:rPr lang="en-US" altLang="x-none" dirty="0" smtClean="0">
                <a:ea typeface="ＭＳ Ｐゴシック" charset="-128"/>
              </a:rPr>
              <a:t>This week we present</a:t>
            </a:r>
          </a:p>
          <a:p>
            <a:r>
              <a:rPr lang="en-US" altLang="x-none" dirty="0" smtClean="0">
                <a:ea typeface="ＭＳ Ｐゴシック" charset="-128"/>
              </a:rPr>
              <a:t>Architectural Models</a:t>
            </a:r>
          </a:p>
          <a:p>
            <a:pPr lvl="1"/>
            <a:r>
              <a:rPr lang="en-GB" altLang="en-US" dirty="0"/>
              <a:t>Different architectural models may be produced during the design process</a:t>
            </a:r>
          </a:p>
          <a:p>
            <a:pPr lvl="1"/>
            <a:r>
              <a:rPr lang="en-GB" altLang="en-US" dirty="0"/>
              <a:t>Each model presents different perspectives on the </a:t>
            </a:r>
            <a:r>
              <a:rPr lang="en-GB" altLang="en-US" dirty="0" smtClean="0"/>
              <a:t>architecture</a:t>
            </a:r>
            <a:endParaRPr lang="en-US" altLang="x-none" dirty="0">
              <a:ea typeface="ＭＳ Ｐゴシック" charset="-128"/>
            </a:endParaRPr>
          </a:p>
          <a:p>
            <a:pPr lvl="1" eaLnBrk="1" hangingPunct="1"/>
            <a:endParaRPr lang="en-US" altLang="en-US" dirty="0">
              <a:ea typeface="ＭＳ Ｐゴシック" charset="-128"/>
            </a:endParaRPr>
          </a:p>
          <a:p>
            <a:pPr lvl="1"/>
            <a:endParaRPr lang="en-US" altLang="x-none" dirty="0">
              <a:ea typeface="ＭＳ Ｐゴシック" charset="-128"/>
            </a:endParaRPr>
          </a:p>
          <a:p>
            <a:endParaRPr lang="en-US" dirty="0"/>
          </a:p>
        </p:txBody>
      </p:sp>
      <p:sp>
        <p:nvSpPr>
          <p:cNvPr id="4" name="Footer Placeholder 3"/>
          <p:cNvSpPr>
            <a:spLocks noGrp="1"/>
          </p:cNvSpPr>
          <p:nvPr>
            <p:ph type="ftr" sz="quarter" idx="11"/>
          </p:nvPr>
        </p:nvSpPr>
        <p:spPr/>
        <p:txBody>
          <a:bodyPr/>
          <a:lstStyle/>
          <a:p>
            <a:r>
              <a:rPr lang="en-US" smtClean="0"/>
              <a:t>Introduction &amp; UML</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48</a:t>
            </a:fld>
            <a:endParaRPr lang="en-US" dirty="0"/>
          </a:p>
        </p:txBody>
      </p:sp>
    </p:spTree>
    <p:extLst>
      <p:ext uri="{BB962C8B-B14F-4D97-AF65-F5344CB8AC3E}">
        <p14:creationId xmlns:p14="http://schemas.microsoft.com/office/powerpoint/2010/main" val="14558087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Week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We will be covering </a:t>
            </a:r>
            <a:r>
              <a:rPr lang="en-US" i="1" dirty="0" smtClean="0"/>
              <a:t>Software </a:t>
            </a:r>
            <a:r>
              <a:rPr lang="en-US" i="1" smtClean="0"/>
              <a:t>Design Engineering</a:t>
            </a:r>
            <a:r>
              <a:rPr lang="en-US" smtClean="0"/>
              <a:t>!!!</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Introduction &amp; UML</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49</a:t>
            </a:fld>
            <a:endParaRPr lang="en-US" dirty="0"/>
          </a:p>
        </p:txBody>
      </p:sp>
    </p:spTree>
    <p:extLst>
      <p:ext uri="{BB962C8B-B14F-4D97-AF65-F5344CB8AC3E}">
        <p14:creationId xmlns:p14="http://schemas.microsoft.com/office/powerpoint/2010/main" val="1984374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normAutofit fontScale="90000"/>
          </a:bodyPr>
          <a:lstStyle/>
          <a:p>
            <a:r>
              <a:rPr lang="en-GB" altLang="en-US" dirty="0"/>
              <a:t>Architectural design</a:t>
            </a:r>
          </a:p>
        </p:txBody>
      </p:sp>
      <p:sp>
        <p:nvSpPr>
          <p:cNvPr id="7171" name="Rectangle 3"/>
          <p:cNvSpPr>
            <a:spLocks noGrp="1" noChangeArrowheads="1"/>
          </p:cNvSpPr>
          <p:nvPr>
            <p:ph type="body" idx="1"/>
          </p:nvPr>
        </p:nvSpPr>
        <p:spPr>
          <a:noFill/>
          <a:ln/>
        </p:spPr>
        <p:txBody>
          <a:bodyPr lIns="90487" tIns="44450" rIns="90487" bIns="44450"/>
          <a:lstStyle/>
          <a:p>
            <a:r>
              <a:rPr lang="en-GB" altLang="en-US"/>
              <a:t>An early stage of the system design process.</a:t>
            </a:r>
          </a:p>
          <a:p>
            <a:r>
              <a:rPr lang="en-GB" altLang="en-US"/>
              <a:t>Represents the link between specification and design processes.</a:t>
            </a:r>
          </a:p>
          <a:p>
            <a:r>
              <a:rPr lang="en-GB" altLang="en-US"/>
              <a:t>Often carried out in parallel with some specification activities.</a:t>
            </a:r>
          </a:p>
          <a:p>
            <a:r>
              <a:rPr lang="en-GB" altLang="en-US"/>
              <a:t>It involves identifying major system components and their communications.</a:t>
            </a:r>
          </a:p>
        </p:txBody>
      </p:sp>
    </p:spTree>
    <p:extLst>
      <p:ext uri="{BB962C8B-B14F-4D97-AF65-F5344CB8AC3E}">
        <p14:creationId xmlns:p14="http://schemas.microsoft.com/office/powerpoint/2010/main" val="17833668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Autofit/>
          </a:bodyPr>
          <a:lstStyle/>
          <a:p>
            <a:pPr algn="l"/>
            <a:r>
              <a:rPr lang="en-GB" altLang="en-US" sz="4400" dirty="0"/>
              <a:t>Advantages of explicit architecture</a:t>
            </a:r>
          </a:p>
        </p:txBody>
      </p:sp>
      <p:sp>
        <p:nvSpPr>
          <p:cNvPr id="45059" name="Rectangle 3"/>
          <p:cNvSpPr>
            <a:spLocks noGrp="1" noChangeArrowheads="1"/>
          </p:cNvSpPr>
          <p:nvPr>
            <p:ph type="body" idx="1"/>
          </p:nvPr>
        </p:nvSpPr>
        <p:spPr/>
        <p:txBody>
          <a:bodyPr/>
          <a:lstStyle/>
          <a:p>
            <a:pPr>
              <a:lnSpc>
                <a:spcPct val="90000"/>
              </a:lnSpc>
            </a:pPr>
            <a:r>
              <a:rPr lang="en-GB" altLang="en-US"/>
              <a:t>Stakeholder communication</a:t>
            </a:r>
          </a:p>
          <a:p>
            <a:pPr lvl="1">
              <a:lnSpc>
                <a:spcPct val="90000"/>
              </a:lnSpc>
            </a:pPr>
            <a:r>
              <a:rPr lang="en-GB" altLang="en-US"/>
              <a:t>Architecture may be used as a focus of discussion by system stakeholders.</a:t>
            </a:r>
          </a:p>
          <a:p>
            <a:pPr>
              <a:lnSpc>
                <a:spcPct val="90000"/>
              </a:lnSpc>
            </a:pPr>
            <a:r>
              <a:rPr lang="en-GB" altLang="en-US"/>
              <a:t>System analysis</a:t>
            </a:r>
          </a:p>
          <a:p>
            <a:pPr lvl="1">
              <a:lnSpc>
                <a:spcPct val="90000"/>
              </a:lnSpc>
            </a:pPr>
            <a:r>
              <a:rPr lang="en-GB" altLang="en-US"/>
              <a:t>Means that analysis of whether the system can meet its non-functional requirements is possible.</a:t>
            </a:r>
          </a:p>
          <a:p>
            <a:pPr>
              <a:lnSpc>
                <a:spcPct val="90000"/>
              </a:lnSpc>
            </a:pPr>
            <a:r>
              <a:rPr lang="en-GB" altLang="en-US"/>
              <a:t>Large-scale reuse</a:t>
            </a:r>
          </a:p>
          <a:p>
            <a:pPr lvl="1">
              <a:lnSpc>
                <a:spcPct val="90000"/>
              </a:lnSpc>
            </a:pPr>
            <a:r>
              <a:rPr lang="en-GB" altLang="en-US"/>
              <a:t>The architecture may be reusable across a range of systems.</a:t>
            </a:r>
          </a:p>
        </p:txBody>
      </p:sp>
    </p:spTree>
    <p:extLst>
      <p:ext uri="{BB962C8B-B14F-4D97-AF65-F5344CB8AC3E}">
        <p14:creationId xmlns:p14="http://schemas.microsoft.com/office/powerpoint/2010/main" val="1565010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5496" y="116632"/>
            <a:ext cx="8305800" cy="917575"/>
          </a:xfrm>
        </p:spPr>
        <p:txBody>
          <a:bodyPr>
            <a:noAutofit/>
          </a:bodyPr>
          <a:lstStyle/>
          <a:p>
            <a:pPr algn="l"/>
            <a:r>
              <a:rPr lang="en-US" altLang="en-US" sz="4000" dirty="0"/>
              <a:t>Architecture and system characteristics</a:t>
            </a:r>
          </a:p>
        </p:txBody>
      </p:sp>
      <p:sp>
        <p:nvSpPr>
          <p:cNvPr id="50179" name="Rectangle 3"/>
          <p:cNvSpPr>
            <a:spLocks noGrp="1" noChangeArrowheads="1"/>
          </p:cNvSpPr>
          <p:nvPr>
            <p:ph type="body" idx="1"/>
          </p:nvPr>
        </p:nvSpPr>
        <p:spPr>
          <a:xfrm>
            <a:off x="251520" y="1196752"/>
            <a:ext cx="8229600" cy="4130675"/>
          </a:xfrm>
        </p:spPr>
        <p:txBody>
          <a:bodyPr/>
          <a:lstStyle/>
          <a:p>
            <a:pPr>
              <a:lnSpc>
                <a:spcPct val="90000"/>
              </a:lnSpc>
            </a:pPr>
            <a:r>
              <a:rPr lang="en-US" altLang="en-US" sz="2400" dirty="0"/>
              <a:t>Performance</a:t>
            </a:r>
          </a:p>
          <a:p>
            <a:pPr lvl="1">
              <a:lnSpc>
                <a:spcPct val="90000"/>
              </a:lnSpc>
            </a:pPr>
            <a:r>
              <a:rPr lang="en-US" altLang="en-US" sz="2000" dirty="0" smtClean="0"/>
              <a:t>Localize </a:t>
            </a:r>
            <a:r>
              <a:rPr lang="en-US" altLang="en-US" sz="2000" dirty="0"/>
              <a:t>critical operations and </a:t>
            </a:r>
            <a:r>
              <a:rPr lang="en-US" altLang="en-US" sz="2000" dirty="0" smtClean="0"/>
              <a:t>minimize </a:t>
            </a:r>
            <a:r>
              <a:rPr lang="en-US" altLang="en-US" sz="2000" dirty="0"/>
              <a:t>communications. Use large rather than fine-grain components.</a:t>
            </a:r>
          </a:p>
          <a:p>
            <a:pPr>
              <a:lnSpc>
                <a:spcPct val="90000"/>
              </a:lnSpc>
            </a:pPr>
            <a:r>
              <a:rPr lang="en-US" altLang="en-US" sz="2400" dirty="0"/>
              <a:t>Security</a:t>
            </a:r>
          </a:p>
          <a:p>
            <a:pPr lvl="1">
              <a:lnSpc>
                <a:spcPct val="90000"/>
              </a:lnSpc>
            </a:pPr>
            <a:r>
              <a:rPr lang="en-US" altLang="en-US" sz="2000" dirty="0"/>
              <a:t>Use a layered architecture with critical assets in the inner layers.</a:t>
            </a:r>
          </a:p>
          <a:p>
            <a:pPr>
              <a:lnSpc>
                <a:spcPct val="90000"/>
              </a:lnSpc>
            </a:pPr>
            <a:r>
              <a:rPr lang="en-US" altLang="en-US" sz="2400" dirty="0"/>
              <a:t>Safety</a:t>
            </a:r>
          </a:p>
          <a:p>
            <a:pPr lvl="1">
              <a:lnSpc>
                <a:spcPct val="90000"/>
              </a:lnSpc>
            </a:pPr>
            <a:r>
              <a:rPr lang="en-US" altLang="en-US" sz="2000" dirty="0" smtClean="0"/>
              <a:t>Localize </a:t>
            </a:r>
            <a:r>
              <a:rPr lang="en-US" altLang="en-US" sz="2000" dirty="0"/>
              <a:t>safety-critical features in a small number of sub-systems.</a:t>
            </a:r>
          </a:p>
          <a:p>
            <a:pPr>
              <a:lnSpc>
                <a:spcPct val="90000"/>
              </a:lnSpc>
            </a:pPr>
            <a:r>
              <a:rPr lang="en-US" altLang="en-US" sz="2400" dirty="0"/>
              <a:t>Availability</a:t>
            </a:r>
          </a:p>
          <a:p>
            <a:pPr lvl="1">
              <a:lnSpc>
                <a:spcPct val="90000"/>
              </a:lnSpc>
            </a:pPr>
            <a:r>
              <a:rPr lang="en-US" altLang="en-US" sz="2000" dirty="0"/>
              <a:t>Include redundant components and mechanisms for fault tolerance.</a:t>
            </a:r>
          </a:p>
          <a:p>
            <a:pPr>
              <a:lnSpc>
                <a:spcPct val="90000"/>
              </a:lnSpc>
            </a:pPr>
            <a:r>
              <a:rPr lang="en-US" altLang="en-US" sz="2400" dirty="0"/>
              <a:t>Maintainability</a:t>
            </a:r>
          </a:p>
          <a:p>
            <a:pPr lvl="1">
              <a:lnSpc>
                <a:spcPct val="90000"/>
              </a:lnSpc>
            </a:pPr>
            <a:r>
              <a:rPr lang="en-US" altLang="en-US" sz="2000" dirty="0"/>
              <a:t>Use fine-grain, replaceable components.</a:t>
            </a:r>
          </a:p>
        </p:txBody>
      </p:sp>
    </p:spTree>
    <p:extLst>
      <p:ext uri="{BB962C8B-B14F-4D97-AF65-F5344CB8AC3E}">
        <p14:creationId xmlns:p14="http://schemas.microsoft.com/office/powerpoint/2010/main" val="757546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487" tIns="44450" rIns="90487" bIns="44450">
            <a:normAutofit fontScale="90000"/>
          </a:bodyPr>
          <a:lstStyle/>
          <a:p>
            <a:r>
              <a:rPr lang="en-GB" altLang="en-US"/>
              <a:t>Packing robot control system</a:t>
            </a:r>
          </a:p>
        </p:txBody>
      </p:sp>
      <p:sp>
        <p:nvSpPr>
          <p:cNvPr id="12292" name="Rectangle 4"/>
          <p:cNvSpPr>
            <a:spLocks noChangeArrowheads="1"/>
          </p:cNvSpPr>
          <p:nvPr/>
        </p:nvSpPr>
        <p:spPr bwMode="auto">
          <a:xfrm>
            <a:off x="838200" y="1600200"/>
            <a:ext cx="6781800" cy="47244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4953000" cy="441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3514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r>
              <a:rPr lang="en-US" altLang="en-US"/>
              <a:t>Box and line diagrams</a:t>
            </a:r>
          </a:p>
        </p:txBody>
      </p:sp>
      <p:sp>
        <p:nvSpPr>
          <p:cNvPr id="57347" name="Rectangle 3"/>
          <p:cNvSpPr>
            <a:spLocks noGrp="1" noChangeArrowheads="1"/>
          </p:cNvSpPr>
          <p:nvPr>
            <p:ph type="body" idx="1"/>
          </p:nvPr>
        </p:nvSpPr>
        <p:spPr/>
        <p:txBody>
          <a:bodyPr/>
          <a:lstStyle/>
          <a:p>
            <a:r>
              <a:rPr lang="en-US" altLang="en-US"/>
              <a:t>Very abstract - they do not show the nature of component relationships nor the externally visible properties of the sub-systems.</a:t>
            </a:r>
          </a:p>
          <a:p>
            <a:r>
              <a:rPr lang="en-US" altLang="en-US"/>
              <a:t>However, useful for communication with stakeholders and for project planning.</a:t>
            </a:r>
          </a:p>
        </p:txBody>
      </p:sp>
    </p:spTree>
    <p:extLst>
      <p:ext uri="{BB962C8B-B14F-4D97-AF65-F5344CB8AC3E}">
        <p14:creationId xmlns:p14="http://schemas.microsoft.com/office/powerpoint/2010/main" val="18854204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themeOverride>
</file>

<file path=docProps/app.xml><?xml version="1.0" encoding="utf-8"?>
<Properties xmlns="http://schemas.openxmlformats.org/officeDocument/2006/extended-properties" xmlns:vt="http://schemas.openxmlformats.org/officeDocument/2006/docPropsVTypes">
  <Template/>
  <TotalTime>1401</TotalTime>
  <Words>2829</Words>
  <Application>Microsoft Office PowerPoint</Application>
  <PresentationFormat>On-screen Show (4:3)</PresentationFormat>
  <Paragraphs>308</Paragraphs>
  <Slides>49</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ＭＳ Ｐゴシック</vt:lpstr>
      <vt:lpstr>Arial</vt:lpstr>
      <vt:lpstr>Bodoni MT Condensed</vt:lpstr>
      <vt:lpstr>Calibri</vt:lpstr>
      <vt:lpstr>Courier New</vt:lpstr>
      <vt:lpstr>Franklin Gothic Book</vt:lpstr>
      <vt:lpstr>Times New Roman</vt:lpstr>
      <vt:lpstr>Wingdings</vt:lpstr>
      <vt:lpstr>Decatur</vt:lpstr>
      <vt:lpstr>SOFTWARE ENGINEERING</vt:lpstr>
      <vt:lpstr>Agenda</vt:lpstr>
      <vt:lpstr>Architectural Design of Software</vt:lpstr>
      <vt:lpstr>Software architecture</vt:lpstr>
      <vt:lpstr>Architectural design</vt:lpstr>
      <vt:lpstr>Advantages of explicit architecture</vt:lpstr>
      <vt:lpstr>Architecture and system characteristics</vt:lpstr>
      <vt:lpstr>Packing robot control system</vt:lpstr>
      <vt:lpstr>Box and line diagrams</vt:lpstr>
      <vt:lpstr>Architecture Models</vt:lpstr>
      <vt:lpstr>Architectural model decisions</vt:lpstr>
      <vt:lpstr>Architecture Models</vt:lpstr>
      <vt:lpstr>The repository model</vt:lpstr>
      <vt:lpstr>CASE toolset architecture</vt:lpstr>
      <vt:lpstr>Repository model characteristics</vt:lpstr>
      <vt:lpstr>Pipe and Filter model</vt:lpstr>
      <vt:lpstr>Apache Storm Architecture</vt:lpstr>
      <vt:lpstr>Map Reduce Architecture</vt:lpstr>
      <vt:lpstr>Pipe and Filter model characteristics</vt:lpstr>
      <vt:lpstr>Event-driven / Asynchronous model</vt:lpstr>
      <vt:lpstr>Akka architecture</vt:lpstr>
      <vt:lpstr>Node.js architecture</vt:lpstr>
      <vt:lpstr>Event-driven model characteristics</vt:lpstr>
      <vt:lpstr>Client-server model</vt:lpstr>
      <vt:lpstr>Film and picture library</vt:lpstr>
      <vt:lpstr>Client-server characteristics</vt:lpstr>
      <vt:lpstr>Peer-to-peer model</vt:lpstr>
      <vt:lpstr>Bittorrent</vt:lpstr>
      <vt:lpstr>Peer to peer characteristics</vt:lpstr>
      <vt:lpstr>Layered model</vt:lpstr>
      <vt:lpstr>Version management system</vt:lpstr>
      <vt:lpstr>Model View Controller</vt:lpstr>
      <vt:lpstr>Model View Controller</vt:lpstr>
      <vt:lpstr>PowerPoint Presentation</vt:lpstr>
      <vt:lpstr>Example MVC</vt:lpstr>
      <vt:lpstr>PowerPoint Presentation</vt:lpstr>
      <vt:lpstr>PowerPoint Presentation</vt:lpstr>
      <vt:lpstr>MVC</vt:lpstr>
      <vt:lpstr>SOA model</vt:lpstr>
      <vt:lpstr>SOA</vt:lpstr>
      <vt:lpstr>Web Services</vt:lpstr>
      <vt:lpstr>Microservice model</vt:lpstr>
      <vt:lpstr>REST Architecture</vt:lpstr>
      <vt:lpstr>REST through Docker</vt:lpstr>
      <vt:lpstr>UBER’s Monolithic Architecture (Before)</vt:lpstr>
      <vt:lpstr>UBER’s Microservice Architecture (After)</vt:lpstr>
      <vt:lpstr>Microservice characteristics</vt:lpstr>
      <vt:lpstr>Wrap-up</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ovatman@gmail.com</dc:creator>
  <cp:lastModifiedBy>ayse t</cp:lastModifiedBy>
  <cp:revision>80</cp:revision>
  <dcterms:created xsi:type="dcterms:W3CDTF">2015-10-12T09:20:40Z</dcterms:created>
  <dcterms:modified xsi:type="dcterms:W3CDTF">2019-11-19T11:29:14Z</dcterms:modified>
</cp:coreProperties>
</file>