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1" r:id="rId1"/>
  </p:sldMasterIdLst>
  <p:notesMasterIdLst>
    <p:notesMasterId r:id="rId61"/>
  </p:notesMasterIdLst>
  <p:sldIdLst>
    <p:sldId id="256" r:id="rId2"/>
    <p:sldId id="569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86" r:id="rId15"/>
    <p:sldId id="559" r:id="rId16"/>
    <p:sldId id="560" r:id="rId17"/>
    <p:sldId id="571" r:id="rId18"/>
    <p:sldId id="572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61" r:id="rId27"/>
    <p:sldId id="562" r:id="rId28"/>
    <p:sldId id="563" r:id="rId29"/>
    <p:sldId id="564" r:id="rId30"/>
    <p:sldId id="582" r:id="rId31"/>
    <p:sldId id="583" r:id="rId32"/>
    <p:sldId id="565" r:id="rId33"/>
    <p:sldId id="584" r:id="rId34"/>
    <p:sldId id="566" r:id="rId35"/>
    <p:sldId id="567" r:id="rId36"/>
    <p:sldId id="568" r:id="rId37"/>
    <p:sldId id="469" r:id="rId38"/>
    <p:sldId id="477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75" r:id="rId47"/>
    <p:sldId id="517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527" r:id="rId58"/>
    <p:sldId id="528" r:id="rId59"/>
    <p:sldId id="529" r:id="rId6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78389" autoAdjust="0"/>
  </p:normalViewPr>
  <p:slideViewPr>
    <p:cSldViewPr>
      <p:cViewPr>
        <p:scale>
          <a:sx n="51" d="100"/>
          <a:sy n="51" d="100"/>
        </p:scale>
        <p:origin x="201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9B5E8C-492F-EA41-85C2-6BA7097B5FD5}" type="datetimeFigureOut">
              <a:rPr lang="tr-TR"/>
              <a:pPr>
                <a:defRPr/>
              </a:pPr>
              <a:t>26.11.2019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C725320-8CF3-F54B-A41E-A9E09A4AD506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704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composition</a:t>
            </a:r>
            <a:r>
              <a:rPr lang="tr-TR" dirty="0" smtClean="0"/>
              <a:t> – </a:t>
            </a:r>
            <a:r>
              <a:rPr lang="tr-TR" dirty="0" err="1" smtClean="0"/>
              <a:t>when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removed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child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destroyed</a:t>
            </a:r>
            <a:r>
              <a:rPr lang="tr-TR" baseline="0" dirty="0" smtClean="0"/>
              <a:t>. </a:t>
            </a:r>
            <a:endParaRPr lang="tr-TR" baseline="0" dirty="0" smtClean="0"/>
          </a:p>
          <a:p>
            <a:r>
              <a:rPr lang="tr-TR" baseline="0" dirty="0" err="1" smtClean="0"/>
              <a:t>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aggregation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child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part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another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child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instance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outlive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parent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. </a:t>
            </a:r>
          </a:p>
          <a:p>
            <a:r>
              <a:rPr lang="tr-TR" baseline="0" dirty="0" smtClean="0"/>
              <a:t>Basic </a:t>
            </a:r>
            <a:r>
              <a:rPr lang="tr-TR" baseline="0" dirty="0" err="1" smtClean="0"/>
              <a:t>association</a:t>
            </a:r>
            <a:r>
              <a:rPr lang="tr-TR" baseline="0" dirty="0" smtClean="0"/>
              <a:t> can </a:t>
            </a:r>
            <a:r>
              <a:rPr lang="tr-TR" baseline="0" dirty="0" err="1" smtClean="0"/>
              <a:t>also</a:t>
            </a:r>
            <a:r>
              <a:rPr lang="tr-TR" baseline="0" dirty="0" smtClean="0"/>
              <a:t> be </a:t>
            </a:r>
            <a:r>
              <a:rPr lang="tr-TR" baseline="0" dirty="0" err="1" smtClean="0"/>
              <a:t>represented</a:t>
            </a:r>
            <a:r>
              <a:rPr lang="tr-TR" baseline="0" dirty="0" smtClean="0"/>
              <a:t> as </a:t>
            </a:r>
            <a:r>
              <a:rPr lang="tr-TR" baseline="0" dirty="0" err="1" smtClean="0"/>
              <a:t>another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in </a:t>
            </a:r>
            <a:r>
              <a:rPr lang="tr-TR" baseline="0" dirty="0" err="1" smtClean="0"/>
              <a:t>between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two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classes</a:t>
            </a:r>
            <a:r>
              <a:rPr lang="tr-TR" baseline="0" dirty="0" smtClean="0"/>
              <a:t>. </a:t>
            </a:r>
          </a:p>
          <a:p>
            <a:r>
              <a:rPr lang="tr-TR" baseline="0" dirty="0" err="1" smtClean="0"/>
              <a:t>Generalization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super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 on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tip of </a:t>
            </a:r>
            <a:r>
              <a:rPr lang="tr-TR" baseline="0" dirty="0" err="1" smtClean="0"/>
              <a:t>triangle</a:t>
            </a:r>
            <a:r>
              <a:rPr lang="tr-TR" baseline="0" dirty="0" smtClean="0"/>
              <a:t>) </a:t>
            </a:r>
            <a:r>
              <a:rPr lang="tr-TR" baseline="0" dirty="0" err="1" smtClean="0"/>
              <a:t>e.g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BankAccount</a:t>
            </a:r>
            <a:r>
              <a:rPr lang="tr-TR" baseline="0" dirty="0" smtClean="0"/>
              <a:t> is general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, </a:t>
            </a:r>
            <a:r>
              <a:rPr lang="tr-TR" baseline="0" dirty="0" err="1" smtClean="0"/>
              <a:t>CheckAccount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SavingAccount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are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two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subclasses</a:t>
            </a:r>
            <a:endParaRPr lang="tr-TR" baseline="0" dirty="0" smtClean="0"/>
          </a:p>
          <a:p>
            <a:r>
              <a:rPr lang="tr-TR" baseline="0" dirty="0" err="1" smtClean="0"/>
              <a:t>Realization</a:t>
            </a:r>
            <a:r>
              <a:rPr lang="tr-TR" baseline="0" dirty="0" smtClean="0"/>
              <a:t> , </a:t>
            </a:r>
            <a:r>
              <a:rPr lang="tr-TR" baseline="0" dirty="0" err="1" smtClean="0"/>
              <a:t>interface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only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implemented</a:t>
            </a:r>
            <a:r>
              <a:rPr lang="tr-TR" baseline="0" dirty="0" smtClean="0"/>
              <a:t>/</a:t>
            </a:r>
            <a:r>
              <a:rPr lang="tr-TR" baseline="0" dirty="0" err="1" smtClean="0"/>
              <a:t>realized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other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class</a:t>
            </a:r>
            <a:r>
              <a:rPr lang="tr-TR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25320-8CF3-F54B-A41E-A9E09A4AD506}" type="slidenum">
              <a:rPr lang="tr-TR" altLang="en-US" smtClean="0"/>
              <a:pPr>
                <a:defRPr/>
              </a:pPr>
              <a:t>12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2102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63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associations</a:t>
            </a:r>
            <a:r>
              <a:rPr lang="tr-TR" baseline="0" dirty="0" smtClean="0"/>
              <a:t> (a). </a:t>
            </a:r>
            <a:r>
              <a:rPr lang="tr-TR" baseline="0" dirty="0" err="1" smtClean="0"/>
              <a:t>SpecificFlight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instance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makes</a:t>
            </a:r>
            <a:r>
              <a:rPr lang="tr-TR" baseline="0" dirty="0" smtClean="0"/>
              <a:t> a link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Airplane</a:t>
            </a:r>
            <a:r>
              <a:rPr lang="tr-TR" baseline="0" dirty="0" smtClean="0"/>
              <a:t> (</a:t>
            </a:r>
            <a:r>
              <a:rPr lang="tr-TR" baseline="0" dirty="0" err="1" smtClean="0"/>
              <a:t>private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field</a:t>
            </a:r>
            <a:r>
              <a:rPr lang="tr-TR" baseline="0" dirty="0" smtClean="0"/>
              <a:t>),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calls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its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operation</a:t>
            </a:r>
            <a:r>
              <a:rPr lang="tr-TR" baseline="0" dirty="0" smtClean="0"/>
              <a:t> a2,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instance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Airplane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keeps</a:t>
            </a:r>
            <a:r>
              <a:rPr lang="tr-TR" baseline="0" dirty="0" smtClean="0"/>
              <a:t> a </a:t>
            </a:r>
            <a:r>
              <a:rPr lang="tr-TR" baseline="0" dirty="0" err="1" smtClean="0"/>
              <a:t>list</a:t>
            </a:r>
            <a:r>
              <a:rPr lang="tr-TR" baseline="0" dirty="0" smtClean="0"/>
              <a:t> of </a:t>
            </a:r>
            <a:r>
              <a:rPr lang="tr-TR" baseline="0" dirty="0" err="1" smtClean="0"/>
              <a:t>SpecificFlight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and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adds</a:t>
            </a:r>
            <a:r>
              <a:rPr lang="tr-TR" baseline="0" dirty="0" smtClean="0"/>
              <a:t> </a:t>
            </a:r>
            <a:r>
              <a:rPr lang="tr-TR" baseline="0" dirty="0" err="1" smtClean="0"/>
              <a:t>one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list</a:t>
            </a:r>
            <a:r>
              <a:rPr lang="tr-TR" baseline="0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25320-8CF3-F54B-A41E-A9E09A4AD506}" type="slidenum">
              <a:rPr lang="tr-TR" altLang="en-US" smtClean="0"/>
              <a:pPr>
                <a:defRPr/>
              </a:pPr>
              <a:t>25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68828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 txBox="1">
            <a:spLocks noGrp="1" noChangeArrowheads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9" tIns="47744" rIns="95489" bIns="47744" anchor="b"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58B6A28-43B7-9E4A-8E71-F2732D10BBB9}" type="slidenum">
              <a:rPr lang="en-US" altLang="en-US" sz="1300">
                <a:latin typeface="Arial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US" altLang="en-US" sz="1300">
              <a:latin typeface="Arial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5489" tIns="47744" rIns="95489" bIns="4774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337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A1A132-6F5D-DE4F-8E4A-71A47E39DCA9}" type="slidenum">
              <a:rPr lang="en-US" altLang="en-US" sz="1200">
                <a:latin typeface="Times New Roman" charset="0"/>
              </a:rPr>
              <a:pPr/>
              <a:t>48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031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72CB2C9-1CC5-2642-83B6-EAD7F2F9AA55}" type="slidenum">
              <a:rPr lang="en-US" altLang="en-US" sz="1200">
                <a:latin typeface="Times New Roman" charset="0"/>
              </a:rPr>
              <a:pPr/>
              <a:t>49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889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189732-3F8A-B947-970F-8B8B1CE1E4FA}" type="slidenum">
              <a:rPr lang="en-US" altLang="en-US" sz="1200">
                <a:latin typeface="Times New Roman" charset="0"/>
              </a:rPr>
              <a:pPr/>
              <a:t>50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994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BA768D-51DD-1B48-8FEF-A5E5ADF175D4}" type="slidenum">
              <a:rPr lang="en-US" altLang="en-US" sz="1200">
                <a:latin typeface="Times New Roman" charset="0"/>
              </a:rPr>
              <a:pPr/>
              <a:t>51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222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AEF2B5-3150-D54C-B890-C71485493BE2}" type="slidenum">
              <a:rPr lang="en-US" altLang="en-US" sz="1200">
                <a:latin typeface="Times New Roman" charset="0"/>
              </a:rPr>
              <a:pPr/>
              <a:t>52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499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C7F3FD2-3D93-6540-A31D-2EBCAE40EDBC}" type="slidenum">
              <a:rPr lang="en-US" altLang="en-US" sz="1200">
                <a:latin typeface="Times New Roman" charset="0"/>
              </a:rPr>
              <a:pPr/>
              <a:t>53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8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4A1C7B-89A4-A947-A834-0CB3B4D4019C}" type="slidenum">
              <a:rPr lang="en-US" altLang="en-US" sz="1200">
                <a:latin typeface="Times New Roman" charset="0"/>
              </a:rPr>
              <a:pPr/>
              <a:t>54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430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Associations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default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bi-directional</a:t>
            </a:r>
            <a:r>
              <a:rPr lang="tr-TR" baseline="0" dirty="0" smtClean="0"/>
              <a:t>. </a:t>
            </a:r>
            <a:r>
              <a:rPr lang="tr-TR" baseline="0" dirty="0" err="1" smtClean="0"/>
              <a:t>It</a:t>
            </a:r>
            <a:r>
              <a:rPr lang="tr-TR" baseline="0" dirty="0" smtClean="0"/>
              <a:t> is </a:t>
            </a:r>
            <a:r>
              <a:rPr lang="tr-TR" baseline="0" dirty="0" err="1" smtClean="0"/>
              <a:t>possible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to</a:t>
            </a:r>
            <a:r>
              <a:rPr lang="tr-TR" baseline="0" dirty="0" smtClean="0"/>
              <a:t> limit </a:t>
            </a:r>
            <a:r>
              <a:rPr lang="tr-TR" baseline="0" dirty="0" err="1" smtClean="0"/>
              <a:t>the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direction</a:t>
            </a:r>
            <a:r>
              <a:rPr lang="tr-TR" baseline="0" dirty="0" smtClean="0"/>
              <a:t> of an </a:t>
            </a:r>
            <a:r>
              <a:rPr lang="tr-TR" baseline="0" dirty="0" err="1" smtClean="0"/>
              <a:t>association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by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adding</a:t>
            </a:r>
            <a:r>
              <a:rPr lang="tr-TR" baseline="0" dirty="0" smtClean="0"/>
              <a:t> an </a:t>
            </a:r>
            <a:r>
              <a:rPr lang="tr-TR" baseline="0" dirty="0" err="1" smtClean="0"/>
              <a:t>arrow</a:t>
            </a:r>
            <a:r>
              <a:rPr lang="tr-TR" baseline="0" dirty="0" smtClean="0"/>
              <a:t> at </a:t>
            </a:r>
            <a:r>
              <a:rPr lang="tr-TR" baseline="0" dirty="0" err="1" smtClean="0"/>
              <a:t>one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end</a:t>
            </a:r>
            <a:r>
              <a:rPr lang="tr-TR" baseline="0" dirty="0" smtClean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25320-8CF3-F54B-A41E-A9E09A4AD506}" type="slidenum">
              <a:rPr lang="tr-TR" altLang="en-US" smtClean="0"/>
              <a:pPr>
                <a:defRPr/>
              </a:pPr>
              <a:t>16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77469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9B5C53-234D-924C-A060-2BE1AADC09AE}" type="slidenum">
              <a:rPr lang="en-US" altLang="en-US" sz="1200">
                <a:latin typeface="Times New Roman" charset="0"/>
              </a:rPr>
              <a:pPr/>
              <a:t>55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1157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390A2D-C98A-A240-BB05-BC1E6B2395B3}" type="slidenum">
              <a:rPr lang="en-US" altLang="en-US" sz="1200">
                <a:latin typeface="Times New Roman" charset="0"/>
              </a:rPr>
              <a:pPr/>
              <a:t>56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59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69B5E03-DCB7-CB41-9A2B-B7001D663BC3}" type="slidenum">
              <a:rPr lang="en-US" altLang="en-US" sz="1200">
                <a:latin typeface="Times New Roman" charset="0"/>
              </a:rPr>
              <a:pPr/>
              <a:t>57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8067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912BA4A-44D4-6C4E-8317-1CA2E5B36A2C}" type="slidenum">
              <a:rPr lang="en-US" altLang="en-US" sz="1200">
                <a:latin typeface="Times New Roman" charset="0"/>
              </a:rPr>
              <a:pPr/>
              <a:t>58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984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7FCBDD4-E5D9-B944-883B-ECDDD452D251}" type="slidenum">
              <a:rPr lang="en-US" altLang="en-US" sz="1200">
                <a:latin typeface="Times New Roman" charset="0"/>
              </a:rPr>
              <a:pPr/>
              <a:t>59</a:t>
            </a:fld>
            <a:endParaRPr lang="en-US" altLang="en-US" sz="120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38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9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5157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tr-TR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5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5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8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0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 userDrawn="1"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26"/>
          <p:cNvSpPr/>
          <p:nvPr userDrawn="1"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7"/>
          <p:cNvSpPr/>
          <p:nvPr userDrawn="1"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12968" cy="1008112"/>
          </a:xfrm>
        </p:spPr>
        <p:txBody>
          <a:bodyPr>
            <a:normAutofit/>
          </a:bodyPr>
          <a:lstStyle>
            <a:lvl1pPr marL="0" indent="0" algn="ctr">
              <a:buNone/>
              <a:defRPr sz="28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806A3B-F2E2-0443-8D44-4C5B5E9FA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921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3173413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Software Processes and Process Models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CF00C7-AF7E-3B44-A76B-08E8A4132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06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3BF097-DF8B-6A4F-A9E3-B29B31155EE4}" type="datetime1">
              <a:rPr lang="en-US"/>
              <a:pPr/>
              <a:t>11/26/2019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F0D33-9BF4-F045-8FD5-176026ACB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8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952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453188"/>
            <a:ext cx="48244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tr-TR" altLang="en-US"/>
              <a:t>1.</a:t>
            </a:r>
            <a:fld id="{CD60EDF0-3A3E-DB42-9D6F-19E3F57462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388296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3713" y="6453188"/>
            <a:ext cx="5616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5E0B6-64E7-A640-A5B0-B8F31DD398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4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052736"/>
            <a:ext cx="43924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32048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19463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171450" y="6453188"/>
            <a:ext cx="1808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79613" y="6453188"/>
            <a:ext cx="5184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39C087-48D5-BF4A-B2ED-BF78AF3B6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98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B2696C-8623-0140-B641-6E494EC7D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7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1ED2DC-2CD0-574F-8232-B70F568A7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11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53312"/>
            <a:ext cx="8784976" cy="49011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129396"/>
            <a:ext cx="2743200" cy="1089804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7C1F8A-CF42-7840-9869-153340A1B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1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2" descr="C:\Users\tantug\Downloads\itu cs logo 30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1042988"/>
          </a:xfrm>
          <a:prstGeom prst="rect">
            <a:avLst/>
          </a:prstGeom>
          <a:noFill/>
          <a:ln>
            <a:noFill/>
          </a:ln>
          <a:effectLst>
            <a:outerShdw blurRad="508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/>
          <p:nvPr/>
        </p:nvSpPr>
        <p:spPr>
          <a:xfrm>
            <a:off x="6172200" y="0"/>
            <a:ext cx="2971800" cy="13144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0"/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00808"/>
            <a:ext cx="8291264" cy="4547592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1" y="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69011"/>
            <a:ext cx="2819400" cy="116542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5A7C6B-99C0-3446-B40A-D028CA9C3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1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BE8234-3580-D043-86BD-49D8F01A7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26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29388"/>
            <a:ext cx="9144000" cy="22225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8275"/>
            <a:ext cx="9144000" cy="6588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7950" y="1052513"/>
            <a:ext cx="8928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50" y="6453188"/>
            <a:ext cx="270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Design Engineering -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1725" y="6453188"/>
            <a:ext cx="15843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1"/>
                </a:solidFill>
                <a:latin typeface="Franklin Gothic Book" charset="0"/>
              </a:defRPr>
            </a:lvl1pPr>
          </a:lstStyle>
          <a:p>
            <a:pPr>
              <a:defRPr/>
            </a:pPr>
            <a:r>
              <a:rPr lang="en-US" altLang="en-US"/>
              <a:t>1</a:t>
            </a:r>
            <a:r>
              <a:rPr lang="tr-TR" altLang="en-US"/>
              <a:t>.</a:t>
            </a:r>
            <a:fld id="{CDFF3AB4-7CF9-994A-B01E-B50CCC50F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0" y="836613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mtClean="0"/>
              <a:t>SOFTWARE ENGINEERING</a:t>
            </a:r>
            <a:endParaRPr lang="tr-TR" dirty="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909806" y="4292600"/>
            <a:ext cx="537519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tr-TR" altLang="en-US" sz="2800" b="1" dirty="0" err="1" smtClean="0"/>
              <a:t>Week</a:t>
            </a:r>
            <a:r>
              <a:rPr lang="tr-TR" altLang="en-US" sz="2800" b="1" dirty="0" smtClean="0"/>
              <a:t> 9</a:t>
            </a:r>
          </a:p>
          <a:p>
            <a:pPr algn="ctr" eaLnBrk="1" hangingPunct="1">
              <a:defRPr/>
            </a:pPr>
            <a:r>
              <a:rPr lang="tr-TR" altLang="en-US" sz="2800" b="1" dirty="0" smtClean="0"/>
              <a:t>Software Design </a:t>
            </a:r>
            <a:r>
              <a:rPr lang="tr-TR" altLang="en-US" sz="2800" b="1" dirty="0" err="1" smtClean="0"/>
              <a:t>Engineering</a:t>
            </a:r>
            <a:r>
              <a:rPr lang="tr-TR" altLang="en-US" sz="2800" b="1" dirty="0" smtClean="0"/>
              <a:t> 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34012" cy="126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Example : Use Case Diagram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9276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5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Diagrams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68389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7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Relations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7819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8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Cardinality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25279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92" y="4135720"/>
            <a:ext cx="441499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2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relations</a:t>
            </a:r>
            <a:r>
              <a:rPr lang="tr-TR" dirty="0" smtClean="0"/>
              <a:t> (</a:t>
            </a:r>
            <a:r>
              <a:rPr lang="tr-TR" dirty="0" err="1" smtClean="0"/>
              <a:t>examples</a:t>
            </a:r>
            <a:r>
              <a:rPr lang="tr-TR" dirty="0" smtClean="0"/>
              <a:t>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2696C-8623-0140-B641-6E494EC7D52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19" y="1232694"/>
            <a:ext cx="4648200" cy="3055937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9012" y="4475945"/>
            <a:ext cx="6462713" cy="1116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79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Example : Class Diagram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8" descr="E:\clas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6408712" cy="445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12474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classroom scheduling system:  specification perspective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24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600" dirty="0" smtClean="0"/>
              <a:t>Example : From Class Diagram to Code</a:t>
            </a:r>
            <a:endParaRPr lang="tr-TR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/>
          </p:nvPr>
        </p:nvGraphicFramePr>
        <p:xfrm>
          <a:off x="827584" y="1196752"/>
          <a:ext cx="7391400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4" imgW="4984773" imgH="3375294" progId="Visio.Drawing.11">
                  <p:embed/>
                </p:oleObj>
              </mc:Choice>
              <mc:Fallback>
                <p:oleObj name="Visio" r:id="rId4" imgW="4984773" imgH="3375294" progId="Visio.Drawing.11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96752"/>
                        <a:ext cx="7391400" cy="444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diagrams</a:t>
            </a:r>
            <a:endParaRPr lang="en-GB" dirty="0"/>
          </a:p>
        </p:txBody>
      </p:sp>
      <p:sp>
        <p:nvSpPr>
          <p:cNvPr id="31746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B989991-F50E-6544-8399-142BE0E9A253}" type="datetime1">
              <a:rPr lang="en-US" sz="1000"/>
              <a:pPr/>
              <a:t>11/26/2019</a:t>
            </a:fld>
            <a:endParaRPr lang="en-US" sz="1000"/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C47B1AC-D84E-874F-9039-E9C9A68E5C6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57313" y="1214438"/>
            <a:ext cx="7786687" cy="4800600"/>
          </a:xfrm>
        </p:spPr>
        <p:txBody>
          <a:bodyPr/>
          <a:lstStyle/>
          <a:p>
            <a:pPr marL="0" indent="0"/>
            <a:r>
              <a:rPr lang="en-GB" sz="2000" dirty="0">
                <a:latin typeface="Times" charset="0"/>
                <a:ea typeface="ＭＳ Ｐゴシック" charset="0"/>
                <a:cs typeface="ＭＳ Ｐゴシック" charset="0"/>
              </a:rPr>
              <a:t>A class is simply represented as a box with the name of the class inside</a:t>
            </a:r>
            <a:r>
              <a:rPr lang="en-US" sz="2000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/>
            <a:r>
              <a:rPr lang="en-GB" sz="2000" dirty="0">
                <a:latin typeface="Times" charset="0"/>
                <a:ea typeface="ＭＳ Ｐゴシック" charset="0"/>
              </a:rPr>
              <a:t>The diagram may also show the attributes and operations</a:t>
            </a:r>
            <a:endParaRPr lang="en-US" sz="2000" dirty="0">
              <a:latin typeface="Times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Times" charset="0"/>
                <a:ea typeface="ＭＳ Ｐゴシック" charset="0"/>
              </a:rPr>
              <a:t>The complete signature of an operation is: </a:t>
            </a:r>
          </a:p>
          <a:p>
            <a:pPr lvl="2">
              <a:buFontTx/>
              <a:buNone/>
            </a:pPr>
            <a:r>
              <a:rPr lang="en-US" sz="1800" dirty="0" err="1">
                <a:latin typeface="Comic Sans MS" charset="0"/>
                <a:ea typeface="ＭＳ Ｐゴシック" charset="0"/>
              </a:rPr>
              <a:t>operationName</a:t>
            </a:r>
            <a:r>
              <a:rPr lang="en-US" sz="1800" dirty="0">
                <a:latin typeface="Comic Sans MS" charset="0"/>
                <a:ea typeface="ＭＳ Ｐゴシック" charset="0"/>
              </a:rPr>
              <a:t>(</a:t>
            </a:r>
            <a:r>
              <a:rPr lang="en-US" sz="1800" dirty="0" err="1">
                <a:latin typeface="Comic Sans MS" charset="0"/>
                <a:ea typeface="ＭＳ Ｐゴシック" charset="0"/>
              </a:rPr>
              <a:t>parameterName</a:t>
            </a:r>
            <a:r>
              <a:rPr lang="en-US" sz="1800" dirty="0">
                <a:latin typeface="Comic Sans MS" charset="0"/>
                <a:ea typeface="ＭＳ Ｐゴシック" charset="0"/>
              </a:rPr>
              <a:t>: </a:t>
            </a:r>
            <a:r>
              <a:rPr lang="en-US" sz="1800" dirty="0" err="1">
                <a:latin typeface="Comic Sans MS" charset="0"/>
                <a:ea typeface="ＭＳ Ｐゴシック" charset="0"/>
              </a:rPr>
              <a:t>parameterType</a:t>
            </a:r>
            <a:r>
              <a:rPr lang="en-US" sz="1800" dirty="0">
                <a:latin typeface="Comic Sans MS" charset="0"/>
                <a:ea typeface="ＭＳ Ｐゴシック" charset="0"/>
              </a:rPr>
              <a:t> …): </a:t>
            </a:r>
            <a:r>
              <a:rPr lang="en-US" sz="1800" dirty="0" err="1">
                <a:latin typeface="Comic Sans MS" charset="0"/>
                <a:ea typeface="ＭＳ Ｐゴシック" charset="0"/>
              </a:rPr>
              <a:t>returnType</a:t>
            </a:r>
            <a:r>
              <a:rPr lang="en-US" sz="2000" dirty="0">
                <a:latin typeface="Comic Sans MS" charset="0"/>
                <a:ea typeface="ＭＳ Ｐゴシック" charset="0"/>
              </a:rPr>
              <a:t> </a:t>
            </a: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Comic Sans MS" charset="0"/>
              <a:ea typeface="ＭＳ Ｐゴシック" charset="0"/>
            </a:endParaRP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Notice the character in front of the variables and functions</a:t>
            </a: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	Plus (+) denotes </a:t>
            </a:r>
            <a:r>
              <a:rPr lang="en-US" sz="2000" dirty="0">
                <a:latin typeface="Comic Sans MS" charset="0"/>
                <a:ea typeface="ＭＳ Ｐゴシック" charset="0"/>
              </a:rPr>
              <a:t>public</a:t>
            </a: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    Minus (-) denotes </a:t>
            </a:r>
            <a:r>
              <a:rPr lang="en-US" sz="2000" dirty="0">
                <a:latin typeface="Comic Sans MS" charset="0"/>
                <a:ea typeface="ＭＳ Ｐゴシック" charset="0"/>
              </a:rPr>
              <a:t>private</a:t>
            </a:r>
          </a:p>
          <a:p>
            <a:pPr lvl="2">
              <a:buFontTx/>
              <a:buNone/>
            </a:pPr>
            <a:r>
              <a:rPr lang="en-US" sz="2000" dirty="0">
                <a:latin typeface="Times" charset="0"/>
                <a:ea typeface="ＭＳ Ｐゴシック" charset="0"/>
              </a:rPr>
              <a:t>	Hash (#) denotes </a:t>
            </a:r>
            <a:r>
              <a:rPr lang="en-US" sz="2000" dirty="0">
                <a:latin typeface="Comic Sans MS" charset="0"/>
                <a:ea typeface="ＭＳ Ｐゴシック" charset="0"/>
              </a:rPr>
              <a:t>protected</a:t>
            </a: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  <a:p>
            <a:pPr lvl="2">
              <a:buFontTx/>
              <a:buNone/>
            </a:pPr>
            <a:endParaRPr lang="en-US" sz="2000" dirty="0">
              <a:latin typeface="Times" charset="0"/>
              <a:ea typeface="ＭＳ Ｐゴシック" charset="0"/>
            </a:endParaRPr>
          </a:p>
        </p:txBody>
      </p:sp>
      <p:pic>
        <p:nvPicPr>
          <p:cNvPr id="31750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41663"/>
            <a:ext cx="7772400" cy="1816100"/>
          </a:xfrm>
          <a:noFill/>
        </p:spPr>
      </p:pic>
    </p:spTree>
    <p:extLst>
      <p:ext uri="{BB962C8B-B14F-4D97-AF65-F5344CB8AC3E}">
        <p14:creationId xmlns:p14="http://schemas.microsoft.com/office/powerpoint/2010/main" val="1922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diagrams</a:t>
            </a:r>
            <a:endParaRPr lang="en-GB" dirty="0"/>
          </a:p>
        </p:txBody>
      </p:sp>
      <p:sp>
        <p:nvSpPr>
          <p:cNvPr id="33796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9081CE6-B1D5-CA42-A8A1-209B00815E88}" type="datetime1">
              <a:rPr lang="en-US" sz="1000"/>
              <a:pPr/>
              <a:t>11/26/2019</a:t>
            </a:fld>
            <a:endParaRPr lang="en-US" sz="1000"/>
          </a:p>
        </p:txBody>
      </p:sp>
      <p:sp>
        <p:nvSpPr>
          <p:cNvPr id="337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EE64409-AFDA-E845-A1F5-7D3F5E297E64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5" name="Text Placeholder 2"/>
          <p:cNvSpPr>
            <a:spLocks noGrp="1"/>
          </p:cNvSpPr>
          <p:nvPr>
            <p:ph type="body" sz="half" idx="4294967295"/>
          </p:nvPr>
        </p:nvSpPr>
        <p:spPr>
          <a:xfrm>
            <a:off x="0" y="1285875"/>
            <a:ext cx="6757988" cy="3100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public class Rectangle {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private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height;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private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width;</a:t>
            </a:r>
          </a:p>
          <a:p>
            <a:pPr marL="0" indent="0">
              <a:buNone/>
            </a:pP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public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getArea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() { … }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	public void resize(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x, 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int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 y) { … } </a:t>
            </a:r>
          </a:p>
          <a:p>
            <a:pPr marL="0" indent="0">
              <a:buNone/>
            </a:pP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0" indent="0"/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3798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7"/>
          <a:stretch>
            <a:fillRect/>
          </a:stretch>
        </p:blipFill>
        <p:spPr>
          <a:xfrm>
            <a:off x="6757988" y="1628800"/>
            <a:ext cx="1700212" cy="1816100"/>
          </a:xfrm>
          <a:noFill/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0" y="4396103"/>
            <a:ext cx="5929312" cy="1428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Courier New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public abstract class Shape {</a:t>
            </a:r>
          </a:p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	private Point itsAnchorPoint;</a:t>
            </a:r>
          </a:p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	public abstract void draw();</a:t>
            </a:r>
          </a:p>
          <a:p>
            <a:pPr marL="0" indent="0">
              <a:buNone/>
            </a:pPr>
            <a:r>
              <a:rPr lang="en-US" smtClean="0">
                <a:latin typeface="Comic Sans MS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157" y="3458397"/>
            <a:ext cx="20478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3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D836BDB-A88D-B945-A1A1-B99E000C26C9}" type="datetime1">
              <a:rPr lang="en-US" sz="1000"/>
              <a:pPr/>
              <a:t>11/26/2019</a:t>
            </a:fld>
            <a:endParaRPr lang="en-US" sz="1000"/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90BA64E-8BAF-1844-9058-6825F69202FF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500563"/>
            <a:ext cx="7620000" cy="2776537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public class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VehiclePart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	private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 weight;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900" dirty="0">
              <a:latin typeface="Comic Sans MS" charset="0"/>
              <a:ea typeface="ＭＳ Ｐゴシック" charset="0"/>
              <a:cs typeface="Times New Roman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   </a:t>
            </a:r>
            <a:r>
              <a:rPr lang="tr-TR" sz="1900" dirty="0" smtClean="0">
                <a:latin typeface="Comic Sans MS" charset="0"/>
                <a:ea typeface="ＭＳ Ｐゴシック" charset="0"/>
                <a:cs typeface="Times New Roman" charset="0"/>
              </a:rPr>
              <a:t>	</a:t>
            </a:r>
            <a:r>
              <a:rPr lang="en-US" sz="1900" dirty="0" smtClean="0">
                <a:latin typeface="Comic Sans MS" charset="0"/>
                <a:ea typeface="ＭＳ Ｐゴシック" charset="0"/>
                <a:cs typeface="Times New Roman" charset="0"/>
              </a:rPr>
              <a:t> 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public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 </a:t>
            </a:r>
            <a:r>
              <a:rPr lang="en-US" sz="1900" dirty="0" err="1">
                <a:latin typeface="Comic Sans MS" charset="0"/>
                <a:ea typeface="ＭＳ Ｐゴシック" charset="0"/>
                <a:cs typeface="Times New Roman" charset="0"/>
              </a:rPr>
              <a:t>getWeight</a:t>
            </a: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(){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		return weight;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	}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900" dirty="0">
                <a:latin typeface="Comic Sans MS" charset="0"/>
                <a:ea typeface="ＭＳ Ｐゴシック" charset="0"/>
                <a:cs typeface="Times New Roman" charset="0"/>
              </a:rPr>
              <a:t>}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000" dirty="0">
              <a:latin typeface="Comic Sans MS" charset="0"/>
              <a:ea typeface="ＭＳ Ｐゴシック" charset="0"/>
              <a:cs typeface="Times New Roman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2000" dirty="0">
              <a:latin typeface="Comic Sans MS" charset="0"/>
              <a:ea typeface="ＭＳ Ｐゴシック" charset="0"/>
              <a:cs typeface="Times New Roman" charset="0"/>
            </a:endParaRPr>
          </a:p>
        </p:txBody>
      </p:sp>
      <p:pic>
        <p:nvPicPr>
          <p:cNvPr id="80901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26"/>
          <a:stretch>
            <a:fillRect/>
          </a:stretch>
        </p:blipFill>
        <p:spPr bwMode="auto">
          <a:xfrm>
            <a:off x="4139952" y="1819446"/>
            <a:ext cx="441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Rectangle 3"/>
          <p:cNvSpPr txBox="1">
            <a:spLocks noChangeArrowheads="1"/>
          </p:cNvSpPr>
          <p:nvPr/>
        </p:nvSpPr>
        <p:spPr bwMode="auto">
          <a:xfrm>
            <a:off x="428625" y="1000124"/>
            <a:ext cx="856297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0" indent="-3810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public class Vehicle{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</a:t>
            </a:r>
            <a:r>
              <a:rPr lang="en-US" sz="1900" b="1" dirty="0">
                <a:latin typeface="Comic Sans MS" charset="0"/>
                <a:cs typeface="Times New Roman" charset="0"/>
              </a:rPr>
              <a:t>private </a:t>
            </a:r>
            <a:r>
              <a:rPr lang="en-US" sz="1900" b="1" dirty="0" smtClean="0">
                <a:latin typeface="Comic Sans MS" charset="0"/>
                <a:cs typeface="Times New Roman" charset="0"/>
              </a:rPr>
              <a:t>Collection </a:t>
            </a:r>
            <a:r>
              <a:rPr lang="en-US" sz="1900" b="1" dirty="0">
                <a:latin typeface="Comic Sans MS" charset="0"/>
                <a:cs typeface="Times New Roman" charset="0"/>
              </a:rPr>
              <a:t>&lt;</a:t>
            </a:r>
            <a:r>
              <a:rPr lang="en-US" sz="1900" b="1" dirty="0" err="1">
                <a:latin typeface="Comic Sans MS" charset="0"/>
                <a:cs typeface="Times New Roman" charset="0"/>
              </a:rPr>
              <a:t>VehiclePart</a:t>
            </a:r>
            <a:r>
              <a:rPr lang="en-US" sz="1900" b="1" dirty="0">
                <a:latin typeface="Comic Sans MS" charset="0"/>
                <a:cs typeface="Times New Roman" charset="0"/>
              </a:rPr>
              <a:t>&gt; part;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1900" dirty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    public </a:t>
            </a:r>
            <a:r>
              <a:rPr lang="en-US" sz="1900" dirty="0" err="1">
                <a:latin typeface="Comic Sans MS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cs typeface="Times New Roman" charset="0"/>
              </a:rPr>
              <a:t> </a:t>
            </a:r>
            <a:r>
              <a:rPr lang="en-US" sz="1900" dirty="0" err="1">
                <a:latin typeface="Comic Sans MS" charset="0"/>
                <a:cs typeface="Times New Roman" charset="0"/>
              </a:rPr>
              <a:t>getWeight</a:t>
            </a:r>
            <a:r>
              <a:rPr lang="en-US" sz="1900" dirty="0">
                <a:latin typeface="Comic Sans MS" charset="0"/>
                <a:cs typeface="Times New Roman" charset="0"/>
              </a:rPr>
              <a:t>(){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</a:t>
            </a:r>
            <a:r>
              <a:rPr lang="en-US" sz="1900" dirty="0" err="1">
                <a:latin typeface="Comic Sans MS" charset="0"/>
                <a:cs typeface="Times New Roman" charset="0"/>
              </a:rPr>
              <a:t>int</a:t>
            </a:r>
            <a:r>
              <a:rPr lang="en-US" sz="1900" dirty="0">
                <a:latin typeface="Comic Sans MS" charset="0"/>
                <a:cs typeface="Times New Roman" charset="0"/>
              </a:rPr>
              <a:t> weight = 0;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for(Iterator&lt;</a:t>
            </a:r>
            <a:r>
              <a:rPr lang="en-US" sz="1900" dirty="0" err="1">
                <a:latin typeface="Comic Sans MS" charset="0"/>
                <a:cs typeface="Times New Roman" charset="0"/>
              </a:rPr>
              <a:t>VehiclePart</a:t>
            </a:r>
            <a:r>
              <a:rPr lang="en-US" sz="1900" dirty="0">
                <a:latin typeface="Comic Sans MS" charset="0"/>
                <a:cs typeface="Times New Roman" charset="0"/>
              </a:rPr>
              <a:t>&gt; it = </a:t>
            </a:r>
            <a:r>
              <a:rPr lang="en-US" sz="1900" dirty="0" err="1">
                <a:latin typeface="Comic Sans MS" charset="0"/>
                <a:cs typeface="Times New Roman" charset="0"/>
              </a:rPr>
              <a:t>part.iterator</a:t>
            </a:r>
            <a:r>
              <a:rPr lang="en-US" sz="1900" dirty="0">
                <a:latin typeface="Comic Sans MS" charset="0"/>
                <a:cs typeface="Times New Roman" charset="0"/>
              </a:rPr>
              <a:t>(); </a:t>
            </a:r>
            <a:r>
              <a:rPr lang="en-US" sz="1900" dirty="0" err="1">
                <a:latin typeface="Comic Sans MS" charset="0"/>
                <a:cs typeface="Times New Roman" charset="0"/>
              </a:rPr>
              <a:t>it.hasNext</a:t>
            </a:r>
            <a:r>
              <a:rPr lang="en-US" sz="1900" dirty="0">
                <a:latin typeface="Comic Sans MS" charset="0"/>
                <a:cs typeface="Times New Roman" charset="0"/>
              </a:rPr>
              <a:t>(); ){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	weight += (</a:t>
            </a:r>
            <a:r>
              <a:rPr lang="en-US" sz="1900" dirty="0" err="1">
                <a:latin typeface="Comic Sans MS" charset="0"/>
                <a:cs typeface="Times New Roman" charset="0"/>
              </a:rPr>
              <a:t>it.next</a:t>
            </a:r>
            <a:r>
              <a:rPr lang="en-US" sz="1900" dirty="0">
                <a:latin typeface="Comic Sans MS" charset="0"/>
                <a:cs typeface="Times New Roman" charset="0"/>
              </a:rPr>
              <a:t>()).</a:t>
            </a:r>
            <a:r>
              <a:rPr lang="en-US" sz="1900" dirty="0" err="1">
                <a:latin typeface="Comic Sans MS" charset="0"/>
                <a:cs typeface="Times New Roman" charset="0"/>
              </a:rPr>
              <a:t>getWeight</a:t>
            </a:r>
            <a:r>
              <a:rPr lang="en-US" sz="1900" dirty="0">
                <a:latin typeface="Comic Sans MS" charset="0"/>
                <a:cs typeface="Times New Roman" charset="0"/>
              </a:rPr>
              <a:t>();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	return weight;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	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1900" dirty="0">
                <a:latin typeface="Comic Sans MS" charset="0"/>
                <a:cs typeface="Times New Roman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 smtClean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 smtClean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latin typeface="Comic Sans MS" charset="0"/>
                <a:cs typeface="Times New Roman" charset="0"/>
              </a:rPr>
              <a:t>   </a:t>
            </a:r>
            <a:r>
              <a:rPr lang="en-US" sz="2000" b="1" dirty="0">
                <a:latin typeface="Comic Sans MS" charset="0"/>
                <a:cs typeface="Times New Roman" charset="0"/>
              </a:rPr>
              <a:t> </a:t>
            </a:r>
            <a:r>
              <a:rPr lang="en-US" sz="2000" b="1" dirty="0" smtClean="0">
                <a:latin typeface="Comic Sans MS" charset="0"/>
                <a:cs typeface="Times New Roman" charset="0"/>
              </a:rPr>
              <a:t>private Vehicle vehicle;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latin typeface="Comic Sans MS" charset="0"/>
                <a:cs typeface="Times New Roman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>
              <a:latin typeface="Comic Sans MS" charset="0"/>
              <a:cs typeface="Times New Roman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000" b="1" dirty="0">
              <a:latin typeface="Comic Sans MS" charset="0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Propagation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2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Agenda</a:t>
            </a:r>
            <a:endParaRPr lang="tr-TR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marL="457200" indent="-457200"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Design </a:t>
            </a:r>
            <a:r>
              <a:rPr lang="tr-TR" altLang="en-US" dirty="0" err="1" smtClean="0"/>
              <a:t>Concepts</a:t>
            </a:r>
            <a:endParaRPr lang="tr-TR" altLang="en-US" dirty="0" smtClean="0"/>
          </a:p>
          <a:p>
            <a:pPr marL="457200" indent="-457200"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Design</a:t>
            </a: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Design Engineering - I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0AEC8-5CBF-0D4D-9F5C-95C1FDDBC062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 </a:t>
            </a:r>
            <a:r>
              <a:rPr lang="tr-TR" dirty="0" err="1" smtClean="0"/>
              <a:t>detailed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Genealogy</a:t>
            </a:r>
            <a:r>
              <a:rPr lang="tr-TR" dirty="0" smtClean="0"/>
              <a:t> problem</a:t>
            </a:r>
            <a:endParaRPr lang="en-GB" dirty="0"/>
          </a:p>
        </p:txBody>
      </p:sp>
      <p:sp>
        <p:nvSpPr>
          <p:cNvPr id="93186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57CA32C-564B-0E40-8CBA-36E1B35D05F1}" type="datetime1">
              <a:rPr lang="en-US" sz="1000"/>
              <a:pPr/>
              <a:t>11/26/2019</a:t>
            </a:fld>
            <a:endParaRPr lang="en-US" sz="1000"/>
          </a:p>
        </p:txBody>
      </p:sp>
      <p:sp>
        <p:nvSpPr>
          <p:cNvPr id="931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4D2FE32-C51F-3847-BAAF-9535188AE50B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385888"/>
            <a:ext cx="7543800" cy="4800600"/>
          </a:xfrm>
        </p:spPr>
        <p:txBody>
          <a:bodyPr/>
          <a:lstStyle/>
          <a:p>
            <a:pPr marL="0" indent="0"/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Problem: </a:t>
            </a:r>
            <a:r>
              <a:rPr lang="en-US" b="0" dirty="0">
                <a:latin typeface="Times" charset="0"/>
                <a:ea typeface="ＭＳ Ｐゴシック" charset="0"/>
                <a:cs typeface="ＭＳ Ｐゴシック" charset="0"/>
              </a:rPr>
              <a:t>Imagine you are developing a genealogy system, in which you have to keep track of</a:t>
            </a:r>
          </a:p>
          <a:p>
            <a:pPr marL="0" indent="0">
              <a:buFont typeface="Wingdings" charset="0"/>
              <a:buAutoNum type="arabicPlain"/>
            </a:pPr>
            <a:r>
              <a:rPr lang="en-US" b="0" dirty="0" smtClean="0">
                <a:latin typeface="Times" charset="0"/>
                <a:ea typeface="ＭＳ Ｐゴシック" charset="0"/>
                <a:cs typeface="Times New Roman" charset="0"/>
              </a:rPr>
              <a:t>) unions </a:t>
            </a:r>
            <a:r>
              <a:rPr lang="en-US" b="0" dirty="0">
                <a:latin typeface="Times" charset="0"/>
                <a:ea typeface="ＭＳ Ｐゴシック" charset="0"/>
                <a:cs typeface="Times New Roman" charset="0"/>
              </a:rPr>
              <a:t>(e.g., marriages and partnerships)</a:t>
            </a:r>
          </a:p>
          <a:p>
            <a:pPr marL="0" indent="0">
              <a:buFont typeface="Wingdings" charset="0"/>
              <a:buAutoNum type="arabicPlain"/>
            </a:pPr>
            <a:r>
              <a:rPr lang="en-US" b="0" dirty="0" smtClean="0">
                <a:latin typeface="Times" charset="0"/>
                <a:ea typeface="ＭＳ Ｐゴシック" charset="0"/>
                <a:cs typeface="Times New Roman" charset="0"/>
              </a:rPr>
              <a:t>) parent</a:t>
            </a:r>
            <a:r>
              <a:rPr lang="en-US" b="0" dirty="0">
                <a:latin typeface="Times" charset="0"/>
                <a:ea typeface="ＭＳ Ｐゴシック" charset="0"/>
                <a:cs typeface="Times New Roman" charset="0"/>
              </a:rPr>
              <a:t>-child relationships</a:t>
            </a:r>
          </a:p>
          <a:p>
            <a:pPr marL="0" indent="0">
              <a:buFont typeface="Wingdings" charset="0"/>
              <a:buAutoNum type="arabicPlain"/>
            </a:pPr>
            <a:endParaRPr lang="en-US" dirty="0">
              <a:latin typeface="Times" charset="0"/>
              <a:ea typeface="ＭＳ Ｐゴシック" charset="0"/>
              <a:cs typeface="Times New Roman" charset="0"/>
            </a:endParaRPr>
          </a:p>
        </p:txBody>
      </p:sp>
      <p:sp>
        <p:nvSpPr>
          <p:cNvPr id="93190" name="Rectangle 9"/>
          <p:cNvSpPr>
            <a:spLocks noChangeArrowheads="1"/>
          </p:cNvSpPr>
          <p:nvPr/>
        </p:nvSpPr>
        <p:spPr bwMode="auto">
          <a:xfrm>
            <a:off x="2786063" y="3786188"/>
            <a:ext cx="2714625" cy="928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1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Example: A Class Diagram for Genealogy </a:t>
            </a:r>
            <a:endParaRPr lang="en-GB" dirty="0"/>
          </a:p>
        </p:txBody>
      </p:sp>
      <p:sp>
        <p:nvSpPr>
          <p:cNvPr id="95234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9474B9F-8413-8248-90EC-A50EB9ECE45D}" type="datetime1">
              <a:rPr lang="en-US" sz="1000"/>
              <a:pPr/>
              <a:t>11/26/2019</a:t>
            </a:fld>
            <a:endParaRPr lang="en-US" sz="1000"/>
          </a:p>
        </p:txBody>
      </p:sp>
      <p:sp>
        <p:nvSpPr>
          <p:cNvPr id="952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096351B-C480-7043-9645-BAC1448E3A2C}" type="slidenum">
              <a:rPr lang="en-US" sz="1400"/>
              <a:pPr/>
              <a:t>21</a:t>
            </a:fld>
            <a:endParaRPr lang="en-US" sz="1400"/>
          </a:p>
        </p:txBody>
      </p:sp>
      <p:pic>
        <p:nvPicPr>
          <p:cNvPr id="95236" name="Picture 1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090613"/>
            <a:ext cx="4800600" cy="3862387"/>
          </a:xfrm>
          <a:noFill/>
        </p:spPr>
      </p:pic>
      <p:sp>
        <p:nvSpPr>
          <p:cNvPr id="542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4776788"/>
            <a:ext cx="7620000" cy="1676400"/>
          </a:xfrm>
        </p:spPr>
        <p:txBody>
          <a:bodyPr/>
          <a:lstStyle/>
          <a:p>
            <a:pPr lvl="1" algn="just"/>
            <a:r>
              <a:rPr lang="en-GB" sz="2000" dirty="0" smtClean="0">
                <a:latin typeface="Times" charset="0"/>
                <a:ea typeface="ＭＳ Ｐゴシック" charset="0"/>
                <a:cs typeface="Times New Roman" charset="0"/>
              </a:rPr>
              <a:t>Problems</a:t>
            </a:r>
            <a:r>
              <a:rPr lang="tr-TR" dirty="0">
                <a:latin typeface="Times" charset="0"/>
                <a:ea typeface="ＭＳ Ｐゴシック" charset="0"/>
                <a:cs typeface="Times New Roman" charset="0"/>
              </a:rPr>
              <a:t>?</a:t>
            </a:r>
            <a:endParaRPr lang="en-GB" sz="2000" dirty="0">
              <a:latin typeface="Times" charset="0"/>
              <a:ea typeface="ＭＳ Ｐゴシック" charset="0"/>
              <a:cs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016" y="3832678"/>
            <a:ext cx="1584176" cy="115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067944" y="2674708"/>
            <a:ext cx="1512168" cy="115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9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Detailed Example: A Class Diagram for Genealogy </a:t>
            </a:r>
            <a:endParaRPr lang="en-GB" dirty="0"/>
          </a:p>
        </p:txBody>
      </p:sp>
      <p:sp>
        <p:nvSpPr>
          <p:cNvPr id="97282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805C875-DE44-DE46-A359-0C0F01681D1A}" type="datetime1">
              <a:rPr lang="en-US" sz="1000"/>
              <a:pPr/>
              <a:t>11/26/2019</a:t>
            </a:fld>
            <a:endParaRPr lang="en-US" sz="1000"/>
          </a:p>
        </p:txBody>
      </p:sp>
      <p:sp>
        <p:nvSpPr>
          <p:cNvPr id="972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08CB884-52E7-C54A-8722-29349CD9C760}" type="slidenum">
              <a:rPr lang="en-US" sz="1400"/>
              <a:pPr/>
              <a:t>22</a:t>
            </a:fld>
            <a:endParaRPr lang="en-US" sz="1400"/>
          </a:p>
        </p:txBody>
      </p:sp>
      <p:pic>
        <p:nvPicPr>
          <p:cNvPr id="97284" name="Picture 1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1090613"/>
            <a:ext cx="4800600" cy="3862387"/>
          </a:xfrm>
          <a:noFill/>
        </p:spPr>
      </p:pic>
      <p:sp>
        <p:nvSpPr>
          <p:cNvPr id="378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4786241"/>
            <a:ext cx="7620000" cy="1676400"/>
          </a:xfrm>
        </p:spPr>
        <p:txBody>
          <a:bodyPr/>
          <a:lstStyle/>
          <a:p>
            <a:pPr lvl="1" algn="just"/>
            <a:r>
              <a:rPr lang="en-GB" sz="2000" dirty="0">
                <a:latin typeface="Times" charset="0"/>
                <a:ea typeface="ＭＳ Ｐゴシック" charset="0"/>
                <a:cs typeface="Times New Roman" charset="0"/>
              </a:rPr>
              <a:t>Problems</a:t>
            </a:r>
          </a:p>
          <a:p>
            <a:pPr lvl="2" algn="just"/>
            <a:r>
              <a:rPr lang="en-GB" sz="2000" dirty="0">
                <a:latin typeface="Times" charset="0"/>
                <a:ea typeface="ＭＳ Ｐゴシック" charset="0"/>
                <a:cs typeface="Times New Roman" charset="0"/>
              </a:rPr>
              <a:t>Marriages not properly accounted for, i.e., a person may have multiple marriages </a:t>
            </a:r>
          </a:p>
          <a:p>
            <a:pPr lvl="2" algn="just"/>
            <a:r>
              <a:rPr lang="en-GB" sz="2000" dirty="0">
                <a:latin typeface="Times" charset="0"/>
                <a:ea typeface="ＭＳ Ｐゴシック" charset="0"/>
                <a:cs typeface="Times New Roman" charset="0"/>
              </a:rPr>
              <a:t>Marriage information (e.g., </a:t>
            </a:r>
            <a:r>
              <a:rPr lang="en-GB" sz="2000" dirty="0" err="1">
                <a:latin typeface="Times" charset="0"/>
                <a:ea typeface="ＭＳ Ｐゴシック" charset="0"/>
                <a:cs typeface="Times New Roman" charset="0"/>
              </a:rPr>
              <a:t>placeOfMarriage</a:t>
            </a:r>
            <a:r>
              <a:rPr lang="en-GB" sz="2000" dirty="0">
                <a:latin typeface="Times" charset="0"/>
                <a:ea typeface="ＭＳ Ｐゴシック" charset="0"/>
                <a:cs typeface="Times New Roman" charset="0"/>
              </a:rPr>
              <a:t>) is duplicated </a:t>
            </a:r>
          </a:p>
          <a:p>
            <a:pPr lvl="2" algn="just"/>
            <a:r>
              <a:rPr lang="en-GB" sz="2000" dirty="0">
                <a:latin typeface="Times" charset="0"/>
                <a:ea typeface="ＭＳ Ｐゴシック" charset="0"/>
                <a:cs typeface="Times New Roman" charset="0"/>
              </a:rPr>
              <a:t>A person must have two parents</a:t>
            </a:r>
          </a:p>
          <a:p>
            <a:pPr lvl="2" algn="just"/>
            <a:endParaRPr lang="en-GB" sz="2000" dirty="0">
              <a:latin typeface="Times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6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4900" dirty="0"/>
              <a:t>Genealogy example: Possible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933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8F6452B-4510-4E48-9204-A0E3739831A5}" type="datetime1">
              <a:rPr lang="en-US" sz="1000"/>
              <a:pPr/>
              <a:t>11/26/2019</a:t>
            </a:fld>
            <a:endParaRPr lang="en-US" sz="1000"/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B05D601-7396-C64B-B25D-842A76AEB6C6}" type="slidenum">
              <a:rPr lang="en-US" sz="1400"/>
              <a:pPr/>
              <a:t>23</a:t>
            </a:fld>
            <a:endParaRPr lang="en-US" sz="1400"/>
          </a:p>
        </p:txBody>
      </p:sp>
      <p:grpSp>
        <p:nvGrpSpPr>
          <p:cNvPr id="99333" name="Group 7"/>
          <p:cNvGrpSpPr>
            <a:grpSpLocks/>
          </p:cNvGrpSpPr>
          <p:nvPr/>
        </p:nvGrpSpPr>
        <p:grpSpPr bwMode="auto">
          <a:xfrm>
            <a:off x="1977560" y="1557362"/>
            <a:ext cx="7966008" cy="4175125"/>
            <a:chOff x="2643174" y="1500174"/>
            <a:chExt cx="7543800" cy="4175125"/>
          </a:xfrm>
        </p:grpSpPr>
        <p:pic>
          <p:nvPicPr>
            <p:cNvPr id="99334" name="Picture 4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74" y="1500174"/>
              <a:ext cx="7543800" cy="417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335" name="Rectangle 6"/>
            <p:cNvSpPr>
              <a:spLocks noChangeArrowheads="1"/>
            </p:cNvSpPr>
            <p:nvPr/>
          </p:nvSpPr>
          <p:spPr bwMode="auto">
            <a:xfrm>
              <a:off x="7186578" y="1526787"/>
              <a:ext cx="3000396" cy="4071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7530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GB" dirty="0">
                <a:ea typeface="ＭＳ Ｐゴシック" charset="0"/>
                <a:cs typeface="Times New Roman" charset="0"/>
              </a:rPr>
              <a:t>Genealogy example: Possible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137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3CFB39-7899-044C-B656-0B7DBB5C69A1}" type="datetime1">
              <a:rPr lang="en-US" sz="1000"/>
              <a:pPr/>
              <a:t>11/26/2019</a:t>
            </a:fld>
            <a:endParaRPr lang="en-US" sz="1000"/>
          </a:p>
        </p:txBody>
      </p:sp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6F97E8F-BBC0-5E4D-A10E-6C5EDA0BFEE0}" type="slidenum">
              <a:rPr lang="en-US" sz="1400"/>
              <a:pPr/>
              <a:t>24</a:t>
            </a:fld>
            <a:endParaRPr lang="en-US" sz="1400"/>
          </a:p>
        </p:txBody>
      </p:sp>
      <p:pic>
        <p:nvPicPr>
          <p:cNvPr id="101381" name="Picture 42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14"/>
          <a:stretch/>
        </p:blipFill>
        <p:spPr bwMode="auto">
          <a:xfrm>
            <a:off x="2483768" y="1340768"/>
            <a:ext cx="3272954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6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Class </a:t>
            </a:r>
            <a:r>
              <a:rPr lang="tr-TR" dirty="0" err="1" smtClean="0"/>
              <a:t>collaboration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68" name="Picture 67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38275"/>
            <a:ext cx="75438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</p:pic>
    </p:spTree>
    <p:extLst>
      <p:ext uri="{BB962C8B-B14F-4D97-AF65-F5344CB8AC3E}">
        <p14:creationId xmlns:p14="http://schemas.microsoft.com/office/powerpoint/2010/main" val="39081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Interaction Diagrams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UML presents two types of interaction diagrams.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2400" dirty="0" smtClean="0"/>
              <a:t>Sequence Diagrams</a:t>
            </a:r>
          </a:p>
          <a:p>
            <a:pPr marL="857250" lvl="1" indent="-457200">
              <a:buFont typeface="+mj-lt"/>
              <a:buAutoNum type="arabicPeriod"/>
            </a:pPr>
            <a:r>
              <a:rPr lang="tr-TR" sz="2400" dirty="0" smtClean="0"/>
              <a:t>Collaboration Diagrams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Sequence</a:t>
            </a:r>
            <a:r>
              <a:rPr lang="tr-TR" dirty="0" smtClean="0"/>
              <a:t> </a:t>
            </a:r>
            <a:r>
              <a:rPr lang="tr-TR" dirty="0" err="1" smtClean="0"/>
              <a:t>Diagrams</a:t>
            </a:r>
            <a:endParaRPr lang="tr-TR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458224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4000" dirty="0" smtClean="0"/>
              <a:t>Example : Mapping Diagram to Code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Mapping s</a:t>
            </a:r>
            <a:r>
              <a:rPr lang="en-GB" dirty="0" err="1"/>
              <a:t>equence</a:t>
            </a:r>
            <a:r>
              <a:rPr lang="tr-TR" dirty="0"/>
              <a:t> diagram </a:t>
            </a:r>
            <a:r>
              <a:rPr lang="tr-TR" dirty="0" smtClean="0"/>
              <a:t>to </a:t>
            </a:r>
            <a:r>
              <a:rPr lang="en-US" dirty="0"/>
              <a:t>Java </a:t>
            </a:r>
            <a:r>
              <a:rPr lang="tr-TR" dirty="0"/>
              <a:t>code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/>
          </p:nvPr>
        </p:nvGraphicFramePr>
        <p:xfrm>
          <a:off x="1259632" y="1700808"/>
          <a:ext cx="6172786" cy="474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Visio" r:id="rId3" imgW="4426911" imgH="3405662" progId="Visio.Drawing.11">
                  <p:embed/>
                </p:oleObj>
              </mc:Choice>
              <mc:Fallback>
                <p:oleObj name="Visio" r:id="rId3" imgW="4426911" imgH="3405662" progId="Visio.Drawing.11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00808"/>
                        <a:ext cx="6172786" cy="4748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9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Collaboration Diagrams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/>
          </p:nvPr>
        </p:nvGraphicFramePr>
        <p:xfrm>
          <a:off x="304800" y="1608138"/>
          <a:ext cx="8458200" cy="387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Visio" r:id="rId3" imgW="4549608" imgH="2086083" progId="Visio.Drawing.11">
                  <p:embed/>
                </p:oleObj>
              </mc:Choice>
              <mc:Fallback>
                <p:oleObj name="Visio" r:id="rId3" imgW="4549608" imgH="2086083" progId="Visio.Drawing.11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8138"/>
                        <a:ext cx="8458200" cy="387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9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5400" dirty="0" err="1" smtClean="0"/>
              <a:t>Unified</a:t>
            </a:r>
            <a:r>
              <a:rPr lang="tr-TR" sz="5400" dirty="0" smtClean="0"/>
              <a:t> </a:t>
            </a:r>
            <a:r>
              <a:rPr lang="tr-TR" sz="5400" dirty="0" err="1" smtClean="0"/>
              <a:t>Modeling</a:t>
            </a:r>
            <a:r>
              <a:rPr lang="tr-TR" sz="5400" dirty="0" smtClean="0"/>
              <a:t> Language</a:t>
            </a:r>
            <a:endParaRPr lang="tr-TR" sz="5400" dirty="0"/>
          </a:p>
        </p:txBody>
      </p:sp>
      <p:sp>
        <p:nvSpPr>
          <p:cNvPr id="22530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Analysis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8.1</a:t>
            </a:r>
            <a:endParaRPr lang="en-US" dirty="0">
              <a:latin typeface="+mn-lt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0648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18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542113"/>
            <a:ext cx="81534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</p:pic>
      <p:pic>
        <p:nvPicPr>
          <p:cNvPr id="7" name="Picture 6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39288"/>
            <a:ext cx="7215187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8899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4606131"/>
            <a:ext cx="36957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1320006"/>
            <a:ext cx="57435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2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Behavioral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: </a:t>
            </a:r>
            <a:r>
              <a:rPr lang="tr-TR" dirty="0" err="1" smtClean="0"/>
              <a:t>State</a:t>
            </a:r>
            <a:r>
              <a:rPr lang="tr-TR" dirty="0" smtClean="0"/>
              <a:t> Chart Notation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tr-TR" sz="2000" dirty="0"/>
              <a:t> State transition diagram shows </a:t>
            </a:r>
            <a:endParaRPr lang="tr-TR" sz="2000" dirty="0" smtClean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tr-TR" dirty="0" smtClean="0"/>
              <a:t>The </a:t>
            </a:r>
            <a:r>
              <a:rPr lang="tr-TR" dirty="0"/>
              <a:t>events that cause a transition from one state to </a:t>
            </a:r>
            <a:r>
              <a:rPr lang="tr-TR" dirty="0" smtClean="0"/>
              <a:t>another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tr-TR" dirty="0" smtClean="0"/>
              <a:t>The </a:t>
            </a:r>
            <a:r>
              <a:rPr lang="tr-TR" dirty="0"/>
              <a:t>actions that result from a state change</a:t>
            </a:r>
          </a:p>
          <a:p>
            <a:endParaRPr lang="tr-T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7958"/>
            <a:ext cx="7360167" cy="409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3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r>
              <a:rPr lang="tr-TR" dirty="0" smtClean="0"/>
              <a:t> of </a:t>
            </a:r>
            <a:r>
              <a:rPr lang="tr-TR" dirty="0" err="1" smtClean="0"/>
              <a:t>CourseSection</a:t>
            </a:r>
            <a:r>
              <a:rPr lang="tr-TR" dirty="0" smtClean="0"/>
              <a:t>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Engineering -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1.</a:t>
            </a:r>
            <a:fld id="{CD60EDF0-3A3E-DB42-9D6F-19E3F57462F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6" name="Picture 5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19" y="1800225"/>
            <a:ext cx="7065962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857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Example : State Chart Diagram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01738"/>
            <a:ext cx="83629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Package Diagrams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2016224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tr-TR" sz="2000" dirty="0"/>
              <a:t>Component diagrams illustrate the organizations and dependencies among software components in physical world</a:t>
            </a:r>
            <a:r>
              <a:rPr lang="tr-TR" sz="2000" dirty="0" smtClean="0"/>
              <a:t>.</a:t>
            </a:r>
            <a:endParaRPr lang="tr-TR" sz="20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tr-TR" sz="2000" dirty="0"/>
              <a:t>A component may be 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tr-TR" dirty="0"/>
              <a:t>A source code component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tr-TR" dirty="0"/>
              <a:t>A run time components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tr-TR" dirty="0"/>
              <a:t>An executable component</a:t>
            </a:r>
          </a:p>
          <a:p>
            <a:endParaRPr lang="tr-T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 flipV="1">
            <a:off x="2814638" y="5311775"/>
            <a:ext cx="1587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813050" y="4443413"/>
            <a:ext cx="4465638" cy="927100"/>
            <a:chOff x="1806" y="2237"/>
            <a:chExt cx="2813" cy="584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>
              <a:off x="1807" y="2452"/>
              <a:ext cx="375" cy="337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1806" y="2764"/>
              <a:ext cx="70" cy="24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673" y="2452"/>
              <a:ext cx="210" cy="369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 flipV="1">
              <a:off x="2874" y="2748"/>
              <a:ext cx="9" cy="72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2824" y="2776"/>
              <a:ext cx="59" cy="4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4036" y="2237"/>
              <a:ext cx="118" cy="339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036" y="2521"/>
              <a:ext cx="49" cy="5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 flipV="1">
              <a:off x="4032" y="2501"/>
              <a:ext cx="3" cy="74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433" y="2237"/>
              <a:ext cx="186" cy="308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 flipV="1">
              <a:off x="4608" y="2470"/>
              <a:ext cx="11" cy="74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 flipV="1">
              <a:off x="4558" y="2502"/>
              <a:ext cx="61" cy="43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1317625" y="5329240"/>
            <a:ext cx="6854825" cy="1052513"/>
            <a:chOff x="960" y="2592"/>
            <a:chExt cx="4318" cy="663"/>
          </a:xfrm>
        </p:grpSpPr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960" y="2832"/>
              <a:ext cx="958" cy="420"/>
              <a:chOff x="960" y="2832"/>
              <a:chExt cx="958" cy="420"/>
            </a:xfrm>
          </p:grpSpPr>
          <p:sp>
            <p:nvSpPr>
              <p:cNvPr id="37" name="Rectangle 17"/>
              <p:cNvSpPr>
                <a:spLocks noChangeArrowheads="1"/>
              </p:cNvSpPr>
              <p:nvPr/>
            </p:nvSpPr>
            <p:spPr bwMode="auto">
              <a:xfrm>
                <a:off x="1098" y="2832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960" y="2913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960" y="3082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1293" y="2856"/>
                <a:ext cx="38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Course</a:t>
                </a:r>
              </a:p>
            </p:txBody>
          </p:sp>
        </p:grp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2064" y="2835"/>
              <a:ext cx="958" cy="420"/>
              <a:chOff x="2064" y="2835"/>
              <a:chExt cx="958" cy="420"/>
            </a:xfrm>
          </p:grpSpPr>
          <p:sp>
            <p:nvSpPr>
              <p:cNvPr id="33" name="Rectangle 22"/>
              <p:cNvSpPr>
                <a:spLocks noChangeArrowheads="1"/>
              </p:cNvSpPr>
              <p:nvPr/>
            </p:nvSpPr>
            <p:spPr bwMode="auto">
              <a:xfrm>
                <a:off x="2202" y="2835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064" y="2916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>
                <a:off x="2064" y="3085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>
                <a:off x="2397" y="2859"/>
                <a:ext cx="403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Course</a:t>
                </a:r>
                <a:endParaRPr lang="tr-TR" sz="1200" b="1"/>
              </a:p>
              <a:p>
                <a:pPr algn="l" eaLnBrk="0" hangingPunct="0"/>
                <a:r>
                  <a:rPr lang="tr-TR" sz="1400" b="1"/>
                  <a:t>Section</a:t>
                </a:r>
              </a:p>
            </p:txBody>
          </p:sp>
        </p:grpSp>
        <p:grpSp>
          <p:nvGrpSpPr>
            <p:cNvPr id="23" name="Group 26"/>
            <p:cNvGrpSpPr>
              <a:grpSpLocks/>
            </p:cNvGrpSpPr>
            <p:nvPr/>
          </p:nvGrpSpPr>
          <p:grpSpPr bwMode="auto">
            <a:xfrm>
              <a:off x="3264" y="2640"/>
              <a:ext cx="958" cy="420"/>
              <a:chOff x="3264" y="2640"/>
              <a:chExt cx="958" cy="420"/>
            </a:xfrm>
          </p:grpSpPr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3402" y="2640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3264" y="2721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3264" y="2890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3597" y="2664"/>
                <a:ext cx="41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Student</a:t>
                </a:r>
              </a:p>
            </p:txBody>
          </p:sp>
        </p:grpSp>
        <p:grpSp>
          <p:nvGrpSpPr>
            <p:cNvPr id="24" name="Group 31"/>
            <p:cNvGrpSpPr>
              <a:grpSpLocks/>
            </p:cNvGrpSpPr>
            <p:nvPr/>
          </p:nvGrpSpPr>
          <p:grpSpPr bwMode="auto">
            <a:xfrm>
              <a:off x="4320" y="2592"/>
              <a:ext cx="958" cy="420"/>
              <a:chOff x="4320" y="2592"/>
              <a:chExt cx="958" cy="420"/>
            </a:xfrm>
          </p:grpSpPr>
          <p:sp>
            <p:nvSpPr>
              <p:cNvPr id="25" name="Rectangle 32"/>
              <p:cNvSpPr>
                <a:spLocks noChangeArrowheads="1"/>
              </p:cNvSpPr>
              <p:nvPr/>
            </p:nvSpPr>
            <p:spPr bwMode="auto">
              <a:xfrm>
                <a:off x="4458" y="2592"/>
                <a:ext cx="820" cy="4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4320" y="2673"/>
                <a:ext cx="276" cy="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4320" y="2842"/>
                <a:ext cx="276" cy="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4653" y="2616"/>
                <a:ext cx="428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tr-TR" sz="1400" b="1"/>
                  <a:t>Teacher</a:t>
                </a:r>
              </a:p>
            </p:txBody>
          </p:sp>
        </p:grpSp>
      </p:grp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2470150" y="3787775"/>
            <a:ext cx="5089525" cy="971550"/>
            <a:chOff x="2016" y="1728"/>
            <a:chExt cx="3206" cy="612"/>
          </a:xfrm>
        </p:grpSpPr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2016" y="1728"/>
              <a:ext cx="2734" cy="612"/>
              <a:chOff x="2016" y="1728"/>
              <a:chExt cx="2734" cy="612"/>
            </a:xfrm>
          </p:grpSpPr>
          <p:grpSp>
            <p:nvGrpSpPr>
              <p:cNvPr id="49" name="Group 39"/>
              <p:cNvGrpSpPr>
                <a:grpSpLocks/>
              </p:cNvGrpSpPr>
              <p:nvPr/>
            </p:nvGrpSpPr>
            <p:grpSpPr bwMode="auto">
              <a:xfrm>
                <a:off x="2016" y="1920"/>
                <a:ext cx="958" cy="420"/>
                <a:chOff x="2016" y="1920"/>
                <a:chExt cx="958" cy="420"/>
              </a:xfrm>
            </p:grpSpPr>
            <p:sp>
              <p:nvSpPr>
                <p:cNvPr id="55" name="Rectangle 40"/>
                <p:cNvSpPr>
                  <a:spLocks noChangeArrowheads="1"/>
                </p:cNvSpPr>
                <p:nvPr/>
              </p:nvSpPr>
              <p:spPr bwMode="auto">
                <a:xfrm>
                  <a:off x="2154" y="1920"/>
                  <a:ext cx="820" cy="42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Rectangle 41"/>
                <p:cNvSpPr>
                  <a:spLocks noChangeArrowheads="1"/>
                </p:cNvSpPr>
                <p:nvPr/>
              </p:nvSpPr>
              <p:spPr bwMode="auto">
                <a:xfrm>
                  <a:off x="2016" y="2001"/>
                  <a:ext cx="276" cy="9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Rectangle 42"/>
                <p:cNvSpPr>
                  <a:spLocks noChangeArrowheads="1"/>
                </p:cNvSpPr>
                <p:nvPr/>
              </p:nvSpPr>
              <p:spPr bwMode="auto">
                <a:xfrm>
                  <a:off x="2016" y="2170"/>
                  <a:ext cx="276" cy="8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Rectangle 43"/>
                <p:cNvSpPr>
                  <a:spLocks noChangeArrowheads="1"/>
                </p:cNvSpPr>
                <p:nvPr/>
              </p:nvSpPr>
              <p:spPr bwMode="auto">
                <a:xfrm>
                  <a:off x="2349" y="1944"/>
                  <a:ext cx="546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tr-TR" sz="1400" b="1"/>
                    <a:t>Course.dll</a:t>
                  </a:r>
                </a:p>
              </p:txBody>
            </p:sp>
          </p:grpSp>
          <p:grpSp>
            <p:nvGrpSpPr>
              <p:cNvPr id="50" name="Group 44"/>
              <p:cNvGrpSpPr>
                <a:grpSpLocks/>
              </p:cNvGrpSpPr>
              <p:nvPr/>
            </p:nvGrpSpPr>
            <p:grpSpPr bwMode="auto">
              <a:xfrm>
                <a:off x="3792" y="1728"/>
                <a:ext cx="958" cy="420"/>
                <a:chOff x="3792" y="1728"/>
                <a:chExt cx="958" cy="420"/>
              </a:xfrm>
            </p:grpSpPr>
            <p:sp>
              <p:nvSpPr>
                <p:cNvPr id="51" name="Rectangle 45"/>
                <p:cNvSpPr>
                  <a:spLocks noChangeArrowheads="1"/>
                </p:cNvSpPr>
                <p:nvPr/>
              </p:nvSpPr>
              <p:spPr bwMode="auto">
                <a:xfrm>
                  <a:off x="3930" y="1728"/>
                  <a:ext cx="820" cy="42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Rectangle 46"/>
                <p:cNvSpPr>
                  <a:spLocks noChangeArrowheads="1"/>
                </p:cNvSpPr>
                <p:nvPr/>
              </p:nvSpPr>
              <p:spPr bwMode="auto">
                <a:xfrm>
                  <a:off x="3792" y="1809"/>
                  <a:ext cx="276" cy="9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Rectangle 47"/>
                <p:cNvSpPr>
                  <a:spLocks noChangeArrowheads="1"/>
                </p:cNvSpPr>
                <p:nvPr/>
              </p:nvSpPr>
              <p:spPr bwMode="auto">
                <a:xfrm>
                  <a:off x="3792" y="1978"/>
                  <a:ext cx="276" cy="8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48"/>
                <p:cNvSpPr>
                  <a:spLocks noChangeArrowheads="1"/>
                </p:cNvSpPr>
                <p:nvPr/>
              </p:nvSpPr>
              <p:spPr bwMode="auto">
                <a:xfrm>
                  <a:off x="4125" y="1752"/>
                  <a:ext cx="527" cy="1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tr-TR" sz="1400" b="1"/>
                    <a:t>People.dll</a:t>
                  </a:r>
                </a:p>
              </p:txBody>
            </p:sp>
          </p:grpSp>
        </p:grp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V="1">
              <a:off x="2977" y="2017"/>
              <a:ext cx="239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3109" y="2064"/>
              <a:ext cx="39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2388" tIns="20638" rIns="52388" bIns="20638" anchor="ctr">
              <a:spAutoFit/>
            </a:bodyPr>
            <a:lstStyle/>
            <a:p>
              <a:pPr eaLnBrk="0" hangingPunct="0"/>
              <a:r>
                <a:rPr lang="tr-TR" sz="1200" b="1"/>
                <a:t>Course</a:t>
              </a:r>
            </a:p>
          </p:txBody>
        </p:sp>
        <p:sp>
          <p:nvSpPr>
            <p:cNvPr id="45" name="Oval 51"/>
            <p:cNvSpPr>
              <a:spLocks noChangeArrowheads="1"/>
            </p:cNvSpPr>
            <p:nvPr/>
          </p:nvSpPr>
          <p:spPr bwMode="auto">
            <a:xfrm>
              <a:off x="3217" y="1921"/>
              <a:ext cx="142" cy="1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V="1">
              <a:off x="4753" y="1825"/>
              <a:ext cx="239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Rectangle 53"/>
            <p:cNvSpPr>
              <a:spLocks noChangeArrowheads="1"/>
            </p:cNvSpPr>
            <p:nvPr/>
          </p:nvSpPr>
          <p:spPr bwMode="auto">
            <a:xfrm>
              <a:off x="4944" y="1872"/>
              <a:ext cx="278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2388" tIns="20638" rIns="52388" bIns="20638" anchor="ctr">
              <a:spAutoFit/>
            </a:bodyPr>
            <a:lstStyle/>
            <a:p>
              <a:pPr eaLnBrk="0" hangingPunct="0"/>
              <a:r>
                <a:rPr lang="tr-TR" sz="1200" b="1"/>
                <a:t>User</a:t>
              </a:r>
            </a:p>
          </p:txBody>
        </p:sp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4993" y="1729"/>
              <a:ext cx="142" cy="14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9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492375"/>
            <a:ext cx="1590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Line 57"/>
          <p:cNvSpPr>
            <a:spLocks noChangeShapeType="1"/>
          </p:cNvSpPr>
          <p:nvPr/>
        </p:nvSpPr>
        <p:spPr bwMode="auto">
          <a:xfrm flipV="1">
            <a:off x="3348038" y="3213100"/>
            <a:ext cx="25923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H="1" flipV="1">
            <a:off x="6156325" y="3213100"/>
            <a:ext cx="2159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 flipV="1">
            <a:off x="2195513" y="4797425"/>
            <a:ext cx="1008062" cy="862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H="1" flipV="1">
            <a:off x="3419475" y="4797425"/>
            <a:ext cx="504825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flipV="1">
            <a:off x="5867400" y="4508500"/>
            <a:ext cx="288925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H="1" flipV="1">
            <a:off x="6516688" y="4508500"/>
            <a:ext cx="8636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7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Deployment Diagrams</a:t>
            </a:r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187220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Captures the distinct number of computers involved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Shows the communication modes employed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Component diagrams can be embedded into deployment diagrams </a:t>
            </a:r>
            <a:r>
              <a:rPr lang="en-US" sz="2000" dirty="0" smtClean="0"/>
              <a:t>effectively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23191"/>
            <a:ext cx="4608512" cy="423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7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F553D08-04FB-374A-8C7D-DE10A64438A0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68413"/>
            <a:ext cx="84963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tr-TR" sz="4000" smtClean="0"/>
              <a:t>Analysis Model </a:t>
            </a:r>
            <a:r>
              <a:rPr lang="tr-TR" sz="4000" smtClean="0">
                <a:latin typeface="Century Gothic"/>
              </a:rPr>
              <a:t>→ </a:t>
            </a:r>
            <a:r>
              <a:rPr lang="tr-TR" sz="4000" smtClean="0"/>
              <a:t>Design Model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2129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smtClean="0"/>
              <a:t>Software Design </a:t>
            </a:r>
            <a:r>
              <a:rPr lang="tr-TR" sz="6000" dirty="0" err="1" smtClean="0"/>
              <a:t>Concepts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8.2</a:t>
            </a:r>
            <a:endParaRPr lang="en-US" dirty="0">
              <a:latin typeface="+mn-lt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868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5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AFC573-DB04-BB4D-8E04-600AC73EB833}" type="slidenum">
              <a:rPr lang="en-US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altLang="en-US" sz="4400" dirty="0">
                <a:ea typeface="ＭＳ Ｐゴシック" charset="-128"/>
              </a:rPr>
              <a:t>Design </a:t>
            </a:r>
            <a:r>
              <a:rPr lang="tr-TR" altLang="en-US" sz="4400" dirty="0" err="1">
                <a:ea typeface="ＭＳ Ｐゴシック" charset="-128"/>
              </a:rPr>
              <a:t>Concepts</a:t>
            </a:r>
            <a:r>
              <a:rPr lang="tr-TR" altLang="en-US" sz="4400" dirty="0">
                <a:ea typeface="ＭＳ Ｐゴシック" charset="-128"/>
              </a:rPr>
              <a:t> (1)</a:t>
            </a:r>
            <a:endParaRPr lang="en-GB" altLang="en-US" sz="4400" dirty="0">
              <a:ea typeface="ＭＳ Ｐゴシック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57313"/>
            <a:ext cx="8572500" cy="4800600"/>
          </a:xfrm>
        </p:spPr>
        <p:txBody>
          <a:bodyPr/>
          <a:lstStyle/>
          <a:p>
            <a:pPr eaLnBrk="1" hangingPunct="1"/>
            <a:r>
              <a:rPr lang="tr-TR" altLang="en-US" b="1" u="sng">
                <a:ea typeface="Times" charset="0"/>
                <a:cs typeface="Times" charset="0"/>
              </a:rPr>
              <a:t>Component:</a:t>
            </a:r>
            <a:r>
              <a:rPr lang="tr-TR" altLang="en-US">
                <a:ea typeface="Times" charset="0"/>
                <a:cs typeface="Times" charset="0"/>
              </a:rPr>
              <a:t> 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Any piece of software or hardware that has a clear role. 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A component can be isolated, allowing you to replace it with a different component that has equivalent functionality.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Many components are designed to be reusable.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Conversely, others perform special-purpose functions.</a:t>
            </a:r>
            <a:endParaRPr lang="tr-TR" altLang="en-US">
              <a:ea typeface="Times" charset="0"/>
              <a:cs typeface="Times" charset="0"/>
            </a:endParaRPr>
          </a:p>
          <a:p>
            <a:pPr eaLnBrk="1" hangingPunct="1"/>
            <a:endParaRPr lang="tr-TR" altLang="en-US">
              <a:ea typeface="Times" charset="0"/>
              <a:cs typeface="Times" charset="0"/>
            </a:endParaRPr>
          </a:p>
          <a:p>
            <a:pPr eaLnBrk="1" hangingPunct="1"/>
            <a:r>
              <a:rPr lang="tr-TR" altLang="en-US" b="1" u="sng">
                <a:ea typeface="Times" charset="0"/>
                <a:cs typeface="Times" charset="0"/>
              </a:rPr>
              <a:t>Module: </a:t>
            </a: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A component that is defined at the programming language level</a:t>
            </a:r>
            <a:r>
              <a:rPr lang="tr-TR" altLang="en-US">
                <a:ea typeface="Times" charset="0"/>
                <a:cs typeface="Times" charset="0"/>
              </a:rPr>
              <a:t>.</a:t>
            </a:r>
            <a:endParaRPr lang="en-GB" altLang="en-US">
              <a:ea typeface="Times" charset="0"/>
              <a:cs typeface="Times" charset="0"/>
            </a:endParaRP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For example, </a:t>
            </a:r>
            <a:r>
              <a:rPr lang="tr-TR" altLang="en-US">
                <a:ea typeface="Times" charset="0"/>
                <a:cs typeface="Times" charset="0"/>
              </a:rPr>
              <a:t>functions are </a:t>
            </a:r>
            <a:r>
              <a:rPr lang="en-GB" altLang="en-US">
                <a:ea typeface="Times" charset="0"/>
                <a:cs typeface="Times" charset="0"/>
              </a:rPr>
              <a:t>modules in </a:t>
            </a:r>
            <a:r>
              <a:rPr lang="tr-TR" altLang="en-US">
                <a:ea typeface="Times" charset="0"/>
                <a:cs typeface="Times" charset="0"/>
              </a:rPr>
              <a:t>C</a:t>
            </a:r>
            <a:r>
              <a:rPr lang="en-US" altLang="en-US">
                <a:ea typeface="Times" charset="0"/>
                <a:cs typeface="Times" charset="0"/>
              </a:rPr>
              <a:t>.</a:t>
            </a:r>
            <a:endParaRPr lang="en-GB" altLang="en-US">
              <a:ea typeface="Times" charset="0"/>
              <a:cs typeface="Times" charset="0"/>
            </a:endParaRPr>
          </a:p>
          <a:p>
            <a:pPr lvl="1" eaLnBrk="1" hangingPunct="1"/>
            <a:r>
              <a:rPr lang="en-GB" altLang="en-US">
                <a:ea typeface="Times" charset="0"/>
                <a:cs typeface="Times" charset="0"/>
              </a:rPr>
              <a:t>For example, methods, classes and packages are modules in Java</a:t>
            </a:r>
            <a:r>
              <a:rPr lang="en-US" altLang="en-US">
                <a:ea typeface="Times" charset="0"/>
                <a:cs typeface="Times" charset="0"/>
              </a:rPr>
              <a:t>.</a:t>
            </a:r>
            <a:endParaRPr lang="en-GB" altLang="en-US"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What is UML?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1079500"/>
            <a:r>
              <a:rPr lang="tr-TR" dirty="0">
                <a:solidFill>
                  <a:srgbClr val="FF0000"/>
                </a:solidFill>
              </a:rPr>
              <a:t>Unified Modeling Language (UML)  is the standard tool for visualizing, specifying, constructing, and documenting the artifacts of an object-oriented software.</a:t>
            </a:r>
          </a:p>
          <a:p>
            <a:pPr defTabSz="1079500"/>
            <a:r>
              <a:rPr lang="tr-TR" dirty="0"/>
              <a:t>UML is not a programming language, but only a visual design notation.</a:t>
            </a:r>
          </a:p>
          <a:p>
            <a:pPr defTabSz="1079500"/>
            <a:r>
              <a:rPr lang="tr-TR" dirty="0"/>
              <a:t>Can be used with all software development process models.</a:t>
            </a:r>
          </a:p>
          <a:p>
            <a:pPr defTabSz="1079500"/>
            <a:r>
              <a:rPr lang="tr-TR" dirty="0"/>
              <a:t>I</a:t>
            </a:r>
            <a:r>
              <a:rPr lang="en-US" dirty="0" err="1"/>
              <a:t>ndependent</a:t>
            </a:r>
            <a:r>
              <a:rPr lang="en-US" dirty="0"/>
              <a:t> of implementation language</a:t>
            </a:r>
            <a:r>
              <a:rPr lang="tr-TR" dirty="0"/>
              <a:t>.</a:t>
            </a:r>
          </a:p>
          <a:p>
            <a:pPr defTabSz="1079500"/>
            <a:r>
              <a:rPr lang="tr-TR" dirty="0"/>
              <a:t>Many CASE tools uses UML for automatic code generation. Examples: IBM Rational, ArgoUML, etc</a:t>
            </a:r>
            <a:r>
              <a:rPr lang="tr-TR" dirty="0" smtClean="0"/>
              <a:t>.</a:t>
            </a:r>
          </a:p>
          <a:p>
            <a:pPr defTabSz="1079500"/>
            <a:r>
              <a:rPr lang="tr-TR" dirty="0" smtClean="0"/>
              <a:t>You may be familiar with some UML concepts introduced in Object Oriented Programming course.</a:t>
            </a:r>
            <a:endParaRPr lang="tr-TR" dirty="0"/>
          </a:p>
          <a:p>
            <a:endParaRPr lang="tr-T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428FA1E-E40E-7742-A325-CF62F77E2923}" type="slidenum">
              <a:rPr lang="it-IT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it-IT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8" name="4 Başlık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tr-TR" sz="4400" dirty="0">
                <a:ea typeface="ＭＳ Ｐゴシック" charset="-128"/>
              </a:rPr>
              <a:t>Design </a:t>
            </a:r>
            <a:r>
              <a:rPr lang="tr-TR" sz="4400" dirty="0" err="1">
                <a:ea typeface="ＭＳ Ｐゴシック" charset="-128"/>
              </a:rPr>
              <a:t>Concepts</a:t>
            </a:r>
            <a:r>
              <a:rPr lang="tr-TR" sz="4400" dirty="0">
                <a:ea typeface="ＭＳ Ｐゴシック" charset="-128"/>
              </a:rPr>
              <a:t> (2)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b="1" u="sng" dirty="0" err="1">
                <a:ea typeface="Times" charset="0"/>
                <a:cs typeface="Times" charset="0"/>
              </a:rPr>
              <a:t>Modularity</a:t>
            </a:r>
            <a:r>
              <a:rPr lang="tr-TR" altLang="en-US" b="1" u="sng" dirty="0">
                <a:ea typeface="Times" charset="0"/>
                <a:cs typeface="Times" charset="0"/>
              </a:rPr>
              <a:t>:</a:t>
            </a:r>
            <a:endParaRPr lang="tr-TR" altLang="en-US" b="1" u="sng" dirty="0">
              <a:ea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Times New Roman" charset="0"/>
                <a:cs typeface="Times New Roman" charset="0"/>
              </a:rPr>
              <a:t>A complex system may be divided into simpler pieces called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modules</a:t>
            </a:r>
            <a:r>
              <a:rPr lang="tr-TR" altLang="en-US" i="1" dirty="0">
                <a:ea typeface="Times New Roman" charset="0"/>
                <a:cs typeface="Times New Roman" charset="0"/>
              </a:rPr>
              <a:t>.</a:t>
            </a:r>
            <a:endParaRPr lang="en-US" altLang="en-US" dirty="0">
              <a:ea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Times New Roman" charset="0"/>
                <a:cs typeface="Times New Roman" charset="0"/>
              </a:rPr>
              <a:t>A system that is composed of modules is called </a:t>
            </a:r>
            <a:r>
              <a:rPr lang="en-US" altLang="en-US" i="1" dirty="0">
                <a:ea typeface="Times New Roman" charset="0"/>
                <a:cs typeface="Times New Roman" charset="0"/>
              </a:rPr>
              <a:t>modular</a:t>
            </a:r>
            <a:r>
              <a:rPr lang="tr-TR" altLang="en-US" i="1" dirty="0">
                <a:ea typeface="Times New Roman" charset="0"/>
                <a:cs typeface="Times New Roman" charset="0"/>
              </a:rPr>
              <a:t>.</a:t>
            </a:r>
            <a:endParaRPr lang="en-US" altLang="en-US" dirty="0">
              <a:ea typeface="Times New Roman" charset="0"/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W</a:t>
            </a:r>
            <a:r>
              <a:rPr lang="en-US" altLang="en-US" dirty="0"/>
              <a:t>hen dealing with a module we can ignore details of other modules</a:t>
            </a:r>
            <a:r>
              <a:rPr lang="tr-TR" altLang="en-US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tr-TR" altLang="en-US" dirty="0" err="1"/>
              <a:t>Use</a:t>
            </a:r>
            <a:r>
              <a:rPr lang="tr-TR" altLang="en-US" dirty="0"/>
              <a:t> </a:t>
            </a:r>
            <a:r>
              <a:rPr lang="tr-TR" altLang="en-US" dirty="0" err="1"/>
              <a:t>divide</a:t>
            </a:r>
            <a:r>
              <a:rPr lang="tr-TR" altLang="en-US" dirty="0"/>
              <a:t> </a:t>
            </a:r>
            <a:r>
              <a:rPr lang="tr-TR" altLang="en-US" dirty="0" err="1"/>
              <a:t>and</a:t>
            </a:r>
            <a:r>
              <a:rPr lang="tr-TR" altLang="en-US" dirty="0"/>
              <a:t> </a:t>
            </a:r>
            <a:r>
              <a:rPr lang="tr-TR" altLang="en-US" dirty="0" err="1"/>
              <a:t>conquer</a:t>
            </a:r>
            <a:r>
              <a:rPr lang="tr-TR" altLang="en-US" dirty="0"/>
              <a:t> </a:t>
            </a:r>
            <a:r>
              <a:rPr lang="tr-TR" altLang="en-US" dirty="0" err="1"/>
              <a:t>method</a:t>
            </a:r>
            <a:r>
              <a:rPr lang="tr-TR" altLang="en-US" dirty="0"/>
              <a:t> </a:t>
            </a: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modularity</a:t>
            </a:r>
            <a:r>
              <a:rPr lang="tr-TR" altLang="en-US" dirty="0"/>
              <a:t>.</a:t>
            </a:r>
            <a:endParaRPr lang="en-AU" altLang="en-US" dirty="0"/>
          </a:p>
          <a:p>
            <a:pPr lvl="1" eaLnBrk="1" hangingPunct="1">
              <a:lnSpc>
                <a:spcPct val="80000"/>
              </a:lnSpc>
            </a:pPr>
            <a:r>
              <a:rPr lang="tr-TR" altLang="en-US" dirty="0" err="1"/>
              <a:t>For</a:t>
            </a:r>
            <a:r>
              <a:rPr lang="tr-TR" altLang="en-US" dirty="0"/>
              <a:t> </a:t>
            </a:r>
            <a:r>
              <a:rPr lang="tr-TR" altLang="en-US" dirty="0" err="1"/>
              <a:t>two</a:t>
            </a:r>
            <a:r>
              <a:rPr lang="tr-TR" altLang="en-US" dirty="0"/>
              <a:t> </a:t>
            </a:r>
            <a:r>
              <a:rPr lang="tr-TR" altLang="en-US" dirty="0" err="1"/>
              <a:t>modules</a:t>
            </a:r>
            <a:r>
              <a:rPr lang="tr-TR" altLang="en-US" dirty="0"/>
              <a:t> m1 </a:t>
            </a:r>
            <a:r>
              <a:rPr lang="tr-TR" altLang="en-US" dirty="0" err="1"/>
              <a:t>and</a:t>
            </a:r>
            <a:r>
              <a:rPr lang="tr-TR" altLang="en-US" dirty="0"/>
              <a:t> m2, </a:t>
            </a:r>
            <a:r>
              <a:rPr lang="tr-TR" altLang="en-US" dirty="0" err="1"/>
              <a:t>the</a:t>
            </a:r>
            <a:r>
              <a:rPr lang="tr-TR" altLang="en-US" dirty="0"/>
              <a:t> </a:t>
            </a:r>
            <a:r>
              <a:rPr lang="tr-TR" altLang="en-US" dirty="0" err="1"/>
              <a:t>effort</a:t>
            </a:r>
            <a:r>
              <a:rPr lang="tr-TR" altLang="en-US" dirty="0"/>
              <a:t> </a:t>
            </a:r>
            <a:r>
              <a:rPr lang="tr-TR" altLang="en-US" dirty="0" err="1"/>
              <a:t>relation</a:t>
            </a:r>
            <a:r>
              <a:rPr lang="tr-TR" altLang="en-US" dirty="0"/>
              <a:t> is as </a:t>
            </a:r>
            <a:r>
              <a:rPr lang="tr-TR" altLang="en-US" dirty="0" err="1"/>
              <a:t>follows</a:t>
            </a:r>
            <a:r>
              <a:rPr lang="tr-TR" altLang="en-US" dirty="0"/>
              <a:t>:</a:t>
            </a:r>
            <a:br>
              <a:rPr lang="tr-TR" altLang="en-US" dirty="0"/>
            </a:br>
            <a:r>
              <a:rPr lang="tr-TR" altLang="en-US" dirty="0"/>
              <a:t/>
            </a:r>
            <a:br>
              <a:rPr lang="tr-TR" altLang="en-US" dirty="0"/>
            </a:br>
            <a:r>
              <a:rPr lang="tr-TR" altLang="en-US" dirty="0"/>
              <a:t> E(m1) + E(m2)  &lt;  E(m1+m2</a:t>
            </a:r>
            <a:r>
              <a:rPr lang="tr-TR" altLang="en-US" dirty="0" smtClean="0"/>
              <a:t>)</a:t>
            </a:r>
            <a:endParaRPr lang="it-IT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717032"/>
            <a:ext cx="6084894" cy="25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16D4804-6A94-E94C-95EB-B48FCE4B1A38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7150"/>
            <a:ext cx="9144000" cy="7794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tr-TR" sz="4400" dirty="0">
                <a:ea typeface="ＭＳ Ｐゴシック" charset="-128"/>
              </a:rPr>
              <a:t>Design </a:t>
            </a:r>
            <a:r>
              <a:rPr lang="tr-TR" sz="4400" dirty="0" err="1">
                <a:ea typeface="ＭＳ Ｐゴシック" charset="-128"/>
              </a:rPr>
              <a:t>Concepts</a:t>
            </a:r>
            <a:r>
              <a:rPr lang="tr-TR" sz="4400" dirty="0">
                <a:ea typeface="ＭＳ Ｐゴシック" charset="-128"/>
              </a:rPr>
              <a:t> (3)</a:t>
            </a:r>
            <a:endParaRPr lang="en-AU" sz="4400" dirty="0">
              <a:ea typeface="ＭＳ Ｐゴシック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462962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b="1" u="sng"/>
              <a:t>Abstraction</a:t>
            </a:r>
            <a:r>
              <a:rPr lang="tr-TR" altLang="en-US" b="1" u="sng"/>
              <a:t>:</a:t>
            </a:r>
            <a:r>
              <a:rPr lang="en-AU" altLang="en-US"/>
              <a:t> </a:t>
            </a:r>
            <a:endParaRPr lang="tr-TR" altLang="en-US"/>
          </a:p>
          <a:p>
            <a:pPr lvl="1" eaLnBrk="1" hangingPunct="1">
              <a:lnSpc>
                <a:spcPct val="80000"/>
              </a:lnSpc>
            </a:pPr>
            <a:r>
              <a:rPr lang="tr-TR" altLang="en-US"/>
              <a:t>Abstraction is a</a:t>
            </a:r>
            <a:r>
              <a:rPr lang="en-US" altLang="en-US"/>
              <a:t> means of achieving stepwise refinement by suppressing unnecessary details.</a:t>
            </a:r>
            <a:endParaRPr lang="tr-TR" altLang="en-US"/>
          </a:p>
          <a:p>
            <a:pPr lvl="1" eaLnBrk="1" hangingPunct="1">
              <a:lnSpc>
                <a:spcPct val="80000"/>
              </a:lnSpc>
            </a:pPr>
            <a:r>
              <a:rPr lang="tr-TR" altLang="en-US"/>
              <a:t>It is to c</a:t>
            </a:r>
            <a:r>
              <a:rPr lang="en-US" altLang="en-US"/>
              <a:t>onceptualize problem at a higher level</a:t>
            </a:r>
            <a:r>
              <a:rPr lang="tr-TR" altLang="en-US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>
                <a:ea typeface="Times" charset="0"/>
                <a:cs typeface="Times" charset="0"/>
              </a:rPr>
              <a:t>Abstractions allow you to understand </a:t>
            </a:r>
            <a:r>
              <a:rPr lang="tr-TR" altLang="en-US">
                <a:ea typeface="Times" charset="0"/>
                <a:cs typeface="Times" charset="0"/>
              </a:rPr>
              <a:t>and </a:t>
            </a:r>
            <a:r>
              <a:rPr lang="tr-TR" altLang="en-US"/>
              <a:t>concentrate on </a:t>
            </a:r>
            <a:r>
              <a:rPr lang="en-GB" altLang="en-US">
                <a:ea typeface="Times" charset="0"/>
                <a:cs typeface="Times" charset="0"/>
              </a:rPr>
              <a:t>the essence of a subsystem without having to know unnecessary details</a:t>
            </a:r>
            <a:r>
              <a:rPr lang="tr-TR" altLang="en-US">
                <a:ea typeface="Times" charset="0"/>
                <a:cs typeface="Times" charset="0"/>
              </a:rPr>
              <a:t>.</a:t>
            </a:r>
            <a:endParaRPr lang="tr-TR" altLang="en-US"/>
          </a:p>
          <a:p>
            <a:pPr lvl="1" eaLnBrk="1" hangingPunct="1">
              <a:lnSpc>
                <a:spcPct val="80000"/>
              </a:lnSpc>
            </a:pPr>
            <a:r>
              <a:rPr lang="tr-TR" altLang="en-US">
                <a:ea typeface="Times" charset="0"/>
                <a:cs typeface="Times" charset="0"/>
              </a:rPr>
              <a:t>The designer should k</a:t>
            </a:r>
            <a:r>
              <a:rPr lang="en-GB" altLang="en-US">
                <a:ea typeface="Times" charset="0"/>
                <a:cs typeface="Times" charset="0"/>
              </a:rPr>
              <a:t>eep the level of abstraction as high as possible</a:t>
            </a:r>
            <a:r>
              <a:rPr lang="tr-TR" altLang="en-US">
                <a:ea typeface="Times" charset="0"/>
                <a:cs typeface="Times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tr-TR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b="1" u="sng"/>
              <a:t>Data abstraction</a:t>
            </a:r>
            <a:r>
              <a:rPr lang="tr-TR" altLang="en-US" b="1" u="sng"/>
              <a:t> (</a:t>
            </a:r>
            <a:r>
              <a:rPr lang="en-US" altLang="en-US" b="1" u="sng"/>
              <a:t>Abstract Data Type</a:t>
            </a:r>
            <a:r>
              <a:rPr lang="tr-TR" altLang="en-US" b="1" u="sng"/>
              <a:t>)</a:t>
            </a:r>
            <a:r>
              <a:rPr lang="en-US" altLang="en-US" b="1" u="sng"/>
              <a:t>:</a:t>
            </a:r>
            <a:endParaRPr lang="tr-TR" altLang="en-US" b="1" u="sng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data type together with the operations performed on instantiations of that data type.</a:t>
            </a:r>
            <a:endParaRPr lang="tr-TR" altLang="en-US"/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 b="1" u="sng"/>
              <a:t>Procedural abstraction</a:t>
            </a:r>
            <a:r>
              <a:rPr lang="tr-TR" altLang="en-US" b="1" u="sng"/>
              <a:t>:</a:t>
            </a:r>
            <a:r>
              <a:rPr lang="tr-TR" altLang="en-US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 designer </a:t>
            </a:r>
            <a:r>
              <a:rPr lang="tr-TR" altLang="en-US"/>
              <a:t>d</a:t>
            </a:r>
            <a:r>
              <a:rPr lang="en-US" altLang="en-US"/>
              <a:t>efine</a:t>
            </a:r>
            <a:r>
              <a:rPr lang="tr-TR" altLang="en-US"/>
              <a:t>s</a:t>
            </a:r>
            <a:r>
              <a:rPr lang="en-US" altLang="en-US"/>
              <a:t> a procedure</a:t>
            </a:r>
            <a:r>
              <a:rPr lang="tr-TR" altLang="en-US"/>
              <a:t> at a higher level.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696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Başlık"/>
          <p:cNvSpPr>
            <a:spLocks noGrp="1"/>
          </p:cNvSpPr>
          <p:nvPr>
            <p:ph type="title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sz="3200" dirty="0" err="1"/>
              <a:t>Example</a:t>
            </a:r>
            <a:r>
              <a:rPr lang="tr-TR" sz="3200" dirty="0"/>
              <a:t>: C </a:t>
            </a:r>
            <a:r>
              <a:rPr lang="tr-TR" sz="3200" dirty="0" err="1"/>
              <a:t>definition</a:t>
            </a:r>
            <a:r>
              <a:rPr lang="tr-TR" sz="3200" dirty="0"/>
              <a:t> </a:t>
            </a:r>
            <a:r>
              <a:rPr lang="tr-TR" sz="3200" dirty="0" err="1"/>
              <a:t>without</a:t>
            </a:r>
            <a:r>
              <a:rPr lang="tr-TR" sz="3200" dirty="0"/>
              <a:t> Data </a:t>
            </a:r>
            <a:r>
              <a:rPr lang="tr-TR" sz="3200" dirty="0" err="1"/>
              <a:t>Abstraction</a:t>
            </a:r>
            <a:endParaRPr lang="tr-TR" sz="3200" dirty="0"/>
          </a:p>
        </p:txBody>
      </p:sp>
      <p:sp>
        <p:nvSpPr>
          <p:cNvPr id="24578" name="2 İçerik Yer Tutucusu"/>
          <p:cNvSpPr>
            <a:spLocks noGrp="1"/>
          </p:cNvSpPr>
          <p:nvPr>
            <p:ph idx="1"/>
          </p:nvPr>
        </p:nvSpPr>
        <p:spPr>
          <a:xfrm>
            <a:off x="571500" y="2071688"/>
            <a:ext cx="8143875" cy="3429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struct personel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long int TCNum;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char Ad[20], Soyad[20];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int DTarihi_gun, DTarihi_ay, DTarihi_yil;  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int IGTarihi_gun, IGTarihi_ay, IGTarihi_yil;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} ;</a:t>
            </a:r>
          </a:p>
        </p:txBody>
      </p:sp>
      <p:sp>
        <p:nvSpPr>
          <p:cNvPr id="24579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8B65D4F-1073-524C-8DEF-7FC2F48E906B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Başlık"/>
          <p:cNvSpPr>
            <a:spLocks noGrp="1"/>
          </p:cNvSpPr>
          <p:nvPr>
            <p:ph type="title"/>
          </p:nvPr>
        </p:nvSpPr>
        <p:spPr bwMode="auto">
          <a:extLst/>
        </p:spPr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sz="3200"/>
              <a:t>Example: C definition with Data Abstraction</a:t>
            </a:r>
            <a:endParaRPr lang="tr-TR" sz="3200" dirty="0"/>
          </a:p>
        </p:txBody>
      </p:sp>
      <p:sp>
        <p:nvSpPr>
          <p:cNvPr id="25602" name="2 İçerik Yer Tutucusu"/>
          <p:cNvSpPr>
            <a:spLocks noGrp="1"/>
          </p:cNvSpPr>
          <p:nvPr>
            <p:ph idx="1"/>
          </p:nvPr>
        </p:nvSpPr>
        <p:spPr>
          <a:xfrm>
            <a:off x="1785938" y="1428750"/>
            <a:ext cx="6643687" cy="521493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typedef struct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int gun, ay, yil;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} tarih;</a:t>
            </a:r>
          </a:p>
          <a:p>
            <a:pPr eaLnBrk="1" hangingPunct="1">
              <a:buFont typeface="Wingdings" charset="2"/>
              <a:buNone/>
            </a:pPr>
            <a:endParaRPr lang="tr-TR" altLang="en-US" sz="22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struct personel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long int TCNum;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char Ad[20], Soyad[20];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tarih DogumTarihi;    </a:t>
            </a:r>
            <a:r>
              <a:rPr lang="tr-TR" altLang="en-US" sz="22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  tarih IseGirisTarihi; </a:t>
            </a:r>
            <a:r>
              <a:rPr lang="tr-TR" altLang="en-US" sz="22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200" b="1">
                <a:latin typeface="Courier New" charset="0"/>
                <a:ea typeface="Courier New" charset="0"/>
                <a:cs typeface="Courier New" charset="0"/>
              </a:rPr>
              <a:t>} ;</a:t>
            </a:r>
          </a:p>
        </p:txBody>
      </p:sp>
      <p:sp>
        <p:nvSpPr>
          <p:cNvPr id="25603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930CD0F-AF49-524A-BF60-B373DDA723BC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Başlık"/>
          <p:cNvSpPr>
            <a:spLocks noGrp="1"/>
          </p:cNvSpPr>
          <p:nvPr>
            <p:ph type="title"/>
          </p:nvPr>
        </p:nvSpPr>
        <p:spPr bwMode="auto"/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altLang="en-US" sz="3200"/>
              <a:t>Example:C program without Procedural Abstraction</a:t>
            </a:r>
          </a:p>
        </p:txBody>
      </p:sp>
      <p:sp>
        <p:nvSpPr>
          <p:cNvPr id="26626" name="2 İçerik Yer Tutucusu"/>
          <p:cNvSpPr>
            <a:spLocks noGrp="1"/>
          </p:cNvSpPr>
          <p:nvPr>
            <p:ph idx="1"/>
          </p:nvPr>
        </p:nvSpPr>
        <p:spPr>
          <a:xfrm>
            <a:off x="785813" y="1428750"/>
            <a:ext cx="8072437" cy="50720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#include &lt;stdio.h&gt;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#include &lt;stdlib.h&gt;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#define N 5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int main()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int a[N] = {10,20,30,40,50};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int b[N] = {15,25,35,45,55};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int i;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for (i=0; i &lt; N; i++)  printf("%d \t", a[i]);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printf("\n");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for (i=0; i &lt; N; i++)  printf("%d \t", b[i]);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  return 0;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20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6627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54A614-71D6-F746-AB35-B05455A1F803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Başlık"/>
          <p:cNvSpPr>
            <a:spLocks noGrp="1"/>
          </p:cNvSpPr>
          <p:nvPr>
            <p:ph type="title"/>
          </p:nvPr>
        </p:nvSpPr>
        <p:spPr bwMode="auto">
          <a:xfrm>
            <a:off x="0" y="177800"/>
            <a:ext cx="9144000" cy="473075"/>
          </a:xfrm>
          <a:extLst/>
        </p:spPr>
        <p:txBody>
          <a:bodyPr vert="horz" lIns="91440" tIns="45720" rIns="91440" bIns="45720" rtlCol="0" anchor="ctr">
            <a:noAutofit/>
          </a:bodyPr>
          <a:lstStyle/>
          <a:p>
            <a:pPr algn="l" eaLnBrk="1" hangingPunct="1"/>
            <a:r>
              <a:rPr lang="tr-TR" sz="3200"/>
              <a:t>Example:C program with Procedural Abstraction</a:t>
            </a:r>
            <a:endParaRPr lang="tr-TR" sz="3200" dirty="0"/>
          </a:p>
        </p:txBody>
      </p:sp>
      <p:sp>
        <p:nvSpPr>
          <p:cNvPr id="27650" name="2 İçerik Yer Tutucusu"/>
          <p:cNvSpPr>
            <a:spLocks noGrp="1"/>
          </p:cNvSpPr>
          <p:nvPr>
            <p:ph idx="1"/>
          </p:nvPr>
        </p:nvSpPr>
        <p:spPr>
          <a:xfrm>
            <a:off x="2214563" y="1071563"/>
            <a:ext cx="5143500" cy="55721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#include &lt;stdio.h&gt;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#include &lt;stdlib.h&gt;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#define N 5</a:t>
            </a:r>
          </a:p>
          <a:p>
            <a:pPr eaLnBrk="1" hangingPunct="1">
              <a:buFont typeface="Wingdings" charset="2"/>
              <a:buNone/>
            </a:pPr>
            <a:endParaRPr lang="tr-TR" altLang="en-US" sz="18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void yaz(int dizi[], int M) 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int i;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for (i=0; i &lt; M; i++)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  printf("%d \t", dizi[i]);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printf("\n");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int a[N] = {10,20,30,40,50};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int b[N] = {15,25,35,45,55};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yaz(a, N); </a:t>
            </a:r>
            <a:r>
              <a:rPr lang="tr-TR" altLang="en-US" sz="18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yaz(b, N); </a:t>
            </a:r>
            <a:r>
              <a:rPr lang="tr-TR" altLang="en-US" sz="1800" b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//abstraction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  return 0;</a:t>
            </a:r>
          </a:p>
          <a:p>
            <a:pPr eaLnBrk="1" hangingPunct="1">
              <a:buFont typeface="Wingdings" charset="2"/>
              <a:buNone/>
            </a:pPr>
            <a:r>
              <a:rPr lang="tr-TR" altLang="en-US" sz="18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7651" name="3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AD60482-C874-3844-A0CD-4EA253C42B2D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Slayt Numarası Yer Tutucusu"/>
          <p:cNvSpPr txBox="1">
            <a:spLocks noGrp="1"/>
          </p:cNvSpPr>
          <p:nvPr/>
        </p:nvSpPr>
        <p:spPr bwMode="auto">
          <a:xfrm>
            <a:off x="7019925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charset="2"/>
              <a:buChar char=""/>
              <a:defRPr sz="2400">
                <a:solidFill>
                  <a:schemeClr val="tx2"/>
                </a:solidFill>
                <a:latin typeface="Franklin Gothic Book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Courier New" charset="0"/>
              <a:buChar char="o"/>
              <a:defRPr sz="2000">
                <a:solidFill>
                  <a:schemeClr val="tx2"/>
                </a:solidFill>
                <a:latin typeface="Franklin Gothic Book" charset="0"/>
              </a:defRPr>
            </a:lvl2pPr>
            <a:lvl3pPr marL="1143000" indent="-228600">
              <a:spcBef>
                <a:spcPct val="20000"/>
              </a:spcBef>
              <a:buClr>
                <a:srgbClr val="948774"/>
              </a:buClr>
              <a:buFont typeface="Arial" charset="0"/>
              <a:buChar char="•"/>
              <a:defRPr>
                <a:solidFill>
                  <a:schemeClr val="tx2"/>
                </a:solidFill>
                <a:latin typeface="Franklin Gothic Book" charset="0"/>
              </a:defRPr>
            </a:lvl3pPr>
            <a:lvl4pPr marL="1600200" indent="-228600">
              <a:spcBef>
                <a:spcPct val="20000"/>
              </a:spcBef>
              <a:buClr>
                <a:srgbClr val="7EB8E7"/>
              </a:buClr>
              <a:buFont typeface="Arial" charset="0"/>
              <a:buChar char="•"/>
              <a:defRPr sz="1600">
                <a:solidFill>
                  <a:schemeClr val="tx2"/>
                </a:solidFill>
                <a:latin typeface="Franklin Gothic Book" charset="0"/>
              </a:defRPr>
            </a:lvl4pPr>
            <a:lvl5pPr marL="2057400" indent="-228600">
              <a:spcBef>
                <a:spcPct val="20000"/>
              </a:spcBef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charset="0"/>
              <a:buChar char="•"/>
              <a:defRPr sz="1400">
                <a:solidFill>
                  <a:schemeClr val="tx2"/>
                </a:solidFill>
                <a:latin typeface="Franklin Gothic Boo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4B1490-00CD-1B46-A6A9-E67D72574A57}" type="slidenum">
              <a:rPr lang="tr-TR" altLang="en-US" sz="1400" b="1">
                <a:solidFill>
                  <a:schemeClr val="tx1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tr-TR" altLang="en-US" sz="14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Layers of Software Design</a:t>
            </a:r>
            <a:endParaRPr lang="tr-TR" dirty="0"/>
          </a:p>
        </p:txBody>
      </p:sp>
      <p:sp>
        <p:nvSpPr>
          <p:cNvPr id="3614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err="1" smtClean="0"/>
              <a:t>Architectural</a:t>
            </a:r>
            <a:r>
              <a:rPr lang="tr-TR" altLang="en-US" b="1" u="sng" dirty="0" smtClean="0"/>
              <a:t> Design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smtClean="0"/>
              <a:t>Modular Design</a:t>
            </a:r>
          </a:p>
          <a:p>
            <a:pPr marL="85725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smtClean="0"/>
              <a:t>Data Design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en-US" dirty="0" err="1" smtClean="0"/>
              <a:t>Transforms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information</a:t>
            </a:r>
            <a:r>
              <a:rPr lang="tr-TR" altLang="en-US" dirty="0" smtClean="0"/>
              <a:t> domain model </a:t>
            </a:r>
            <a:r>
              <a:rPr lang="tr-TR" altLang="en-US" dirty="0" err="1" smtClean="0"/>
              <a:t>created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during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analysis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into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data </a:t>
            </a:r>
            <a:r>
              <a:rPr lang="tr-TR" altLang="en-US" dirty="0" err="1" smtClean="0"/>
              <a:t>structures</a:t>
            </a:r>
            <a:r>
              <a:rPr lang="tr-TR" altLang="en-US" dirty="0" smtClean="0"/>
              <a:t>, file </a:t>
            </a:r>
            <a:r>
              <a:rPr lang="tr-TR" altLang="en-US" dirty="0" err="1" smtClean="0"/>
              <a:t>structures</a:t>
            </a:r>
            <a:r>
              <a:rPr lang="tr-TR" altLang="en-US" dirty="0" smtClean="0"/>
              <a:t>, </a:t>
            </a:r>
            <a:r>
              <a:rPr lang="tr-TR" altLang="en-US" dirty="0" err="1" smtClean="0"/>
              <a:t>database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structures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that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will</a:t>
            </a:r>
            <a:r>
              <a:rPr lang="tr-TR" altLang="en-US" dirty="0" smtClean="0"/>
              <a:t> be </a:t>
            </a:r>
            <a:r>
              <a:rPr lang="tr-TR" altLang="en-US" dirty="0" err="1" smtClean="0"/>
              <a:t>required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to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implement</a:t>
            </a:r>
            <a:r>
              <a:rPr lang="tr-TR" altLang="en-US" dirty="0" smtClean="0"/>
              <a:t> software.</a:t>
            </a:r>
          </a:p>
          <a:p>
            <a:pPr lvl="2" eaLnBrk="1" hangingPunct="1">
              <a:lnSpc>
                <a:spcPct val="80000"/>
              </a:lnSpc>
            </a:pPr>
            <a:r>
              <a:rPr lang="tr-TR" altLang="en-US" dirty="0" smtClean="0"/>
              <a:t>Data </a:t>
            </a:r>
            <a:r>
              <a:rPr lang="tr-TR" altLang="en-US" dirty="0" err="1" smtClean="0"/>
              <a:t>objects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and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relationships</a:t>
            </a:r>
            <a:r>
              <a:rPr lang="tr-TR" altLang="en-US" dirty="0" smtClean="0"/>
              <a:t> in ERD </a:t>
            </a:r>
            <a:r>
              <a:rPr lang="tr-TR" altLang="en-US" dirty="0" err="1" smtClean="0"/>
              <a:t>and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detailed</a:t>
            </a:r>
            <a:r>
              <a:rPr lang="tr-TR" altLang="en-US" dirty="0" smtClean="0"/>
              <a:t> data </a:t>
            </a:r>
            <a:r>
              <a:rPr lang="tr-TR" altLang="en-US" dirty="0" err="1" smtClean="0"/>
              <a:t>content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depicted</a:t>
            </a:r>
            <a:r>
              <a:rPr lang="tr-TR" altLang="en-US" dirty="0" smtClean="0"/>
              <a:t> in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data </a:t>
            </a:r>
            <a:r>
              <a:rPr lang="tr-TR" altLang="en-US" dirty="0" err="1" smtClean="0"/>
              <a:t>dictionary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provide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basis</a:t>
            </a:r>
            <a:r>
              <a:rPr lang="tr-TR" altLang="en-US" dirty="0" smtClean="0"/>
              <a:t>.</a:t>
            </a:r>
            <a:endParaRPr lang="tr-TR" altLang="en-US" b="1" u="sng" dirty="0" smtClean="0"/>
          </a:p>
          <a:p>
            <a:pPr marL="85725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err="1" smtClean="0"/>
              <a:t>Behavioral</a:t>
            </a:r>
            <a:r>
              <a:rPr lang="tr-TR" altLang="en-US" b="1" u="sng" dirty="0" smtClean="0"/>
              <a:t> Design</a:t>
            </a:r>
          </a:p>
          <a:p>
            <a:pPr lvl="2" eaLnBrk="1" hangingPunct="1"/>
            <a:r>
              <a:rPr lang="tr-TR" altLang="en-US" dirty="0" err="1" smtClean="0"/>
              <a:t>Transforms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structural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elements</a:t>
            </a:r>
            <a:r>
              <a:rPr lang="tr-TR" altLang="en-US" dirty="0" smtClean="0"/>
              <a:t> of </a:t>
            </a:r>
            <a:r>
              <a:rPr lang="tr-TR" altLang="en-US" dirty="0" err="1" smtClean="0"/>
              <a:t>the</a:t>
            </a:r>
            <a:r>
              <a:rPr lang="tr-TR" altLang="en-US" dirty="0" smtClean="0"/>
              <a:t> program </a:t>
            </a:r>
            <a:r>
              <a:rPr lang="tr-TR" altLang="en-US" dirty="0" err="1" smtClean="0"/>
              <a:t>architecture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into</a:t>
            </a:r>
            <a:r>
              <a:rPr lang="tr-TR" altLang="en-US" dirty="0" smtClean="0"/>
              <a:t> a </a:t>
            </a:r>
            <a:r>
              <a:rPr lang="tr-TR" altLang="en-US" dirty="0" err="1" smtClean="0"/>
              <a:t>procedural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description</a:t>
            </a:r>
            <a:r>
              <a:rPr lang="tr-TR" altLang="en-US" dirty="0" smtClean="0"/>
              <a:t> of software </a:t>
            </a:r>
            <a:r>
              <a:rPr lang="tr-TR" altLang="en-US" dirty="0" err="1" smtClean="0"/>
              <a:t>components</a:t>
            </a:r>
            <a:r>
              <a:rPr lang="tr-TR" altLang="en-US" dirty="0" smtClean="0"/>
              <a:t>. </a:t>
            </a:r>
          </a:p>
          <a:p>
            <a:pPr lvl="2" eaLnBrk="1" hangingPunct="1"/>
            <a:r>
              <a:rPr lang="tr-TR" altLang="en-US" dirty="0" smtClean="0"/>
              <a:t>Information </a:t>
            </a:r>
            <a:r>
              <a:rPr lang="tr-TR" altLang="en-US" dirty="0" err="1" smtClean="0"/>
              <a:t>obtained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from</a:t>
            </a:r>
            <a:r>
              <a:rPr lang="tr-TR" altLang="en-US" dirty="0" smtClean="0"/>
              <a:t> PDL (</a:t>
            </a:r>
            <a:r>
              <a:rPr lang="tr-TR" altLang="en-US" dirty="0" err="1" smtClean="0"/>
              <a:t>Algorithms</a:t>
            </a:r>
            <a:r>
              <a:rPr lang="tr-TR" altLang="en-US" dirty="0" smtClean="0"/>
              <a:t> / </a:t>
            </a:r>
            <a:r>
              <a:rPr lang="tr-TR" altLang="en-US" dirty="0" err="1" smtClean="0"/>
              <a:t>Flowcharts</a:t>
            </a:r>
            <a:r>
              <a:rPr lang="tr-TR" altLang="en-US" dirty="0" smtClean="0"/>
              <a:t>) </a:t>
            </a:r>
            <a:r>
              <a:rPr lang="tr-TR" altLang="en-US" dirty="0" err="1" smtClean="0"/>
              <a:t>serve</a:t>
            </a:r>
            <a:r>
              <a:rPr lang="tr-TR" altLang="en-US" dirty="0" smtClean="0"/>
              <a:t> as </a:t>
            </a:r>
            <a:r>
              <a:rPr lang="tr-TR" altLang="en-US" dirty="0" err="1" smtClean="0"/>
              <a:t>basis</a:t>
            </a:r>
            <a:r>
              <a:rPr lang="tr-TR" altLang="en-US" dirty="0" smtClean="0"/>
              <a:t>.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tr-TR" altLang="en-US" b="1" u="sng" dirty="0" smtClean="0"/>
              <a:t>User </a:t>
            </a:r>
            <a:r>
              <a:rPr lang="tr-TR" altLang="en-US" b="1" u="sng" dirty="0" err="1" smtClean="0"/>
              <a:t>Interface</a:t>
            </a:r>
            <a:r>
              <a:rPr lang="tr-TR" altLang="en-US" b="1" u="sng" dirty="0" smtClean="0"/>
              <a:t> </a:t>
            </a:r>
            <a:r>
              <a:rPr lang="tr-TR" altLang="en-US" b="1" u="sng" dirty="0"/>
              <a:t>Design</a:t>
            </a: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89436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6000" dirty="0" err="1" smtClean="0"/>
              <a:t>Structured</a:t>
            </a:r>
            <a:r>
              <a:rPr lang="tr-TR" sz="6000" dirty="0" smtClean="0"/>
              <a:t> Design </a:t>
            </a:r>
            <a:r>
              <a:rPr lang="tr-TR" sz="6000" dirty="0" err="1" smtClean="0"/>
              <a:t>Approach</a:t>
            </a:r>
            <a:endParaRPr lang="tr-TR" sz="6000" dirty="0"/>
          </a:p>
        </p:txBody>
      </p:sp>
      <p:sp>
        <p:nvSpPr>
          <p:cNvPr id="1638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 smtClean="0">
                <a:latin typeface="+mn-lt"/>
              </a:rPr>
              <a:t>8.3</a:t>
            </a:r>
            <a:endParaRPr lang="en-US" dirty="0">
              <a:latin typeface="+mn-lt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7950" y="188913"/>
            <a:ext cx="5327650" cy="2003625"/>
          </a:xfrm>
          <a:prstGeom prst="rect">
            <a:avLst/>
          </a:prstGeom>
          <a:gradFill rotWithShape="1">
            <a:gsLst>
              <a:gs pos="0">
                <a:srgbClr val="ECC16E"/>
              </a:gs>
              <a:gs pos="47501">
                <a:srgbClr val="F6DDB9"/>
              </a:gs>
              <a:gs pos="58501">
                <a:srgbClr val="F6DDB9"/>
              </a:gs>
              <a:gs pos="100000">
                <a:srgbClr val="ECC16E"/>
              </a:gs>
            </a:gsLst>
            <a:lin ang="3600000" scaled="1"/>
          </a:gradFill>
          <a:ln w="10000">
            <a:solidFill>
              <a:srgbClr val="E3B651"/>
            </a:solidFill>
            <a:miter lim="800000"/>
            <a:headEnd/>
            <a:tailEnd/>
          </a:ln>
          <a:effectLst>
            <a:outerShdw blurRad="63500" dist="25400" dir="3599997" algn="r" rotWithShape="0">
              <a:srgbClr val="000000">
                <a:alpha val="29999"/>
              </a:srgb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Unified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Modeling</a:t>
            </a:r>
            <a:r>
              <a:rPr lang="tr-TR" altLang="en-US" dirty="0" smtClean="0"/>
              <a:t> Language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Software </a:t>
            </a:r>
            <a:r>
              <a:rPr lang="tr-TR" altLang="en-US" dirty="0"/>
              <a:t>Design </a:t>
            </a:r>
            <a:r>
              <a:rPr lang="tr-TR" altLang="en-US" dirty="0" err="1"/>
              <a:t>Concepts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err="1" smtClean="0"/>
              <a:t>Structured</a:t>
            </a:r>
            <a:r>
              <a:rPr lang="tr-TR" altLang="en-US" dirty="0" smtClean="0"/>
              <a:t> </a:t>
            </a:r>
            <a:r>
              <a:rPr lang="tr-TR" altLang="en-US" dirty="0"/>
              <a:t>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 smtClean="0"/>
              <a:t>Object </a:t>
            </a:r>
            <a:r>
              <a:rPr lang="tr-TR" altLang="en-US" dirty="0" err="1"/>
              <a:t>Oriented</a:t>
            </a:r>
            <a:r>
              <a:rPr lang="tr-TR" altLang="en-US" dirty="0"/>
              <a:t> </a:t>
            </a:r>
            <a:r>
              <a:rPr lang="tr-TR" altLang="en-US" dirty="0" smtClean="0"/>
              <a:t>Design </a:t>
            </a:r>
            <a:r>
              <a:rPr lang="tr-TR" altLang="en-US" dirty="0" err="1" smtClean="0"/>
              <a:t>Principles</a:t>
            </a:r>
            <a:endParaRPr lang="tr-TR" altLang="en-US" dirty="0"/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User </a:t>
            </a:r>
            <a:r>
              <a:rPr lang="tr-TR" altLang="en-US" dirty="0" err="1"/>
              <a:t>Interface</a:t>
            </a:r>
            <a:r>
              <a:rPr lang="tr-TR" altLang="en-US" dirty="0"/>
              <a:t> Design</a:t>
            </a:r>
          </a:p>
          <a:p>
            <a:pPr eaLnBrk="1" hangingPunct="1">
              <a:lnSpc>
                <a:spcPct val="115000"/>
              </a:lnSpc>
              <a:buFont typeface="Bodoni MT Condensed" charset="0"/>
              <a:buAutoNum type="arabicPeriod"/>
            </a:pPr>
            <a:r>
              <a:rPr lang="tr-TR" altLang="en-US" dirty="0"/>
              <a:t>Case </a:t>
            </a:r>
            <a:r>
              <a:rPr lang="tr-TR" altLang="en-US" dirty="0" err="1"/>
              <a:t>Study</a:t>
            </a:r>
            <a:r>
              <a:rPr lang="tr-TR" altLang="en-US" dirty="0"/>
              <a:t>: </a:t>
            </a:r>
            <a:r>
              <a:rPr lang="tr-TR" altLang="en-US" dirty="0" err="1"/>
              <a:t>SafeHome</a:t>
            </a:r>
            <a:endParaRPr lang="tr-T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181" y="908720"/>
            <a:ext cx="3571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0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Data-Oriented Design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Basic principle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The structure of a product must conform to the structure of its data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Three very similar methods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Michael Jackson [1975], Warnier [1976], Orr [1981]</a:t>
            </a:r>
          </a:p>
          <a:p>
            <a:pPr lvl="1"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Data-oriented design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Has never been as popular as action-oriented design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With the rise of OOD, data-oriented design has largely fallen out of fashion</a:t>
            </a:r>
          </a:p>
        </p:txBody>
      </p:sp>
    </p:spTree>
    <p:extLst>
      <p:ext uri="{BB962C8B-B14F-4D97-AF65-F5344CB8AC3E}">
        <p14:creationId xmlns:p14="http://schemas.microsoft.com/office/powerpoint/2010/main" val="7894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Operation-Oriented </a:t>
            </a:r>
            <a:r>
              <a:rPr lang="en-US" altLang="en-US" dirty="0">
                <a:ea typeface="ＭＳ Ｐゴシック" charset="-128"/>
              </a:rPr>
              <a:t>Design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31988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flow analysis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Use it with most specification methods (Structured Systems Analysis here)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Key point: We have detailed action information from the DFD </a:t>
            </a:r>
          </a:p>
          <a:p>
            <a:pPr lvl="1"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7559675" y="4629150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14.1</a:t>
            </a:r>
          </a:p>
        </p:txBody>
      </p:sp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102100"/>
            <a:ext cx="80994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5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Background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UML is the result of an effort to simplify and consolidate the large number of </a:t>
            </a:r>
            <a:r>
              <a:rPr lang="en-US" b="1" dirty="0"/>
              <a:t>O</a:t>
            </a:r>
            <a:r>
              <a:rPr lang="tr-TR" b="1" dirty="0"/>
              <a:t>bject </a:t>
            </a:r>
            <a:r>
              <a:rPr lang="en-US" b="1" dirty="0"/>
              <a:t>O</a:t>
            </a:r>
            <a:r>
              <a:rPr lang="tr-TR" b="1" dirty="0"/>
              <a:t>riented</a:t>
            </a:r>
            <a:r>
              <a:rPr lang="en-US" dirty="0"/>
              <a:t> development methods and notations</a:t>
            </a:r>
            <a:r>
              <a:rPr lang="tr-TR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tr-TR" dirty="0"/>
              <a:t>Developed by the </a:t>
            </a:r>
            <a:r>
              <a:rPr lang="en-US" dirty="0"/>
              <a:t>Object Management Group</a:t>
            </a:r>
            <a:r>
              <a:rPr lang="tr-TR" dirty="0"/>
              <a:t> b</a:t>
            </a:r>
            <a:r>
              <a:rPr lang="en-US" dirty="0" err="1"/>
              <a:t>ased</a:t>
            </a:r>
            <a:r>
              <a:rPr lang="en-US" dirty="0"/>
              <a:t> on work from</a:t>
            </a:r>
            <a:r>
              <a:rPr lang="tr-TR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400" dirty="0"/>
              <a:t>Grady </a:t>
            </a:r>
            <a:r>
              <a:rPr lang="en-US" sz="2400" dirty="0" err="1"/>
              <a:t>Booch</a:t>
            </a:r>
            <a:r>
              <a:rPr lang="en-US" sz="2400" dirty="0"/>
              <a:t> [91]</a:t>
            </a:r>
            <a:endParaRPr lang="tr-TR" sz="2400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400" dirty="0"/>
              <a:t>James </a:t>
            </a:r>
            <a:r>
              <a:rPr lang="en-US" sz="2400" dirty="0" err="1"/>
              <a:t>Rumbaugh</a:t>
            </a:r>
            <a:r>
              <a:rPr lang="en-US" sz="2400" dirty="0"/>
              <a:t> [91]</a:t>
            </a:r>
            <a:endParaRPr lang="tr-TR" sz="2400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tr-TR" sz="2400" dirty="0"/>
              <a:t>Ivar </a:t>
            </a:r>
            <a:r>
              <a:rPr lang="en-US" sz="2400" dirty="0"/>
              <a:t>Jacobson [92]</a:t>
            </a:r>
            <a:endParaRPr lang="tr-TR" sz="2400" dirty="0"/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The latest version is UML </a:t>
            </a:r>
            <a:r>
              <a:rPr lang="tr-TR" dirty="0" smtClean="0"/>
              <a:t>2.5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(See  http://www.omg.org  or  </a:t>
            </a:r>
            <a:r>
              <a:rPr lang="en-US" dirty="0"/>
              <a:t>http://www.uml.org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Flow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7313612" cy="2209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Every product transforms input into output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Determine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“Point of highest abstraction of input”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“Point of highest abstract of output”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7543800" y="6061075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14.2</a:t>
            </a:r>
          </a:p>
        </p:txBody>
      </p:sp>
      <p:pic>
        <p:nvPicPr>
          <p:cNvPr id="286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352800"/>
            <a:ext cx="805973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8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Data Flow Analysis (contd)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534400" cy="5486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Decompose the product into three modules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Repeat stepwise until each module has high cohesion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Minor modifications may be needed to lower the coupling </a:t>
            </a:r>
          </a:p>
        </p:txBody>
      </p:sp>
    </p:spTree>
    <p:extLst>
      <p:ext uri="{BB962C8B-B14F-4D97-AF65-F5344CB8AC3E}">
        <p14:creationId xmlns:p14="http://schemas.microsoft.com/office/powerpoint/2010/main" val="17088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504"/>
            <a:ext cx="90678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400" smtClean="0">
                <a:ea typeface="ＭＳ Ｐゴシック" charset="-128"/>
              </a:rPr>
              <a:t>Mini </a:t>
            </a:r>
            <a:r>
              <a:rPr lang="en-US" altLang="en-US" sz="4400" dirty="0">
                <a:ea typeface="ＭＳ Ｐゴシック" charset="-128"/>
              </a:rPr>
              <a:t>Case Study: Word Counting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1600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Example:</a:t>
            </a:r>
          </a:p>
          <a:p>
            <a:pPr lvl="1" eaLnBrk="1" hangingPunct="1">
              <a:buFont typeface="Webdings" charset="2"/>
              <a:buNone/>
            </a:pPr>
            <a:r>
              <a:rPr lang="en-US" altLang="en-US" dirty="0">
                <a:ea typeface="ＭＳ Ｐゴシック" charset="-128"/>
              </a:rPr>
              <a:t>	Design a product which takes as input a file name, and returns the number of words in that file (like UNIX </a:t>
            </a:r>
            <a:r>
              <a:rPr lang="en-US" altLang="en-US" sz="2000" i="1" dirty="0" err="1">
                <a:ea typeface="ＭＳ Ｐゴシック" charset="-128"/>
              </a:rPr>
              <a:t>wc</a:t>
            </a:r>
            <a:r>
              <a:rPr lang="en-US" altLang="en-US" sz="2000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)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7421563" y="5297488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14.3</a:t>
            </a:r>
          </a:p>
        </p:txBody>
      </p:sp>
      <p:pic>
        <p:nvPicPr>
          <p:cNvPr id="3277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813050"/>
            <a:ext cx="7818438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8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504"/>
            <a:ext cx="90678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400">
                <a:ea typeface="ＭＳ Ｐゴシック" charset="-128"/>
              </a:rPr>
              <a:t>Mini Case Study: Word </a:t>
            </a:r>
            <a:r>
              <a:rPr lang="en-US" altLang="en-US" sz="4400" smtClean="0">
                <a:ea typeface="ＭＳ Ｐゴシック" charset="-128"/>
              </a:rPr>
              <a:t>Counting</a:t>
            </a:r>
            <a:endParaRPr lang="en-US" altLang="en-US" sz="4400">
              <a:ea typeface="ＭＳ Ｐゴシック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532812" cy="6018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First refinement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tr-TR" altLang="en-US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charset="-128"/>
              </a:rPr>
              <a:t>Now </a:t>
            </a:r>
            <a:r>
              <a:rPr lang="en-US" altLang="en-US" dirty="0">
                <a:ea typeface="ＭＳ Ｐゴシック" charset="-128"/>
              </a:rPr>
              <a:t>refine the two modules of communicational cohesion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7600950" y="4378325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14.4</a:t>
            </a:r>
          </a:p>
        </p:txBody>
      </p:sp>
      <p:pic>
        <p:nvPicPr>
          <p:cNvPr id="3482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24" y="1485900"/>
            <a:ext cx="59658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8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307504"/>
            <a:ext cx="9067800" cy="457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800">
                <a:ea typeface="ＭＳ Ｐゴシック" charset="-128"/>
              </a:rPr>
              <a:t>Mini Case Study: Word </a:t>
            </a:r>
            <a:r>
              <a:rPr lang="en-US" altLang="en-US" sz="4800" smtClean="0">
                <a:ea typeface="ＭＳ Ｐゴシック" charset="-128"/>
              </a:rPr>
              <a:t>Counting</a:t>
            </a:r>
            <a:endParaRPr lang="en-US" altLang="en-US" sz="4800">
              <a:ea typeface="ＭＳ Ｐゴシック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Second refinement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All eight modules now have functional cohesion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7591425" y="5922963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14.5</a:t>
            </a:r>
          </a:p>
        </p:txBody>
      </p:sp>
      <p:pic>
        <p:nvPicPr>
          <p:cNvPr id="368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820863"/>
            <a:ext cx="8154988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ea typeface="ＭＳ Ｐゴシック" charset="-128"/>
              </a:rPr>
              <a:t>Word Counting: Detailed Design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68388"/>
            <a:ext cx="8304212" cy="578961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architectural design is complete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So proceed to the detailed design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Two formats for representing the detailed design: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Tabular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Pseudocode (PDL — program design language)</a:t>
            </a:r>
          </a:p>
        </p:txBody>
      </p:sp>
    </p:spTree>
    <p:extLst>
      <p:ext uri="{BB962C8B-B14F-4D97-AF65-F5344CB8AC3E}">
        <p14:creationId xmlns:p14="http://schemas.microsoft.com/office/powerpoint/2010/main" val="3413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Detailed Design: Tabular </a:t>
            </a:r>
            <a:r>
              <a:rPr lang="en-US" altLang="en-US" dirty="0" smtClean="0">
                <a:ea typeface="ＭＳ Ｐゴシック" charset="-128"/>
              </a:rPr>
              <a:t>Format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7450138" y="5505450"/>
            <a:ext cx="1301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14.6(c)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344613"/>
            <a:ext cx="830262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58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charset="-128"/>
              </a:rPr>
              <a:t>Detailed Design: PDL Format</a:t>
            </a:r>
          </a:p>
        </p:txBody>
      </p:sp>
      <p:sp>
        <p:nvSpPr>
          <p:cNvPr id="49155" name="Rectangle 7"/>
          <p:cNvSpPr>
            <a:spLocks noChangeArrowheads="1"/>
          </p:cNvSpPr>
          <p:nvPr/>
        </p:nvSpPr>
        <p:spPr bwMode="auto">
          <a:xfrm>
            <a:off x="6473825" y="6126163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/>
              <a:t>Figure 14.7</a:t>
            </a:r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116013"/>
            <a:ext cx="3725863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528" y="307504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Data </a:t>
            </a:r>
            <a:r>
              <a:rPr lang="en-US" altLang="en-US">
                <a:ea typeface="ＭＳ Ｐゴシック" charset="-128"/>
              </a:rPr>
              <a:t>Flow Analysis Extensions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In real-world products, there is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More than one input stream, and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More than one output stream</a:t>
            </a:r>
          </a:p>
        </p:txBody>
      </p:sp>
    </p:spTree>
    <p:extLst>
      <p:ext uri="{BB962C8B-B14F-4D97-AF65-F5344CB8AC3E}">
        <p14:creationId xmlns:p14="http://schemas.microsoft.com/office/powerpoint/2010/main" val="1158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800"/>
            <a:ext cx="9067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Data Flow Analysis </a:t>
            </a:r>
            <a:r>
              <a:rPr lang="en-US" altLang="en-US" dirty="0" smtClean="0">
                <a:ea typeface="ＭＳ Ｐゴシック" charset="-128"/>
              </a:rPr>
              <a:t>Extensions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8388"/>
            <a:ext cx="8761413" cy="578961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Find the point of highest abstraction for each stream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sz="1600" dirty="0">
              <a:ea typeface="ＭＳ Ｐゴシック" charset="-128"/>
            </a:endParaRPr>
          </a:p>
          <a:p>
            <a:pPr eaLnBrk="1" hangingPunct="1">
              <a:buFont typeface="Webdings" charset="2"/>
              <a:buNone/>
            </a:pPr>
            <a:r>
              <a:rPr lang="en-US" altLang="en-US" dirty="0">
                <a:ea typeface="ＭＳ Ｐゴシック" charset="-128"/>
              </a:rPr>
              <a:t>	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Continue until each </a:t>
            </a:r>
            <a:r>
              <a:rPr lang="en-US" altLang="en-US" dirty="0" smtClean="0">
                <a:ea typeface="ＭＳ Ｐゴシック" charset="-128"/>
              </a:rPr>
              <a:t>mod</a:t>
            </a:r>
            <a:r>
              <a:rPr lang="tr-TR" altLang="en-US" dirty="0" smtClean="0">
                <a:ea typeface="ＭＳ Ｐゴシック" charset="-128"/>
              </a:rPr>
              <a:t>u</a:t>
            </a:r>
            <a:r>
              <a:rPr lang="en-US" altLang="en-US" dirty="0" smtClean="0">
                <a:ea typeface="ＭＳ Ｐゴシック" charset="-128"/>
              </a:rPr>
              <a:t>le</a:t>
            </a:r>
            <a:r>
              <a:rPr lang="tr-TR" altLang="en-US" dirty="0" smtClean="0">
                <a:ea typeface="ＭＳ Ｐゴシック" charset="-128"/>
              </a:rPr>
              <a:t> Works on a </a:t>
            </a:r>
            <a:r>
              <a:rPr lang="tr-TR" altLang="en-US" dirty="0" err="1" smtClean="0">
                <a:ea typeface="ＭＳ Ｐゴシック" charset="-128"/>
              </a:rPr>
              <a:t>single</a:t>
            </a:r>
            <a:r>
              <a:rPr lang="tr-TR" altLang="en-US" dirty="0" smtClean="0">
                <a:ea typeface="ＭＳ Ｐゴシック" charset="-128"/>
              </a:rPr>
              <a:t> </a:t>
            </a:r>
            <a:r>
              <a:rPr lang="tr-TR" altLang="en-US" dirty="0" err="1" smtClean="0">
                <a:ea typeface="ＭＳ Ｐゴシック" charset="-128"/>
              </a:rPr>
              <a:t>responsibility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6492875" y="4757738"/>
            <a:ext cx="1092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1400"/>
              <a:t>Figure 14.8</a:t>
            </a:r>
          </a:p>
        </p:txBody>
      </p:sp>
      <p:pic>
        <p:nvPicPr>
          <p:cNvPr id="532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101850"/>
            <a:ext cx="5969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Types of 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/>
              <a:t>•</a:t>
            </a:r>
            <a:r>
              <a:rPr lang="en-US" b="1" dirty="0" smtClean="0">
                <a:solidFill>
                  <a:srgbClr val="FF0000"/>
                </a:solidFill>
              </a:rPr>
              <a:t>Use </a:t>
            </a:r>
            <a:r>
              <a:rPr lang="en-US" b="1" dirty="0">
                <a:solidFill>
                  <a:srgbClr val="FF0000"/>
                </a:solidFill>
              </a:rPr>
              <a:t>Case Diagrams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smtClean="0">
                <a:solidFill>
                  <a:srgbClr val="FF0000"/>
                </a:solidFill>
              </a:rPr>
              <a:t>(*)</a:t>
            </a:r>
          </a:p>
          <a:p>
            <a:pPr>
              <a:lnSpc>
                <a:spcPct val="80000"/>
              </a:lnSpc>
              <a:buNone/>
            </a:pPr>
            <a:endParaRPr lang="tr-TR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b="1" dirty="0" smtClean="0"/>
              <a:t>•</a:t>
            </a:r>
            <a:r>
              <a:rPr lang="en-US" b="1" dirty="0">
                <a:solidFill>
                  <a:srgbClr val="FF0000"/>
                </a:solidFill>
              </a:rPr>
              <a:t>Class Diagrams</a:t>
            </a:r>
            <a:r>
              <a:rPr lang="tr-TR" b="1" dirty="0">
                <a:solidFill>
                  <a:srgbClr val="FF0000"/>
                </a:solidFill>
              </a:rPr>
              <a:t> (*)</a:t>
            </a:r>
          </a:p>
          <a:p>
            <a:pPr>
              <a:lnSpc>
                <a:spcPct val="80000"/>
              </a:lnSpc>
              <a:buNone/>
            </a:pPr>
            <a:endParaRPr lang="tr-TR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/>
              <a:t>•</a:t>
            </a:r>
            <a:r>
              <a:rPr lang="tr-TR" dirty="0"/>
              <a:t> Interaction </a:t>
            </a:r>
            <a:r>
              <a:rPr lang="en-US" dirty="0"/>
              <a:t>Diagrams</a:t>
            </a:r>
            <a:endParaRPr lang="tr-TR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tr-TR" sz="2200" b="1" dirty="0">
                <a:solidFill>
                  <a:srgbClr val="FF0000"/>
                </a:solidFill>
              </a:rPr>
              <a:t>Sequence  </a:t>
            </a:r>
            <a:r>
              <a:rPr lang="en-US" sz="2200" b="1" dirty="0">
                <a:solidFill>
                  <a:srgbClr val="FF0000"/>
                </a:solidFill>
              </a:rPr>
              <a:t>Diagrams</a:t>
            </a:r>
            <a:r>
              <a:rPr lang="tr-TR" sz="2200" b="1" dirty="0">
                <a:solidFill>
                  <a:srgbClr val="FF0000"/>
                </a:solidFill>
              </a:rPr>
              <a:t> (*)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tr-TR" sz="2200" dirty="0"/>
              <a:t>Collaboration  </a:t>
            </a:r>
            <a:r>
              <a:rPr lang="en-US" sz="2200" dirty="0"/>
              <a:t>Diagrams</a:t>
            </a:r>
            <a:endParaRPr lang="tr-TR" sz="2200" dirty="0"/>
          </a:p>
          <a:p>
            <a:pPr>
              <a:lnSpc>
                <a:spcPct val="80000"/>
              </a:lnSpc>
              <a:buNone/>
            </a:pPr>
            <a:endParaRPr lang="tr-TR" sz="2200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• State</a:t>
            </a:r>
            <a:r>
              <a:rPr lang="tr-TR" dirty="0"/>
              <a:t> Transition D</a:t>
            </a:r>
            <a:r>
              <a:rPr lang="en-US" dirty="0" err="1"/>
              <a:t>iagrams</a:t>
            </a:r>
            <a:endParaRPr lang="tr-TR" dirty="0"/>
          </a:p>
          <a:p>
            <a:pPr>
              <a:lnSpc>
                <a:spcPct val="80000"/>
              </a:lnSpc>
              <a:buNone/>
            </a:pPr>
            <a:endParaRPr lang="tr-TR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• </a:t>
            </a:r>
            <a:r>
              <a:rPr lang="tr-TR" dirty="0"/>
              <a:t>Activity</a:t>
            </a:r>
            <a:r>
              <a:rPr lang="en-US" dirty="0"/>
              <a:t> Diagrams</a:t>
            </a:r>
            <a:endParaRPr lang="tr-TR" dirty="0"/>
          </a:p>
          <a:p>
            <a:pPr>
              <a:lnSpc>
                <a:spcPct val="80000"/>
              </a:lnSpc>
              <a:buNone/>
            </a:pPr>
            <a:endParaRPr lang="tr-TR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• </a:t>
            </a:r>
            <a:r>
              <a:rPr lang="tr-TR" dirty="0"/>
              <a:t>Implementation</a:t>
            </a:r>
            <a:r>
              <a:rPr lang="en-US" dirty="0"/>
              <a:t> Diagrams</a:t>
            </a:r>
            <a:endParaRPr lang="tr-TR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tr-TR" sz="2200" dirty="0"/>
              <a:t>Component </a:t>
            </a:r>
            <a:r>
              <a:rPr lang="en-US" sz="2200" dirty="0"/>
              <a:t>Diagrams</a:t>
            </a:r>
            <a:endParaRPr lang="tr-TR" sz="2200" dirty="0"/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/>
              <a:t>Deployment Diagrams </a:t>
            </a:r>
            <a:endParaRPr lang="tr-TR" sz="2200" dirty="0"/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Minimal UML Process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043238" y="1341438"/>
            <a:ext cx="3328987" cy="957262"/>
          </a:xfrm>
          <a:prstGeom prst="cloudCallout">
            <a:avLst>
              <a:gd name="adj1" fmla="val -1884"/>
              <a:gd name="adj2" fmla="val 738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3938" y="1419225"/>
            <a:ext cx="2303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Partially articulated</a:t>
            </a:r>
          </a:p>
          <a:p>
            <a:pPr algn="l" eaLnBrk="1" hangingPunct="1"/>
            <a:r>
              <a:rPr lang="en-GB" sz="1800" b="1"/>
              <a:t> requirements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4338" y="2198688"/>
            <a:ext cx="163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1800" b="1" dirty="0"/>
              <a:t>Capture </a:t>
            </a:r>
          </a:p>
          <a:p>
            <a:pPr algn="r" eaLnBrk="1" hangingPunct="1"/>
            <a:r>
              <a:rPr lang="tr-TR" sz="1800" b="1" dirty="0"/>
              <a:t>r</a:t>
            </a:r>
            <a:r>
              <a:rPr lang="en-GB" sz="1800" b="1" dirty="0" err="1"/>
              <a:t>equirements</a:t>
            </a:r>
            <a:endParaRPr lang="en-GB" sz="1800" b="1" dirty="0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2200275" y="1565275"/>
            <a:ext cx="355600" cy="2295525"/>
          </a:xfrm>
          <a:prstGeom prst="leftBrace">
            <a:avLst>
              <a:gd name="adj1" fmla="val 537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flipV="1">
            <a:off x="3700463" y="3032125"/>
            <a:ext cx="2166937" cy="5651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698875" y="3111500"/>
            <a:ext cx="219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Use Case Diag</a:t>
            </a:r>
            <a:r>
              <a:rPr lang="tr-TR" sz="1800" b="1"/>
              <a:t>ram</a:t>
            </a:r>
            <a:endParaRPr lang="en-GB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56325" y="2997200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 dirty="0">
                <a:solidFill>
                  <a:schemeClr val="accent2"/>
                </a:solidFill>
              </a:rPr>
              <a:t>Requirements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flipV="1">
            <a:off x="4427538" y="2379663"/>
            <a:ext cx="233362" cy="609600"/>
          </a:xfrm>
          <a:prstGeom prst="upArrow">
            <a:avLst>
              <a:gd name="adj1" fmla="val 50000"/>
              <a:gd name="adj2" fmla="val 65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2139950" y="3933825"/>
            <a:ext cx="415925" cy="2162175"/>
          </a:xfrm>
          <a:prstGeom prst="leftBrace">
            <a:avLst>
              <a:gd name="adj1" fmla="val 433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15975" y="4151313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GB" sz="1800" b="1"/>
              <a:t>Construct</a:t>
            </a:r>
          </a:p>
          <a:p>
            <a:pPr algn="r" eaLnBrk="1" hangingPunct="1"/>
            <a:r>
              <a:rPr lang="tr-TR" sz="1800" b="1"/>
              <a:t>m</a:t>
            </a:r>
            <a:r>
              <a:rPr lang="en-GB" sz="1800" b="1"/>
              <a:t>odel of</a:t>
            </a:r>
          </a:p>
          <a:p>
            <a:pPr algn="r" eaLnBrk="1" hangingPunct="1"/>
            <a:r>
              <a:rPr lang="en-GB" sz="1800" b="1"/>
              <a:t>system 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 flipV="1">
            <a:off x="4427538" y="3627438"/>
            <a:ext cx="233362" cy="609600"/>
          </a:xfrm>
          <a:prstGeom prst="upArrow">
            <a:avLst>
              <a:gd name="adj1" fmla="val 50000"/>
              <a:gd name="adj2" fmla="val 65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flipV="1">
            <a:off x="3802063" y="4265613"/>
            <a:ext cx="1743075" cy="5651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800475" y="4344988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Class Diag</a:t>
            </a:r>
            <a:r>
              <a:rPr lang="tr-TR" sz="1800" b="1"/>
              <a:t>ram</a:t>
            </a:r>
            <a:endParaRPr lang="en-GB" sz="180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156325" y="4368801"/>
            <a:ext cx="162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>
                <a:solidFill>
                  <a:schemeClr val="accent2"/>
                </a:solidFill>
              </a:rPr>
              <a:t>Structure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flipV="1">
            <a:off x="2771775" y="5499100"/>
            <a:ext cx="3006725" cy="56515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344863" y="5578475"/>
            <a:ext cx="230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/>
              <a:t>Sequence Diag</a:t>
            </a:r>
            <a:r>
              <a:rPr lang="tr-TR" sz="1800" b="1"/>
              <a:t>ram</a:t>
            </a:r>
            <a:r>
              <a:rPr lang="en-GB" sz="1800" b="1"/>
              <a:t> </a:t>
            </a:r>
            <a:endParaRPr lang="en-GB" sz="1800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flipV="1">
            <a:off x="4427538" y="4862513"/>
            <a:ext cx="233362" cy="609600"/>
          </a:xfrm>
          <a:prstGeom prst="upArrow">
            <a:avLst>
              <a:gd name="adj1" fmla="val 50000"/>
              <a:gd name="adj2" fmla="val 65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156325" y="5568950"/>
            <a:ext cx="1620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GB" sz="1800" b="1" dirty="0">
                <a:solidFill>
                  <a:schemeClr val="accent2"/>
                </a:solidFill>
              </a:rPr>
              <a:t>Behaviour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 rot="1308378" flipV="1">
            <a:off x="3360738" y="3575050"/>
            <a:ext cx="233362" cy="1905000"/>
          </a:xfrm>
          <a:prstGeom prst="upArrow">
            <a:avLst>
              <a:gd name="adj1" fmla="val 50000"/>
              <a:gd name="adj2" fmla="val 2040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Views of UML Diagrams</a:t>
            </a:r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973138" y="1484313"/>
            <a:ext cx="7127875" cy="4824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89488" y="2395538"/>
            <a:ext cx="2541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Implementation View</a:t>
            </a:r>
          </a:p>
          <a:p>
            <a:pPr algn="l"/>
            <a:r>
              <a:rPr lang="tr-TR" sz="2000"/>
              <a:t>Component Diagram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60925" y="4772025"/>
            <a:ext cx="2570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Environment View</a:t>
            </a:r>
          </a:p>
          <a:p>
            <a:pPr algn="l"/>
            <a:r>
              <a:rPr lang="tr-TR" sz="2000"/>
              <a:t>Deployment Diagram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65300" y="4229100"/>
            <a:ext cx="27130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Behavioral View</a:t>
            </a:r>
          </a:p>
          <a:p>
            <a:pPr algn="l"/>
            <a:r>
              <a:rPr lang="tr-TR" sz="2000"/>
              <a:t>Collaboration Diagram</a:t>
            </a:r>
          </a:p>
          <a:p>
            <a:pPr algn="l"/>
            <a:r>
              <a:rPr lang="tr-TR" sz="2000"/>
              <a:t>Activity Diagram</a:t>
            </a:r>
          </a:p>
          <a:p>
            <a:pPr algn="l"/>
            <a:r>
              <a:rPr lang="tr-TR" sz="2000"/>
              <a:t>State Diagram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24075" y="2466975"/>
            <a:ext cx="1892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tr-TR" sz="2000">
                <a:solidFill>
                  <a:srgbClr val="FF3300"/>
                </a:solidFill>
              </a:rPr>
              <a:t>Structural View</a:t>
            </a:r>
          </a:p>
          <a:p>
            <a:pPr algn="l"/>
            <a:r>
              <a:rPr lang="tr-TR" sz="2000"/>
              <a:t>Class Diagram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351213" y="3211513"/>
            <a:ext cx="2376487" cy="1368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424238" y="3546475"/>
            <a:ext cx="2330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2000">
                <a:solidFill>
                  <a:srgbClr val="FF3300"/>
                </a:solidFill>
              </a:rPr>
              <a:t>User View</a:t>
            </a:r>
          </a:p>
          <a:p>
            <a:r>
              <a:rPr lang="tr-TR" sz="2000"/>
              <a:t>Use Case Diagram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502150" y="1484313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502150" y="4579938"/>
            <a:ext cx="0" cy="172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726113" y="3859213"/>
            <a:ext cx="23749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973138" y="3932238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7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Use Cases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Use case diagrams are used to visualize, specify, construct, and document the (intended) behavior of the system, during requirements capture and analysis.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Provide a way for developers, domain experts and end-users to Communicate.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Serve as basis for testing.</a:t>
            </a:r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&amp;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mtClean="0"/>
              <a:t>1.</a:t>
            </a:r>
            <a:fld id="{FA84A37A-AFC2-4A01-80A1-FC20F2C0D5B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catur">
    <a:dk1>
      <a:sysClr val="windowText" lastClr="000000"/>
    </a:dk1>
    <a:lt1>
      <a:sysClr val="window" lastClr="FFFFFF"/>
    </a:lt1>
    <a:dk2>
      <a:srgbClr val="55554A"/>
    </a:dk2>
    <a:lt2>
      <a:srgbClr val="D7DAE1"/>
    </a:lt2>
    <a:accent1>
      <a:srgbClr val="F4680B"/>
    </a:accent1>
    <a:accent2>
      <a:srgbClr val="ABB19F"/>
    </a:accent2>
    <a:accent3>
      <a:srgbClr val="948774"/>
    </a:accent3>
    <a:accent4>
      <a:srgbClr val="7EB8E7"/>
    </a:accent4>
    <a:accent5>
      <a:srgbClr val="E3B651"/>
    </a:accent5>
    <a:accent6>
      <a:srgbClr val="96756C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</TotalTime>
  <Words>1941</Words>
  <Application>Microsoft Office PowerPoint</Application>
  <PresentationFormat>On-screen Show (4:3)</PresentationFormat>
  <Paragraphs>485</Paragraphs>
  <Slides>59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ＭＳ Ｐゴシック</vt:lpstr>
      <vt:lpstr>Arial</vt:lpstr>
      <vt:lpstr>Bodoni MT Condensed</vt:lpstr>
      <vt:lpstr>Calibri</vt:lpstr>
      <vt:lpstr>Century Gothic</vt:lpstr>
      <vt:lpstr>Comic Sans MS</vt:lpstr>
      <vt:lpstr>Courier New</vt:lpstr>
      <vt:lpstr>Franklin Gothic Book</vt:lpstr>
      <vt:lpstr>Times</vt:lpstr>
      <vt:lpstr>Times New Roman</vt:lpstr>
      <vt:lpstr>Webdings</vt:lpstr>
      <vt:lpstr>Wingdings</vt:lpstr>
      <vt:lpstr>Decatur</vt:lpstr>
      <vt:lpstr>Visio</vt:lpstr>
      <vt:lpstr>SOFTWARE ENGINEERING</vt:lpstr>
      <vt:lpstr>Agenda</vt:lpstr>
      <vt:lpstr>Unified Modeling Language</vt:lpstr>
      <vt:lpstr>What is UML?</vt:lpstr>
      <vt:lpstr>Background</vt:lpstr>
      <vt:lpstr>Types of UML Diagrams</vt:lpstr>
      <vt:lpstr>Minimal UML Process</vt:lpstr>
      <vt:lpstr>Views of UML Diagrams</vt:lpstr>
      <vt:lpstr>Use Cases</vt:lpstr>
      <vt:lpstr>Example : Use Case Diagram</vt:lpstr>
      <vt:lpstr>Class Diagrams</vt:lpstr>
      <vt:lpstr>Class Relations</vt:lpstr>
      <vt:lpstr>Cardinality</vt:lpstr>
      <vt:lpstr>Class relations (examples)</vt:lpstr>
      <vt:lpstr>Example : Class Diagram</vt:lpstr>
      <vt:lpstr>Example : From Class Diagram to Code</vt:lpstr>
      <vt:lpstr>Class diagrams</vt:lpstr>
      <vt:lpstr>Class diagrams</vt:lpstr>
      <vt:lpstr>Propagation</vt:lpstr>
      <vt:lpstr>A detailed example for Genealogy problem</vt:lpstr>
      <vt:lpstr>Detailed Example: A Class Diagram for Genealogy </vt:lpstr>
      <vt:lpstr>Detailed Example: A Class Diagram for Genealogy </vt:lpstr>
      <vt:lpstr>Genealogy example: Possible solutions</vt:lpstr>
      <vt:lpstr>Genealogy example: Possible solutions</vt:lpstr>
      <vt:lpstr>Class collaboration</vt:lpstr>
      <vt:lpstr>Interaction Diagrams</vt:lpstr>
      <vt:lpstr>Sequence Diagrams</vt:lpstr>
      <vt:lpstr>Example : Mapping Diagram to Code</vt:lpstr>
      <vt:lpstr>Collaboration Diagrams</vt:lpstr>
      <vt:lpstr>Conditional cases</vt:lpstr>
      <vt:lpstr>Loop conditions</vt:lpstr>
      <vt:lpstr>Behavioral models: State Chart Notation</vt:lpstr>
      <vt:lpstr>State diagram of CourseSection Class</vt:lpstr>
      <vt:lpstr>Example : State Chart Diagram</vt:lpstr>
      <vt:lpstr>Package Diagrams</vt:lpstr>
      <vt:lpstr>Deployment Diagrams</vt:lpstr>
      <vt:lpstr>Analysis Model → Design Model</vt:lpstr>
      <vt:lpstr>Software Design Concepts</vt:lpstr>
      <vt:lpstr>Design Concepts (1)</vt:lpstr>
      <vt:lpstr>Design Concepts (2)</vt:lpstr>
      <vt:lpstr>Design Concepts (3)</vt:lpstr>
      <vt:lpstr>Example: C definition without Data Abstraction</vt:lpstr>
      <vt:lpstr>Example: C definition with Data Abstraction</vt:lpstr>
      <vt:lpstr>Example:C program without Procedural Abstraction</vt:lpstr>
      <vt:lpstr>Example:C program with Procedural Abstraction</vt:lpstr>
      <vt:lpstr>Layers of Software Design</vt:lpstr>
      <vt:lpstr>Structured Design Approach</vt:lpstr>
      <vt:lpstr>Data-Oriented Design</vt:lpstr>
      <vt:lpstr>Operation-Oriented Design</vt:lpstr>
      <vt:lpstr>Data Flow Analysis</vt:lpstr>
      <vt:lpstr>Data Flow Analysis (contd)</vt:lpstr>
      <vt:lpstr>Mini Case Study: Word Counting</vt:lpstr>
      <vt:lpstr>Mini Case Study: Word Counting</vt:lpstr>
      <vt:lpstr>Mini Case Study: Word Counting</vt:lpstr>
      <vt:lpstr>Word Counting: Detailed Design</vt:lpstr>
      <vt:lpstr>Detailed Design: Tabular Format</vt:lpstr>
      <vt:lpstr>Detailed Design: PDL Format</vt:lpstr>
      <vt:lpstr>Data Flow Analysis Extensions</vt:lpstr>
      <vt:lpstr>Data Flow Analysis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ovatman@gmail.com</dc:creator>
  <cp:lastModifiedBy>ayse t</cp:lastModifiedBy>
  <cp:revision>68</cp:revision>
  <dcterms:created xsi:type="dcterms:W3CDTF">2015-11-02T05:24:32Z</dcterms:created>
  <dcterms:modified xsi:type="dcterms:W3CDTF">2019-11-26T08:37:34Z</dcterms:modified>
</cp:coreProperties>
</file>