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7" r:id="rId7"/>
    <p:sldId id="261" r:id="rId8"/>
    <p:sldId id="270" r:id="rId9"/>
    <p:sldId id="275" r:id="rId10"/>
    <p:sldId id="276" r:id="rId11"/>
    <p:sldId id="271" r:id="rId12"/>
    <p:sldId id="272" r:id="rId13"/>
    <p:sldId id="273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7">
          <p15:clr>
            <a:srgbClr val="A4A3A4"/>
          </p15:clr>
        </p15:guide>
        <p15:guide id="2" pos="21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æ æ ·å¼ï¼æ ç½æ 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>
      <p:cViewPr>
        <p:scale>
          <a:sx n="85" d="100"/>
          <a:sy n="85" d="100"/>
        </p:scale>
        <p:origin x="574" y="29"/>
      </p:cViewPr>
      <p:guideLst>
        <p:guide orient="horz" pos="2867"/>
        <p:guide pos="21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-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-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-5" dirty="0"/>
              <a:t>Confidential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2285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5250" y="6592250"/>
            <a:ext cx="7550150" cy="1524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441450" y="6648449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49" y="0"/>
                </a:lnTo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2887" y="6518275"/>
            <a:ext cx="152399" cy="2317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9725" y="6587486"/>
            <a:ext cx="381000" cy="1524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415925" y="664368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25399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2" name="bg 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5312" y="6587486"/>
            <a:ext cx="381000" cy="1524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71512" y="664368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25399">
            <a:solidFill>
              <a:srgbClr val="F6964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4" name="bg object 2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2487" y="6587486"/>
            <a:ext cx="381000" cy="15240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28687" y="664368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6" name="bg 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01725" y="6587486"/>
            <a:ext cx="381000" cy="15240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177925" y="664368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253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8" name="bg 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62826" y="844444"/>
            <a:ext cx="218348" cy="13345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-5" dirty="0"/>
              <a:t>Confidential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-5" dirty="0"/>
              <a:t>Confidential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US"/>
              <a:t>Confidential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9DADE4-4AA5-49AE-ABEF-DC27D585430E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9143999" cy="2285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65250" y="6592250"/>
            <a:ext cx="7550150" cy="15240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441450" y="6648449"/>
            <a:ext cx="7397750" cy="0"/>
          </a:xfrm>
          <a:custGeom>
            <a:avLst/>
            <a:gdLst/>
            <a:ahLst/>
            <a:cxnLst/>
            <a:rect l="l" t="t" r="r" b="b"/>
            <a:pathLst>
              <a:path w="7397750">
                <a:moveTo>
                  <a:pt x="0" y="0"/>
                </a:moveTo>
                <a:lnTo>
                  <a:pt x="7397749" y="0"/>
                </a:lnTo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2887" y="6518275"/>
            <a:ext cx="152399" cy="2317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39725" y="6587486"/>
            <a:ext cx="381000" cy="1524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415925" y="664368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25399">
            <a:solidFill>
              <a:srgbClr val="9BBB59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95312" y="6587486"/>
            <a:ext cx="381000" cy="15240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671512" y="664368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25399">
            <a:solidFill>
              <a:srgbClr val="F69646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4" name="bg object 2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52487" y="6587486"/>
            <a:ext cx="381000" cy="152400"/>
          </a:xfrm>
          <a:prstGeom prst="rect">
            <a:avLst/>
          </a:prstGeom>
        </p:spPr>
      </p:pic>
      <p:sp>
        <p:nvSpPr>
          <p:cNvPr id="25" name="bg object 25"/>
          <p:cNvSpPr/>
          <p:nvPr/>
        </p:nvSpPr>
        <p:spPr>
          <a:xfrm>
            <a:off x="928687" y="664368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25399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01725" y="6587486"/>
            <a:ext cx="381000" cy="152400"/>
          </a:xfrm>
          <a:prstGeom prst="rect">
            <a:avLst/>
          </a:prstGeom>
        </p:spPr>
      </p:pic>
      <p:sp>
        <p:nvSpPr>
          <p:cNvPr id="27" name="bg object 27"/>
          <p:cNvSpPr/>
          <p:nvPr/>
        </p:nvSpPr>
        <p:spPr>
          <a:xfrm>
            <a:off x="1177925" y="6643686"/>
            <a:ext cx="228600" cy="0"/>
          </a:xfrm>
          <a:custGeom>
            <a:avLst/>
            <a:gdLst/>
            <a:ahLst/>
            <a:cxnLst/>
            <a:rect l="l" t="t" r="r" b="b"/>
            <a:pathLst>
              <a:path w="228600">
                <a:moveTo>
                  <a:pt x="0" y="0"/>
                </a:moveTo>
                <a:lnTo>
                  <a:pt x="228599" y="0"/>
                </a:lnTo>
              </a:path>
            </a:pathLst>
          </a:custGeom>
          <a:ln w="25399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4546" y="284129"/>
            <a:ext cx="8231505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150" y="1243012"/>
            <a:ext cx="8020050" cy="1964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19451" y="6675690"/>
            <a:ext cx="73406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45"/>
              </a:lnSpc>
            </a:pPr>
            <a:r>
              <a:rPr spc="-5" dirty="0"/>
              <a:t>Confidential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701645" y="6689979"/>
            <a:ext cx="217804" cy="167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rgbClr val="7030A0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1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umisolutions.com/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2.png"/><Relationship Id="rId7" Type="http://schemas.openxmlformats.org/officeDocument/2006/relationships/image" Target="../media/image1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zumisolutions.com/" TargetMode="External"/><Relationship Id="rId5" Type="http://schemas.openxmlformats.org/officeDocument/2006/relationships/hyperlink" Target="mailto:moosa@zumisolutions.com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226695"/>
            <a:chOff x="0" y="0"/>
            <a:chExt cx="9144000" cy="226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21672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21487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9143999" y="0"/>
                  </a:moveTo>
                  <a:lnTo>
                    <a:pt x="0" y="0"/>
                  </a:lnTo>
                </a:path>
              </a:pathLst>
            </a:custGeom>
            <a:ln w="9524">
              <a:solidFill>
                <a:srgbClr val="97B4E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365250" y="6592250"/>
            <a:ext cx="7550150" cy="152400"/>
            <a:chOff x="1365250" y="6592250"/>
            <a:chExt cx="7550150" cy="15240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5250" y="6592250"/>
              <a:ext cx="7550150" cy="152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441449" y="6648450"/>
              <a:ext cx="7397750" cy="0"/>
            </a:xfrm>
            <a:custGeom>
              <a:avLst/>
              <a:gdLst/>
              <a:ahLst/>
              <a:cxnLst/>
              <a:rect l="l" t="t" r="r" b="b"/>
              <a:pathLst>
                <a:path w="7397750">
                  <a:moveTo>
                    <a:pt x="0" y="0"/>
                  </a:moveTo>
                  <a:lnTo>
                    <a:pt x="7397749" y="0"/>
                  </a:lnTo>
                </a:path>
              </a:pathLst>
            </a:custGeom>
            <a:ln w="253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319451" y="6640765"/>
            <a:ext cx="73406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solidFill>
                  <a:srgbClr val="7030A0"/>
                </a:solidFill>
                <a:latin typeface="Calibri"/>
                <a:cs typeface="Calibri"/>
              </a:rPr>
              <a:t>Confidential</a:t>
            </a:r>
            <a:endParaRPr sz="1100" dirty="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42887" y="6518275"/>
            <a:ext cx="1240155" cy="231775"/>
            <a:chOff x="242887" y="6518275"/>
            <a:chExt cx="1240155" cy="23177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2887" y="6518275"/>
              <a:ext cx="152399" cy="23177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725" y="6587486"/>
              <a:ext cx="381000" cy="1524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15925" y="6643686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599" y="0"/>
                  </a:lnTo>
                </a:path>
              </a:pathLst>
            </a:custGeom>
            <a:ln w="25399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312" y="6587486"/>
              <a:ext cx="381000" cy="1524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71512" y="6643686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599" y="0"/>
                  </a:lnTo>
                </a:path>
              </a:pathLst>
            </a:custGeom>
            <a:ln w="25399">
              <a:solidFill>
                <a:srgbClr val="F6964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2487" y="6587486"/>
              <a:ext cx="381000" cy="1524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928687" y="6643686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599" y="0"/>
                  </a:lnTo>
                </a:path>
              </a:pathLst>
            </a:custGeom>
            <a:ln w="253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725" y="6587486"/>
              <a:ext cx="381000" cy="1524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177925" y="6643686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599" y="0"/>
                  </a:lnTo>
                </a:path>
              </a:pathLst>
            </a:custGeom>
            <a:ln w="25399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42875" y="2583283"/>
            <a:ext cx="844392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b="1" dirty="0">
                <a:latin typeface="Times New Roman"/>
                <a:cs typeface="Times New Roman"/>
              </a:rPr>
              <a:t>Project Name : Integrating Industrial Protocol stack onto TI’s AM4376 PRU core</a:t>
            </a:r>
            <a:endParaRPr sz="2400" b="1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72201" y="3837481"/>
            <a:ext cx="2834640" cy="1778000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900" b="1" spc="-5" dirty="0">
                <a:latin typeface="Times New Roman"/>
                <a:cs typeface="Times New Roman"/>
              </a:rPr>
              <a:t>For:</a:t>
            </a:r>
            <a:r>
              <a:rPr sz="1900" b="1" spc="-50" dirty="0">
                <a:latin typeface="Times New Roman"/>
                <a:cs typeface="Times New Roman"/>
              </a:rPr>
              <a:t> </a:t>
            </a:r>
            <a:r>
              <a:rPr lang="en-US" sz="1900" b="1" spc="-50" dirty="0">
                <a:latin typeface="Times New Roman"/>
                <a:cs typeface="Times New Roman"/>
              </a:rPr>
              <a:t>Kaynes Technology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900" b="1" spc="-10" dirty="0">
                <a:latin typeface="Times New Roman"/>
                <a:cs typeface="Times New Roman"/>
              </a:rPr>
              <a:t>Proposal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No:</a:t>
            </a:r>
            <a:r>
              <a:rPr lang="en-IN" sz="1600" b="1" spc="-5" dirty="0">
                <a:latin typeface="Times New Roman"/>
                <a:cs typeface="Times New Roman"/>
              </a:rPr>
              <a:t> ZSES240002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900" b="1" spc="-5" dirty="0">
                <a:latin typeface="Times New Roman"/>
                <a:cs typeface="Times New Roman"/>
              </a:rPr>
              <a:t>Rev</a:t>
            </a:r>
            <a:r>
              <a:rPr sz="1900" b="1" spc="-30" dirty="0"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Times New Roman"/>
                <a:cs typeface="Times New Roman"/>
              </a:rPr>
              <a:t>No:</a:t>
            </a:r>
            <a:r>
              <a:rPr sz="1900" b="1" spc="430" dirty="0">
                <a:latin typeface="Times New Roman"/>
                <a:cs typeface="Times New Roman"/>
              </a:rPr>
              <a:t> </a:t>
            </a:r>
            <a:r>
              <a:rPr sz="1900" b="1" dirty="0">
                <a:latin typeface="Times New Roman"/>
                <a:cs typeface="Times New Roman"/>
              </a:rPr>
              <a:t>1.0</a:t>
            </a: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sz="1900" b="1" spc="-5" dirty="0">
                <a:latin typeface="Times New Roman"/>
                <a:cs typeface="Times New Roman"/>
              </a:rPr>
              <a:t>Date:</a:t>
            </a:r>
            <a:r>
              <a:rPr lang="en-US" sz="1900" b="1" spc="-5" dirty="0">
                <a:latin typeface="Times New Roman"/>
                <a:cs typeface="Times New Roman"/>
              </a:rPr>
              <a:t> 16-10-2024</a:t>
            </a:r>
            <a:endParaRPr sz="1900" dirty="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2875" y="5870295"/>
            <a:ext cx="2406650" cy="416396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 </a:t>
            </a: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</a:t>
            </a:r>
            <a:r>
              <a:rPr lang="en-US"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Aparna</a:t>
            </a:r>
          </a:p>
          <a:p>
            <a:pPr marL="12700" marR="5080">
              <a:lnSpc>
                <a:spcPct val="101000"/>
              </a:lnSpc>
              <a:spcBef>
                <a:spcPts val="85"/>
              </a:spcBef>
            </a:pPr>
            <a:r>
              <a:rPr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Approved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Mr.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Zaid</a:t>
            </a:r>
            <a:r>
              <a:rPr sz="13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Noordeen</a:t>
            </a:r>
            <a:endParaRPr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42875" y="548449"/>
            <a:ext cx="857473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sz="4000" spc="-9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Proposal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7042150" y="6194170"/>
            <a:ext cx="17754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www.zumisolutions.com</a:t>
            </a:r>
            <a:endParaRPr sz="13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2826" y="844444"/>
            <a:ext cx="218348" cy="1334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84129"/>
            <a:ext cx="914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4A452A"/>
                </a:solidFill>
              </a:rPr>
              <a:t>Required from the Customer </a:t>
            </a:r>
            <a:endParaRPr spc="-5" dirty="0">
              <a:solidFill>
                <a:srgbClr val="4A452A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dirty="0"/>
              <a:t>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1676400"/>
            <a:ext cx="7467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D2228"/>
                </a:solidFill>
                <a:highlight>
                  <a:srgbClr val="FFFFFF"/>
                </a:highlight>
                <a:latin typeface="Helvetica Neue"/>
              </a:rPr>
              <a:t>Third party’s Ethernet/IP or X Protocol stacks.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D2228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D2228"/>
                </a:solidFill>
                <a:highlight>
                  <a:srgbClr val="FFFFFF"/>
                </a:highlight>
                <a:latin typeface="Helvetica Neue"/>
              </a:rPr>
              <a:t>TI’s DLR / MRP Protocol Stacks</a:t>
            </a: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1D2228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pPr marL="285750" indent="-285750" algn="l" rtl="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1D2228"/>
                </a:solidFill>
                <a:highlight>
                  <a:srgbClr val="FFFFFF"/>
                </a:highlight>
                <a:latin typeface="Helvetica Neue"/>
              </a:rPr>
              <a:t>Working Board with two ethernet Interfaces.</a:t>
            </a:r>
            <a:endParaRPr lang="en-US" b="0" i="0" dirty="0">
              <a:solidFill>
                <a:srgbClr val="1D2228"/>
              </a:solidFill>
              <a:effectLst/>
              <a:highlight>
                <a:srgbClr val="FFFFFF"/>
              </a:highlight>
              <a:latin typeface="Helvetica Neue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46050" y="857250"/>
          <a:ext cx="8839200" cy="55657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124"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Assumptions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06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  <a:p>
                      <a:pPr marR="22860" algn="ct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1.</a:t>
                      </a:r>
                      <a:endParaRPr sz="16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marL="352425" indent="-306070">
                        <a:lnSpc>
                          <a:spcPts val="1855"/>
                        </a:lnSpc>
                        <a:buFont typeface="Segoe UI Symbol"/>
                        <a:buChar char="□"/>
                        <a:tabLst>
                          <a:tab pos="351790" algn="l"/>
                          <a:tab pos="352425" algn="l"/>
                        </a:tabLst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The cost estimation in the proposal is based on the current understanding on the</a:t>
                      </a:r>
                    </a:p>
                    <a:p>
                      <a:pPr marL="352425" marR="299720">
                        <a:lnSpc>
                          <a:spcPct val="148000"/>
                        </a:lnSpc>
                      </a:pP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requirements mentioned under software scope of this document. If there is change in  specification, scope and hardware issues the estimation and schedule is subject to  change.</a:t>
                      </a:r>
                    </a:p>
                    <a:p>
                      <a:pPr marL="352425" indent="-306070">
                        <a:lnSpc>
                          <a:spcPct val="100000"/>
                        </a:lnSpc>
                        <a:spcBef>
                          <a:spcPts val="930"/>
                        </a:spcBef>
                        <a:buFont typeface="Segoe UI Symbol"/>
                        <a:buChar char="□"/>
                        <a:tabLst>
                          <a:tab pos="351790" algn="l"/>
                          <a:tab pos="352425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Project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executed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Zumi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/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premises.</a:t>
                      </a:r>
                      <a:endParaRPr lang="en-US" sz="1600" spc="-5" dirty="0">
                        <a:latin typeface="Arial"/>
                        <a:cs typeface="Arial"/>
                      </a:endParaRPr>
                    </a:p>
                    <a:p>
                      <a:pPr marL="352425" indent="-306070">
                        <a:lnSpc>
                          <a:spcPct val="150000"/>
                        </a:lnSpc>
                        <a:spcBef>
                          <a:spcPts val="930"/>
                        </a:spcBef>
                        <a:buFont typeface="Segoe UI Symbol"/>
                        <a:buChar char="□"/>
                        <a:tabLst>
                          <a:tab pos="351790" algn="l"/>
                          <a:tab pos="352425" algn="l"/>
                        </a:tabLst>
                      </a:pPr>
                      <a:r>
                        <a:rPr lang="en-US" sz="16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Customer may ask for changes in the requirements sheet after the project is started, if this calls for any additional effort and/or additional time, Zumi will inform the customer and get the approval for the additional cost and/or time.</a:t>
                      </a:r>
                      <a:endParaRPr sz="1600" spc="-5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  <a:p>
                      <a:pPr marL="352425" marR="563245" indent="-306070">
                        <a:lnSpc>
                          <a:spcPct val="148000"/>
                        </a:lnSpc>
                        <a:spcBef>
                          <a:spcPts val="1050"/>
                        </a:spcBef>
                        <a:buFont typeface="Segoe UI Symbol"/>
                        <a:buChar char="□"/>
                        <a:tabLst>
                          <a:tab pos="351790" algn="l"/>
                          <a:tab pos="352425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Estimation is done based on the data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received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 the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requirements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document. Any </a:t>
                      </a:r>
                      <a:r>
                        <a:rPr sz="1600" spc="-4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change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 the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requirement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will be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considered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out of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scope.</a:t>
                      </a:r>
                    </a:p>
                    <a:p>
                      <a:pPr marL="352425" marR="406400" indent="-306070">
                        <a:lnSpc>
                          <a:spcPct val="148000"/>
                        </a:lnSpc>
                        <a:buFont typeface="Segoe UI Symbol"/>
                        <a:buChar char="□"/>
                        <a:tabLst>
                          <a:tab pos="351790" algn="l"/>
                          <a:tab pos="352425" algn="l"/>
                        </a:tabLst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effort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estimation excludes any additional hardware issue or non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-firmware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issue </a:t>
                      </a:r>
                      <a:r>
                        <a:rPr sz="1600" spc="-4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identified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during </a:t>
                      </a:r>
                      <a:r>
                        <a:rPr sz="16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the development process.</a:t>
                      </a:r>
                      <a:endParaRPr lang="en-US" sz="1600" spc="-5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  <a:p>
                      <a:pPr marL="352425" marR="406400" lvl="0" indent="-306070" defTabSz="914400" eaLnBrk="1" fontAlgn="auto" latinLnBrk="0" hangingPunct="1">
                        <a:lnSpc>
                          <a:spcPct val="14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Segoe UI Symbol"/>
                        <a:buChar char="□"/>
                        <a:tabLst>
                          <a:tab pos="351790" algn="l"/>
                          <a:tab pos="352425" algn="l"/>
                        </a:tabLst>
                        <a:defRPr/>
                      </a:pPr>
                      <a:r>
                        <a:rPr lang="en-US" sz="1600" spc="-5" dirty="0">
                          <a:solidFill>
                            <a:schemeClr val="tx1"/>
                          </a:solidFill>
                          <a:latin typeface="Arial"/>
                          <a:ea typeface="+mn-ea"/>
                          <a:cs typeface="Arial"/>
                        </a:rPr>
                        <a:t>If there is an issue in the hardware, the customer has to solve the hardware issue</a:t>
                      </a:r>
                    </a:p>
                    <a:p>
                      <a:pPr marL="46355" marR="406400" indent="0">
                        <a:lnSpc>
                          <a:spcPct val="148000"/>
                        </a:lnSpc>
                        <a:buFont typeface="Segoe UI Symbol"/>
                        <a:buNone/>
                        <a:tabLst>
                          <a:tab pos="351790" algn="l"/>
                          <a:tab pos="352425" algn="l"/>
                        </a:tabLst>
                      </a:pPr>
                      <a:endParaRPr sz="1600" spc="-5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2826" y="844444"/>
            <a:ext cx="218348" cy="13345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Assumptions</a:t>
            </a:r>
            <a:r>
              <a:rPr spc="-35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5" dirty="0"/>
              <a:t>Customer</a:t>
            </a:r>
            <a:r>
              <a:rPr spc="-95" dirty="0"/>
              <a:t> </a:t>
            </a:r>
            <a:r>
              <a:rPr spc="-5" dirty="0"/>
              <a:t>Responsibilities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Confidential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27045" y="6689979"/>
            <a:ext cx="1670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z="1100" b="1" spc="-5" dirty="0">
                <a:solidFill>
                  <a:srgbClr val="7030A0"/>
                </a:solidFill>
                <a:latin typeface="Calibri"/>
                <a:cs typeface="Calibri"/>
              </a:rPr>
              <a:t>11</a:t>
            </a:r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2826" y="844444"/>
            <a:ext cx="218348" cy="1334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4546" y="284129"/>
            <a:ext cx="82315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Assumptions</a:t>
            </a:r>
            <a:r>
              <a:rPr spc="-35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5" dirty="0"/>
              <a:t>Customer</a:t>
            </a:r>
            <a:r>
              <a:rPr spc="-95" dirty="0"/>
              <a:t> </a:t>
            </a:r>
            <a:r>
              <a:rPr spc="-5" dirty="0"/>
              <a:t>Responsibilities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Confidential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27045" y="6689979"/>
            <a:ext cx="16700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z="1100" b="1" spc="-5" dirty="0">
                <a:solidFill>
                  <a:srgbClr val="7030A0"/>
                </a:solidFill>
                <a:latin typeface="Calibri"/>
                <a:cs typeface="Calibri"/>
              </a:rPr>
              <a:t>12</a:t>
            </a:r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46050" y="887412"/>
          <a:ext cx="8839200" cy="20605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2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4">
                <a:tc>
                  <a:txBody>
                    <a:bodyPr/>
                    <a:lstStyle/>
                    <a:p>
                      <a:pPr marR="109220" algn="r">
                        <a:lnSpc>
                          <a:spcPts val="189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1008380">
                        <a:lnSpc>
                          <a:spcPts val="1895"/>
                        </a:lnSpc>
                      </a:pP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Assumptions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or</a:t>
                      </a:r>
                      <a:r>
                        <a:rPr sz="16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Risks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95"/>
                        </a:lnSpc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Mitigation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650" dirty="0">
                        <a:latin typeface="Times New Roman"/>
                        <a:cs typeface="Times New Roman"/>
                      </a:endParaRPr>
                    </a:p>
                    <a:p>
                      <a:pPr marR="122555" algn="r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2.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300" dirty="0">
                        <a:latin typeface="Times New Roman"/>
                        <a:cs typeface="Times New Roman"/>
                      </a:endParaRPr>
                    </a:p>
                    <a:p>
                      <a:pPr marL="66675" marR="61595" algn="just">
                        <a:lnSpc>
                          <a:spcPct val="102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During implementation phase, the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scope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the project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may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get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changed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or extended.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This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may call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for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a re-estimation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efforts.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(Typically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anywhere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between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15%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20%)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400" dirty="0">
                        <a:latin typeface="Times New Roman"/>
                        <a:cs typeface="Times New Roman"/>
                      </a:endParaRPr>
                    </a:p>
                    <a:p>
                      <a:pPr marL="66675" marR="60960">
                        <a:lnSpc>
                          <a:spcPct val="148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600" spc="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quotation</a:t>
                      </a:r>
                      <a:r>
                        <a:rPr sz="1600" spc="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shall</a:t>
                      </a:r>
                      <a:r>
                        <a:rPr sz="1600" spc="2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600" spc="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revised</a:t>
                      </a:r>
                      <a:r>
                        <a:rPr sz="1600" spc="2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accordingly </a:t>
                      </a:r>
                      <a:r>
                        <a:rPr sz="1600" spc="-4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mutual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consent.</a:t>
                      </a: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1391" y="2328217"/>
            <a:ext cx="45319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5" dirty="0">
                <a:solidFill>
                  <a:srgbClr val="391A62"/>
                </a:solidFill>
                <a:latin typeface="Arial"/>
                <a:cs typeface="Arial"/>
              </a:rPr>
              <a:t>THANK</a:t>
            </a:r>
            <a:r>
              <a:rPr sz="6000" spc="-204" dirty="0">
                <a:solidFill>
                  <a:srgbClr val="391A62"/>
                </a:solidFill>
                <a:latin typeface="Arial"/>
                <a:cs typeface="Arial"/>
              </a:rPr>
              <a:t> </a:t>
            </a:r>
            <a:r>
              <a:rPr sz="6000" spc="-10" dirty="0">
                <a:solidFill>
                  <a:srgbClr val="391A62"/>
                </a:solidFill>
                <a:latin typeface="Arial"/>
                <a:cs typeface="Arial"/>
              </a:rPr>
              <a:t>YOU</a:t>
            </a:r>
            <a:endParaRPr sz="6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2285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2200" y="358775"/>
            <a:ext cx="4343399" cy="10890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7751761" y="6584312"/>
            <a:ext cx="1143000" cy="152400"/>
            <a:chOff x="7751761" y="6584312"/>
            <a:chExt cx="1143000" cy="15240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51761" y="6584312"/>
              <a:ext cx="381000" cy="15240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827961" y="6640511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599" y="0"/>
                  </a:lnTo>
                </a:path>
              </a:pathLst>
            </a:custGeom>
            <a:ln w="25399">
              <a:solidFill>
                <a:srgbClr val="9BBB59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07349" y="6584312"/>
              <a:ext cx="381000" cy="1524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083549" y="6640511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599" y="0"/>
                  </a:lnTo>
                </a:path>
              </a:pathLst>
            </a:custGeom>
            <a:ln w="25399">
              <a:solidFill>
                <a:srgbClr val="F69646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50236" y="6584312"/>
              <a:ext cx="381000" cy="1524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326436" y="6640511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599" y="0"/>
                  </a:lnTo>
                </a:path>
              </a:pathLst>
            </a:custGeom>
            <a:ln w="25399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3761" y="6584312"/>
              <a:ext cx="381000" cy="152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589961" y="6640511"/>
              <a:ext cx="228600" cy="0"/>
            </a:xfrm>
            <a:custGeom>
              <a:avLst/>
              <a:gdLst/>
              <a:ahLst/>
              <a:cxnLst/>
              <a:rect l="l" t="t" r="r" b="b"/>
              <a:pathLst>
                <a:path w="228600">
                  <a:moveTo>
                    <a:pt x="0" y="0"/>
                  </a:moveTo>
                  <a:lnTo>
                    <a:pt x="228599" y="0"/>
                  </a:lnTo>
                </a:path>
              </a:pathLst>
            </a:custGeom>
            <a:ln w="25399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4862" y="4147152"/>
            <a:ext cx="6171565" cy="228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0170" algn="ctr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17375E"/>
                </a:solidFill>
                <a:latin typeface="Arial"/>
                <a:cs typeface="Arial"/>
              </a:rPr>
              <a:t>Thank</a:t>
            </a:r>
            <a:r>
              <a:rPr sz="1400" spc="-1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7375E"/>
                </a:solidFill>
                <a:latin typeface="Arial"/>
                <a:cs typeface="Arial"/>
              </a:rPr>
              <a:t>you</a:t>
            </a:r>
            <a:r>
              <a:rPr sz="1400" spc="-1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7375E"/>
                </a:solidFill>
                <a:latin typeface="Arial"/>
                <a:cs typeface="Arial"/>
              </a:rPr>
              <a:t>very</a:t>
            </a:r>
            <a:r>
              <a:rPr sz="1400" spc="-1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7375E"/>
                </a:solidFill>
                <a:latin typeface="Arial"/>
                <a:cs typeface="Arial"/>
              </a:rPr>
              <a:t>much</a:t>
            </a:r>
            <a:r>
              <a:rPr sz="1400" spc="-1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7375E"/>
                </a:solidFill>
                <a:latin typeface="Arial"/>
                <a:cs typeface="Arial"/>
              </a:rPr>
              <a:t>for</a:t>
            </a:r>
            <a:r>
              <a:rPr sz="1400" spc="-1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7375E"/>
                </a:solidFill>
                <a:latin typeface="Arial"/>
                <a:cs typeface="Arial"/>
              </a:rPr>
              <a:t>your</a:t>
            </a:r>
            <a:r>
              <a:rPr sz="1400" spc="-1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7375E"/>
                </a:solidFill>
                <a:latin typeface="Arial"/>
                <a:cs typeface="Arial"/>
              </a:rPr>
              <a:t>interest</a:t>
            </a:r>
            <a:r>
              <a:rPr sz="1400" spc="-1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7375E"/>
                </a:solidFill>
                <a:latin typeface="Arial"/>
                <a:cs typeface="Arial"/>
              </a:rPr>
              <a:t>in</a:t>
            </a:r>
            <a:r>
              <a:rPr sz="1400" spc="1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17375E"/>
                </a:solidFill>
                <a:latin typeface="Arial"/>
                <a:cs typeface="Arial"/>
              </a:rPr>
              <a:t>Zumi</a:t>
            </a:r>
            <a:r>
              <a:rPr sz="1600" b="1" i="1" spc="-1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600" b="1" i="1" spc="-5" dirty="0">
                <a:solidFill>
                  <a:srgbClr val="17375E"/>
                </a:solidFill>
                <a:latin typeface="Arial"/>
                <a:cs typeface="Arial"/>
              </a:rPr>
              <a:t>Solutions</a:t>
            </a:r>
            <a:endParaRPr sz="1600" dirty="0">
              <a:latin typeface="Arial"/>
              <a:cs typeface="Arial"/>
            </a:endParaRPr>
          </a:p>
          <a:p>
            <a:pPr marL="1357630" algn="ctr">
              <a:lnSpc>
                <a:spcPct val="100000"/>
              </a:lnSpc>
              <a:spcBef>
                <a:spcPts val="35"/>
              </a:spcBef>
            </a:pPr>
            <a:r>
              <a:rPr sz="1400" spc="-5" dirty="0">
                <a:solidFill>
                  <a:srgbClr val="17375E"/>
                </a:solidFill>
                <a:latin typeface="Arial"/>
                <a:cs typeface="Arial"/>
              </a:rPr>
              <a:t>Please</a:t>
            </a:r>
            <a:r>
              <a:rPr sz="1400" spc="-1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7375E"/>
                </a:solidFill>
                <a:latin typeface="Arial"/>
                <a:cs typeface="Arial"/>
              </a:rPr>
              <a:t>feel</a:t>
            </a:r>
            <a:r>
              <a:rPr sz="1400" spc="-1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7375E"/>
                </a:solidFill>
                <a:latin typeface="Arial"/>
                <a:cs typeface="Arial"/>
              </a:rPr>
              <a:t>free</a:t>
            </a:r>
            <a:r>
              <a:rPr sz="1400" spc="-1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7375E"/>
                </a:solidFill>
                <a:latin typeface="Arial"/>
                <a:cs typeface="Arial"/>
              </a:rPr>
              <a:t>to</a:t>
            </a:r>
            <a:r>
              <a:rPr sz="1400" spc="-1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7375E"/>
                </a:solidFill>
                <a:latin typeface="Arial"/>
                <a:cs typeface="Arial"/>
              </a:rPr>
              <a:t>Contact</a:t>
            </a:r>
            <a:r>
              <a:rPr sz="1400" spc="-1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7375E"/>
                </a:solidFill>
                <a:latin typeface="Arial"/>
                <a:cs typeface="Arial"/>
              </a:rPr>
              <a:t>us</a:t>
            </a:r>
            <a:r>
              <a:rPr sz="1400" spc="-1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17375E"/>
                </a:solidFill>
                <a:latin typeface="Arial"/>
                <a:cs typeface="Arial"/>
              </a:rPr>
              <a:t>for</a:t>
            </a:r>
            <a:r>
              <a:rPr sz="1400" spc="-1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7375E"/>
                </a:solidFill>
                <a:latin typeface="Arial"/>
                <a:cs typeface="Arial"/>
              </a:rPr>
              <a:t>your</a:t>
            </a:r>
            <a:r>
              <a:rPr sz="1400" spc="-15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7375E"/>
                </a:solidFill>
                <a:latin typeface="Arial"/>
                <a:cs typeface="Arial"/>
              </a:rPr>
              <a:t>requirements</a:t>
            </a:r>
            <a:endParaRPr sz="1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Arial"/>
              <a:cs typeface="Arial"/>
            </a:endParaRPr>
          </a:p>
          <a:p>
            <a:pPr marL="88900">
              <a:lnSpc>
                <a:spcPts val="1670"/>
              </a:lnSpc>
            </a:pPr>
            <a:r>
              <a:rPr sz="1400" b="1" spc="-5" dirty="0">
                <a:latin typeface="Arial"/>
                <a:cs typeface="Arial"/>
              </a:rPr>
              <a:t>Zumi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Solutions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(P)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L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td.</a:t>
            </a:r>
            <a:endParaRPr sz="1400" dirty="0">
              <a:latin typeface="Arial"/>
              <a:cs typeface="Arial"/>
            </a:endParaRPr>
          </a:p>
          <a:p>
            <a:pPr marL="88900" marR="3383915">
              <a:lnSpc>
                <a:spcPts val="1430"/>
              </a:lnSpc>
              <a:spcBef>
                <a:spcPts val="45"/>
              </a:spcBef>
            </a:pPr>
            <a:r>
              <a:rPr sz="1200" spc="-5" dirty="0">
                <a:latin typeface="Arial"/>
                <a:cs typeface="Arial"/>
              </a:rPr>
              <a:t>#956, </a:t>
            </a:r>
            <a:r>
              <a:rPr sz="1200" dirty="0">
                <a:latin typeface="Arial"/>
                <a:cs typeface="Arial"/>
              </a:rPr>
              <a:t>3</a:t>
            </a:r>
            <a:r>
              <a:rPr sz="1200" baseline="31000" dirty="0">
                <a:latin typeface="Arial"/>
                <a:cs typeface="Arial"/>
              </a:rPr>
              <a:t>rd </a:t>
            </a:r>
            <a:r>
              <a:rPr sz="1200" spc="-15" dirty="0">
                <a:latin typeface="Arial"/>
                <a:cs typeface="Arial"/>
              </a:rPr>
              <a:t>Floor, </a:t>
            </a:r>
            <a:r>
              <a:rPr sz="1200" spc="-5" dirty="0">
                <a:latin typeface="Arial"/>
                <a:cs typeface="Arial"/>
              </a:rPr>
              <a:t>NS Plaza, </a:t>
            </a:r>
            <a:r>
              <a:rPr sz="1200" dirty="0">
                <a:latin typeface="Arial"/>
                <a:cs typeface="Arial"/>
              </a:rPr>
              <a:t>16</a:t>
            </a:r>
            <a:r>
              <a:rPr sz="1200" baseline="31000" dirty="0">
                <a:latin typeface="Arial"/>
                <a:cs typeface="Arial"/>
              </a:rPr>
              <a:t>th</a:t>
            </a:r>
            <a:r>
              <a:rPr sz="1200" spc="7" baseline="3100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Main </a:t>
            </a:r>
            <a:r>
              <a:rPr sz="1200" spc="-5" dirty="0">
                <a:latin typeface="Arial"/>
                <a:cs typeface="Arial"/>
              </a:rPr>
              <a:t>Rd, </a:t>
            </a:r>
            <a:r>
              <a:rPr sz="1200" spc="-32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BTM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2</a:t>
            </a:r>
            <a:r>
              <a:rPr sz="1200" baseline="31000" dirty="0">
                <a:latin typeface="Arial"/>
                <a:cs typeface="Arial"/>
              </a:rPr>
              <a:t>nd</a:t>
            </a:r>
            <a:r>
              <a:rPr sz="1200" spc="142" baseline="3100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Stage,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Bangalore-560076.</a:t>
            </a:r>
            <a:endParaRPr sz="1200" dirty="0">
              <a:latin typeface="Arial"/>
              <a:cs typeface="Arial"/>
            </a:endParaRPr>
          </a:p>
          <a:p>
            <a:pPr marL="88900">
              <a:lnSpc>
                <a:spcPts val="1435"/>
              </a:lnSpc>
              <a:spcBef>
                <a:spcPts val="385"/>
              </a:spcBef>
              <a:tabLst>
                <a:tab pos="578485" algn="l"/>
              </a:tabLst>
            </a:pPr>
            <a:r>
              <a:rPr sz="1200" spc="-50" dirty="0">
                <a:latin typeface="Arial"/>
                <a:cs typeface="Arial"/>
              </a:rPr>
              <a:t>Tel	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29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+91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80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4112 </a:t>
            </a:r>
            <a:r>
              <a:rPr sz="1200" spc="-5" dirty="0">
                <a:latin typeface="Arial"/>
                <a:cs typeface="Arial"/>
              </a:rPr>
              <a:t>6182</a:t>
            </a:r>
            <a:endParaRPr sz="1200" dirty="0">
              <a:latin typeface="Arial"/>
              <a:cs typeface="Arial"/>
            </a:endParaRPr>
          </a:p>
          <a:p>
            <a:pPr marL="88900">
              <a:lnSpc>
                <a:spcPts val="1425"/>
              </a:lnSpc>
              <a:tabLst>
                <a:tab pos="596265" algn="l"/>
              </a:tabLst>
            </a:pPr>
            <a:r>
              <a:rPr sz="1200" dirty="0">
                <a:latin typeface="Arial"/>
                <a:cs typeface="Arial"/>
              </a:rPr>
              <a:t>Mob	:</a:t>
            </a:r>
            <a:r>
              <a:rPr sz="1200" spc="28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+91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98458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93563</a:t>
            </a:r>
            <a:endParaRPr sz="1200" dirty="0">
              <a:latin typeface="Arial"/>
              <a:cs typeface="Arial"/>
            </a:endParaRPr>
          </a:p>
          <a:p>
            <a:pPr marL="88900" marR="3742690">
              <a:lnSpc>
                <a:spcPts val="1430"/>
              </a:lnSpc>
              <a:spcBef>
                <a:spcPts val="50"/>
              </a:spcBef>
              <a:tabLst>
                <a:tab pos="610235" algn="l"/>
              </a:tabLst>
            </a:pPr>
            <a:r>
              <a:rPr sz="1200" spc="-5" dirty="0">
                <a:latin typeface="Arial"/>
                <a:cs typeface="Arial"/>
              </a:rPr>
              <a:t>E-mail</a:t>
            </a:r>
            <a:r>
              <a:rPr sz="1200" spc="2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300" dirty="0">
                <a:latin typeface="Arial"/>
                <a:cs typeface="Arial"/>
              </a:rPr>
              <a:t> </a:t>
            </a:r>
            <a:r>
              <a:rPr sz="12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5"/>
              </a:rPr>
              <a:t>zaid@zumisolutions.com </a:t>
            </a:r>
            <a:r>
              <a:rPr sz="1200" spc="-31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Web	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305" dirty="0">
                <a:latin typeface="Arial"/>
                <a:cs typeface="Arial"/>
              </a:rPr>
              <a:t> </a:t>
            </a:r>
            <a:r>
              <a:rPr sz="12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www.zumisolutions.com</a:t>
            </a:r>
            <a:endParaRPr sz="1200" dirty="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087" y="4983162"/>
            <a:ext cx="697230" cy="711200"/>
            <a:chOff x="65087" y="4983162"/>
            <a:chExt cx="697230" cy="71120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087" y="4983162"/>
              <a:ext cx="696911" cy="7111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9275" y="5353050"/>
              <a:ext cx="152399" cy="2317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2826" y="844444"/>
            <a:ext cx="218348" cy="1334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1000" y="284129"/>
            <a:ext cx="845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4A452A"/>
                </a:solidFill>
              </a:rPr>
              <a:t>Proposal</a:t>
            </a:r>
            <a:r>
              <a:rPr spc="-45" dirty="0">
                <a:solidFill>
                  <a:srgbClr val="4A452A"/>
                </a:solidFill>
              </a:rPr>
              <a:t> </a:t>
            </a:r>
            <a:r>
              <a:rPr spc="-5" dirty="0">
                <a:solidFill>
                  <a:srgbClr val="4A452A"/>
                </a:solidFill>
              </a:rPr>
              <a:t>Revision</a:t>
            </a:r>
            <a:r>
              <a:rPr spc="-45" dirty="0">
                <a:solidFill>
                  <a:srgbClr val="4A452A"/>
                </a:solidFill>
              </a:rPr>
              <a:t> </a:t>
            </a:r>
            <a:r>
              <a:rPr spc="-10" dirty="0">
                <a:solidFill>
                  <a:srgbClr val="4A452A"/>
                </a:solidFill>
              </a:rPr>
              <a:t>History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Confidential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37023" y="6689979"/>
            <a:ext cx="1473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fld id="{81D60167-4931-47E6-BA6A-407CBD079E47}" type="slidenum">
              <a:rPr sz="1100" b="1" dirty="0">
                <a:solidFill>
                  <a:srgbClr val="7030A0"/>
                </a:solidFill>
                <a:latin typeface="Calibri"/>
                <a:cs typeface="Calibri"/>
              </a:rPr>
              <a:t>2</a:t>
            </a:fld>
            <a:endParaRPr sz="11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0450" y="1517650"/>
          <a:ext cx="7010400" cy="7429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Rev.</a:t>
                      </a:r>
                      <a:r>
                        <a:rPr sz="1800" b="1" spc="-4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-202</a:t>
                      </a:r>
                      <a:r>
                        <a:rPr lang="en-US"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</a:t>
                      </a:r>
                      <a:r>
                        <a:rPr sz="1800" spc="-4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Proposal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lang="en-US"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Aparna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963" y="284129"/>
            <a:ext cx="1778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A452A"/>
                </a:solidFill>
              </a:rPr>
              <a:t>Contents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Confidential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737023" y="6689979"/>
            <a:ext cx="1473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fld id="{81D60167-4931-47E6-BA6A-407CBD079E47}" type="slidenum">
              <a:rPr sz="1100" b="1" dirty="0">
                <a:solidFill>
                  <a:srgbClr val="7030A0"/>
                </a:solidFill>
                <a:latin typeface="Calibri"/>
                <a:cs typeface="Calibri"/>
              </a:rPr>
              <a:t>3</a:t>
            </a:fld>
            <a:endParaRPr sz="1100" dirty="0">
              <a:latin typeface="Calibri"/>
              <a:cs typeface="Calibri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056965" y="1328530"/>
            <a:ext cx="3048000" cy="424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056965" y="1905000"/>
            <a:ext cx="3048000" cy="424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Zumi This Project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0" y="2481470"/>
            <a:ext cx="3048000" cy="424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Statement of Work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56965" y="3057940"/>
            <a:ext cx="3048000" cy="424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056965" y="3634410"/>
            <a:ext cx="3048000" cy="424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Cost and Duration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056965" y="4210880"/>
            <a:ext cx="3048000" cy="42407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Payment Milestone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056965" y="4787350"/>
            <a:ext cx="3048000" cy="5466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Assumption &amp; Customer Responsibilities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5400" y="2006600"/>
            <a:ext cx="6629400" cy="909955"/>
          </a:xfrm>
          <a:custGeom>
            <a:avLst/>
            <a:gdLst/>
            <a:ahLst/>
            <a:cxnLst/>
            <a:rect l="l" t="t" r="r" b="b"/>
            <a:pathLst>
              <a:path w="6629400" h="909955">
                <a:moveTo>
                  <a:pt x="0" y="151609"/>
                </a:moveTo>
                <a:lnTo>
                  <a:pt x="7729" y="103688"/>
                </a:lnTo>
                <a:lnTo>
                  <a:pt x="29251" y="62070"/>
                </a:lnTo>
                <a:lnTo>
                  <a:pt x="62070" y="29251"/>
                </a:lnTo>
                <a:lnTo>
                  <a:pt x="103688" y="7729"/>
                </a:lnTo>
                <a:lnTo>
                  <a:pt x="151609" y="0"/>
                </a:lnTo>
                <a:lnTo>
                  <a:pt x="6477790" y="0"/>
                </a:lnTo>
                <a:lnTo>
                  <a:pt x="6535809" y="11540"/>
                </a:lnTo>
                <a:lnTo>
                  <a:pt x="6584994" y="44405"/>
                </a:lnTo>
                <a:lnTo>
                  <a:pt x="6617859" y="93590"/>
                </a:lnTo>
                <a:lnTo>
                  <a:pt x="6629399" y="151609"/>
                </a:lnTo>
                <a:lnTo>
                  <a:pt x="6629399" y="758027"/>
                </a:lnTo>
                <a:lnTo>
                  <a:pt x="6621670" y="805948"/>
                </a:lnTo>
                <a:lnTo>
                  <a:pt x="6600148" y="847566"/>
                </a:lnTo>
                <a:lnTo>
                  <a:pt x="6567329" y="880385"/>
                </a:lnTo>
                <a:lnTo>
                  <a:pt x="6525710" y="901907"/>
                </a:lnTo>
                <a:lnTo>
                  <a:pt x="6477790" y="909637"/>
                </a:lnTo>
                <a:lnTo>
                  <a:pt x="151609" y="909637"/>
                </a:lnTo>
                <a:lnTo>
                  <a:pt x="103688" y="901907"/>
                </a:lnTo>
                <a:lnTo>
                  <a:pt x="62070" y="880385"/>
                </a:lnTo>
                <a:lnTo>
                  <a:pt x="29251" y="847566"/>
                </a:lnTo>
                <a:lnTo>
                  <a:pt x="7729" y="805948"/>
                </a:lnTo>
                <a:lnTo>
                  <a:pt x="0" y="758027"/>
                </a:lnTo>
                <a:lnTo>
                  <a:pt x="0" y="151609"/>
                </a:lnTo>
                <a:close/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412829" y="2316765"/>
            <a:ext cx="36791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From: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Zumi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Solutions</a:t>
            </a:r>
            <a:r>
              <a:rPr sz="1600" b="1" spc="-2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(P)</a:t>
            </a:r>
            <a:r>
              <a:rPr sz="1600" b="1" spc="-10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Ltd.,</a:t>
            </a:r>
            <a:r>
              <a:rPr sz="1600" b="1" spc="-15" dirty="0">
                <a:latin typeface="Times New Roman"/>
                <a:cs typeface="Times New Roman"/>
              </a:rPr>
              <a:t> </a:t>
            </a:r>
            <a:r>
              <a:rPr sz="1600" b="1" spc="-5" dirty="0">
                <a:latin typeface="Times New Roman"/>
                <a:cs typeface="Times New Roman"/>
              </a:rPr>
              <a:t>Bangalore</a:t>
            </a:r>
            <a:r>
              <a:rPr sz="1600" spc="-5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95400" y="3316287"/>
            <a:ext cx="6629400" cy="914400"/>
          </a:xfrm>
          <a:custGeom>
            <a:avLst/>
            <a:gdLst/>
            <a:ahLst/>
            <a:cxnLst/>
            <a:rect l="l" t="t" r="r" b="b"/>
            <a:pathLst>
              <a:path w="6629400" h="914400">
                <a:moveTo>
                  <a:pt x="0" y="152403"/>
                </a:moveTo>
                <a:lnTo>
                  <a:pt x="7769" y="104232"/>
                </a:lnTo>
                <a:lnTo>
                  <a:pt x="29404" y="62395"/>
                </a:lnTo>
                <a:lnTo>
                  <a:pt x="62395" y="29404"/>
                </a:lnTo>
                <a:lnTo>
                  <a:pt x="104231" y="7769"/>
                </a:lnTo>
                <a:lnTo>
                  <a:pt x="152402" y="0"/>
                </a:lnTo>
                <a:lnTo>
                  <a:pt x="6476996" y="0"/>
                </a:lnTo>
                <a:lnTo>
                  <a:pt x="6535319" y="11601"/>
                </a:lnTo>
                <a:lnTo>
                  <a:pt x="6584762" y="44637"/>
                </a:lnTo>
                <a:lnTo>
                  <a:pt x="6617798" y="94080"/>
                </a:lnTo>
                <a:lnTo>
                  <a:pt x="6629399" y="152403"/>
                </a:lnTo>
                <a:lnTo>
                  <a:pt x="6629399" y="761996"/>
                </a:lnTo>
                <a:lnTo>
                  <a:pt x="6621630" y="810168"/>
                </a:lnTo>
                <a:lnTo>
                  <a:pt x="6599995" y="852004"/>
                </a:lnTo>
                <a:lnTo>
                  <a:pt x="6567004" y="884995"/>
                </a:lnTo>
                <a:lnTo>
                  <a:pt x="6525168" y="906630"/>
                </a:lnTo>
                <a:lnTo>
                  <a:pt x="6476996" y="914399"/>
                </a:lnTo>
                <a:lnTo>
                  <a:pt x="152402" y="914399"/>
                </a:lnTo>
                <a:lnTo>
                  <a:pt x="104231" y="906630"/>
                </a:lnTo>
                <a:lnTo>
                  <a:pt x="62395" y="884995"/>
                </a:lnTo>
                <a:lnTo>
                  <a:pt x="29404" y="852004"/>
                </a:lnTo>
                <a:lnTo>
                  <a:pt x="7769" y="810168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413062" y="3613530"/>
            <a:ext cx="308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60" dirty="0">
                <a:latin typeface="Times New Roman"/>
                <a:cs typeface="Times New Roman"/>
              </a:rPr>
              <a:t>To:</a:t>
            </a:r>
            <a:r>
              <a:rPr lang="en-US" sz="1800" b="1" spc="-60" dirty="0">
                <a:latin typeface="Times New Roman"/>
                <a:cs typeface="Times New Roman"/>
              </a:rPr>
              <a:t> Kaynes Technology.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2826" y="844444"/>
            <a:ext cx="218348" cy="133454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224200" y="284129"/>
            <a:ext cx="26949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solidFill>
                  <a:srgbClr val="4A452A"/>
                </a:solidFill>
              </a:rPr>
              <a:t>Project</a:t>
            </a:r>
            <a:r>
              <a:rPr spc="-65" dirty="0">
                <a:solidFill>
                  <a:srgbClr val="4A452A"/>
                </a:solidFill>
              </a:rPr>
              <a:t> </a:t>
            </a:r>
            <a:r>
              <a:rPr spc="-5" dirty="0">
                <a:solidFill>
                  <a:srgbClr val="4A452A"/>
                </a:solidFill>
              </a:rPr>
              <a:t>Scope</a:t>
            </a:r>
          </a:p>
        </p:txBody>
      </p:sp>
      <p:sp>
        <p:nvSpPr>
          <p:cNvPr id="8" name="object 8"/>
          <p:cNvSpPr/>
          <p:nvPr/>
        </p:nvSpPr>
        <p:spPr>
          <a:xfrm>
            <a:off x="1281112" y="4640262"/>
            <a:ext cx="6629400" cy="914400"/>
          </a:xfrm>
          <a:custGeom>
            <a:avLst/>
            <a:gdLst/>
            <a:ahLst/>
            <a:cxnLst/>
            <a:rect l="l" t="t" r="r" b="b"/>
            <a:pathLst>
              <a:path w="6629400" h="914400">
                <a:moveTo>
                  <a:pt x="0" y="152403"/>
                </a:moveTo>
                <a:lnTo>
                  <a:pt x="7769" y="104232"/>
                </a:lnTo>
                <a:lnTo>
                  <a:pt x="29404" y="62395"/>
                </a:lnTo>
                <a:lnTo>
                  <a:pt x="62395" y="29404"/>
                </a:lnTo>
                <a:lnTo>
                  <a:pt x="104231" y="7769"/>
                </a:lnTo>
                <a:lnTo>
                  <a:pt x="152402" y="0"/>
                </a:lnTo>
                <a:lnTo>
                  <a:pt x="6476996" y="0"/>
                </a:lnTo>
                <a:lnTo>
                  <a:pt x="6535319" y="11601"/>
                </a:lnTo>
                <a:lnTo>
                  <a:pt x="6584762" y="44637"/>
                </a:lnTo>
                <a:lnTo>
                  <a:pt x="6617798" y="94080"/>
                </a:lnTo>
                <a:lnTo>
                  <a:pt x="6629399" y="152403"/>
                </a:lnTo>
                <a:lnTo>
                  <a:pt x="6629399" y="761996"/>
                </a:lnTo>
                <a:lnTo>
                  <a:pt x="6621630" y="810168"/>
                </a:lnTo>
                <a:lnTo>
                  <a:pt x="6599994" y="852004"/>
                </a:lnTo>
                <a:lnTo>
                  <a:pt x="6567004" y="884995"/>
                </a:lnTo>
                <a:lnTo>
                  <a:pt x="6525167" y="906630"/>
                </a:lnTo>
                <a:lnTo>
                  <a:pt x="6476996" y="914399"/>
                </a:lnTo>
                <a:lnTo>
                  <a:pt x="152402" y="914399"/>
                </a:lnTo>
                <a:lnTo>
                  <a:pt x="104231" y="906630"/>
                </a:lnTo>
                <a:lnTo>
                  <a:pt x="62395" y="884995"/>
                </a:lnTo>
                <a:lnTo>
                  <a:pt x="29404" y="852004"/>
                </a:lnTo>
                <a:lnTo>
                  <a:pt x="7769" y="810168"/>
                </a:lnTo>
                <a:lnTo>
                  <a:pt x="0" y="761996"/>
                </a:lnTo>
                <a:lnTo>
                  <a:pt x="0" y="152403"/>
                </a:lnTo>
                <a:close/>
              </a:path>
            </a:pathLst>
          </a:custGeom>
          <a:ln w="25399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398774" y="4947538"/>
            <a:ext cx="5560695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Times New Roman"/>
                <a:cs typeface="Times New Roman"/>
              </a:rPr>
              <a:t>Scope:</a:t>
            </a:r>
            <a:r>
              <a:rPr lang="en-US" sz="1700" b="1" spc="-5" dirty="0">
                <a:latin typeface="Times New Roman"/>
                <a:cs typeface="Times New Roman"/>
              </a:rPr>
              <a:t> Industrial protocol integration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Confidential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737023" y="6689979"/>
            <a:ext cx="1473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fld id="{81D60167-4931-47E6-BA6A-407CBD079E47}" type="slidenum">
              <a:rPr sz="1100" b="1" dirty="0">
                <a:solidFill>
                  <a:srgbClr val="7030A0"/>
                </a:solidFill>
                <a:latin typeface="Calibri"/>
                <a:cs typeface="Calibri"/>
              </a:rPr>
              <a:t>4</a:t>
            </a:fld>
            <a:endParaRPr sz="11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2826" y="844444"/>
            <a:ext cx="218348" cy="1334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4800" y="284129"/>
            <a:ext cx="8458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4A452A"/>
                </a:solidFill>
              </a:rPr>
              <a:t>Why</a:t>
            </a:r>
            <a:r>
              <a:rPr spc="-15" dirty="0">
                <a:solidFill>
                  <a:srgbClr val="4A452A"/>
                </a:solidFill>
              </a:rPr>
              <a:t> </a:t>
            </a:r>
            <a:r>
              <a:rPr spc="-10" dirty="0">
                <a:solidFill>
                  <a:srgbClr val="4A452A"/>
                </a:solidFill>
              </a:rPr>
              <a:t>Zumi</a:t>
            </a:r>
            <a:r>
              <a:rPr spc="-25" dirty="0">
                <a:solidFill>
                  <a:srgbClr val="4A452A"/>
                </a:solidFill>
              </a:rPr>
              <a:t> </a:t>
            </a:r>
            <a:r>
              <a:rPr dirty="0">
                <a:solidFill>
                  <a:srgbClr val="4A452A"/>
                </a:solidFill>
              </a:rPr>
              <a:t>for</a:t>
            </a:r>
            <a:r>
              <a:rPr spc="-75" dirty="0">
                <a:solidFill>
                  <a:srgbClr val="4A452A"/>
                </a:solidFill>
              </a:rPr>
              <a:t> </a:t>
            </a:r>
            <a:r>
              <a:rPr spc="-5" dirty="0">
                <a:solidFill>
                  <a:srgbClr val="4A452A"/>
                </a:solidFill>
              </a:rPr>
              <a:t>this</a:t>
            </a:r>
            <a:r>
              <a:rPr spc="-15" dirty="0">
                <a:solidFill>
                  <a:srgbClr val="4A452A"/>
                </a:solidFill>
              </a:rPr>
              <a:t> project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Confidential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37023" y="6689979"/>
            <a:ext cx="1473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fld id="{81D60167-4931-47E6-BA6A-407CBD079E47}" type="slidenum">
              <a:rPr sz="1100" b="1" dirty="0">
                <a:solidFill>
                  <a:srgbClr val="7030A0"/>
                </a:solidFill>
                <a:latin typeface="Calibri"/>
                <a:cs typeface="Calibri"/>
              </a:rPr>
              <a:t>5</a:t>
            </a:fld>
            <a:endParaRPr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14" y="1312672"/>
            <a:ext cx="8898255" cy="31838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6715" indent="-374650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  <a:tab pos="387350" algn="l"/>
              </a:tabLst>
            </a:pPr>
            <a:r>
              <a:rPr sz="1600" spc="-5" dirty="0">
                <a:latin typeface="Arial"/>
                <a:cs typeface="Arial"/>
              </a:rPr>
              <a:t>Have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than 20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years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of  experience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in developing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Embedded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Hardware </a:t>
            </a:r>
            <a:r>
              <a:rPr sz="1600" dirty="0">
                <a:latin typeface="Arial"/>
                <a:cs typeface="Arial"/>
              </a:rPr>
              <a:t>/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Software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&amp;</a:t>
            </a:r>
          </a:p>
          <a:p>
            <a:pPr marL="386715">
              <a:lnSpc>
                <a:spcPct val="100000"/>
              </a:lnSpc>
              <a:spcBef>
                <a:spcPts val="1905"/>
              </a:spcBef>
            </a:pPr>
            <a:r>
              <a:rPr sz="1600" dirty="0">
                <a:latin typeface="Arial"/>
                <a:cs typeface="Arial"/>
              </a:rPr>
              <a:t>Mobility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Application.</a:t>
            </a:r>
            <a:endParaRPr sz="1600" dirty="0">
              <a:latin typeface="Arial"/>
              <a:cs typeface="Arial"/>
            </a:endParaRPr>
          </a:p>
          <a:p>
            <a:pPr marL="386715" marR="5080" indent="-374650">
              <a:lnSpc>
                <a:spcPct val="199000"/>
              </a:lnSpc>
              <a:buFont typeface="Segoe UI Symbol"/>
              <a:buChar char="□"/>
              <a:tabLst>
                <a:tab pos="386715" algn="l"/>
                <a:tab pos="387350" algn="l"/>
              </a:tabLst>
            </a:pPr>
            <a:r>
              <a:rPr sz="1600" spc="-5" dirty="0">
                <a:latin typeface="Arial"/>
                <a:cs typeface="Arial"/>
              </a:rPr>
              <a:t>Expertise on </a:t>
            </a:r>
            <a:r>
              <a:rPr sz="1600" spc="-10" dirty="0">
                <a:latin typeface="Arial"/>
                <a:cs typeface="Arial"/>
              </a:rPr>
              <a:t>different </a:t>
            </a:r>
            <a:r>
              <a:rPr sz="1600" spc="-5" dirty="0">
                <a:latin typeface="Arial"/>
                <a:cs typeface="Arial"/>
              </a:rPr>
              <a:t>i.MX </a:t>
            </a:r>
            <a:r>
              <a:rPr sz="1600" dirty="0">
                <a:latin typeface="Arial"/>
                <a:cs typeface="Arial"/>
              </a:rPr>
              <a:t>/ </a:t>
            </a:r>
            <a:r>
              <a:rPr sz="1600" spc="-5" dirty="0">
                <a:latin typeface="Arial"/>
                <a:cs typeface="Arial"/>
              </a:rPr>
              <a:t>Atom </a:t>
            </a:r>
            <a:r>
              <a:rPr sz="1600" dirty="0">
                <a:latin typeface="Arial"/>
                <a:cs typeface="Arial"/>
              </a:rPr>
              <a:t>/ </a:t>
            </a:r>
            <a:r>
              <a:rPr sz="1600" spc="-5" dirty="0">
                <a:latin typeface="Arial"/>
                <a:cs typeface="Arial"/>
              </a:rPr>
              <a:t>OMAP processors. Developed </a:t>
            </a:r>
            <a:r>
              <a:rPr sz="1600" dirty="0">
                <a:latin typeface="Arial"/>
                <a:cs typeface="Arial"/>
              </a:rPr>
              <a:t>various </a:t>
            </a:r>
            <a:r>
              <a:rPr sz="1600" spc="-20" dirty="0">
                <a:latin typeface="Arial"/>
                <a:cs typeface="Arial"/>
              </a:rPr>
              <a:t>RTOS </a:t>
            </a:r>
            <a:r>
              <a:rPr sz="1600" dirty="0">
                <a:latin typeface="Arial"/>
                <a:cs typeface="Arial"/>
              </a:rPr>
              <a:t>(WEC7/2013,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Android,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iOS, Linux, </a:t>
            </a:r>
            <a:r>
              <a:rPr sz="1600" spc="-10" dirty="0">
                <a:latin typeface="Arial"/>
                <a:cs typeface="Arial"/>
              </a:rPr>
              <a:t>VxWorks,</a:t>
            </a:r>
            <a:r>
              <a:rPr sz="1600" spc="-5" dirty="0">
                <a:latin typeface="Arial"/>
                <a:cs typeface="Arial"/>
              </a:rPr>
              <a:t> QNX)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device drivers based on these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processors</a:t>
            </a:r>
            <a:endParaRPr sz="1600" dirty="0">
              <a:latin typeface="Arial"/>
              <a:cs typeface="Arial"/>
            </a:endParaRPr>
          </a:p>
          <a:p>
            <a:pPr marL="386715" marR="240665" indent="-374650">
              <a:lnSpc>
                <a:spcPct val="199000"/>
              </a:lnSpc>
              <a:buFont typeface="Segoe UI Symbol"/>
              <a:buChar char="□"/>
              <a:tabLst>
                <a:tab pos="386715" algn="l"/>
                <a:tab pos="387350" algn="l"/>
              </a:tabLst>
            </a:pPr>
            <a:r>
              <a:rPr sz="1600" spc="-5" dirty="0">
                <a:latin typeface="Arial"/>
                <a:cs typeface="Arial"/>
              </a:rPr>
              <a:t>Participated about 30+ products development using </a:t>
            </a:r>
            <a:r>
              <a:rPr sz="1600" dirty="0">
                <a:latin typeface="Arial"/>
                <a:cs typeface="Arial"/>
              </a:rPr>
              <a:t>various </a:t>
            </a:r>
            <a:r>
              <a:rPr sz="1600" spc="-5" dirty="0">
                <a:latin typeface="Arial"/>
                <a:cs typeface="Arial"/>
              </a:rPr>
              <a:t>processors. </a:t>
            </a:r>
            <a:r>
              <a:rPr sz="1600" dirty="0">
                <a:latin typeface="Arial"/>
                <a:cs typeface="Arial"/>
              </a:rPr>
              <a:t>Most </a:t>
            </a:r>
            <a:r>
              <a:rPr sz="1600" spc="-5" dirty="0">
                <a:latin typeface="Arial"/>
                <a:cs typeface="Arial"/>
              </a:rPr>
              <a:t>of the designs </a:t>
            </a:r>
            <a:r>
              <a:rPr sz="1600" spc="-4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were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done for </a:t>
            </a:r>
            <a:r>
              <a:rPr sz="1600" dirty="0">
                <a:latin typeface="Arial"/>
                <a:cs typeface="Arial"/>
              </a:rPr>
              <a:t>Japan,</a:t>
            </a:r>
            <a:r>
              <a:rPr sz="1600" spc="-5" dirty="0">
                <a:latin typeface="Arial"/>
                <a:cs typeface="Arial"/>
              </a:rPr>
              <a:t> US and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Europe </a:t>
            </a:r>
            <a:r>
              <a:rPr sz="1600" dirty="0">
                <a:latin typeface="Arial"/>
                <a:cs typeface="Arial"/>
              </a:rPr>
              <a:t>customers.</a:t>
            </a: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1650" dirty="0">
              <a:latin typeface="Arial"/>
              <a:cs typeface="Arial"/>
            </a:endParaRPr>
          </a:p>
          <a:p>
            <a:pPr marL="443230" indent="-431165">
              <a:lnSpc>
                <a:spcPct val="100000"/>
              </a:lnSpc>
              <a:buFont typeface="Segoe UI Symbol"/>
              <a:buChar char="□"/>
              <a:tabLst>
                <a:tab pos="443230" algn="l"/>
                <a:tab pos="443865" algn="l"/>
              </a:tabLst>
            </a:pPr>
            <a:r>
              <a:rPr sz="1600" spc="-5" dirty="0">
                <a:latin typeface="Arial"/>
                <a:cs typeface="Arial"/>
              </a:rPr>
              <a:t>Served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world-class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customers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across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Japan,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Germany,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Spain, Benelux,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USA,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Singapore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etc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.,</a:t>
            </a:r>
            <a:endParaRPr sz="16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8BA9B-3CF8-ED24-65BD-8DCB9459E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4">
            <a:extLst>
              <a:ext uri="{FF2B5EF4-FFF2-40B4-BE49-F238E27FC236}">
                <a16:creationId xmlns:a16="http://schemas.microsoft.com/office/drawing/2014/main" id="{42381BC1-0EA8-FD9C-5B6F-A77AC0C9A2FD}"/>
              </a:ext>
            </a:extLst>
          </p:cNvPr>
          <p:cNvSpPr txBox="1">
            <a:spLocks/>
          </p:cNvSpPr>
          <p:nvPr/>
        </p:nvSpPr>
        <p:spPr>
          <a:xfrm>
            <a:off x="301975" y="212055"/>
            <a:ext cx="8384825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500" kern="0" spc="-5" dirty="0">
                <a:solidFill>
                  <a:srgbClr val="4A45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2500" kern="0" spc="-25" dirty="0">
                <a:solidFill>
                  <a:srgbClr val="4A45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kern="0" spc="-5" dirty="0">
                <a:solidFill>
                  <a:srgbClr val="4A45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kern="0" spc="-25" dirty="0">
                <a:solidFill>
                  <a:srgbClr val="4A45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kern="0" spc="-5" dirty="0">
                <a:solidFill>
                  <a:srgbClr val="4A45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en-US" sz="25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ACB498-642B-D3A4-A8C6-46157DEC5E87}"/>
              </a:ext>
            </a:extLst>
          </p:cNvPr>
          <p:cNvSpPr txBox="1"/>
          <p:nvPr/>
        </p:nvSpPr>
        <p:spPr>
          <a:xfrm>
            <a:off x="228600" y="762000"/>
            <a:ext cx="8686800" cy="3462486"/>
          </a:xfrm>
          <a:prstGeom prst="rect">
            <a:avLst/>
          </a:prstGeom>
          <a:noFill/>
        </p:spPr>
        <p:txBody>
          <a:bodyPr wrap="square" tIns="91440" rtlCol="0">
            <a:spAutoFit/>
          </a:bodyPr>
          <a:lstStyle/>
          <a:p>
            <a:r>
              <a:rPr lang="en-US" b="1" dirty="0"/>
              <a:t>Main Scope of the Work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Port the DLR / MRP onto the AM4376 PRU0 core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Port the Third party Protocol stack (Ethernet/IP or any other protocol) onto the AM4376 PRU1 core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Dynamic routing update will be done below the third party protocol stack for sending the packet to ethernet interface 0 or interface 1 or interface 0&amp;1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Develop the test case scenario for testing the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1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1206" y="830867"/>
            <a:ext cx="218348" cy="13365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975" y="433254"/>
            <a:ext cx="8384825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4A45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sz="2500" spc="-25" dirty="0">
                <a:solidFill>
                  <a:srgbClr val="4A45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5" dirty="0">
                <a:solidFill>
                  <a:srgbClr val="4A45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500" spc="-25" dirty="0">
                <a:solidFill>
                  <a:srgbClr val="4A45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500" spc="-5" dirty="0">
                <a:solidFill>
                  <a:srgbClr val="4A45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Confidential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762423" y="6689979"/>
            <a:ext cx="96520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z="1100" b="1" dirty="0">
                <a:solidFill>
                  <a:srgbClr val="7030A0"/>
                </a:solidFill>
                <a:latin typeface="Calibri"/>
                <a:cs typeface="Calibri"/>
              </a:rPr>
              <a:t>6</a:t>
            </a:r>
            <a:endParaRPr sz="1100" dirty="0">
              <a:latin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2BAC8-DB16-1C6F-03B0-C0AEF832775F}"/>
              </a:ext>
            </a:extLst>
          </p:cNvPr>
          <p:cNvGrpSpPr/>
          <p:nvPr/>
        </p:nvGrpSpPr>
        <p:grpSpPr>
          <a:xfrm>
            <a:off x="2133600" y="1525905"/>
            <a:ext cx="5181600" cy="4189095"/>
            <a:chOff x="2682240" y="1106805"/>
            <a:chExt cx="4023360" cy="4189095"/>
          </a:xfrm>
        </p:grpSpPr>
        <p:grpSp>
          <p:nvGrpSpPr>
            <p:cNvPr id="108" name="Group 107"/>
            <p:cNvGrpSpPr/>
            <p:nvPr/>
          </p:nvGrpSpPr>
          <p:grpSpPr>
            <a:xfrm>
              <a:off x="2682240" y="1106805"/>
              <a:ext cx="4023360" cy="4189095"/>
              <a:chOff x="4155" y="1742"/>
              <a:chExt cx="5851" cy="6597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8836" y="5321"/>
                <a:ext cx="1080" cy="13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en-US" sz="800" dirty="0"/>
                  <a:t>Eth Inf </a:t>
                </a:r>
                <a:r>
                  <a:rPr lang="" altLang="en-US" sz="800" dirty="0"/>
                  <a:t>1</a:t>
                </a: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4616" y="5224"/>
                <a:ext cx="835" cy="34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" altLang="en-US" sz="800" dirty="0"/>
                  <a:t>Eth Inf 0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4265" y="4821"/>
                <a:ext cx="5656" cy="44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algn="ctr"/>
                <a:r>
                  <a:rPr lang="en-US" altLang="zh-CN" sz="1200" kern="1200">
                    <a:solidFill>
                      <a:srgbClr val="000000"/>
                    </a:solidFill>
                    <a:latin typeface="Calibri"/>
                    <a:ea typeface="SimSun"/>
                    <a:cs typeface="Times New Roman"/>
                    <a:sym typeface="Times New Roman"/>
                  </a:rPr>
                  <a:t>EtherNet MAC/PHY</a:t>
                </a:r>
                <a:endParaRPr lang="en-US" altLang="zh-CN" sz="1200" kern="100">
                  <a:latin typeface="Calibri"/>
                  <a:ea typeface="SimSu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37" name="Straight Arrow Connector 36"/>
              <p:cNvCxnSpPr>
                <a:cxnSpLocks/>
              </p:cNvCxnSpPr>
              <p:nvPr/>
            </p:nvCxnSpPr>
            <p:spPr>
              <a:xfrm>
                <a:off x="9487" y="4370"/>
                <a:ext cx="0" cy="451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ectangle 1"/>
              <p:cNvSpPr/>
              <p:nvPr/>
            </p:nvSpPr>
            <p:spPr>
              <a:xfrm>
                <a:off x="4495" y="2605"/>
                <a:ext cx="2150" cy="176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algn="ctr"/>
                <a:r>
                  <a:rPr lang="en-US" altLang="zh-CN" sz="1050" kern="100" dirty="0">
                    <a:solidFill>
                      <a:srgbClr val="000000"/>
                    </a:solidFill>
                    <a:latin typeface="Calibri"/>
                    <a:ea typeface="SimSun"/>
                    <a:cs typeface="Times New Roman"/>
                    <a:sym typeface="Times New Roman"/>
                  </a:rPr>
                  <a:t>Ethernet/IP   /  X Protocol Stack</a:t>
                </a:r>
              </a:p>
              <a:p>
                <a:pPr marL="0" algn="ctr"/>
                <a:endParaRPr lang="en-US" altLang="zh-CN" sz="1050" kern="100" dirty="0">
                  <a:solidFill>
                    <a:srgbClr val="000000"/>
                  </a:solidFill>
                  <a:latin typeface="Calibri"/>
                  <a:ea typeface="SimSun"/>
                  <a:cs typeface="Times New Roman"/>
                  <a:sym typeface="Times New Roman"/>
                </a:endParaRPr>
              </a:p>
              <a:p>
                <a:pPr marL="0" algn="ctr"/>
                <a:endParaRPr lang="en-US" altLang="zh-CN" sz="1050" kern="100" dirty="0">
                  <a:solidFill>
                    <a:srgbClr val="000000"/>
                  </a:solidFill>
                  <a:latin typeface="Calibri"/>
                  <a:ea typeface="SimSun"/>
                  <a:cs typeface="Times New Roman"/>
                  <a:sym typeface="Times New Roman"/>
                </a:endParaRPr>
              </a:p>
              <a:p>
                <a:pPr marL="0" algn="ctr"/>
                <a:endParaRPr lang="en-US" altLang="zh-CN" sz="1200" kern="100" dirty="0">
                  <a:latin typeface="Calibri"/>
                  <a:ea typeface="SimSun"/>
                  <a:cs typeface="Times New Roman"/>
                  <a:sym typeface="Times New Roman"/>
                </a:endParaRPr>
              </a:p>
            </p:txBody>
          </p:sp>
          <p:sp>
            <p:nvSpPr>
              <p:cNvPr id="39" name="Rectangle 4"/>
              <p:cNvSpPr/>
              <p:nvPr/>
            </p:nvSpPr>
            <p:spPr>
              <a:xfrm>
                <a:off x="4970" y="2132"/>
                <a:ext cx="1050" cy="3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algn="ctr"/>
                <a:r>
                  <a:rPr lang="en-US" altLang="zh-CN" sz="1050" kern="100">
                    <a:solidFill>
                      <a:srgbClr val="000000"/>
                    </a:solidFill>
                    <a:latin typeface="Calibri"/>
                    <a:ea typeface="SimSun"/>
                    <a:cs typeface="Times New Roman"/>
                    <a:sym typeface="Times New Roman"/>
                  </a:rPr>
                  <a:t>PRU 0</a:t>
                </a:r>
                <a:endParaRPr lang="en-US" altLang="zh-CN" sz="1200" kern="100">
                  <a:latin typeface="Calibri"/>
                  <a:ea typeface="SimSun"/>
                  <a:cs typeface="Times New Roman"/>
                  <a:sym typeface="Times New Roman"/>
                </a:endParaRPr>
              </a:p>
            </p:txBody>
          </p:sp>
          <p:sp>
            <p:nvSpPr>
              <p:cNvPr id="40" name="Rectangle 5"/>
              <p:cNvSpPr/>
              <p:nvPr/>
            </p:nvSpPr>
            <p:spPr>
              <a:xfrm>
                <a:off x="8134" y="2132"/>
                <a:ext cx="1050" cy="36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algn="ctr"/>
                <a:r>
                  <a:rPr lang="en-US" altLang="zh-CN" sz="1050" kern="100">
                    <a:solidFill>
                      <a:srgbClr val="000000"/>
                    </a:solidFill>
                    <a:latin typeface="Calibri"/>
                    <a:ea typeface="SimSun"/>
                    <a:cs typeface="Times New Roman"/>
                    <a:sym typeface="Times New Roman"/>
                  </a:rPr>
                  <a:t>PRU 1</a:t>
                </a:r>
                <a:endParaRPr lang="en-US" altLang="zh-CN" sz="1200" kern="100">
                  <a:latin typeface="Calibri"/>
                  <a:ea typeface="SimSun"/>
                  <a:cs typeface="Times New Roman"/>
                  <a:sym typeface="Times New Roman"/>
                </a:endParaRPr>
              </a:p>
            </p:txBody>
          </p:sp>
          <p:sp>
            <p:nvSpPr>
              <p:cNvPr id="41" name="Rectangle 6"/>
              <p:cNvSpPr/>
              <p:nvPr/>
            </p:nvSpPr>
            <p:spPr>
              <a:xfrm>
                <a:off x="4155" y="2176"/>
                <a:ext cx="5851" cy="3329"/>
              </a:xfrm>
              <a:prstGeom prst="rect">
                <a:avLst/>
              </a:prstGeom>
              <a:noFill/>
              <a:ln w="12700" cmpd="sng">
                <a:solidFill>
                  <a:schemeClr val="accent1">
                    <a:shade val="50000"/>
                  </a:schemeClr>
                </a:solidFill>
                <a:prstDash val="sysDot"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</p:sp>
          <p:sp>
            <p:nvSpPr>
              <p:cNvPr id="42" name="Rectangle 7"/>
              <p:cNvSpPr/>
              <p:nvPr/>
            </p:nvSpPr>
            <p:spPr>
              <a:xfrm>
                <a:off x="5781" y="1742"/>
                <a:ext cx="2550" cy="3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algn="ctr"/>
                <a:r>
                  <a:rPr lang="en-US" altLang="zh-CN" sz="1050" kern="100">
                    <a:solidFill>
                      <a:srgbClr val="000000"/>
                    </a:solidFill>
                    <a:latin typeface="Calibri"/>
                    <a:ea typeface="SimSun"/>
                    <a:cs typeface="Times New Roman"/>
                    <a:sym typeface="Times New Roman"/>
                  </a:rPr>
                  <a:t>Master</a:t>
                </a:r>
                <a:endParaRPr lang="en-US" altLang="zh-CN" sz="1200" kern="100">
                  <a:latin typeface="Calibri"/>
                  <a:ea typeface="SimSun"/>
                  <a:cs typeface="Times New Roman"/>
                  <a:sym typeface="Times New Roman"/>
                </a:endParaRPr>
              </a:p>
            </p:txBody>
          </p:sp>
          <p:sp>
            <p:nvSpPr>
              <p:cNvPr id="43" name="Rectangle 8"/>
              <p:cNvSpPr/>
              <p:nvPr/>
            </p:nvSpPr>
            <p:spPr>
              <a:xfrm>
                <a:off x="4969" y="3609"/>
                <a:ext cx="1521" cy="71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pPr marL="0" algn="ctr"/>
                <a:r>
                  <a:rPr lang="en-US" altLang="zh-CN" sz="1000" kern="1200" dirty="0">
                    <a:solidFill>
                      <a:srgbClr val="000000"/>
                    </a:solidFill>
                    <a:latin typeface="Calibri"/>
                    <a:ea typeface="SimSun"/>
                    <a:cs typeface="Times New Roman"/>
                    <a:sym typeface="Times New Roman"/>
                  </a:rPr>
                  <a:t> </a:t>
                </a:r>
                <a:r>
                  <a:rPr lang="en-US" altLang="zh-CN" sz="800" dirty="0">
                    <a:solidFill>
                      <a:srgbClr val="000000"/>
                    </a:solidFill>
                    <a:latin typeface="Calibri"/>
                    <a:ea typeface="SimSun"/>
                    <a:cs typeface="Times New Roman"/>
                    <a:sym typeface="Times New Roman"/>
                  </a:rPr>
                  <a:t>Dynamic Routing, decided by DLR/MRP</a:t>
                </a:r>
                <a:endParaRPr lang="en-US" altLang="zh-CN" sz="1200" kern="100" dirty="0">
                  <a:latin typeface="Calibri"/>
                  <a:ea typeface="SimSu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5" name="Straight Arrow Connector 44"/>
              <p:cNvCxnSpPr>
                <a:cxnSpLocks/>
              </p:cNvCxnSpPr>
              <p:nvPr/>
            </p:nvCxnSpPr>
            <p:spPr>
              <a:xfrm>
                <a:off x="8365" y="4370"/>
                <a:ext cx="0" cy="45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cxnSpLocks/>
              </p:cNvCxnSpPr>
              <p:nvPr/>
            </p:nvCxnSpPr>
            <p:spPr>
              <a:xfrm>
                <a:off x="4749" y="4370"/>
                <a:ext cx="0" cy="451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Rectangle 1"/>
              <p:cNvSpPr/>
              <p:nvPr/>
            </p:nvSpPr>
            <p:spPr>
              <a:xfrm>
                <a:off x="8134" y="2605"/>
                <a:ext cx="1647" cy="1765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45720" rIns="91440" bIns="45720" numCol="1" spcCol="0" rtlCol="0" fromWordArt="0" anchor="ctr" anchorCtr="0" forceAA="0" compatLnSpc="1">
                <a:noAutofit/>
              </a:bodyPr>
              <a:lstStyle/>
              <a:p>
                <a:pPr indent="228600" algn="ctr"/>
                <a:r>
                  <a:rPr lang="en-US" altLang="zh-CN" sz="1200" kern="100" dirty="0">
                    <a:latin typeface="Calibri"/>
                    <a:ea typeface="SimSun"/>
                    <a:cs typeface="Times New Roman"/>
                    <a:sym typeface="Times New Roman"/>
                  </a:rPr>
                  <a:t>DLR/MRP</a:t>
                </a:r>
              </a:p>
            </p:txBody>
          </p:sp>
          <p:sp>
            <p:nvSpPr>
              <p:cNvPr id="86" name="Rectangle 86"/>
              <p:cNvSpPr/>
              <p:nvPr/>
            </p:nvSpPr>
            <p:spPr>
              <a:xfrm>
                <a:off x="7802" y="7452"/>
                <a:ext cx="1111" cy="88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050" kern="100" dirty="0">
                    <a:latin typeface="Calibri"/>
                    <a:ea typeface="SimSun"/>
                    <a:cs typeface="Times New Roman"/>
                    <a:sym typeface="Times New Roman"/>
                  </a:rPr>
                  <a:t>Device C</a:t>
                </a:r>
              </a:p>
            </p:txBody>
          </p:sp>
          <p:sp>
            <p:nvSpPr>
              <p:cNvPr id="87" name="Rectangle 87"/>
              <p:cNvSpPr/>
              <p:nvPr/>
            </p:nvSpPr>
            <p:spPr>
              <a:xfrm>
                <a:off x="8828" y="6158"/>
                <a:ext cx="1178" cy="88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050" kern="100" dirty="0">
                    <a:latin typeface="Calibri"/>
                    <a:ea typeface="SimSun"/>
                    <a:cs typeface="Times New Roman"/>
                    <a:sym typeface="Times New Roman"/>
                  </a:rPr>
                  <a:t>Device D </a:t>
                </a:r>
              </a:p>
            </p:txBody>
          </p:sp>
          <p:sp>
            <p:nvSpPr>
              <p:cNvPr id="85" name="Rectangle 85"/>
              <p:cNvSpPr/>
              <p:nvPr/>
            </p:nvSpPr>
            <p:spPr>
              <a:xfrm>
                <a:off x="4171" y="6176"/>
                <a:ext cx="1111" cy="88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050" kern="100">
                    <a:latin typeface="Calibri"/>
                    <a:ea typeface="SimSun"/>
                    <a:cs typeface="Times New Roman"/>
                    <a:sym typeface="Times New Roman"/>
                  </a:rPr>
                  <a:t>Device A</a:t>
                </a:r>
              </a:p>
            </p:txBody>
          </p:sp>
          <p:cxnSp>
            <p:nvCxnSpPr>
              <p:cNvPr id="91" name="Straight Arrow Connector 91"/>
              <p:cNvCxnSpPr>
                <a:endCxn id="85" idx="0"/>
              </p:cNvCxnSpPr>
              <p:nvPr/>
            </p:nvCxnSpPr>
            <p:spPr>
              <a:xfrm>
                <a:off x="4720" y="5257"/>
                <a:ext cx="7" cy="9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2"/>
              <p:cNvCxnSpPr/>
              <p:nvPr/>
            </p:nvCxnSpPr>
            <p:spPr>
              <a:xfrm>
                <a:off x="9332" y="5245"/>
                <a:ext cx="15" cy="931"/>
              </a:xfrm>
              <a:prstGeom prst="straightConnector1">
                <a:avLst/>
              </a:prstGeom>
              <a:ln>
                <a:headEnd type="arrow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4"/>
              <p:cNvCxnSpPr>
                <a:stCxn id="96" idx="3"/>
              </p:cNvCxnSpPr>
              <p:nvPr/>
            </p:nvCxnSpPr>
            <p:spPr>
              <a:xfrm flipV="1">
                <a:off x="6490" y="7884"/>
                <a:ext cx="1325" cy="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Elbow Connector 95"/>
              <p:cNvCxnSpPr>
                <a:cxnSpLocks/>
                <a:stCxn id="86" idx="3"/>
                <a:endCxn id="87" idx="2"/>
              </p:cNvCxnSpPr>
              <p:nvPr/>
            </p:nvCxnSpPr>
            <p:spPr>
              <a:xfrm flipV="1">
                <a:off x="8913" y="7045"/>
                <a:ext cx="504" cy="851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" name="Rectangle 96"/>
              <p:cNvSpPr/>
              <p:nvPr/>
            </p:nvSpPr>
            <p:spPr>
              <a:xfrm>
                <a:off x="5379" y="7445"/>
                <a:ext cx="1111" cy="887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1050" kern="100">
                    <a:latin typeface="Calibri"/>
                    <a:ea typeface="SimSun"/>
                    <a:cs typeface="Times New Roman"/>
                    <a:sym typeface="Times New Roman"/>
                  </a:rPr>
                  <a:t>Device B</a:t>
                </a:r>
              </a:p>
            </p:txBody>
          </p:sp>
          <p:cxnSp>
            <p:nvCxnSpPr>
              <p:cNvPr id="97" name="Elbow Connector 97"/>
              <p:cNvCxnSpPr>
                <a:stCxn id="85" idx="2"/>
                <a:endCxn id="96" idx="1"/>
              </p:cNvCxnSpPr>
              <p:nvPr/>
            </p:nvCxnSpPr>
            <p:spPr>
              <a:xfrm rot="5400000" flipV="1">
                <a:off x="4640" y="7150"/>
                <a:ext cx="826" cy="652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7C611D2-09CE-C482-B871-2319E01C4496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3655245" y="2775585"/>
              <a:ext cx="0" cy="283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F57922-7547-F504-13A4-14DD05A5F415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flipH="1">
              <a:off x="4287871" y="2517775"/>
              <a:ext cx="11304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C2D982B-4CFB-D6C5-2BBA-6C7669F53F28}"/>
                </a:ext>
              </a:extLst>
            </p:cNvPr>
            <p:cNvSpPr txBox="1"/>
            <p:nvPr/>
          </p:nvSpPr>
          <p:spPr>
            <a:xfrm>
              <a:off x="4411455" y="2337558"/>
              <a:ext cx="107494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Route update</a:t>
              </a:r>
              <a:endParaRPr lang="en-US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48DA4C-5DD4-19E9-89E7-E5523817777B}"/>
              </a:ext>
            </a:extLst>
          </p:cNvPr>
          <p:cNvSpPr txBox="1"/>
          <p:nvPr/>
        </p:nvSpPr>
        <p:spPr>
          <a:xfrm>
            <a:off x="457200" y="1078468"/>
            <a:ext cx="8384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Below is the architectural flow of DLR/MRP with Protocol stack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0" y="762000"/>
            <a:ext cx="8348345" cy="3631763"/>
          </a:xfrm>
        </p:spPr>
        <p:txBody>
          <a:bodyPr wrap="square"/>
          <a:lstStyle/>
          <a:p>
            <a:pPr marL="0" indent="0" algn="l">
              <a:buFont typeface="Wingdings" panose="05000000000000000000" charset="0"/>
              <a:buNone/>
            </a:pPr>
            <a:r>
              <a:rPr lang="" altLang="en-US" sz="1400" b="0" dirty="0"/>
              <a:t>Based on the previous slide diagram, the routing will be decided by the DLR/MRP. Below are normal and fault occurance packet flow scenarios</a:t>
            </a:r>
            <a:br>
              <a:rPr lang="" altLang="en-US" sz="1400" b="0" dirty="0"/>
            </a:br>
            <a:br>
              <a:rPr lang="" altLang="en-US" sz="2000" u="sng" dirty="0"/>
            </a:br>
            <a:r>
              <a:rPr lang="" altLang="en-US" sz="1800" dirty="0"/>
              <a:t>Normal </a:t>
            </a:r>
            <a:r>
              <a:rPr lang="en-US" altLang="en-US" sz="1800" dirty="0"/>
              <a:t>Scenario</a:t>
            </a:r>
            <a:r>
              <a:rPr lang="" altLang="en-US" sz="1800" dirty="0"/>
              <a:t>:</a:t>
            </a:r>
            <a:br>
              <a:rPr lang="" altLang="en-US" sz="1800" dirty="0"/>
            </a:br>
            <a:br>
              <a:rPr lang="" altLang="en-US" sz="1400" b="0" dirty="0"/>
            </a:br>
            <a:r>
              <a:rPr lang="" altLang="en-US" sz="1400" b="0" dirty="0"/>
              <a:t>Packet will route as per below sequence:</a:t>
            </a:r>
            <a:br>
              <a:rPr lang="" altLang="en-US" sz="1400" b="0" dirty="0"/>
            </a:br>
            <a:br>
              <a:rPr lang="" altLang="en-US" sz="1400" b="0" dirty="0"/>
            </a:br>
            <a:r>
              <a:rPr lang="" altLang="en-US" sz="1400" b="0" dirty="0"/>
              <a:t>Master--&gt;Device A --&gt;Device B--&gt;Device C--&gt; Device D --&gt;Master</a:t>
            </a:r>
            <a:br>
              <a:rPr lang="" altLang="en-US" sz="1400" b="0" dirty="0"/>
            </a:br>
            <a:br>
              <a:rPr lang="" altLang="en-US" sz="1400" b="0" dirty="0"/>
            </a:br>
            <a:r>
              <a:rPr lang="" altLang="en-US" sz="1800" dirty="0"/>
              <a:t>Fault occurred:</a:t>
            </a:r>
            <a:br>
              <a:rPr lang="" altLang="en-US" sz="1400" b="0" dirty="0"/>
            </a:br>
            <a:br>
              <a:rPr lang="" altLang="en-US" sz="1400" b="0" dirty="0"/>
            </a:br>
            <a:r>
              <a:rPr lang="en-US" sz="1400" b="0" dirty="0"/>
              <a:t>If a cable between Device C and Device D is cut, </a:t>
            </a:r>
            <a:r>
              <a:rPr lang="" altLang="en-US" sz="1400" b="0" dirty="0"/>
              <a:t>the packet will flow as the below:</a:t>
            </a:r>
            <a:br>
              <a:rPr lang="" altLang="en-US" sz="1400" b="0" dirty="0"/>
            </a:br>
            <a:br>
              <a:rPr lang="" altLang="en-US" sz="1400" b="0" dirty="0"/>
            </a:br>
            <a:r>
              <a:rPr lang="" altLang="en-US" sz="1400" b="0" dirty="0"/>
              <a:t>Master --&gt;Device A --&gt;Device B --&gt;Device C</a:t>
            </a:r>
            <a:br>
              <a:rPr lang="" altLang="en-US" sz="1400" b="0" dirty="0"/>
            </a:br>
            <a:r>
              <a:rPr lang="" altLang="en-US" sz="1400" b="0" dirty="0"/>
              <a:t>Master --&gt;Device D</a:t>
            </a:r>
            <a:br>
              <a:rPr lang="" altLang="en-US" sz="1400" b="0" dirty="0"/>
            </a:br>
            <a:endParaRPr lang="" altLang="en-US" sz="1200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E720C6E0-2C64-A6F6-1796-D205EFD4AA8F}"/>
              </a:ext>
            </a:extLst>
          </p:cNvPr>
          <p:cNvSpPr txBox="1">
            <a:spLocks/>
          </p:cNvSpPr>
          <p:nvPr/>
        </p:nvSpPr>
        <p:spPr>
          <a:xfrm>
            <a:off x="301975" y="212055"/>
            <a:ext cx="8384825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sz="2500" kern="0" spc="-5" dirty="0">
                <a:solidFill>
                  <a:srgbClr val="4A45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en-US" sz="2500" kern="0" spc="-25" dirty="0">
                <a:solidFill>
                  <a:srgbClr val="4A45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kern="0" spc="-5" dirty="0">
                <a:solidFill>
                  <a:srgbClr val="4A45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500" kern="0" spc="-25" dirty="0">
                <a:solidFill>
                  <a:srgbClr val="4A45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kern="0" spc="-5" dirty="0">
                <a:solidFill>
                  <a:srgbClr val="4A45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en-US" sz="25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2826" y="844444"/>
            <a:ext cx="218348" cy="1334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" y="284129"/>
            <a:ext cx="91440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pc="-10" dirty="0">
                <a:solidFill>
                  <a:srgbClr val="4A452A"/>
                </a:solidFill>
              </a:rPr>
              <a:t>Deliverables </a:t>
            </a:r>
            <a:endParaRPr spc="-5" dirty="0">
              <a:solidFill>
                <a:srgbClr val="4A452A"/>
              </a:solidFill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45"/>
              </a:lnSpc>
            </a:pPr>
            <a:r>
              <a:rPr spc="-5" dirty="0"/>
              <a:t>Confidential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45"/>
              </a:lnSpc>
            </a:pPr>
            <a:r>
              <a:rPr dirty="0"/>
              <a:t>10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65150" y="1243013"/>
          <a:ext cx="5073650" cy="29479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7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37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b="1" spc="-5" dirty="0">
                          <a:solidFill>
                            <a:srgbClr val="FFFF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Deliverables</a:t>
                      </a:r>
                      <a:endParaRPr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4253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 panose="02080604020202020204" pitchFamily="34" charset="0"/>
                        <a:buChar char="•"/>
                      </a:pPr>
                      <a:r>
                        <a:rPr lang="en-US"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Patch file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 panose="02080604020202020204" pitchFamily="34" charset="0"/>
                        <a:buChar char="•"/>
                      </a:pPr>
                      <a:r>
                        <a:rPr lang="en-US" sz="1800" spc="-5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Result</a:t>
                      </a:r>
                      <a:r>
                        <a:rPr lang="en-US" sz="1800" spc="-5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document</a:t>
                      </a:r>
                    </a:p>
                    <a:p>
                      <a:pPr marL="285750" indent="-285750" algn="l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" panose="02080604020202020204" pitchFamily="34" charset="0"/>
                        <a:buChar char="•"/>
                      </a:pPr>
                      <a:r>
                        <a:rPr lang="en-US" sz="1800" spc="-5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 Manual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635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4"/>
          <p:cNvSpPr txBox="1"/>
          <p:nvPr/>
        </p:nvSpPr>
        <p:spPr>
          <a:xfrm>
            <a:off x="744537" y="5597261"/>
            <a:ext cx="7408863" cy="620683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lang="en-US" sz="16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User Manual: </a:t>
            </a:r>
            <a:r>
              <a:rPr lang="en-US" sz="1600" b="1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Contains </a:t>
            </a:r>
            <a:r>
              <a:rPr lang="en-US" sz="1600" dirty="0"/>
              <a:t>Build procedure with release notes, Setup instructions, Flash Memory Layout of firmware upate</a:t>
            </a:r>
            <a:endParaRPr sz="1600" b="1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825</Words>
  <Application>Microsoft Office PowerPoint</Application>
  <PresentationFormat>On-screen Show (4:3)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Helvetica Neue</vt:lpstr>
      <vt:lpstr>Segoe UI Symbol</vt:lpstr>
      <vt:lpstr>Times New Roman</vt:lpstr>
      <vt:lpstr>Wingdings</vt:lpstr>
      <vt:lpstr>Office Theme</vt:lpstr>
      <vt:lpstr>Business Proposal</vt:lpstr>
      <vt:lpstr>Proposal Revision History</vt:lpstr>
      <vt:lpstr>Contents</vt:lpstr>
      <vt:lpstr>Project Scope</vt:lpstr>
      <vt:lpstr>Why Zumi for this project</vt:lpstr>
      <vt:lpstr>PowerPoint Presentation</vt:lpstr>
      <vt:lpstr>Statement of Works</vt:lpstr>
      <vt:lpstr>Based on the previous slide diagram, the routing will be decided by the DLR/MRP. Below are normal and fault occurance packet flow scenarios  Normal Scenario:  Packet will route as per below sequence:  Master--&gt;Device A --&gt;Device B--&gt;Device C--&gt; Device D --&gt;Master  Fault occurred:  If a cable between Device C and Device D is cut, the packet will flow as the below:  Master --&gt;Device A --&gt;Device B --&gt;Device C Master --&gt;Device D </vt:lpstr>
      <vt:lpstr>Deliverables </vt:lpstr>
      <vt:lpstr>Required from the Customer </vt:lpstr>
      <vt:lpstr>Assumptions &amp; Customer Responsibilities</vt:lpstr>
      <vt:lpstr>Assumptions &amp; Customer Responsibilities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Proposal</dc:title>
  <dc:creator>Hameem</dc:creator>
  <cp:lastModifiedBy>Zaid Noordeen</cp:lastModifiedBy>
  <cp:revision>78</cp:revision>
  <dcterms:created xsi:type="dcterms:W3CDTF">2024-10-16T07:50:32Z</dcterms:created>
  <dcterms:modified xsi:type="dcterms:W3CDTF">2024-10-16T10:26:00Z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KSOProductBuildVer">
    <vt:lpwstr>1033-10.1.0.6757</vt:lpwstr>
  </property>
</Properties>
</file>