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73" r:id="rId4"/>
    <p:sldId id="274" r:id="rId5"/>
    <p:sldId id="276" r:id="rId6"/>
    <p:sldId id="259" r:id="rId7"/>
    <p:sldId id="258" r:id="rId8"/>
    <p:sldId id="260" r:id="rId9"/>
    <p:sldId id="262" r:id="rId10"/>
    <p:sldId id="263" r:id="rId11"/>
    <p:sldId id="264" r:id="rId12"/>
    <p:sldId id="266" r:id="rId13"/>
    <p:sldId id="268" r:id="rId14"/>
    <p:sldId id="269" r:id="rId15"/>
    <p:sldId id="270" r:id="rId16"/>
    <p:sldId id="271"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jpeg"/><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jpeg"/><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jpeg"/><Relationship Id="rId1"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jpeg"/><Relationship Id="rId1" Type="http://schemas.openxmlformats.org/officeDocument/2006/relationships/image" Target="../media/image28.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3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9" Type="http://schemas.openxmlformats.org/officeDocument/2006/relationships/image" Target="../media/image14.jpeg"/><Relationship Id="rId8" Type="http://schemas.openxmlformats.org/officeDocument/2006/relationships/image" Target="../media/image13.jpeg"/><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0" Type="http://schemas.openxmlformats.org/officeDocument/2006/relationships/slideLayout" Target="../slideLayouts/slideLayout4.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jpeg"/><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gradFill>
                  <a:gsLst>
                    <a:gs pos="0">
                      <a:srgbClr val="007BD3"/>
                    </a:gs>
                    <a:gs pos="100000">
                      <a:srgbClr val="034373"/>
                    </a:gs>
                  </a:gsLst>
                  <a:lin scaled="0"/>
                </a:gradFill>
              </a:rPr>
              <a:t> BABY MONITERING DEVICE</a:t>
            </a:r>
            <a:endParaRPr lang="en-US">
              <a:gradFill>
                <a:gsLst>
                  <a:gs pos="0">
                    <a:srgbClr val="007BD3"/>
                  </a:gs>
                  <a:gs pos="100000">
                    <a:srgbClr val="034373"/>
                  </a:gs>
                </a:gsLst>
                <a:lin scaled="0"/>
              </a:gradFill>
            </a:endParaRPr>
          </a:p>
        </p:txBody>
      </p:sp>
      <p:pic>
        <p:nvPicPr>
          <p:cNvPr id="5" name="Content Placeholder 4" descr="WhatsApp Image 2024-08-09 at 10.40.11 PM"/>
          <p:cNvPicPr>
            <a:picLocks noChangeAspect="1"/>
          </p:cNvPicPr>
          <p:nvPr>
            <p:ph idx="1"/>
          </p:nvPr>
        </p:nvPicPr>
        <p:blipFill>
          <a:blip r:embed="rId1"/>
          <a:stretch>
            <a:fillRect/>
          </a:stretch>
        </p:blipFill>
        <p:spPr>
          <a:xfrm>
            <a:off x="3919855" y="1825625"/>
            <a:ext cx="4351655" cy="43516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1325563"/>
          </a:xfrm>
        </p:spPr>
        <p:txBody>
          <a:bodyPr/>
          <a:p>
            <a:r>
              <a:rPr lang="en-US">
                <a:gradFill>
                  <a:gsLst>
                    <a:gs pos="0">
                      <a:srgbClr val="007BD3"/>
                    </a:gs>
                    <a:gs pos="100000">
                      <a:srgbClr val="034373"/>
                    </a:gs>
                  </a:gsLst>
                  <a:lin scaled="0"/>
                </a:gradFill>
              </a:rPr>
              <a:t>ROOM TEMPERATURE SENSOR</a:t>
            </a:r>
            <a:endParaRPr lang="en-US">
              <a:gradFill>
                <a:gsLst>
                  <a:gs pos="0">
                    <a:srgbClr val="007BD3"/>
                  </a:gs>
                  <a:gs pos="100000">
                    <a:srgbClr val="034373"/>
                  </a:gs>
                </a:gsLst>
                <a:lin scaled="0"/>
              </a:gradFill>
            </a:endParaRPr>
          </a:p>
        </p:txBody>
      </p:sp>
      <p:pic>
        <p:nvPicPr>
          <p:cNvPr id="5" name="Content Placeholder 4" descr="WhatsApp Image 2024-08-08 at 7.22.11 AM"/>
          <p:cNvPicPr>
            <a:picLocks noChangeAspect="1"/>
          </p:cNvPicPr>
          <p:nvPr>
            <p:ph sz="half" idx="1"/>
          </p:nvPr>
        </p:nvPicPr>
        <p:blipFill>
          <a:blip r:embed="rId1"/>
          <a:stretch>
            <a:fillRect/>
          </a:stretch>
        </p:blipFill>
        <p:spPr>
          <a:xfrm>
            <a:off x="1576070" y="1325880"/>
            <a:ext cx="2608580" cy="2042795"/>
          </a:xfrm>
          <a:prstGeom prst="rect">
            <a:avLst/>
          </a:prstGeom>
        </p:spPr>
      </p:pic>
      <p:sp>
        <p:nvSpPr>
          <p:cNvPr id="4" name="Content Placeholder 3"/>
          <p:cNvSpPr>
            <a:spLocks noGrp="1"/>
          </p:cNvSpPr>
          <p:nvPr>
            <p:ph sz="half" idx="2"/>
          </p:nvPr>
        </p:nvSpPr>
        <p:spPr>
          <a:xfrm>
            <a:off x="5948680" y="1224915"/>
            <a:ext cx="5181600" cy="4836160"/>
          </a:xfrm>
        </p:spPr>
        <p:txBody>
          <a:bodyPr>
            <a:normAutofit fontScale="70000"/>
          </a:bodyPr>
          <a:p>
            <a:pPr marL="0" indent="0">
              <a:buNone/>
            </a:pPr>
            <a:r>
              <a:rPr lang="en-US" b="1"/>
              <a:t>Continuous Monitoring:</a:t>
            </a:r>
            <a:endParaRPr lang="en-US" b="1"/>
          </a:p>
          <a:p>
            <a:pPr>
              <a:buFont typeface="Wingdings" panose="05000000000000000000" charset="0"/>
              <a:buChar char="Ø"/>
            </a:pPr>
            <a:r>
              <a:rPr lang="en-US"/>
              <a:t>Continuously tracks the room temperature and updates the application.</a:t>
            </a:r>
            <a:endParaRPr lang="en-US"/>
          </a:p>
          <a:p>
            <a:pPr>
              <a:buNone/>
            </a:pPr>
            <a:endParaRPr lang="en-US"/>
          </a:p>
          <a:p>
            <a:pPr marL="0" indent="0">
              <a:buNone/>
            </a:pPr>
            <a:r>
              <a:rPr lang="en-US" b="1"/>
              <a:t>Automatic Fan Control:</a:t>
            </a:r>
            <a:endParaRPr lang="en-US" b="1"/>
          </a:p>
          <a:p>
            <a:pPr>
              <a:buFont typeface="Wingdings" panose="05000000000000000000" charset="0"/>
              <a:buChar char="Ø"/>
            </a:pPr>
            <a:r>
              <a:rPr lang="en-US"/>
              <a:t>Activates the fan automatically if the room temperature rises.</a:t>
            </a:r>
            <a:endParaRPr lang="en-US"/>
          </a:p>
          <a:p>
            <a:pPr>
              <a:buNone/>
            </a:pPr>
            <a:endParaRPr lang="en-US"/>
          </a:p>
          <a:p>
            <a:pPr marL="0" indent="0">
              <a:buNone/>
            </a:pPr>
            <a:r>
              <a:rPr lang="en-US" b="1"/>
              <a:t>Temperature Limit Alert:</a:t>
            </a:r>
            <a:endParaRPr lang="en-US" b="1"/>
          </a:p>
          <a:p>
            <a:pPr>
              <a:buFont typeface="Wingdings" panose="05000000000000000000" charset="0"/>
              <a:buChar char="Ø"/>
            </a:pPr>
            <a:r>
              <a:rPr lang="en-US"/>
              <a:t>If the temperature exceeds the maximum and Minimum limit despite the fan running, the sensor alerts the parents via phone and generates a warning sound.      </a:t>
            </a:r>
            <a:endParaRPr lang="en-US"/>
          </a:p>
        </p:txBody>
      </p:sp>
      <p:pic>
        <p:nvPicPr>
          <p:cNvPr id="6" name="Picture 5" descr="WhatsApp Image 2024-08-08 at 11.23.52 PM"/>
          <p:cNvPicPr>
            <a:picLocks noChangeAspect="1"/>
          </p:cNvPicPr>
          <p:nvPr/>
        </p:nvPicPr>
        <p:blipFill>
          <a:blip r:embed="rId2"/>
          <a:stretch>
            <a:fillRect/>
          </a:stretch>
        </p:blipFill>
        <p:spPr>
          <a:xfrm>
            <a:off x="1116330" y="3475355"/>
            <a:ext cx="3810000" cy="33826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7480" y="73025"/>
            <a:ext cx="10515600" cy="1325563"/>
          </a:xfrm>
        </p:spPr>
        <p:txBody>
          <a:bodyPr/>
          <a:p>
            <a:r>
              <a:rPr lang="en-US">
                <a:gradFill>
                  <a:gsLst>
                    <a:gs pos="0">
                      <a:srgbClr val="007BD3"/>
                    </a:gs>
                    <a:gs pos="100000">
                      <a:srgbClr val="034373"/>
                    </a:gs>
                  </a:gsLst>
                  <a:lin scaled="0"/>
                </a:gradFill>
              </a:rPr>
              <a:t>WEIGHT SENSOR</a:t>
            </a:r>
            <a:endParaRPr lang="en-US">
              <a:gradFill>
                <a:gsLst>
                  <a:gs pos="0">
                    <a:srgbClr val="007BD3"/>
                  </a:gs>
                  <a:gs pos="100000">
                    <a:srgbClr val="034373"/>
                  </a:gs>
                </a:gsLst>
                <a:lin scaled="0"/>
              </a:gradFill>
            </a:endParaRPr>
          </a:p>
        </p:txBody>
      </p:sp>
      <p:pic>
        <p:nvPicPr>
          <p:cNvPr id="5" name="Content Placeholder 4" descr="typical-load-cell-diagram"/>
          <p:cNvPicPr>
            <a:picLocks noChangeAspect="1"/>
          </p:cNvPicPr>
          <p:nvPr>
            <p:ph sz="half" idx="1"/>
          </p:nvPr>
        </p:nvPicPr>
        <p:blipFill>
          <a:blip r:embed="rId1"/>
          <a:stretch>
            <a:fillRect/>
          </a:stretch>
        </p:blipFill>
        <p:spPr>
          <a:xfrm>
            <a:off x="1927225" y="1398905"/>
            <a:ext cx="2382520" cy="1880870"/>
          </a:xfrm>
          <a:prstGeom prst="rect">
            <a:avLst/>
          </a:prstGeom>
        </p:spPr>
      </p:pic>
      <p:sp>
        <p:nvSpPr>
          <p:cNvPr id="12" name="Content Placeholder 11"/>
          <p:cNvSpPr/>
          <p:nvPr>
            <p:ph sz="half" idx="2"/>
          </p:nvPr>
        </p:nvSpPr>
        <p:spPr>
          <a:xfrm>
            <a:off x="5906770" y="1259205"/>
            <a:ext cx="5447030" cy="4560570"/>
          </a:xfrm>
        </p:spPr>
        <p:txBody>
          <a:bodyPr>
            <a:normAutofit fontScale="70000"/>
          </a:bodyPr>
          <a:p>
            <a:pPr marL="0" indent="0">
              <a:buNone/>
            </a:pPr>
            <a:r>
              <a:rPr lang="en-US" b="1"/>
              <a:t>Continuous Monitoring:</a:t>
            </a:r>
            <a:endParaRPr lang="en-US" b="1"/>
          </a:p>
          <a:p>
            <a:pPr>
              <a:buFont typeface="Wingdings" panose="05000000000000000000" charset="0"/>
              <a:buChar char="Ø"/>
            </a:pPr>
            <a:r>
              <a:rPr lang="en-US"/>
              <a:t>Tracks the baby’s weight continuously and updates the application.</a:t>
            </a:r>
            <a:endParaRPr lang="en-US"/>
          </a:p>
          <a:p>
            <a:pPr>
              <a:buNone/>
            </a:pPr>
            <a:endParaRPr lang="en-US"/>
          </a:p>
          <a:p>
            <a:pPr marL="0" indent="0">
              <a:buNone/>
            </a:pPr>
            <a:r>
              <a:rPr lang="en-US" b="1"/>
              <a:t> Daily Weight Tracking:</a:t>
            </a:r>
            <a:endParaRPr lang="en-US" b="1"/>
          </a:p>
          <a:p>
            <a:pPr>
              <a:buFont typeface="Wingdings" panose="05000000000000000000" charset="0"/>
              <a:buChar char="Ø"/>
            </a:pPr>
            <a:r>
              <a:rPr lang="en-US"/>
              <a:t>Records weight data daily to monitor the baby's health and generate a weight graph in the app.</a:t>
            </a:r>
            <a:endParaRPr lang="en-US"/>
          </a:p>
          <a:p>
            <a:endParaRPr lang="en-US"/>
          </a:p>
          <a:p>
            <a:pPr marL="0" indent="0">
              <a:buNone/>
            </a:pPr>
            <a:r>
              <a:rPr lang="en-US" b="1"/>
              <a:t>Movement Detection:</a:t>
            </a:r>
            <a:endParaRPr lang="en-US" b="1"/>
          </a:p>
          <a:p>
            <a:pPr>
              <a:buFont typeface="Wingdings" panose="05000000000000000000" charset="0"/>
              <a:buChar char="Ø"/>
            </a:pPr>
            <a:r>
              <a:rPr lang="en-US"/>
              <a:t>Detects if the baby is moving or stationary.</a:t>
            </a:r>
            <a:endParaRPr lang="en-US"/>
          </a:p>
          <a:p>
            <a:pPr>
              <a:buFont typeface="Wingdings" panose="05000000000000000000" charset="0"/>
              <a:buChar char="Ø"/>
            </a:pPr>
            <a:r>
              <a:rPr lang="en-US"/>
              <a:t> Alerts the parents via phone and generates an alarm if the baby is moving.  </a:t>
            </a:r>
            <a:endParaRPr lang="en-US"/>
          </a:p>
        </p:txBody>
      </p:sp>
      <p:pic>
        <p:nvPicPr>
          <p:cNvPr id="15" name="Picture 14" descr="WhatsApp Image 2024-08-08 at 11.30.38 PM"/>
          <p:cNvPicPr>
            <a:picLocks noChangeAspect="1"/>
          </p:cNvPicPr>
          <p:nvPr/>
        </p:nvPicPr>
        <p:blipFill>
          <a:blip r:embed="rId2"/>
          <a:srcRect l="-1640" t="18446" r="1339" b="4674"/>
          <a:stretch>
            <a:fillRect/>
          </a:stretch>
        </p:blipFill>
        <p:spPr>
          <a:xfrm>
            <a:off x="971550" y="3476625"/>
            <a:ext cx="4234180" cy="29349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007BD3"/>
                    </a:gs>
                    <a:gs pos="100000">
                      <a:srgbClr val="034373"/>
                    </a:gs>
                  </a:gsLst>
                  <a:lin scaled="0"/>
                </a:gradFill>
              </a:rPr>
              <a:t>IOT (Bluetooth, WiFi, or GSM)</a:t>
            </a:r>
            <a:endParaRPr lang="en-US">
              <a:gradFill>
                <a:gsLst>
                  <a:gs pos="0">
                    <a:srgbClr val="007BD3"/>
                  </a:gs>
                  <a:gs pos="100000">
                    <a:srgbClr val="034373"/>
                  </a:gs>
                </a:gsLst>
                <a:lin scaled="0"/>
              </a:gradFill>
            </a:endParaRPr>
          </a:p>
        </p:txBody>
      </p:sp>
      <p:pic>
        <p:nvPicPr>
          <p:cNvPr id="5" name="Content Placeholder 4" descr="8 (27)_1677857081"/>
          <p:cNvPicPr>
            <a:picLocks noChangeAspect="1"/>
          </p:cNvPicPr>
          <p:nvPr>
            <p:ph sz="half" idx="1"/>
          </p:nvPr>
        </p:nvPicPr>
        <p:blipFill>
          <a:blip r:embed="rId1"/>
          <a:stretch>
            <a:fillRect/>
          </a:stretch>
        </p:blipFill>
        <p:spPr>
          <a:xfrm>
            <a:off x="4234180" y="4982210"/>
            <a:ext cx="1577340" cy="1577340"/>
          </a:xfrm>
          <a:prstGeom prst="rect">
            <a:avLst/>
          </a:prstGeom>
        </p:spPr>
      </p:pic>
      <p:sp>
        <p:nvSpPr>
          <p:cNvPr id="4" name="Content Placeholder 3"/>
          <p:cNvSpPr>
            <a:spLocks noGrp="1"/>
          </p:cNvSpPr>
          <p:nvPr>
            <p:ph sz="half" idx="2"/>
          </p:nvPr>
        </p:nvSpPr>
        <p:spPr/>
        <p:txBody>
          <a:bodyPr>
            <a:normAutofit fontScale="70000"/>
          </a:bodyPr>
          <a:p>
            <a:pPr marL="0" indent="0">
              <a:buNone/>
            </a:pPr>
            <a:r>
              <a:rPr lang="en-US" b="1"/>
              <a:t>Data Transmission:</a:t>
            </a:r>
            <a:endParaRPr lang="en-US" b="1"/>
          </a:p>
          <a:p>
            <a:pPr>
              <a:buFont typeface="Wingdings" panose="05000000000000000000" charset="0"/>
              <a:buChar char="Ø"/>
            </a:pPr>
            <a:r>
              <a:rPr lang="en-US"/>
              <a:t> Transmits data from the Baby Smile module to the application using one of the following modules:</a:t>
            </a:r>
            <a:r>
              <a:rPr lang="en-US" b="1"/>
              <a:t>Bluetooth, WiFi, or GSM.</a:t>
            </a:r>
            <a:endParaRPr lang="en-US"/>
          </a:p>
          <a:p>
            <a:pPr marL="0" indent="0">
              <a:buNone/>
            </a:pPr>
            <a:r>
              <a:rPr lang="en-US" b="1"/>
              <a:t>Module Selection:</a:t>
            </a:r>
            <a:endParaRPr lang="en-US" b="1"/>
          </a:p>
          <a:p>
            <a:pPr>
              <a:buFont typeface="Wingdings" panose="05000000000000000000" charset="0"/>
              <a:buChar char="Ø"/>
            </a:pPr>
            <a:r>
              <a:rPr lang="en-US"/>
              <a:t>The module used (Bluetooth, WiFi, or GSM) depends on the specific requirements and availability.</a:t>
            </a:r>
            <a:endParaRPr lang="en-US"/>
          </a:p>
          <a:p>
            <a:pPr>
              <a:buNone/>
            </a:pPr>
            <a:endParaRPr lang="en-US"/>
          </a:p>
          <a:p>
            <a:pPr marL="0" indent="0">
              <a:buNone/>
            </a:pPr>
            <a:r>
              <a:rPr lang="en-US" b="1"/>
              <a:t>IoT Concept:</a:t>
            </a:r>
            <a:endParaRPr lang="en-US" b="1"/>
          </a:p>
          <a:p>
            <a:pPr>
              <a:buFont typeface="Wingdings" panose="05000000000000000000" charset="0"/>
              <a:buChar char="Ø"/>
            </a:pPr>
            <a:r>
              <a:rPr lang="en-US"/>
              <a:t>Implements the IoT concept to enable efficient and reliable data communication.       </a:t>
            </a:r>
            <a:endParaRPr lang="en-US"/>
          </a:p>
        </p:txBody>
      </p:sp>
      <p:pic>
        <p:nvPicPr>
          <p:cNvPr id="6" name="Picture 5" descr="WhatsApp Image 2024-08-08 at 11.55.23 PM"/>
          <p:cNvPicPr>
            <a:picLocks noChangeAspect="1"/>
          </p:cNvPicPr>
          <p:nvPr/>
        </p:nvPicPr>
        <p:blipFill>
          <a:blip r:embed="rId2"/>
          <a:stretch>
            <a:fillRect/>
          </a:stretch>
        </p:blipFill>
        <p:spPr>
          <a:xfrm>
            <a:off x="2295525" y="3101340"/>
            <a:ext cx="1800225" cy="1800225"/>
          </a:xfrm>
          <a:prstGeom prst="rect">
            <a:avLst/>
          </a:prstGeom>
        </p:spPr>
      </p:pic>
      <p:pic>
        <p:nvPicPr>
          <p:cNvPr id="8" name="Picture 7" descr="WhatsApp Image 2024-08-08 at 11.55.23 PM (1)"/>
          <p:cNvPicPr>
            <a:picLocks noChangeAspect="1"/>
          </p:cNvPicPr>
          <p:nvPr/>
        </p:nvPicPr>
        <p:blipFill>
          <a:blip r:embed="rId3"/>
          <a:srcRect l="22646" r="24580" b="583"/>
          <a:stretch>
            <a:fillRect/>
          </a:stretch>
        </p:blipFill>
        <p:spPr>
          <a:xfrm>
            <a:off x="838200" y="1348105"/>
            <a:ext cx="1550670" cy="1753235"/>
          </a:xfrm>
          <a:prstGeom prst="rect">
            <a:avLst/>
          </a:prstGeom>
        </p:spPr>
      </p:pic>
      <p:sp>
        <p:nvSpPr>
          <p:cNvPr id="3" name="Text Box 2"/>
          <p:cNvSpPr txBox="1"/>
          <p:nvPr/>
        </p:nvSpPr>
        <p:spPr>
          <a:xfrm>
            <a:off x="102870" y="2025015"/>
            <a:ext cx="309880" cy="368300"/>
          </a:xfrm>
          <a:prstGeom prst="rect">
            <a:avLst/>
          </a:prstGeom>
          <a:noFill/>
        </p:spPr>
        <p:txBody>
          <a:bodyPr wrap="none" rtlCol="0">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9920" y="122555"/>
            <a:ext cx="10515600" cy="1325563"/>
          </a:xfrm>
        </p:spPr>
        <p:txBody>
          <a:bodyPr/>
          <a:p>
            <a:r>
              <a:rPr lang="en-US">
                <a:gradFill>
                  <a:gsLst>
                    <a:gs pos="0">
                      <a:srgbClr val="007BD3"/>
                    </a:gs>
                    <a:gs pos="100000">
                      <a:srgbClr val="034373"/>
                    </a:gs>
                  </a:gsLst>
                  <a:lin scaled="0"/>
                </a:gradFill>
                <a:sym typeface="+mn-ea"/>
              </a:rPr>
              <a:t>APPLICATION</a:t>
            </a:r>
            <a:endParaRPr lang="en-US">
              <a:gradFill>
                <a:gsLst>
                  <a:gs pos="0">
                    <a:srgbClr val="007BD3"/>
                  </a:gs>
                  <a:gs pos="100000">
                    <a:srgbClr val="034373"/>
                  </a:gs>
                </a:gsLst>
                <a:lin scaled="0"/>
              </a:gradFill>
              <a:sym typeface="+mn-ea"/>
            </a:endParaRPr>
          </a:p>
        </p:txBody>
      </p:sp>
      <p:pic>
        <p:nvPicPr>
          <p:cNvPr id="5" name="Content Placeholder 4" descr="WhatsApp Image 2024-08-09 at 12.06.15 AM"/>
          <p:cNvPicPr>
            <a:picLocks noChangeAspect="1"/>
          </p:cNvPicPr>
          <p:nvPr>
            <p:ph sz="half" idx="1"/>
          </p:nvPr>
        </p:nvPicPr>
        <p:blipFill>
          <a:blip r:embed="rId1"/>
          <a:stretch>
            <a:fillRect/>
          </a:stretch>
        </p:blipFill>
        <p:spPr>
          <a:xfrm>
            <a:off x="1109345" y="3892550"/>
            <a:ext cx="2712720" cy="2712720"/>
          </a:xfrm>
          <a:prstGeom prst="rect">
            <a:avLst/>
          </a:prstGeom>
        </p:spPr>
      </p:pic>
      <p:sp>
        <p:nvSpPr>
          <p:cNvPr id="4" name="Content Placeholder 3"/>
          <p:cNvSpPr>
            <a:spLocks noGrp="1"/>
          </p:cNvSpPr>
          <p:nvPr>
            <p:ph sz="half" idx="2"/>
          </p:nvPr>
        </p:nvSpPr>
        <p:spPr>
          <a:xfrm>
            <a:off x="6172200" y="1363980"/>
            <a:ext cx="5181600" cy="4813300"/>
          </a:xfrm>
        </p:spPr>
        <p:txBody>
          <a:bodyPr>
            <a:normAutofit fontScale="80000"/>
          </a:bodyPr>
          <a:p>
            <a:pPr marL="0" indent="0">
              <a:buNone/>
            </a:pPr>
            <a:r>
              <a:rPr lang="en-US" b="1"/>
              <a:t>Data Monitoring:</a:t>
            </a:r>
            <a:endParaRPr lang="en-US" b="1"/>
          </a:p>
          <a:p>
            <a:pPr>
              <a:buFont typeface="Wingdings" panose="05000000000000000000" charset="0"/>
              <a:buChar char="Ø"/>
            </a:pPr>
            <a:r>
              <a:rPr lang="en-US"/>
              <a:t> Monitors and displays all data received from the Baby Smile module.</a:t>
            </a:r>
            <a:endParaRPr lang="en-US"/>
          </a:p>
          <a:p>
            <a:pPr>
              <a:buNone/>
            </a:pPr>
            <a:endParaRPr lang="en-US"/>
          </a:p>
          <a:p>
            <a:pPr marL="0" indent="0">
              <a:buNone/>
            </a:pPr>
            <a:r>
              <a:rPr lang="en-US" b="1"/>
              <a:t>Parental Controls:</a:t>
            </a:r>
            <a:endParaRPr lang="en-US" b="1"/>
          </a:p>
          <a:p>
            <a:pPr>
              <a:buFont typeface="Wingdings" panose="05000000000000000000" charset="0"/>
              <a:buChar char="Ø"/>
            </a:pPr>
            <a:r>
              <a:rPr lang="en-US"/>
              <a:t>Enables parents to manually control the fan speed.</a:t>
            </a:r>
            <a:endParaRPr lang="en-US"/>
          </a:p>
          <a:p>
            <a:pPr>
              <a:buFont typeface="Wingdings" panose="05000000000000000000" charset="0"/>
              <a:buChar char="Ø"/>
            </a:pPr>
            <a:r>
              <a:rPr lang="en-US"/>
              <a:t>Allows parents to play music for the baby.</a:t>
            </a:r>
            <a:endParaRPr lang="en-US"/>
          </a:p>
          <a:p>
            <a:pPr>
              <a:buNone/>
            </a:pPr>
            <a:endParaRPr lang="en-US"/>
          </a:p>
          <a:p>
            <a:pPr marL="0" indent="0">
              <a:buNone/>
            </a:pPr>
            <a:r>
              <a:rPr lang="en-US" b="1"/>
              <a:t>Live Interaction:</a:t>
            </a:r>
            <a:endParaRPr lang="en-US" b="1"/>
          </a:p>
          <a:p>
            <a:pPr>
              <a:buFont typeface="Wingdings" panose="05000000000000000000" charset="0"/>
              <a:buChar char="Ø"/>
            </a:pPr>
            <a:r>
              <a:rPr lang="en-US"/>
              <a:t>Facilitates live conversations with the baby through the app.     </a:t>
            </a:r>
            <a:endParaRPr lang="en-US"/>
          </a:p>
        </p:txBody>
      </p:sp>
      <p:pic>
        <p:nvPicPr>
          <p:cNvPr id="6" name="Picture 5" descr="WhatsApp Image 2024-08-09 at 12.09.49 AM"/>
          <p:cNvPicPr>
            <a:picLocks noChangeAspect="1"/>
          </p:cNvPicPr>
          <p:nvPr/>
        </p:nvPicPr>
        <p:blipFill>
          <a:blip r:embed="rId2"/>
          <a:srcRect l="22213" t="22537" r="22565" b="40741"/>
          <a:stretch>
            <a:fillRect/>
          </a:stretch>
        </p:blipFill>
        <p:spPr>
          <a:xfrm>
            <a:off x="838200" y="1235075"/>
            <a:ext cx="3787140" cy="25184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007BD3"/>
                    </a:gs>
                    <a:gs pos="100000">
                      <a:srgbClr val="034373"/>
                    </a:gs>
                  </a:gsLst>
                  <a:lin scaled="0"/>
                </a:gradFill>
              </a:rPr>
              <a:t>CAMERA</a:t>
            </a:r>
            <a:endParaRPr lang="en-US">
              <a:gradFill>
                <a:gsLst>
                  <a:gs pos="0">
                    <a:srgbClr val="007BD3"/>
                  </a:gs>
                  <a:gs pos="100000">
                    <a:srgbClr val="034373"/>
                  </a:gs>
                </a:gsLst>
                <a:lin scaled="0"/>
              </a:gradFill>
            </a:endParaRPr>
          </a:p>
        </p:txBody>
      </p:sp>
      <p:sp>
        <p:nvSpPr>
          <p:cNvPr id="4" name="Content Placeholder 3"/>
          <p:cNvSpPr>
            <a:spLocks noGrp="1"/>
          </p:cNvSpPr>
          <p:nvPr>
            <p:ph sz="half" idx="2"/>
          </p:nvPr>
        </p:nvSpPr>
        <p:spPr/>
        <p:txBody>
          <a:bodyPr>
            <a:normAutofit fontScale="90000" lnSpcReduction="20000"/>
          </a:bodyPr>
          <a:p>
            <a:pPr marL="0" indent="0">
              <a:buNone/>
            </a:pPr>
            <a:r>
              <a:rPr lang="en-US" b="1"/>
              <a:t>DataSaving:</a:t>
            </a:r>
            <a:endParaRPr lang="en-US" b="1"/>
          </a:p>
          <a:p>
            <a:pPr>
              <a:buFont typeface="Wingdings" panose="05000000000000000000" charset="0"/>
              <a:buChar char="Ø"/>
            </a:pPr>
            <a:r>
              <a:rPr lang="en-US"/>
              <a:t>Some memorable moments video data save memory (eg:baby first pronunciation word videochip stored in memory) </a:t>
            </a:r>
            <a:endParaRPr lang="en-US"/>
          </a:p>
          <a:p>
            <a:pPr>
              <a:buNone/>
            </a:pPr>
            <a:r>
              <a:rPr lang="en-US" b="1"/>
              <a:t>Parent Live Interaction:</a:t>
            </a:r>
            <a:endParaRPr lang="en-US" b="1"/>
          </a:p>
          <a:p>
            <a:pPr>
              <a:buFont typeface="Wingdings" panose="05000000000000000000" charset="0"/>
              <a:buChar char="Ø"/>
            </a:pPr>
            <a:r>
              <a:rPr lang="en-US"/>
              <a:t>Cameras in baby monitors allow parents to watch live footage of their baby in real-time. This enables them to check on their baby's activities, sleeping patterns, and general well-being from another room or even remotely via a smartphone app.</a:t>
            </a:r>
            <a:endParaRPr lang="en-US"/>
          </a:p>
        </p:txBody>
      </p:sp>
      <p:pic>
        <p:nvPicPr>
          <p:cNvPr id="7" name="Content Placeholder 6" descr="WhatsApp Image 2024-08-08 at 6.25.01 AM"/>
          <p:cNvPicPr>
            <a:picLocks noChangeAspect="1"/>
          </p:cNvPicPr>
          <p:nvPr>
            <p:ph sz="half" idx="1"/>
          </p:nvPr>
        </p:nvPicPr>
        <p:blipFill>
          <a:blip r:embed="rId1"/>
          <a:stretch>
            <a:fillRect/>
          </a:stretch>
        </p:blipFill>
        <p:spPr>
          <a:xfrm>
            <a:off x="1293495" y="1467485"/>
            <a:ext cx="2461895" cy="2461895"/>
          </a:xfrm>
          <a:prstGeom prst="rect">
            <a:avLst/>
          </a:prstGeom>
        </p:spPr>
      </p:pic>
      <p:pic>
        <p:nvPicPr>
          <p:cNvPr id="8" name="Picture 7" descr="pixlr-image-generator-1b8f20c1-1f65-41ba-98f2-bc34d4ae8baf"/>
          <p:cNvPicPr>
            <a:picLocks noChangeAspect="1"/>
          </p:cNvPicPr>
          <p:nvPr/>
        </p:nvPicPr>
        <p:blipFill>
          <a:blip r:embed="rId2"/>
          <a:stretch>
            <a:fillRect/>
          </a:stretch>
        </p:blipFill>
        <p:spPr>
          <a:xfrm>
            <a:off x="1293495" y="4246880"/>
            <a:ext cx="2378710" cy="2378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007BD3"/>
                    </a:gs>
                    <a:gs pos="100000">
                      <a:srgbClr val="034373"/>
                    </a:gs>
                  </a:gsLst>
                  <a:lin scaled="0"/>
                </a:gradFill>
              </a:rPr>
              <a:t> </a:t>
            </a:r>
            <a:endParaRPr lang="en-US">
              <a:gradFill>
                <a:gsLst>
                  <a:gs pos="0">
                    <a:srgbClr val="007BD3"/>
                  </a:gs>
                  <a:gs pos="100000">
                    <a:srgbClr val="034373"/>
                  </a:gs>
                </a:gsLst>
                <a:lin scaled="0"/>
              </a:gradFill>
            </a:endParaRPr>
          </a:p>
        </p:txBody>
      </p:sp>
      <p:sp>
        <p:nvSpPr>
          <p:cNvPr id="14" name="Text Placeholder 13"/>
          <p:cNvSpPr>
            <a:spLocks noGrp="1"/>
          </p:cNvSpPr>
          <p:nvPr>
            <p:ph type="body" idx="1"/>
          </p:nvPr>
        </p:nvSpPr>
        <p:spPr>
          <a:xfrm>
            <a:off x="455613" y="364808"/>
            <a:ext cx="5157787" cy="823912"/>
          </a:xfrm>
        </p:spPr>
        <p:txBody>
          <a:bodyPr>
            <a:noAutofit/>
          </a:bodyPr>
          <a:p>
            <a:r>
              <a:rPr lang="en-US" sz="4400">
                <a:gradFill>
                  <a:gsLst>
                    <a:gs pos="0">
                      <a:srgbClr val="007BD3"/>
                    </a:gs>
                    <a:gs pos="100000">
                      <a:srgbClr val="034373"/>
                    </a:gs>
                  </a:gsLst>
                  <a:lin scaled="0"/>
                </a:gradFill>
                <a:sym typeface="+mn-ea"/>
              </a:rPr>
              <a:t>WITH CAMERA</a:t>
            </a:r>
            <a:endParaRPr lang="en-US" sz="4400">
              <a:gradFill>
                <a:gsLst>
                  <a:gs pos="0">
                    <a:srgbClr val="007BD3"/>
                  </a:gs>
                  <a:gs pos="100000">
                    <a:srgbClr val="034373"/>
                  </a:gs>
                </a:gsLst>
                <a:lin scaled="0"/>
              </a:gradFill>
              <a:sym typeface="+mn-ea"/>
            </a:endParaRPr>
          </a:p>
        </p:txBody>
      </p:sp>
      <p:sp>
        <p:nvSpPr>
          <p:cNvPr id="15" name="Text Placeholder 14"/>
          <p:cNvSpPr>
            <a:spLocks noGrp="1"/>
          </p:cNvSpPr>
          <p:nvPr>
            <p:ph type="body" sz="quarter" idx="3"/>
          </p:nvPr>
        </p:nvSpPr>
        <p:spPr>
          <a:xfrm>
            <a:off x="5511800" y="2438083"/>
            <a:ext cx="5183188" cy="823912"/>
          </a:xfrm>
        </p:spPr>
        <p:txBody>
          <a:bodyPr>
            <a:normAutofit fontScale="25000"/>
          </a:bodyPr>
          <a:p>
            <a:r>
              <a:rPr lang="en-US" sz="16000">
                <a:gradFill>
                  <a:gsLst>
                    <a:gs pos="0">
                      <a:srgbClr val="007BD3"/>
                    </a:gs>
                    <a:gs pos="100000">
                      <a:srgbClr val="034373"/>
                    </a:gs>
                  </a:gsLst>
                  <a:lin scaled="0"/>
                </a:gradFill>
              </a:rPr>
              <a:t> </a:t>
            </a:r>
            <a:endParaRPr lang="en-US" sz="16000">
              <a:gradFill>
                <a:gsLst>
                  <a:gs pos="0">
                    <a:srgbClr val="007BD3"/>
                  </a:gs>
                  <a:gs pos="100000">
                    <a:srgbClr val="034373"/>
                  </a:gs>
                </a:gsLst>
                <a:lin scaled="0"/>
              </a:gradFill>
            </a:endParaRPr>
          </a:p>
        </p:txBody>
      </p:sp>
      <p:pic>
        <p:nvPicPr>
          <p:cNvPr id="11" name="Content Placeholder 10" descr="WhatsApp Image 2024-08-10 at 5.39.15 AM (1)"/>
          <p:cNvPicPr>
            <a:picLocks noChangeAspect="1"/>
          </p:cNvPicPr>
          <p:nvPr>
            <p:ph sz="half" idx="2"/>
          </p:nvPr>
        </p:nvPicPr>
        <p:blipFill>
          <a:blip r:embed="rId1"/>
          <a:stretch>
            <a:fillRect/>
          </a:stretch>
        </p:blipFill>
        <p:spPr>
          <a:xfrm>
            <a:off x="1160780" y="1438275"/>
            <a:ext cx="2767330" cy="3684905"/>
          </a:xfrm>
          <a:prstGeom prst="rect">
            <a:avLst/>
          </a:prstGeom>
        </p:spPr>
      </p:pic>
      <p:pic>
        <p:nvPicPr>
          <p:cNvPr id="13" name="Content Placeholder 12" descr="WhatsApp Image 2024-08-10 at 5.39.16 AM"/>
          <p:cNvPicPr>
            <a:picLocks noChangeAspect="1"/>
          </p:cNvPicPr>
          <p:nvPr>
            <p:ph sz="quarter" idx="4"/>
          </p:nvPr>
        </p:nvPicPr>
        <p:blipFill>
          <a:blip r:embed="rId2"/>
          <a:stretch>
            <a:fillRect/>
          </a:stretch>
        </p:blipFill>
        <p:spPr>
          <a:xfrm>
            <a:off x="6643370" y="1438275"/>
            <a:ext cx="3882390" cy="2466340"/>
          </a:xfrm>
          <a:prstGeom prst="rect">
            <a:avLst/>
          </a:prstGeom>
        </p:spPr>
      </p:pic>
      <p:sp>
        <p:nvSpPr>
          <p:cNvPr id="16" name="Text Box 15"/>
          <p:cNvSpPr txBox="1"/>
          <p:nvPr/>
        </p:nvSpPr>
        <p:spPr>
          <a:xfrm>
            <a:off x="5227320" y="386080"/>
            <a:ext cx="5298440" cy="1445260"/>
          </a:xfrm>
          <a:prstGeom prst="rect">
            <a:avLst/>
          </a:prstGeom>
          <a:noFill/>
        </p:spPr>
        <p:txBody>
          <a:bodyPr wrap="square" rtlCol="0">
            <a:spAutoFit/>
          </a:bodyPr>
          <a:p>
            <a:pPr algn="l"/>
            <a:r>
              <a:rPr lang="en-US" sz="4400" b="1">
                <a:gradFill>
                  <a:gsLst>
                    <a:gs pos="0">
                      <a:srgbClr val="007BD3"/>
                    </a:gs>
                    <a:gs pos="100000">
                      <a:srgbClr val="034373"/>
                    </a:gs>
                  </a:gsLst>
                  <a:lin scaled="0"/>
                </a:gradFill>
                <a:sym typeface="+mn-ea"/>
              </a:rPr>
              <a:t>    WITHOUT CAMERA</a:t>
            </a:r>
            <a:endParaRPr lang="en-US" sz="4400" b="1">
              <a:gradFill>
                <a:gsLst>
                  <a:gs pos="0">
                    <a:srgbClr val="007BD3"/>
                  </a:gs>
                  <a:gs pos="100000">
                    <a:srgbClr val="034373"/>
                  </a:gs>
                </a:gsLst>
                <a:lin scaled="0"/>
              </a:gradFill>
              <a:sym typeface="+mn-ea"/>
            </a:endParaRPr>
          </a:p>
          <a:p>
            <a:endParaRPr lang="en-US" sz="4400" b="1">
              <a:gradFill>
                <a:gsLst>
                  <a:gs pos="0">
                    <a:srgbClr val="007BD3"/>
                  </a:gs>
                  <a:gs pos="100000">
                    <a:srgbClr val="034373"/>
                  </a:gs>
                </a:gsLst>
                <a:lin scaled="0"/>
              </a:gradFill>
              <a:sym typeface="+mn-ea"/>
            </a:endParaRPr>
          </a:p>
        </p:txBody>
      </p:sp>
      <p:pic>
        <p:nvPicPr>
          <p:cNvPr id="17" name="Picture 16" descr="WhatsApp Image 2024-08-10 at 5.39.15 AM"/>
          <p:cNvPicPr>
            <a:picLocks noChangeAspect="1"/>
          </p:cNvPicPr>
          <p:nvPr/>
        </p:nvPicPr>
        <p:blipFill>
          <a:blip r:embed="rId3"/>
          <a:stretch>
            <a:fillRect/>
          </a:stretch>
        </p:blipFill>
        <p:spPr>
          <a:xfrm>
            <a:off x="7130415" y="4112895"/>
            <a:ext cx="3009900" cy="25806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6365" y="638175"/>
            <a:ext cx="9371965" cy="1024890"/>
          </a:xfrm>
        </p:spPr>
        <p:txBody>
          <a:bodyPr>
            <a:noAutofit/>
          </a:bodyPr>
          <a:p>
            <a:r>
              <a:rPr lang="en-US" sz="2800">
                <a:gradFill>
                  <a:gsLst>
                    <a:gs pos="0">
                      <a:srgbClr val="007BD3"/>
                    </a:gs>
                    <a:gs pos="100000">
                      <a:srgbClr val="034373"/>
                    </a:gs>
                  </a:gsLst>
                  <a:lin scaled="0"/>
                </a:gradFill>
              </a:rPr>
              <a:t>DIFFENENTS :</a:t>
            </a:r>
            <a:endParaRPr lang="en-US" sz="2800" b="1">
              <a:solidFill>
                <a:schemeClr val="accent6"/>
              </a:solidFill>
            </a:endParaRPr>
          </a:p>
        </p:txBody>
      </p:sp>
      <p:sp>
        <p:nvSpPr>
          <p:cNvPr id="3" name="Content Placeholder 2"/>
          <p:cNvSpPr>
            <a:spLocks noGrp="1"/>
          </p:cNvSpPr>
          <p:nvPr>
            <p:ph sz="half" idx="1"/>
          </p:nvPr>
        </p:nvSpPr>
        <p:spPr>
          <a:xfrm>
            <a:off x="808355" y="1825625"/>
            <a:ext cx="5181600" cy="4351338"/>
          </a:xfrm>
        </p:spPr>
        <p:txBody>
          <a:bodyPr/>
          <a:p>
            <a:pPr>
              <a:buFont typeface="Wingdings" panose="05000000000000000000" charset="0"/>
              <a:buChar char="Ø"/>
            </a:pPr>
            <a:endParaRPr lang="en-US"/>
          </a:p>
          <a:p>
            <a:pPr>
              <a:buFont typeface="Wingdings" panose="05000000000000000000" charset="0"/>
              <a:buChar char="Ø"/>
            </a:pPr>
            <a:endParaRPr lang="en-US"/>
          </a:p>
        </p:txBody>
      </p:sp>
      <p:sp>
        <p:nvSpPr>
          <p:cNvPr id="4" name="Content Placeholder 3"/>
          <p:cNvSpPr>
            <a:spLocks noGrp="1"/>
          </p:cNvSpPr>
          <p:nvPr>
            <p:ph sz="half" idx="2"/>
          </p:nvPr>
        </p:nvSpPr>
        <p:spPr/>
        <p:txBody>
          <a:bodyPr/>
          <a:p>
            <a:pPr>
              <a:buFont typeface="Wingdings" panose="05000000000000000000" charset="0"/>
              <a:buChar char="Ø"/>
            </a:pPr>
            <a:endParaRPr lang="en-US"/>
          </a:p>
          <a:p>
            <a:pPr>
              <a:buFont typeface="Wingdings" panose="05000000000000000000" charset="0"/>
              <a:buChar char="Ø"/>
            </a:pPr>
            <a:endParaRPr lang="en-US"/>
          </a:p>
          <a:p>
            <a:pPr>
              <a:buFont typeface="Wingdings" panose="05000000000000000000" charset="0"/>
              <a:buChar char="Ø"/>
            </a:pPr>
            <a:endParaRPr lang="en-US"/>
          </a:p>
        </p:txBody>
      </p:sp>
      <p:graphicFrame>
        <p:nvGraphicFramePr>
          <p:cNvPr id="7" name="Table 6"/>
          <p:cNvGraphicFramePr/>
          <p:nvPr/>
        </p:nvGraphicFramePr>
        <p:xfrm>
          <a:off x="1798955" y="1736090"/>
          <a:ext cx="8533130" cy="4187190"/>
        </p:xfrm>
        <a:graphic>
          <a:graphicData uri="http://schemas.openxmlformats.org/drawingml/2006/table">
            <a:tbl>
              <a:tblPr firstRow="1" bandRow="1">
                <a:tableStyleId>{5C22544A-7EE6-4342-B048-85BDC9FD1C3A}</a:tableStyleId>
              </a:tblPr>
              <a:tblGrid>
                <a:gridCol w="4266565"/>
                <a:gridCol w="4266565"/>
              </a:tblGrid>
              <a:tr h="598170">
                <a:tc>
                  <a:txBody>
                    <a:bodyPr/>
                    <a:p>
                      <a:pPr>
                        <a:buNone/>
                      </a:pPr>
                      <a:r>
                        <a:rPr lang="en-US" sz="1800">
                          <a:gradFill>
                            <a:gsLst>
                              <a:gs pos="0">
                                <a:srgbClr val="007BD3"/>
                              </a:gs>
                              <a:gs pos="100000">
                                <a:srgbClr val="034373"/>
                              </a:gs>
                            </a:gsLst>
                            <a:lin scaled="0"/>
                          </a:gradFill>
                          <a:sym typeface="+mn-ea"/>
                        </a:rPr>
                        <a:t> </a:t>
                      </a:r>
                      <a:r>
                        <a:rPr lang="en-US" sz="1800">
                          <a:solidFill>
                            <a:srgbClr val="7030A0"/>
                          </a:solidFill>
                          <a:sym typeface="+mn-ea"/>
                        </a:rPr>
                        <a:t>WITH</a:t>
                      </a:r>
                      <a:r>
                        <a:rPr lang="en-US" sz="1800">
                          <a:solidFill>
                            <a:srgbClr val="7030A0"/>
                          </a:solidFill>
                          <a:sym typeface="+mn-ea"/>
                        </a:rPr>
                        <a:t>CAMERA</a:t>
                      </a:r>
                      <a:r>
                        <a:rPr lang="en-US" sz="1800">
                          <a:gradFill>
                            <a:gsLst>
                              <a:gs pos="0">
                                <a:srgbClr val="007BD3"/>
                              </a:gs>
                              <a:gs pos="100000">
                                <a:srgbClr val="034373"/>
                              </a:gs>
                            </a:gsLst>
                            <a:lin scaled="0"/>
                          </a:gradFill>
                          <a:sym typeface="+mn-ea"/>
                        </a:rPr>
                        <a:t> </a:t>
                      </a:r>
                      <a:endParaRPr lang="en-US"/>
                    </a:p>
                  </a:txBody>
                  <a:tcPr/>
                </a:tc>
                <a:tc>
                  <a:txBody>
                    <a:bodyPr/>
                    <a:p>
                      <a:pPr>
                        <a:buNone/>
                      </a:pPr>
                      <a:r>
                        <a:rPr lang="en-US" sz="1800">
                          <a:gradFill>
                            <a:gsLst>
                              <a:gs pos="0">
                                <a:srgbClr val="E30000"/>
                              </a:gs>
                              <a:gs pos="100000">
                                <a:srgbClr val="760303"/>
                              </a:gs>
                            </a:gsLst>
                            <a:lin scaled="0"/>
                          </a:gradFill>
                          <a:sym typeface="+mn-ea"/>
                        </a:rPr>
                        <a:t>WITHOUT CAMERA</a:t>
                      </a:r>
                      <a:endParaRPr lang="en-US" sz="1800" b="1">
                        <a:gradFill>
                          <a:gsLst>
                            <a:gs pos="0">
                              <a:srgbClr val="E30000"/>
                            </a:gs>
                            <a:gs pos="100000">
                              <a:srgbClr val="760303"/>
                            </a:gs>
                          </a:gsLst>
                          <a:lin scaled="0"/>
                        </a:gradFill>
                      </a:endParaRPr>
                    </a:p>
                    <a:p>
                      <a:pPr>
                        <a:buNone/>
                      </a:pPr>
                      <a:endParaRPr lang="en-US" sz="1800" b="1">
                        <a:gradFill>
                          <a:gsLst>
                            <a:gs pos="0">
                              <a:srgbClr val="E30000"/>
                            </a:gs>
                            <a:gs pos="100000">
                              <a:srgbClr val="760303"/>
                            </a:gs>
                          </a:gsLst>
                          <a:lin scaled="0"/>
                        </a:gradFill>
                      </a:endParaRPr>
                    </a:p>
                  </a:txBody>
                  <a:tcPr/>
                </a:tc>
              </a:tr>
              <a:tr h="598170">
                <a:tc>
                  <a:txBody>
                    <a:bodyPr/>
                    <a:p>
                      <a:pPr>
                        <a:buNone/>
                      </a:pPr>
                      <a:r>
                        <a:rPr lang="en-US" sz="1800">
                          <a:sym typeface="+mn-ea"/>
                        </a:rPr>
                        <a:t>Monitoring Baby Always for Image processing.</a:t>
                      </a:r>
                      <a:endParaRPr lang="en-US"/>
                    </a:p>
                  </a:txBody>
                  <a:tcPr/>
                </a:tc>
                <a:tc>
                  <a:txBody>
                    <a:bodyPr/>
                    <a:p>
                      <a:pPr>
                        <a:buNone/>
                      </a:pPr>
                      <a:r>
                        <a:rPr lang="en-US" sz="1800">
                          <a:sym typeface="+mn-ea"/>
                        </a:rPr>
                        <a:t>Check movement to predict the baby.</a:t>
                      </a:r>
                      <a:endParaRPr lang="en-US" sz="1800"/>
                    </a:p>
                    <a:p>
                      <a:pPr>
                        <a:buNone/>
                      </a:pPr>
                      <a:endParaRPr lang="en-US"/>
                    </a:p>
                  </a:txBody>
                  <a:tcPr/>
                </a:tc>
              </a:tr>
              <a:tr h="598170">
                <a:tc>
                  <a:txBody>
                    <a:bodyPr/>
                    <a:p>
                      <a:pPr>
                        <a:buNone/>
                      </a:pPr>
                      <a:r>
                        <a:rPr lang="en-US" sz="1800">
                          <a:sym typeface="+mn-ea"/>
                        </a:rPr>
                        <a:t>Weight not calculated.</a:t>
                      </a:r>
                      <a:endParaRPr lang="en-US" sz="1800"/>
                    </a:p>
                    <a:p>
                      <a:pPr>
                        <a:buNone/>
                      </a:pPr>
                      <a:endParaRPr lang="en-US"/>
                    </a:p>
                  </a:txBody>
                  <a:tcPr/>
                </a:tc>
                <a:tc>
                  <a:txBody>
                    <a:bodyPr/>
                    <a:p>
                      <a:pPr>
                        <a:buNone/>
                      </a:pPr>
                      <a:r>
                        <a:rPr lang="en-US" sz="1800">
                          <a:sym typeface="+mn-ea"/>
                        </a:rPr>
                        <a:t>Weight calculated</a:t>
                      </a:r>
                      <a:endParaRPr lang="en-US"/>
                    </a:p>
                  </a:txBody>
                  <a:tcPr/>
                </a:tc>
              </a:tr>
              <a:tr h="598170">
                <a:tc>
                  <a:txBody>
                    <a:bodyPr/>
                    <a:p>
                      <a:pPr>
                        <a:buNone/>
                      </a:pPr>
                      <a:r>
                        <a:rPr lang="en-US" sz="1800">
                          <a:sym typeface="+mn-ea"/>
                        </a:rPr>
                        <a:t>Heating not created. because all sensors are fixed in the module.</a:t>
                      </a:r>
                      <a:endParaRPr lang="en-US" sz="1800"/>
                    </a:p>
                    <a:p>
                      <a:pPr>
                        <a:buNone/>
                      </a:pPr>
                      <a:endParaRPr lang="en-US"/>
                    </a:p>
                  </a:txBody>
                  <a:tcPr/>
                </a:tc>
                <a:tc>
                  <a:txBody>
                    <a:bodyPr/>
                    <a:p>
                      <a:pPr>
                        <a:buNone/>
                      </a:pPr>
                      <a:r>
                        <a:rPr lang="en-US" sz="1800">
                          <a:sym typeface="+mn-ea"/>
                        </a:rPr>
                        <a:t>Sensors are fixed on the mat. so heating is possible.</a:t>
                      </a:r>
                      <a:endParaRPr lang="en-US"/>
                    </a:p>
                  </a:txBody>
                  <a:tcPr/>
                </a:tc>
              </a:tr>
              <a:tr h="598170">
                <a:tc>
                  <a:txBody>
                    <a:bodyPr/>
                    <a:p>
                      <a:pPr>
                        <a:buNone/>
                      </a:pPr>
                      <a:r>
                        <a:rPr lang="en-US" sz="1800">
                          <a:sym typeface="+mn-ea"/>
                        </a:rPr>
                        <a:t>No need for cleaning.</a:t>
                      </a:r>
                      <a:endParaRPr lang="en-US" sz="1800"/>
                    </a:p>
                    <a:p>
                      <a:pPr>
                        <a:buNone/>
                      </a:pPr>
                      <a:endParaRPr lang="en-US"/>
                    </a:p>
                  </a:txBody>
                  <a:tcPr/>
                </a:tc>
                <a:tc>
                  <a:txBody>
                    <a:bodyPr/>
                    <a:p>
                      <a:pPr>
                        <a:buNone/>
                      </a:pPr>
                      <a:r>
                        <a:rPr lang="en-US" sz="1800">
                          <a:sym typeface="+mn-ea"/>
                        </a:rPr>
                        <a:t>Need Proper cleaning for gems production.</a:t>
                      </a:r>
                      <a:endParaRPr lang="en-US" sz="1800"/>
                    </a:p>
                    <a:p>
                      <a:pPr>
                        <a:buNone/>
                      </a:pPr>
                      <a:endParaRPr lang="en-US"/>
                    </a:p>
                  </a:txBody>
                  <a:tcPr/>
                </a:tc>
              </a:tr>
              <a:tr h="598170">
                <a:tc>
                  <a:txBody>
                    <a:bodyPr/>
                    <a:p>
                      <a:pPr>
                        <a:buNone/>
                      </a:pPr>
                      <a:r>
                        <a:rPr lang="en-US" sz="1800">
                          <a:sym typeface="+mn-ea"/>
                        </a:rPr>
                        <a:t>Visual Conformation.</a:t>
                      </a:r>
                      <a:endParaRPr lang="en-US" sz="1800"/>
                    </a:p>
                    <a:p>
                      <a:pPr>
                        <a:buNone/>
                      </a:pPr>
                      <a:endParaRPr lang="en-US"/>
                    </a:p>
                  </a:txBody>
                  <a:tcPr/>
                </a:tc>
                <a:tc>
                  <a:txBody>
                    <a:bodyPr/>
                    <a:p>
                      <a:pPr>
                        <a:buNone/>
                      </a:pPr>
                      <a:r>
                        <a:rPr lang="en-US" sz="1800">
                          <a:sym typeface="+mn-ea"/>
                        </a:rPr>
                        <a:t>Without Visual conformation.</a:t>
                      </a:r>
                      <a:endParaRPr lang="en-US" sz="1800"/>
                    </a:p>
                    <a:p>
                      <a:pPr>
                        <a:buNone/>
                      </a:pPr>
                      <a:endParaRPr lang="en-US"/>
                    </a:p>
                  </a:txBody>
                  <a:tcPr/>
                </a:tc>
              </a:tr>
              <a:tr h="598170">
                <a:tc>
                  <a:txBody>
                    <a:bodyPr/>
                    <a:p>
                      <a:pPr>
                        <a:buNone/>
                      </a:pPr>
                      <a:r>
                        <a:rPr lang="en-US" sz="1800">
                          <a:sym typeface="+mn-ea"/>
                        </a:rPr>
                        <a:t>Provide a Richer Interactive monitor.</a:t>
                      </a:r>
                      <a:endParaRPr lang="en-US" sz="1800"/>
                    </a:p>
                    <a:p>
                      <a:pPr>
                        <a:buNone/>
                      </a:pPr>
                      <a:endParaRPr lang="en-US"/>
                    </a:p>
                  </a:txBody>
                  <a:tcPr/>
                </a:tc>
                <a:tc>
                  <a:txBody>
                    <a:bodyPr/>
                    <a:p>
                      <a:pPr>
                        <a:buNone/>
                      </a:pPr>
                      <a:r>
                        <a:rPr lang="en-US" sz="1800">
                          <a:sym typeface="+mn-ea"/>
                        </a:rPr>
                        <a:t>Privacy and Simplicity.</a:t>
                      </a:r>
                      <a:endParaRPr lang="en-US" sz="1800"/>
                    </a:p>
                    <a:p>
                      <a:pPr>
                        <a:buNone/>
                      </a:pP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2940050"/>
            <a:ext cx="10515600" cy="1325563"/>
          </a:xfrm>
        </p:spPr>
        <p:txBody>
          <a:bodyPr/>
          <a:p>
            <a:pPr algn="ctr"/>
            <a:r>
              <a:rPr lang="en-US">
                <a:gradFill>
                  <a:gsLst>
                    <a:gs pos="0">
                      <a:srgbClr val="007BD3"/>
                    </a:gs>
                    <a:gs pos="100000">
                      <a:srgbClr val="034373"/>
                    </a:gs>
                  </a:gsLst>
                  <a:lin scaled="0"/>
                </a:gradFill>
              </a:rPr>
              <a:t>THANK YOU</a:t>
            </a:r>
            <a:endParaRPr lang="en-US">
              <a:gradFill>
                <a:gsLst>
                  <a:gs pos="0">
                    <a:srgbClr val="007BD3"/>
                  </a:gs>
                  <a:gs pos="100000">
                    <a:srgbClr val="034373"/>
                  </a:gs>
                </a:gsLst>
                <a:lin scaled="0"/>
              </a:gra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itle 11"/>
          <p:cNvSpPr>
            <a:spLocks noGrp="1"/>
          </p:cNvSpPr>
          <p:nvPr>
            <p:ph type="title"/>
          </p:nvPr>
        </p:nvSpPr>
        <p:spPr>
          <a:xfrm>
            <a:off x="838200" y="456565"/>
            <a:ext cx="10515600" cy="981075"/>
          </a:xfrm>
        </p:spPr>
        <p:txBody>
          <a:bodyPr>
            <a:normAutofit/>
          </a:bodyPr>
          <a:p>
            <a:r>
              <a:rPr lang="en-US">
                <a:gradFill>
                  <a:gsLst>
                    <a:gs pos="0">
                      <a:srgbClr val="007BD3"/>
                    </a:gs>
                    <a:gs pos="100000">
                      <a:srgbClr val="034373"/>
                    </a:gs>
                  </a:gsLst>
                  <a:lin scaled="0"/>
                </a:gradFill>
              </a:rPr>
              <a:t>EXISTING PRODUCT</a:t>
            </a:r>
            <a:endParaRPr lang="en-US">
              <a:gradFill>
                <a:gsLst>
                  <a:gs pos="0">
                    <a:srgbClr val="007BD3"/>
                  </a:gs>
                  <a:gs pos="100000">
                    <a:srgbClr val="034373"/>
                  </a:gs>
                </a:gsLst>
                <a:lin scaled="0"/>
              </a:gradFill>
            </a:endParaRPr>
          </a:p>
        </p:txBody>
      </p:sp>
      <p:sp>
        <p:nvSpPr>
          <p:cNvPr id="13" name="Content Placeholder 12"/>
          <p:cNvSpPr>
            <a:spLocks noGrp="1"/>
          </p:cNvSpPr>
          <p:nvPr>
            <p:ph sz="half" idx="1"/>
          </p:nvPr>
        </p:nvSpPr>
        <p:spPr/>
        <p:txBody>
          <a:bodyPr/>
          <a:p>
            <a:pPr marL="0" indent="0">
              <a:buNone/>
            </a:pPr>
            <a:r>
              <a:rPr lang="en-US"/>
              <a:t> </a:t>
            </a:r>
            <a:endParaRPr lang="en-US"/>
          </a:p>
        </p:txBody>
      </p:sp>
      <p:pic>
        <p:nvPicPr>
          <p:cNvPr id="23" name="Content Placeholder 22" descr="WhatsApp Image 2024-08-09 at 10.52.45 PM"/>
          <p:cNvPicPr>
            <a:picLocks noChangeAspect="1"/>
          </p:cNvPicPr>
          <p:nvPr>
            <p:ph sz="half" idx="2"/>
          </p:nvPr>
        </p:nvPicPr>
        <p:blipFill>
          <a:blip r:embed="rId1"/>
          <a:stretch>
            <a:fillRect/>
          </a:stretch>
        </p:blipFill>
        <p:spPr>
          <a:xfrm>
            <a:off x="1135380" y="2245360"/>
            <a:ext cx="3742055" cy="3742055"/>
          </a:xfrm>
          <a:prstGeom prst="rect">
            <a:avLst/>
          </a:prstGeom>
        </p:spPr>
      </p:pic>
      <p:pic>
        <p:nvPicPr>
          <p:cNvPr id="24" name="Picture 23" descr="WhatsApp Image 2024-08-09 at 10.52.45 PM (1)"/>
          <p:cNvPicPr>
            <a:picLocks noChangeAspect="1"/>
          </p:cNvPicPr>
          <p:nvPr/>
        </p:nvPicPr>
        <p:blipFill>
          <a:blip r:embed="rId2"/>
          <a:stretch>
            <a:fillRect/>
          </a:stretch>
        </p:blipFill>
        <p:spPr>
          <a:xfrm>
            <a:off x="6544310" y="2258060"/>
            <a:ext cx="3763645" cy="3763645"/>
          </a:xfrm>
          <a:prstGeom prst="rect">
            <a:avLst/>
          </a:prstGeom>
        </p:spPr>
      </p:pic>
      <p:sp>
        <p:nvSpPr>
          <p:cNvPr id="28" name="Text Box 27"/>
          <p:cNvSpPr txBox="1"/>
          <p:nvPr/>
        </p:nvSpPr>
        <p:spPr>
          <a:xfrm>
            <a:off x="2402205" y="1480185"/>
            <a:ext cx="7185660" cy="521970"/>
          </a:xfrm>
          <a:prstGeom prst="rect">
            <a:avLst/>
          </a:prstGeom>
          <a:noFill/>
        </p:spPr>
        <p:txBody>
          <a:bodyPr wrap="none" rtlCol="0">
            <a:spAutoFit/>
          </a:bodyPr>
          <a:p>
            <a:pPr algn="l"/>
            <a:r>
              <a:rPr lang="en-US" sz="2800">
                <a:gradFill>
                  <a:gsLst>
                    <a:gs pos="0">
                      <a:srgbClr val="E30000"/>
                    </a:gs>
                    <a:gs pos="100000">
                      <a:srgbClr val="760303"/>
                    </a:gs>
                  </a:gsLst>
                  <a:lin scaled="0"/>
                </a:gradFill>
              </a:rPr>
              <a:t>Infant Baby Movement Sensor Baby Alarm E-201</a:t>
            </a:r>
            <a:endParaRPr lang="en-US" sz="2800">
              <a:gradFill>
                <a:gsLst>
                  <a:gs pos="0">
                    <a:srgbClr val="E30000"/>
                  </a:gs>
                  <a:gs pos="100000">
                    <a:srgbClr val="760303"/>
                  </a:gs>
                </a:gsLst>
                <a:lin scaled="0"/>
              </a:gradFill>
            </a:endParaRPr>
          </a:p>
        </p:txBody>
      </p:sp>
      <p:sp>
        <p:nvSpPr>
          <p:cNvPr id="30" name="Text Box 29"/>
          <p:cNvSpPr txBox="1"/>
          <p:nvPr/>
        </p:nvSpPr>
        <p:spPr>
          <a:xfrm>
            <a:off x="5807710" y="862965"/>
            <a:ext cx="309880" cy="368300"/>
          </a:xfrm>
          <a:prstGeom prst="rect">
            <a:avLst/>
          </a:prstGeom>
          <a:noFill/>
        </p:spPr>
        <p:txBody>
          <a:bodyPr wrap="non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15290" y="1222375"/>
            <a:ext cx="7030720" cy="635635"/>
          </a:xfrm>
        </p:spPr>
        <p:txBody>
          <a:bodyPr>
            <a:normAutofit fontScale="90000"/>
          </a:bodyPr>
          <a:p>
            <a:r>
              <a:rPr lang="en-US">
                <a:gradFill>
                  <a:gsLst>
                    <a:gs pos="0">
                      <a:srgbClr val="007BD3"/>
                    </a:gs>
                    <a:gs pos="100000">
                      <a:srgbClr val="034373"/>
                    </a:gs>
                  </a:gsLst>
                  <a:lin scaled="0"/>
                </a:gradFill>
                <a:sym typeface="+mn-ea"/>
              </a:rPr>
              <a:t>EXISTING PRODUCT FEATURES </a:t>
            </a:r>
            <a:br>
              <a:rPr lang="en-US">
                <a:gradFill>
                  <a:gsLst>
                    <a:gs pos="0">
                      <a:srgbClr val="007BD3"/>
                    </a:gs>
                    <a:gs pos="100000">
                      <a:srgbClr val="034373"/>
                    </a:gs>
                  </a:gsLst>
                  <a:lin scaled="0"/>
                </a:gradFill>
              </a:rPr>
            </a:br>
            <a:br>
              <a:rPr lang="en-US">
                <a:gradFill>
                  <a:gsLst>
                    <a:gs pos="0">
                      <a:srgbClr val="007BD3"/>
                    </a:gs>
                    <a:gs pos="100000">
                      <a:srgbClr val="034373"/>
                    </a:gs>
                  </a:gsLst>
                  <a:lin scaled="0"/>
                </a:gradFill>
              </a:rPr>
            </a:br>
            <a:endParaRPr lang="en-US"/>
          </a:p>
        </p:txBody>
      </p:sp>
      <p:sp>
        <p:nvSpPr>
          <p:cNvPr id="7" name="Content Placeholder 6"/>
          <p:cNvSpPr>
            <a:spLocks noGrp="1"/>
          </p:cNvSpPr>
          <p:nvPr>
            <p:ph idx="1"/>
          </p:nvPr>
        </p:nvSpPr>
        <p:spPr>
          <a:xfrm>
            <a:off x="154305" y="1848485"/>
            <a:ext cx="11883390" cy="4351655"/>
          </a:xfrm>
        </p:spPr>
        <p:txBody>
          <a:bodyPr>
            <a:normAutofit fontScale="75000"/>
          </a:bodyPr>
          <a:p>
            <a:pPr marL="0" indent="0">
              <a:buNone/>
            </a:pPr>
            <a:r>
              <a:rPr lang="en-US" b="1"/>
              <a:t>Power supply</a:t>
            </a:r>
            <a:r>
              <a:rPr lang="en-US"/>
              <a:t>: 3 AA alkaline batteries                                                                  </a:t>
            </a:r>
            <a:r>
              <a:rPr lang="en-US" b="1"/>
              <a:t>    </a:t>
            </a:r>
            <a:r>
              <a:rPr lang="en-US" b="1">
                <a:sym typeface="+mn-ea"/>
              </a:rPr>
              <a:t>Rated voltage: </a:t>
            </a:r>
            <a:r>
              <a:rPr lang="en-US">
                <a:sym typeface="+mn-ea"/>
              </a:rPr>
              <a:t>DC 4.5V</a:t>
            </a:r>
            <a:endParaRPr lang="en-US"/>
          </a:p>
          <a:p>
            <a:pPr marL="0" indent="0">
              <a:buNone/>
            </a:pPr>
            <a:endParaRPr lang="en-US"/>
          </a:p>
          <a:p>
            <a:pPr marL="0" indent="0">
              <a:buNone/>
            </a:pPr>
            <a:r>
              <a:rPr lang="en-US" b="1"/>
              <a:t>Battery life: </a:t>
            </a:r>
            <a:r>
              <a:rPr lang="en-US"/>
              <a:t>8 hours per day, about 1 month                                                        </a:t>
            </a:r>
            <a:r>
              <a:rPr lang="en-US" b="1"/>
              <a:t> </a:t>
            </a:r>
            <a:r>
              <a:rPr lang="en-US" b="1">
                <a:sym typeface="+mn-ea"/>
              </a:rPr>
              <a:t>Applicable weight:</a:t>
            </a:r>
            <a:r>
              <a:rPr lang="en-US">
                <a:sym typeface="+mn-ea"/>
              </a:rPr>
              <a:t> 2～10kg</a:t>
            </a:r>
            <a:endParaRPr lang="en-US"/>
          </a:p>
          <a:p>
            <a:pPr marL="0" indent="0">
              <a:buNone/>
            </a:pPr>
            <a:endParaRPr lang="en-US"/>
          </a:p>
          <a:p>
            <a:pPr marL="0" indent="0">
              <a:buNone/>
            </a:pPr>
            <a:r>
              <a:rPr lang="en-US" b="1"/>
              <a:t>Product size/weight: </a:t>
            </a:r>
            <a:endParaRPr lang="en-US" b="1"/>
          </a:p>
          <a:p>
            <a:pPr marL="0" indent="0">
              <a:buNone/>
            </a:pPr>
            <a:r>
              <a:rPr lang="en-US"/>
              <a:t>controller ~about W70*H70*D35mm, about 61g (excluding battery)</a:t>
            </a:r>
            <a:endParaRPr lang="en-US"/>
          </a:p>
          <a:p>
            <a:pPr marL="0" indent="0">
              <a:buNone/>
            </a:pPr>
            <a:r>
              <a:rPr lang="en-US"/>
              <a:t>sensor board ~about W280*H300*D12mm, about 420g</a:t>
            </a:r>
            <a:endParaRPr lang="en-US"/>
          </a:p>
          <a:p>
            <a:pPr marL="0" indent="0">
              <a:buNone/>
            </a:pPr>
            <a:endParaRPr lang="en-US"/>
          </a:p>
          <a:p>
            <a:pPr marL="0" indent="0">
              <a:buNone/>
            </a:pPr>
            <a:r>
              <a:rPr lang="en-US" b="1"/>
              <a:t>Target age: </a:t>
            </a:r>
            <a:r>
              <a:rPr lang="en-US"/>
              <a:t> Newborn (0~12 months)</a:t>
            </a:r>
            <a:endParaRPr lang="en-US"/>
          </a:p>
          <a:p>
            <a:pPr marL="0" inden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6720" y="319405"/>
            <a:ext cx="4144010" cy="809625"/>
          </a:xfrm>
        </p:spPr>
        <p:txBody>
          <a:bodyPr/>
          <a:p>
            <a:r>
              <a:rPr lang="en-US">
                <a:gradFill>
                  <a:gsLst>
                    <a:gs pos="0">
                      <a:srgbClr val="007BD3"/>
                    </a:gs>
                    <a:gs pos="100000">
                      <a:srgbClr val="034373"/>
                    </a:gs>
                  </a:gsLst>
                  <a:lin scaled="0"/>
                </a:gradFill>
              </a:rPr>
              <a:t>HOW TO USE:</a:t>
            </a:r>
            <a:endParaRPr lang="en-US">
              <a:gradFill>
                <a:gsLst>
                  <a:gs pos="0">
                    <a:srgbClr val="007BD3"/>
                  </a:gs>
                  <a:gs pos="100000">
                    <a:srgbClr val="034373"/>
                  </a:gs>
                </a:gsLst>
                <a:lin scaled="0"/>
              </a:gradFill>
            </a:endParaRPr>
          </a:p>
        </p:txBody>
      </p:sp>
      <p:sp>
        <p:nvSpPr>
          <p:cNvPr id="3" name="Content Placeholder 2"/>
          <p:cNvSpPr>
            <a:spLocks noGrp="1"/>
          </p:cNvSpPr>
          <p:nvPr>
            <p:ph idx="1"/>
          </p:nvPr>
        </p:nvSpPr>
        <p:spPr>
          <a:xfrm>
            <a:off x="838200" y="1273810"/>
            <a:ext cx="10515600" cy="4903470"/>
          </a:xfrm>
        </p:spPr>
        <p:txBody>
          <a:bodyPr>
            <a:normAutofit fontScale="70000"/>
          </a:bodyPr>
          <a:p>
            <a:pPr>
              <a:buFont typeface="Wingdings" panose="05000000000000000000" charset="0"/>
              <a:buChar char="Ø"/>
            </a:pPr>
            <a:r>
              <a:rPr lang="en-US"/>
              <a:t>Connect the wire to the end of the controller, place the sensor board on the bottom of the bed, and lay down the mattress.If the baby not is that surface the sensor sensed for more than 20 seconds, the alarm will operate.</a:t>
            </a:r>
            <a:endParaRPr lang="en-US"/>
          </a:p>
          <a:p>
            <a:pPr>
              <a:buNone/>
            </a:pPr>
            <a:endParaRPr lang="en-US"/>
          </a:p>
          <a:p>
            <a:pPr marL="0" indent="0">
              <a:buNone/>
            </a:pPr>
            <a:r>
              <a:rPr lang="en-US" b="1"/>
              <a:t>Detection mechanism:</a:t>
            </a:r>
            <a:endParaRPr lang="en-US" b="1"/>
          </a:p>
          <a:p>
            <a:pPr>
              <a:buFont typeface="Wingdings" panose="05000000000000000000" charset="0"/>
              <a:buChar char="Ø"/>
            </a:pPr>
            <a:r>
              <a:rPr lang="en-US"/>
              <a:t>Piezoelectric sensor type- These sensors operate based on the piezoelectric effect, where certain materials generate an electrical charge in response to mechanical stress.</a:t>
            </a:r>
            <a:endParaRPr lang="en-US"/>
          </a:p>
          <a:p>
            <a:pPr marL="0" indent="0">
              <a:buNone/>
            </a:pPr>
            <a:endParaRPr lang="en-US"/>
          </a:p>
          <a:p>
            <a:pPr marL="0" indent="0">
              <a:buNone/>
            </a:pPr>
            <a:r>
              <a:rPr lang="en-US" b="1"/>
              <a:t>Alarm Indication:</a:t>
            </a:r>
            <a:endParaRPr lang="en-US" b="1"/>
          </a:p>
          <a:p>
            <a:pPr>
              <a:buFont typeface="Wingdings" panose="05000000000000000000" charset="0"/>
              <a:buChar char="Ø"/>
            </a:pPr>
            <a:r>
              <a:rPr lang="en-US"/>
              <a:t>Time Interval: If no movement is detected for a specific duration, usually around 20 seconds, an alarm is triggered.</a:t>
            </a:r>
            <a:endParaRPr lang="en-US"/>
          </a:p>
          <a:p>
            <a:pPr>
              <a:buFont typeface="Wingdings" panose="05000000000000000000" charset="0"/>
              <a:buChar char="Ø"/>
            </a:pPr>
            <a:r>
              <a:rPr lang="en-US"/>
              <a:t>The alarm can be visual LED indicator</a:t>
            </a:r>
            <a:endParaRPr lang="en-US"/>
          </a:p>
          <a:p>
            <a:pPr>
              <a:buFont typeface="Wingdings" panose="05000000000000000000" charset="0"/>
              <a:buChar char="Ø"/>
            </a:pPr>
            <a:r>
              <a:rPr lang="en-US"/>
              <a:t>beeping sound to alert caregivers immediately.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007BD3"/>
                    </a:gs>
                    <a:gs pos="100000">
                      <a:srgbClr val="034373"/>
                    </a:gs>
                  </a:gsLst>
                  <a:lin scaled="0"/>
                </a:gradFill>
              </a:rPr>
              <a:t>SENSING MAT SURFACE</a:t>
            </a:r>
            <a:endParaRPr lang="en-US">
              <a:gradFill>
                <a:gsLst>
                  <a:gs pos="0">
                    <a:srgbClr val="007BD3"/>
                  </a:gs>
                  <a:gs pos="100000">
                    <a:srgbClr val="034373"/>
                  </a:gs>
                </a:gsLst>
                <a:lin scaled="0"/>
              </a:gradFill>
            </a:endParaRPr>
          </a:p>
        </p:txBody>
      </p:sp>
      <p:pic>
        <p:nvPicPr>
          <p:cNvPr id="5" name="Content Placeholder 4" descr="WhatsApp Image 2024-08-08 at 6.09.44 AM"/>
          <p:cNvPicPr>
            <a:picLocks noChangeAspect="1"/>
          </p:cNvPicPr>
          <p:nvPr>
            <p:ph sz="half" idx="1"/>
          </p:nvPr>
        </p:nvPicPr>
        <p:blipFill>
          <a:blip r:embed="rId1"/>
          <a:stretch>
            <a:fillRect/>
          </a:stretch>
        </p:blipFill>
        <p:spPr>
          <a:xfrm>
            <a:off x="1988185" y="3143885"/>
            <a:ext cx="2880360" cy="1714500"/>
          </a:xfrm>
          <a:prstGeom prst="rect">
            <a:avLst/>
          </a:prstGeom>
        </p:spPr>
      </p:pic>
      <p:pic>
        <p:nvPicPr>
          <p:cNvPr id="6" name="Content Placeholder 5" descr="WhatsApp Image 2024-08-08 at 6.09.45 AM"/>
          <p:cNvPicPr>
            <a:picLocks noChangeAspect="1"/>
          </p:cNvPicPr>
          <p:nvPr>
            <p:ph sz="half" idx="2"/>
          </p:nvPr>
        </p:nvPicPr>
        <p:blipFill>
          <a:blip r:embed="rId2"/>
          <a:stretch>
            <a:fillRect/>
          </a:stretch>
        </p:blipFill>
        <p:spPr>
          <a:xfrm>
            <a:off x="6965950" y="1825625"/>
            <a:ext cx="3592830" cy="4351655"/>
          </a:xfrm>
          <a:prstGeom prst="rect">
            <a:avLst/>
          </a:prstGeom>
        </p:spPr>
      </p:pic>
      <p:graphicFrame>
        <p:nvGraphicFramePr>
          <p:cNvPr id="7" name="Table 6"/>
          <p:cNvGraphicFramePr/>
          <p:nvPr/>
        </p:nvGraphicFramePr>
        <p:xfrm>
          <a:off x="680085" y="6177280"/>
          <a:ext cx="4986020" cy="381000"/>
        </p:xfrm>
        <a:graphic>
          <a:graphicData uri="http://schemas.openxmlformats.org/drawingml/2006/table">
            <a:tbl>
              <a:tblPr firstRow="1" bandRow="1">
                <a:tableStyleId>{5C22544A-7EE6-4342-B048-85BDC9FD1C3A}</a:tableStyleId>
              </a:tblPr>
              <a:tblGrid>
                <a:gridCol w="4986020"/>
              </a:tblGrid>
              <a:tr h="381000">
                <a:tc>
                  <a:txBody>
                    <a:bodyPr/>
                    <a:p>
                      <a:pPr>
                        <a:buNone/>
                      </a:pPr>
                      <a:r>
                        <a:rPr lang="en-US"/>
                        <a:t>NOT COMFORTABLE SURFACE</a:t>
                      </a:r>
                      <a:endParaRPr lang="en-US"/>
                    </a:p>
                  </a:txBody>
                  <a:tcPr/>
                </a:tc>
              </a:tr>
            </a:tbl>
          </a:graphicData>
        </a:graphic>
      </p:graphicFrame>
      <p:graphicFrame>
        <p:nvGraphicFramePr>
          <p:cNvPr id="8" name="Table 7"/>
          <p:cNvGraphicFramePr/>
          <p:nvPr/>
        </p:nvGraphicFramePr>
        <p:xfrm>
          <a:off x="6505575" y="6177280"/>
          <a:ext cx="4986020" cy="381000"/>
        </p:xfrm>
        <a:graphic>
          <a:graphicData uri="http://schemas.openxmlformats.org/drawingml/2006/table">
            <a:tbl>
              <a:tblPr firstRow="1" bandRow="1">
                <a:tableStyleId>{5C22544A-7EE6-4342-B048-85BDC9FD1C3A}</a:tableStyleId>
              </a:tblPr>
              <a:tblGrid>
                <a:gridCol w="4986020"/>
              </a:tblGrid>
              <a:tr h="381000">
                <a:tc>
                  <a:txBody>
                    <a:bodyPr/>
                    <a:p>
                      <a:pPr>
                        <a:buNone/>
                      </a:pPr>
                      <a:r>
                        <a:rPr lang="en-US"/>
                        <a:t>COMFORTABLE SURFACE</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 name="Title 1"/>
          <p:cNvSpPr>
            <a:spLocks noGrp="1"/>
          </p:cNvSpPr>
          <p:nvPr>
            <p:ph type="title"/>
          </p:nvPr>
        </p:nvSpPr>
        <p:spPr>
          <a:xfrm>
            <a:off x="177800" y="99060"/>
            <a:ext cx="10515600" cy="1325563"/>
          </a:xfrm>
        </p:spPr>
        <p:txBody>
          <a:bodyPr/>
          <a:p>
            <a:r>
              <a:rPr lang="en-US">
                <a:gradFill>
                  <a:gsLst>
                    <a:gs pos="0">
                      <a:srgbClr val="007BD3"/>
                    </a:gs>
                    <a:gs pos="100000">
                      <a:srgbClr val="034373"/>
                    </a:gs>
                  </a:gsLst>
                  <a:lin scaled="0"/>
                </a:gradFill>
              </a:rPr>
              <a:t>FEATURES</a:t>
            </a:r>
            <a:endParaRPr lang="en-US">
              <a:gradFill>
                <a:gsLst>
                  <a:gs pos="0">
                    <a:srgbClr val="007BD3"/>
                  </a:gs>
                  <a:gs pos="100000">
                    <a:srgbClr val="034373"/>
                  </a:gs>
                </a:gsLst>
                <a:lin scaled="0"/>
              </a:gradFill>
            </a:endParaRPr>
          </a:p>
        </p:txBody>
      </p:sp>
      <p:graphicFrame>
        <p:nvGraphicFramePr>
          <p:cNvPr id="13" name="Content Placeholder 12"/>
          <p:cNvGraphicFramePr/>
          <p:nvPr>
            <p:ph sz="half" idx="1"/>
          </p:nvPr>
        </p:nvGraphicFramePr>
        <p:xfrm>
          <a:off x="248920" y="1398270"/>
          <a:ext cx="6206490" cy="5012690"/>
        </p:xfrm>
        <a:graphic>
          <a:graphicData uri="http://schemas.openxmlformats.org/drawingml/2006/table">
            <a:tbl>
              <a:tblPr firstRow="1" bandRow="1">
                <a:tableStyleId>{5C22544A-7EE6-4342-B048-85BDC9FD1C3A}</a:tableStyleId>
              </a:tblPr>
              <a:tblGrid>
                <a:gridCol w="6206490"/>
              </a:tblGrid>
              <a:tr h="503555">
                <a:tc>
                  <a:txBody>
                    <a:bodyPr/>
                    <a:p>
                      <a:pPr>
                        <a:buNone/>
                      </a:pPr>
                      <a:r>
                        <a:rPr lang="en-US"/>
                        <a:t>Components</a:t>
                      </a:r>
                      <a:endParaRPr lang="en-US"/>
                    </a:p>
                  </a:txBody>
                  <a:tcPr/>
                </a:tc>
              </a:tr>
              <a:tr h="502920">
                <a:tc>
                  <a:txBody>
                    <a:bodyPr/>
                    <a:p>
                      <a:pPr>
                        <a:buNone/>
                      </a:pPr>
                      <a:r>
                        <a:rPr lang="en-US"/>
                        <a:t>Mic(Microphone)</a:t>
                      </a:r>
                      <a:endParaRPr lang="en-US"/>
                    </a:p>
                  </a:txBody>
                  <a:tcPr/>
                </a:tc>
              </a:tr>
              <a:tr h="503555">
                <a:tc>
                  <a:txBody>
                    <a:bodyPr/>
                    <a:p>
                      <a:pPr>
                        <a:buNone/>
                      </a:pPr>
                      <a:r>
                        <a:rPr lang="en-US"/>
                        <a:t>Speaker</a:t>
                      </a:r>
                      <a:endParaRPr lang="en-US"/>
                    </a:p>
                  </a:txBody>
                  <a:tcPr/>
                </a:tc>
              </a:tr>
              <a:tr h="502920">
                <a:tc>
                  <a:txBody>
                    <a:bodyPr/>
                    <a:p>
                      <a:pPr>
                        <a:buNone/>
                      </a:pPr>
                      <a:r>
                        <a:rPr lang="en-US"/>
                        <a:t>Oxygen sensor</a:t>
                      </a:r>
                      <a:endParaRPr lang="en-US"/>
                    </a:p>
                  </a:txBody>
                  <a:tcPr/>
                </a:tc>
              </a:tr>
              <a:tr h="503555">
                <a:tc>
                  <a:txBody>
                    <a:bodyPr/>
                    <a:p>
                      <a:pPr>
                        <a:buNone/>
                      </a:pPr>
                      <a:r>
                        <a:rPr lang="en-US"/>
                        <a:t>Room temperature sensor</a:t>
                      </a:r>
                      <a:endParaRPr lang="en-US"/>
                    </a:p>
                  </a:txBody>
                  <a:tcPr/>
                </a:tc>
              </a:tr>
              <a:tr h="483235">
                <a:tc>
                  <a:txBody>
                    <a:bodyPr/>
                    <a:p>
                      <a:pPr>
                        <a:buNone/>
                      </a:pPr>
                      <a:r>
                        <a:rPr lang="en-US"/>
                        <a:t>Weight sensor</a:t>
                      </a:r>
                      <a:endParaRPr lang="en-US"/>
                    </a:p>
                  </a:txBody>
                  <a:tcPr/>
                </a:tc>
              </a:tr>
              <a:tr h="502920">
                <a:tc>
                  <a:txBody>
                    <a:bodyPr/>
                    <a:p>
                      <a:pPr>
                        <a:buNone/>
                      </a:pPr>
                      <a:r>
                        <a:rPr lang="en-US" sz="1800">
                          <a:sym typeface="+mn-ea"/>
                        </a:rPr>
                        <a:t>IOT(Bluetooth,wifi,GSM)</a:t>
                      </a:r>
                      <a:endParaRPr lang="en-US"/>
                    </a:p>
                  </a:txBody>
                  <a:tcPr/>
                </a:tc>
              </a:tr>
              <a:tr h="503555">
                <a:tc>
                  <a:txBody>
                    <a:bodyPr/>
                    <a:p>
                      <a:pPr>
                        <a:buNone/>
                      </a:pPr>
                      <a:r>
                        <a:rPr lang="en-US" sz="1800">
                          <a:sym typeface="+mn-ea"/>
                        </a:rPr>
                        <a:t>Application</a:t>
                      </a:r>
                      <a:endParaRPr lang="en-US"/>
                    </a:p>
                  </a:txBody>
                  <a:tcPr/>
                </a:tc>
              </a:tr>
              <a:tr h="502920">
                <a:tc>
                  <a:txBody>
                    <a:bodyPr/>
                    <a:p>
                      <a:pPr>
                        <a:buNone/>
                      </a:pPr>
                      <a:r>
                        <a:rPr lang="en-US"/>
                        <a:t>camera</a:t>
                      </a:r>
                      <a:endParaRPr lang="en-US"/>
                    </a:p>
                  </a:txBody>
                  <a:tcPr/>
                </a:tc>
              </a:tr>
            </a:tbl>
          </a:graphicData>
        </a:graphic>
      </p:graphicFrame>
      <p:pic>
        <p:nvPicPr>
          <p:cNvPr id="4" name="Content Placeholder 3" descr="ac782b60-c574-448f-bee9-a64816dae5a7"/>
          <p:cNvPicPr>
            <a:picLocks noChangeAspect="1"/>
          </p:cNvPicPr>
          <p:nvPr>
            <p:ph sz="half" idx="2"/>
          </p:nvPr>
        </p:nvPicPr>
        <p:blipFill>
          <a:blip r:embed="rId1"/>
          <a:stretch>
            <a:fillRect/>
          </a:stretch>
        </p:blipFill>
        <p:spPr>
          <a:xfrm>
            <a:off x="6660515" y="1409700"/>
            <a:ext cx="3919855" cy="4897120"/>
          </a:xfrm>
          <a:prstGeom prst="rect">
            <a:avLst/>
          </a:prstGeom>
        </p:spPr>
      </p:pic>
      <p:pic>
        <p:nvPicPr>
          <p:cNvPr id="5" name="Picture 4" descr="WhatsApp Image 2024-08-09 at 2.14.58 AM"/>
          <p:cNvPicPr>
            <a:picLocks noChangeAspect="1"/>
          </p:cNvPicPr>
          <p:nvPr/>
        </p:nvPicPr>
        <p:blipFill>
          <a:blip r:embed="rId2"/>
          <a:stretch>
            <a:fillRect/>
          </a:stretch>
        </p:blipFill>
        <p:spPr>
          <a:xfrm>
            <a:off x="4865370" y="1939925"/>
            <a:ext cx="505460" cy="448310"/>
          </a:xfrm>
          <a:prstGeom prst="rect">
            <a:avLst/>
          </a:prstGeom>
        </p:spPr>
      </p:pic>
      <p:pic>
        <p:nvPicPr>
          <p:cNvPr id="7" name="Picture 6" descr="WhatsApp Image 2024-08-09 at 2.15.00 AM"/>
          <p:cNvPicPr>
            <a:picLocks noChangeAspect="1"/>
          </p:cNvPicPr>
          <p:nvPr/>
        </p:nvPicPr>
        <p:blipFill>
          <a:blip r:embed="rId3"/>
          <a:stretch>
            <a:fillRect/>
          </a:stretch>
        </p:blipFill>
        <p:spPr>
          <a:xfrm>
            <a:off x="4899660" y="5404485"/>
            <a:ext cx="487045" cy="487045"/>
          </a:xfrm>
          <a:prstGeom prst="rect">
            <a:avLst/>
          </a:prstGeom>
        </p:spPr>
      </p:pic>
      <p:pic>
        <p:nvPicPr>
          <p:cNvPr id="10" name="Picture 9" descr="WhatsApp Image 2024-08-09 at 2.15.00 AM (1)"/>
          <p:cNvPicPr>
            <a:picLocks noChangeAspect="1"/>
          </p:cNvPicPr>
          <p:nvPr/>
        </p:nvPicPr>
        <p:blipFill>
          <a:blip r:embed="rId4"/>
          <a:stretch>
            <a:fillRect/>
          </a:stretch>
        </p:blipFill>
        <p:spPr>
          <a:xfrm>
            <a:off x="4881880" y="3427095"/>
            <a:ext cx="464820" cy="501015"/>
          </a:xfrm>
          <a:prstGeom prst="rect">
            <a:avLst/>
          </a:prstGeom>
        </p:spPr>
      </p:pic>
      <p:pic>
        <p:nvPicPr>
          <p:cNvPr id="11" name="Picture 10" descr="WhatsApp Image 2024-08-09 at 2.29.58 AM (1)"/>
          <p:cNvPicPr>
            <a:picLocks noChangeAspect="1"/>
          </p:cNvPicPr>
          <p:nvPr/>
        </p:nvPicPr>
        <p:blipFill>
          <a:blip r:embed="rId5"/>
          <a:stretch>
            <a:fillRect/>
          </a:stretch>
        </p:blipFill>
        <p:spPr>
          <a:xfrm>
            <a:off x="4921885" y="2439670"/>
            <a:ext cx="402590" cy="402590"/>
          </a:xfrm>
          <a:prstGeom prst="rect">
            <a:avLst/>
          </a:prstGeom>
        </p:spPr>
      </p:pic>
      <p:pic>
        <p:nvPicPr>
          <p:cNvPr id="12" name="Picture 11" descr="WhatsApp Image 2024-08-09 at 2.29.58 AM"/>
          <p:cNvPicPr>
            <a:picLocks noChangeAspect="1"/>
          </p:cNvPicPr>
          <p:nvPr/>
        </p:nvPicPr>
        <p:blipFill>
          <a:blip r:embed="rId6"/>
          <a:stretch>
            <a:fillRect/>
          </a:stretch>
        </p:blipFill>
        <p:spPr>
          <a:xfrm>
            <a:off x="4932045" y="2959735"/>
            <a:ext cx="403860" cy="402590"/>
          </a:xfrm>
          <a:prstGeom prst="rect">
            <a:avLst/>
          </a:prstGeom>
        </p:spPr>
      </p:pic>
      <p:pic>
        <p:nvPicPr>
          <p:cNvPr id="14" name="Picture 13" descr="WhatsApp Image 2024-08-09 at 2.29.57 AM"/>
          <p:cNvPicPr>
            <a:picLocks noChangeAspect="1"/>
          </p:cNvPicPr>
          <p:nvPr/>
        </p:nvPicPr>
        <p:blipFill>
          <a:blip r:embed="rId7"/>
          <a:stretch>
            <a:fillRect/>
          </a:stretch>
        </p:blipFill>
        <p:spPr>
          <a:xfrm>
            <a:off x="4932680" y="4927600"/>
            <a:ext cx="396240" cy="426720"/>
          </a:xfrm>
          <a:prstGeom prst="rect">
            <a:avLst/>
          </a:prstGeom>
        </p:spPr>
      </p:pic>
      <p:pic>
        <p:nvPicPr>
          <p:cNvPr id="15" name="Picture 14" descr="WhatsApp Image 2024-08-09 at 2.15.01 AM"/>
          <p:cNvPicPr>
            <a:picLocks noChangeAspect="1"/>
          </p:cNvPicPr>
          <p:nvPr/>
        </p:nvPicPr>
        <p:blipFill>
          <a:blip r:embed="rId8"/>
          <a:srcRect l="8594" t="35592" r="8736" b="36639"/>
          <a:stretch>
            <a:fillRect/>
          </a:stretch>
        </p:blipFill>
        <p:spPr>
          <a:xfrm>
            <a:off x="4032250" y="4459605"/>
            <a:ext cx="2221865" cy="349250"/>
          </a:xfrm>
          <a:prstGeom prst="rect">
            <a:avLst/>
          </a:prstGeom>
        </p:spPr>
      </p:pic>
      <p:pic>
        <p:nvPicPr>
          <p:cNvPr id="16" name="Picture 15" descr="WhatsApp Image 2024-08-09 at 2.51.33 AM"/>
          <p:cNvPicPr>
            <a:picLocks noChangeAspect="1"/>
          </p:cNvPicPr>
          <p:nvPr/>
        </p:nvPicPr>
        <p:blipFill>
          <a:blip r:embed="rId9"/>
          <a:stretch>
            <a:fillRect/>
          </a:stretch>
        </p:blipFill>
        <p:spPr>
          <a:xfrm>
            <a:off x="4872990" y="3910965"/>
            <a:ext cx="501015" cy="496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gradFill>
                  <a:gsLst>
                    <a:gs pos="0">
                      <a:srgbClr val="007BD3"/>
                    </a:gs>
                    <a:gs pos="100000">
                      <a:srgbClr val="034373"/>
                    </a:gs>
                  </a:gsLst>
                  <a:lin scaled="0"/>
                </a:gradFill>
              </a:rPr>
              <a:t>MIC (Microphone)</a:t>
            </a:r>
            <a:endParaRPr lang="en-US" b="1" u="sng">
              <a:gradFill>
                <a:gsLst>
                  <a:gs pos="0">
                    <a:srgbClr val="007BD3"/>
                  </a:gs>
                  <a:gs pos="100000">
                    <a:srgbClr val="034373"/>
                  </a:gs>
                </a:gsLst>
                <a:lin scaled="0"/>
              </a:gradFill>
            </a:endParaRPr>
          </a:p>
        </p:txBody>
      </p:sp>
      <p:pic>
        <p:nvPicPr>
          <p:cNvPr id="5" name="Content Placeholder 4" descr="WhatsApp Image 2024-08-08 at 7.22.10 AM"/>
          <p:cNvPicPr>
            <a:picLocks noChangeAspect="1"/>
          </p:cNvPicPr>
          <p:nvPr>
            <p:ph sz="half" idx="1"/>
          </p:nvPr>
        </p:nvPicPr>
        <p:blipFill>
          <a:blip r:embed="rId1"/>
          <a:stretch>
            <a:fillRect/>
          </a:stretch>
        </p:blipFill>
        <p:spPr>
          <a:xfrm>
            <a:off x="838200" y="2072005"/>
            <a:ext cx="5181600" cy="3857625"/>
          </a:xfrm>
          <a:prstGeom prst="rect">
            <a:avLst/>
          </a:prstGeom>
        </p:spPr>
      </p:pic>
      <p:sp>
        <p:nvSpPr>
          <p:cNvPr id="4" name="Content Placeholder 3"/>
          <p:cNvSpPr>
            <a:spLocks noGrp="1"/>
          </p:cNvSpPr>
          <p:nvPr>
            <p:ph sz="half" idx="2"/>
          </p:nvPr>
        </p:nvSpPr>
        <p:spPr>
          <a:xfrm>
            <a:off x="6172200" y="1825625"/>
            <a:ext cx="5659755" cy="4351655"/>
          </a:xfrm>
        </p:spPr>
        <p:txBody>
          <a:bodyPr>
            <a:normAutofit fontScale="90000"/>
          </a:bodyPr>
          <a:p>
            <a:pPr marL="0" indent="0" algn="l">
              <a:buNone/>
            </a:pPr>
            <a:r>
              <a:rPr lang="en-US" b="1"/>
              <a:t>Continuous Monitoring:</a:t>
            </a:r>
            <a:endParaRPr lang="en-US"/>
          </a:p>
          <a:p>
            <a:pPr algn="l">
              <a:buFont typeface="Wingdings" panose="05000000000000000000" charset="0"/>
              <a:buChar char="Ø"/>
            </a:pPr>
            <a:r>
              <a:rPr lang="en-US"/>
              <a:t>Monitors the baby’s sounds at all times.</a:t>
            </a:r>
            <a:endParaRPr lang="en-US"/>
          </a:p>
          <a:p>
            <a:pPr marL="0" indent="0" algn="l">
              <a:buNone/>
            </a:pPr>
            <a:r>
              <a:rPr lang="en-US" b="1"/>
              <a:t>Cry Detection: </a:t>
            </a:r>
            <a:r>
              <a:rPr lang="en-US"/>
              <a:t>   </a:t>
            </a:r>
            <a:endParaRPr lang="en-US"/>
          </a:p>
          <a:p>
            <a:pPr algn="l">
              <a:buFont typeface="Wingdings" panose="05000000000000000000" charset="0"/>
              <a:buChar char="Ø"/>
            </a:pPr>
            <a:r>
              <a:rPr lang="en-US"/>
              <a:t>Detects when the baby is crying and sends      feedback to the application.</a:t>
            </a:r>
            <a:endParaRPr lang="en-US"/>
          </a:p>
          <a:p>
            <a:pPr marL="0" indent="0" algn="l">
              <a:buNone/>
            </a:pPr>
            <a:r>
              <a:rPr lang="en-US"/>
              <a:t> </a:t>
            </a:r>
            <a:r>
              <a:rPr lang="en-US" b="1"/>
              <a:t>Persistent Cry Alert:</a:t>
            </a:r>
            <a:endParaRPr lang="en-US"/>
          </a:p>
          <a:p>
            <a:pPr algn="l">
              <a:buFont typeface="Wingdings" panose="05000000000000000000" charset="0"/>
              <a:buChar char="Ø"/>
            </a:pPr>
            <a:r>
              <a:rPr lang="en-US"/>
              <a:t>If crying continues, it alerts the parents via phone and generates a warning sound.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gradFill>
                  <a:gsLst>
                    <a:gs pos="0">
                      <a:srgbClr val="007BD3"/>
                    </a:gs>
                    <a:gs pos="100000">
                      <a:srgbClr val="034373"/>
                    </a:gs>
                  </a:gsLst>
                  <a:lin scaled="0"/>
                </a:gradFill>
              </a:rPr>
              <a:t>SPEAKER</a:t>
            </a:r>
            <a:endParaRPr lang="en-US" b="1">
              <a:gradFill>
                <a:gsLst>
                  <a:gs pos="0">
                    <a:srgbClr val="007BD3"/>
                  </a:gs>
                  <a:gs pos="100000">
                    <a:srgbClr val="034373"/>
                  </a:gs>
                </a:gsLst>
                <a:lin scaled="0"/>
              </a:gradFill>
            </a:endParaRPr>
          </a:p>
        </p:txBody>
      </p:sp>
      <p:pic>
        <p:nvPicPr>
          <p:cNvPr id="5" name="Content Placeholder 4" descr="WhatsApp Image 2024-08-08 at 7.22.10 AM"/>
          <p:cNvPicPr>
            <a:picLocks noChangeAspect="1"/>
          </p:cNvPicPr>
          <p:nvPr>
            <p:ph sz="half" idx="1"/>
          </p:nvPr>
        </p:nvPicPr>
        <p:blipFill>
          <a:blip r:embed="rId1"/>
          <a:stretch>
            <a:fillRect/>
          </a:stretch>
        </p:blipFill>
        <p:spPr>
          <a:xfrm>
            <a:off x="1252855" y="1825625"/>
            <a:ext cx="4351655" cy="4351655"/>
          </a:xfrm>
          <a:prstGeom prst="rect">
            <a:avLst/>
          </a:prstGeom>
        </p:spPr>
      </p:pic>
      <p:sp>
        <p:nvSpPr>
          <p:cNvPr id="4" name="Content Placeholder 3"/>
          <p:cNvSpPr>
            <a:spLocks noGrp="1"/>
          </p:cNvSpPr>
          <p:nvPr>
            <p:ph sz="half" idx="2"/>
          </p:nvPr>
        </p:nvSpPr>
        <p:spPr>
          <a:xfrm>
            <a:off x="6001385" y="1825625"/>
            <a:ext cx="5181600" cy="4784725"/>
          </a:xfrm>
        </p:spPr>
        <p:txBody>
          <a:bodyPr>
            <a:normAutofit fontScale="90000" lnSpcReduction="20000"/>
          </a:bodyPr>
          <a:p>
            <a:pPr marL="0" indent="0">
              <a:buNone/>
            </a:pPr>
            <a:r>
              <a:rPr lang="en-US"/>
              <a:t> </a:t>
            </a:r>
            <a:r>
              <a:rPr lang="en-US" b="1"/>
              <a:t>Direct Communication:</a:t>
            </a:r>
            <a:endParaRPr lang="en-US"/>
          </a:p>
          <a:p>
            <a:pPr>
              <a:buFont typeface="Wingdings" panose="05000000000000000000" charset="0"/>
              <a:buChar char="Ø"/>
            </a:pPr>
            <a:r>
              <a:rPr lang="en-US"/>
              <a:t>Allows parents to speak directly to the baby through the phone and the Baby Smile module.</a:t>
            </a:r>
            <a:endParaRPr lang="en-US"/>
          </a:p>
          <a:p>
            <a:pPr>
              <a:buNone/>
            </a:pPr>
            <a:endParaRPr lang="en-US"/>
          </a:p>
          <a:p>
            <a:pPr marL="0" indent="0">
              <a:buNone/>
            </a:pPr>
            <a:r>
              <a:rPr lang="en-US" b="1"/>
              <a:t>Alerts:</a:t>
            </a:r>
            <a:endParaRPr lang="en-US" b="1"/>
          </a:p>
          <a:p>
            <a:pPr>
              <a:buFont typeface="Wingdings" panose="05000000000000000000" charset="0"/>
              <a:buChar char="Ø"/>
            </a:pPr>
            <a:r>
              <a:rPr lang="en-US"/>
              <a:t>Generates warning sounds to indicate to the parents that the baby needs attention.</a:t>
            </a:r>
            <a:endParaRPr lang="en-US"/>
          </a:p>
          <a:p>
            <a:pPr>
              <a:buNone/>
            </a:pPr>
            <a:endParaRPr lang="en-US"/>
          </a:p>
          <a:p>
            <a:pPr marL="0" indent="0">
              <a:buNone/>
            </a:pPr>
            <a:r>
              <a:rPr lang="en-US" b="1"/>
              <a:t>Smoothing Sounds</a:t>
            </a:r>
            <a:r>
              <a:rPr lang="en-US"/>
              <a:t>:</a:t>
            </a:r>
            <a:endParaRPr lang="en-US"/>
          </a:p>
          <a:p>
            <a:pPr>
              <a:buFont typeface="Wingdings" panose="05000000000000000000" charset="0"/>
              <a:buChar char="Ø"/>
            </a:pPr>
            <a:r>
              <a:rPr lang="en-US"/>
              <a:t> Plays smoothing melodies and natural sounds to comfort the baby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71120"/>
            <a:ext cx="10895330" cy="1325880"/>
          </a:xfrm>
        </p:spPr>
        <p:txBody>
          <a:bodyPr/>
          <a:p>
            <a:r>
              <a:rPr lang="en-US">
                <a:gradFill>
                  <a:gsLst>
                    <a:gs pos="0">
                      <a:srgbClr val="007BD3"/>
                    </a:gs>
                    <a:gs pos="100000">
                      <a:srgbClr val="034373"/>
                    </a:gs>
                  </a:gsLst>
                  <a:lin scaled="0"/>
                </a:gradFill>
              </a:rPr>
              <a:t>OXYGEN SENSOR</a:t>
            </a:r>
            <a:endParaRPr lang="en-US">
              <a:gradFill>
                <a:gsLst>
                  <a:gs pos="0">
                    <a:srgbClr val="007BD3"/>
                  </a:gs>
                  <a:gs pos="100000">
                    <a:srgbClr val="034373"/>
                  </a:gs>
                </a:gsLst>
                <a:lin scaled="0"/>
              </a:gradFill>
            </a:endParaRPr>
          </a:p>
        </p:txBody>
      </p:sp>
      <p:pic>
        <p:nvPicPr>
          <p:cNvPr id="5" name="Content Placeholder 4" descr="WhatsApp Image 2024-08-08 at 7.22.10 AM"/>
          <p:cNvPicPr>
            <a:picLocks noChangeAspect="1"/>
          </p:cNvPicPr>
          <p:nvPr>
            <p:ph sz="half" idx="1"/>
          </p:nvPr>
        </p:nvPicPr>
        <p:blipFill>
          <a:blip r:embed="rId1"/>
          <a:stretch>
            <a:fillRect/>
          </a:stretch>
        </p:blipFill>
        <p:spPr>
          <a:xfrm>
            <a:off x="551180" y="1254760"/>
            <a:ext cx="3373120" cy="2707005"/>
          </a:xfrm>
          <a:prstGeom prst="rect">
            <a:avLst/>
          </a:prstGeom>
        </p:spPr>
      </p:pic>
      <p:sp>
        <p:nvSpPr>
          <p:cNvPr id="4" name="Content Placeholder 3"/>
          <p:cNvSpPr>
            <a:spLocks noGrp="1"/>
          </p:cNvSpPr>
          <p:nvPr>
            <p:ph sz="half" idx="2"/>
          </p:nvPr>
        </p:nvSpPr>
        <p:spPr>
          <a:xfrm>
            <a:off x="4872990" y="365125"/>
            <a:ext cx="6480810" cy="5812155"/>
          </a:xfrm>
        </p:spPr>
        <p:txBody>
          <a:bodyPr>
            <a:normAutofit fontScale="70000"/>
          </a:bodyPr>
          <a:p>
            <a:pPr marL="0" indent="0">
              <a:buNone/>
            </a:pPr>
            <a:r>
              <a:rPr lang="en-US" b="1"/>
              <a:t>Continuous Monitoring:</a:t>
            </a:r>
            <a:endParaRPr lang="en-US" b="1"/>
          </a:p>
          <a:p>
            <a:pPr>
              <a:buFont typeface="Wingdings" panose="05000000000000000000" charset="0"/>
              <a:buChar char="Ø"/>
            </a:pPr>
            <a:r>
              <a:rPr lang="en-US"/>
              <a:t>Tracks oxygen levels, CO2 levels, and harmful gases in the environment.</a:t>
            </a:r>
            <a:endParaRPr lang="en-US"/>
          </a:p>
          <a:p>
            <a:pPr>
              <a:buNone/>
            </a:pPr>
            <a:endParaRPr lang="en-US"/>
          </a:p>
          <a:p>
            <a:pPr marL="0" indent="0">
              <a:buNone/>
            </a:pPr>
            <a:r>
              <a:rPr lang="en-US" b="1"/>
              <a:t>Real-Time Feedback:</a:t>
            </a:r>
            <a:endParaRPr lang="en-US" b="1"/>
          </a:p>
          <a:p>
            <a:pPr>
              <a:buFont typeface="Wingdings" panose="05000000000000000000" charset="0"/>
              <a:buChar char="Ø"/>
            </a:pPr>
            <a:r>
              <a:rPr lang="en-US"/>
              <a:t>Sends continuous updates to the application about the gas levels and environment status.</a:t>
            </a:r>
            <a:endParaRPr lang="en-US"/>
          </a:p>
          <a:p>
            <a:pPr>
              <a:buNone/>
            </a:pPr>
            <a:endParaRPr lang="en-US"/>
          </a:p>
          <a:p>
            <a:pPr marL="0" indent="0">
              <a:buNone/>
            </a:pPr>
            <a:r>
              <a:rPr lang="en-US" b="1"/>
              <a:t>Alerts:</a:t>
            </a:r>
            <a:endParaRPr lang="en-US" b="1"/>
          </a:p>
          <a:p>
            <a:pPr>
              <a:buFont typeface="Wingdings" panose="05000000000000000000" charset="0"/>
              <a:buChar char="Ø"/>
            </a:pPr>
            <a:r>
              <a:rPr lang="en-US"/>
              <a:t>Generates a warning sound and notifies the parents via phone if any issues are detected.</a:t>
            </a:r>
            <a:endParaRPr lang="en-US"/>
          </a:p>
          <a:p>
            <a:endParaRPr lang="en-US"/>
          </a:p>
          <a:p>
            <a:pPr marL="0" indent="0">
              <a:buNone/>
            </a:pPr>
            <a:r>
              <a:rPr lang="en-US" b="1"/>
              <a:t>Application Status Update:</a:t>
            </a:r>
            <a:endParaRPr lang="en-US" b="1"/>
          </a:p>
          <a:p>
            <a:pPr>
              <a:buFont typeface="Wingdings" panose="05000000000000000000" charset="0"/>
              <a:buChar char="Ø"/>
            </a:pPr>
            <a:r>
              <a:rPr lang="en-US"/>
              <a:t>Provides detailed information on CO2 and O2 levels, as well as any harmful gases detected.</a:t>
            </a:r>
            <a:endParaRPr lang="en-US"/>
          </a:p>
        </p:txBody>
      </p:sp>
      <p:pic>
        <p:nvPicPr>
          <p:cNvPr id="6" name="Picture 5" descr="WhatsApp Image 2024-08-08 at 11.06.53 PM"/>
          <p:cNvPicPr>
            <a:picLocks noChangeAspect="1"/>
          </p:cNvPicPr>
          <p:nvPr/>
        </p:nvPicPr>
        <p:blipFill>
          <a:blip r:embed="rId2"/>
          <a:stretch>
            <a:fillRect/>
          </a:stretch>
        </p:blipFill>
        <p:spPr>
          <a:xfrm>
            <a:off x="234315" y="3709035"/>
            <a:ext cx="3810000" cy="3051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4630</Words>
  <Application>WPS Presentation</Application>
  <PresentationFormat>Widescreen</PresentationFormat>
  <Paragraphs>201</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Wingdings</vt:lpstr>
      <vt:lpstr>Calibri Light</vt:lpstr>
      <vt:lpstr>Microsoft YaHei</vt:lpstr>
      <vt:lpstr>Arial Unicode MS</vt:lpstr>
      <vt:lpstr>Calibri</vt:lpstr>
      <vt:lpstr>Office Theme</vt:lpstr>
      <vt:lpstr> BABY MONITERING DEVICE</vt:lpstr>
      <vt:lpstr>PowerPoint 演示文稿</vt:lpstr>
      <vt:lpstr>PowerPoint 演示文稿</vt:lpstr>
      <vt:lpstr>PowerPoint 演示文稿</vt:lpstr>
      <vt:lpstr>SENSING MAT SURFACE</vt:lpstr>
      <vt:lpstr>FEATURES</vt:lpstr>
      <vt:lpstr>MIC (Microphone)</vt:lpstr>
      <vt:lpstr>SPEAKER</vt:lpstr>
      <vt:lpstr>OXYGEN SENSOR</vt:lpstr>
      <vt:lpstr>ROOM TEMPERATURE SENSOR</vt:lpstr>
      <vt:lpstr>WEIGHT SENSOR</vt:lpstr>
      <vt:lpstr>IOT (Bluetooth, WiFi, or GSM)</vt:lpstr>
      <vt:lpstr>APPLICATION</vt:lpstr>
      <vt:lpstr>CAMERA</vt:lpstr>
      <vt:lpstr>FINAL</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BABY SMILE </dc:title>
  <dc:creator/>
  <cp:lastModifiedBy>Administrator</cp:lastModifiedBy>
  <cp:revision>4</cp:revision>
  <dcterms:created xsi:type="dcterms:W3CDTF">2024-08-09T03:03:00Z</dcterms:created>
  <dcterms:modified xsi:type="dcterms:W3CDTF">2024-08-11T01:17:46Z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0102DB1A5C424984AE4523B4302D58DE</vt:lpwstr>
  </property>
  <property fmtid="{D5CDD505-2E9C-101B-9397-08002B2CF9AE}" pid="3" name="KSOProductBuildVer">
    <vt:lpwstr>1033-11.2.0.11156</vt:lpwstr>
  </property>
</Properties>
</file>