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Proxima Nova"/>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roximaNova-bold.fntdata"/><Relationship Id="rId16" Type="http://schemas.openxmlformats.org/officeDocument/2006/relationships/font" Target="fonts/ProximaNova-regular.fntdata"/><Relationship Id="rId5" Type="http://schemas.openxmlformats.org/officeDocument/2006/relationships/notesMaster" Target="notesMasters/notesMaster1.xml"/><Relationship Id="rId19" Type="http://schemas.openxmlformats.org/officeDocument/2006/relationships/font" Target="fonts/ProximaNova-boldItalic.fntdata"/><Relationship Id="rId6" Type="http://schemas.openxmlformats.org/officeDocument/2006/relationships/slide" Target="slides/slide1.xml"/><Relationship Id="rId18" Type="http://schemas.openxmlformats.org/officeDocument/2006/relationships/font" Target="fonts/ProximaNova-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0100e2c5bc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0100e2c5bc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0100e2c5b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0100e2c5b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0100e2c5bc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0100e2c5bc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0100e2c5bc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0100e2c5bc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30100e2c5bc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0100e2c5bc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0100e2c5bc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0100e2c5bc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0100e2c5bc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0100e2c5bc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0100e2c5bc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0100e2c5bc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0100e2c5bc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0100e2c5bc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gradFill>
          <a:gsLst>
            <a:gs pos="0">
              <a:srgbClr val="3D4A4E"/>
            </a:gs>
            <a:gs pos="100000">
              <a:srgbClr val="040405"/>
            </a:gs>
          </a:gsLst>
          <a:lin ang="5400012"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OpenSearch</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Carmine Capo - Skillbill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2500">
                <a:solidFill>
                  <a:schemeClr val="dk2"/>
                </a:solidFill>
              </a:rPr>
              <a:t>Conclusion</a:t>
            </a:r>
            <a:endParaRPr sz="2500">
              <a:solidFill>
                <a:schemeClr val="dk2"/>
              </a:solidFill>
            </a:endParaRPr>
          </a:p>
        </p:txBody>
      </p:sp>
      <p:sp>
        <p:nvSpPr>
          <p:cNvPr id="114" name="Google Shape;114;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spcBef>
                <a:spcPts val="1000"/>
              </a:spcBef>
              <a:spcAft>
                <a:spcPts val="0"/>
              </a:spcAft>
              <a:buClr>
                <a:schemeClr val="lt1"/>
              </a:buClr>
              <a:buSzPts val="1200"/>
              <a:buChar char="●"/>
            </a:pPr>
            <a:r>
              <a:rPr b="1" lang="en" sz="1200">
                <a:solidFill>
                  <a:schemeClr val="dk2"/>
                </a:solidFill>
              </a:rPr>
              <a:t>OpenSearch has proven to be a versatile solution for modern data-driven organizations.</a:t>
            </a:r>
            <a:r>
              <a:rPr lang="en" sz="1200">
                <a:solidFill>
                  <a:schemeClr val="lt1"/>
                </a:solidFill>
              </a:rPr>
              <a:t> Its ability to integrate with existing data pipelines and provide actionable insights in real time makes it a vital tool for businesses aiming to enhance their search, monitoring, and data analytics capabilities.</a:t>
            </a:r>
            <a:endParaRPr sz="1200">
              <a:solidFill>
                <a:schemeClr val="lt1"/>
              </a:solidFill>
            </a:endParaRPr>
          </a:p>
          <a:p>
            <a:pPr indent="-304800" lvl="0" marL="457200" rtl="0" algn="l">
              <a:spcBef>
                <a:spcPts val="1200"/>
              </a:spcBef>
              <a:spcAft>
                <a:spcPts val="0"/>
              </a:spcAft>
              <a:buClr>
                <a:schemeClr val="lt1"/>
              </a:buClr>
              <a:buSzPts val="1200"/>
              <a:buChar char="●"/>
            </a:pPr>
            <a:r>
              <a:rPr lang="en" sz="1200">
                <a:solidFill>
                  <a:schemeClr val="lt1"/>
                </a:solidFill>
              </a:rPr>
              <a:t>Other considerations include </a:t>
            </a:r>
            <a:r>
              <a:rPr b="1" lang="en" sz="1200">
                <a:solidFill>
                  <a:schemeClr val="dk2"/>
                </a:solidFill>
              </a:rPr>
              <a:t>OpenSearch's scalability and cost-effectiveness.</a:t>
            </a:r>
            <a:r>
              <a:rPr lang="en" sz="1200">
                <a:solidFill>
                  <a:schemeClr val="lt1"/>
                </a:solidFill>
              </a:rPr>
              <a:t> It can scale horizontally to handle increasing data volumes, making it suitable for both small startups and large enterprises. Additionally, as an open-source solution, OpenSearch eliminates the need for costly licensing fees associated with proprietary software, making it attractive for businesses with tight budgets.</a:t>
            </a:r>
            <a:endParaRPr sz="1200">
              <a:solidFill>
                <a:schemeClr val="lt1"/>
              </a:solidFill>
            </a:endParaRPr>
          </a:p>
          <a:p>
            <a:pPr indent="-304800" lvl="0" marL="457200" rtl="0" algn="l">
              <a:spcBef>
                <a:spcPts val="1000"/>
              </a:spcBef>
              <a:spcAft>
                <a:spcPts val="1200"/>
              </a:spcAft>
              <a:buClr>
                <a:schemeClr val="lt1"/>
              </a:buClr>
              <a:buSzPts val="1200"/>
              <a:buChar char="●"/>
            </a:pPr>
            <a:r>
              <a:rPr lang="en" sz="1200">
                <a:solidFill>
                  <a:schemeClr val="lt1"/>
                </a:solidFill>
              </a:rPr>
              <a:t>Moreover, its extensibility through </a:t>
            </a:r>
            <a:r>
              <a:rPr b="1" lang="en" sz="1200">
                <a:solidFill>
                  <a:schemeClr val="dk2"/>
                </a:solidFill>
              </a:rPr>
              <a:t>plugins allows for customization</a:t>
            </a:r>
            <a:r>
              <a:rPr lang="en" sz="1200">
                <a:solidFill>
                  <a:schemeClr val="lt1"/>
                </a:solidFill>
              </a:rPr>
              <a:t> and the addition of features such as machine learning for predictive analytics, advanced security controls, or data visualization enhancements. Community support and regular updates ensure that OpenSearch remains aligned with evolving technology trends and security requirements, while its user-friendly dashboards provide intuitive data exploration tools, even for non-technical users. This flexibility and cost-saving potential further highlight its value in enterprise-grade search and analytics deployments.</a:t>
            </a:r>
            <a:endParaRPr sz="12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dk2"/>
                </a:solidFill>
              </a:rPr>
              <a:t>Summary</a:t>
            </a:r>
            <a:endParaRPr>
              <a:solidFill>
                <a:schemeClr val="dk2"/>
              </a:solidFill>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chemeClr val="lt1"/>
              </a:buClr>
              <a:buSzPts val="1600"/>
              <a:buAutoNum type="arabicPeriod"/>
            </a:pPr>
            <a:r>
              <a:rPr lang="en" sz="1600">
                <a:solidFill>
                  <a:schemeClr val="lt1"/>
                </a:solidFill>
              </a:rPr>
              <a:t>Introduction to OpenSearch</a:t>
            </a:r>
            <a:endParaRPr sz="1600">
              <a:solidFill>
                <a:schemeClr val="lt1"/>
              </a:solidFill>
            </a:endParaRPr>
          </a:p>
          <a:p>
            <a:pPr indent="-330200" lvl="1" marL="914400" rtl="0" algn="l">
              <a:spcBef>
                <a:spcPts val="0"/>
              </a:spcBef>
              <a:spcAft>
                <a:spcPts val="0"/>
              </a:spcAft>
              <a:buClr>
                <a:schemeClr val="lt1"/>
              </a:buClr>
              <a:buSzPts val="1600"/>
              <a:buAutoNum type="arabicPeriod"/>
            </a:pPr>
            <a:r>
              <a:rPr lang="en" sz="1600">
                <a:solidFill>
                  <a:schemeClr val="lt1"/>
                </a:solidFill>
              </a:rPr>
              <a:t>What is OpenSearch?</a:t>
            </a:r>
            <a:endParaRPr sz="1600">
              <a:solidFill>
                <a:schemeClr val="lt1"/>
              </a:solidFill>
            </a:endParaRPr>
          </a:p>
          <a:p>
            <a:pPr indent="-330200" lvl="1" marL="914400" rtl="0" algn="l">
              <a:spcBef>
                <a:spcPts val="0"/>
              </a:spcBef>
              <a:spcAft>
                <a:spcPts val="0"/>
              </a:spcAft>
              <a:buClr>
                <a:schemeClr val="lt1"/>
              </a:buClr>
              <a:buSzPts val="1600"/>
              <a:buAutoNum type="arabicPeriod"/>
            </a:pPr>
            <a:r>
              <a:rPr lang="en" sz="1600">
                <a:solidFill>
                  <a:schemeClr val="lt1"/>
                </a:solidFill>
              </a:rPr>
              <a:t>Why Use OpenSearch?</a:t>
            </a:r>
            <a:endParaRPr sz="1600">
              <a:solidFill>
                <a:schemeClr val="lt1"/>
              </a:solidFill>
            </a:endParaRPr>
          </a:p>
          <a:p>
            <a:pPr indent="-330200" lvl="0" marL="457200" rtl="0" algn="l">
              <a:spcBef>
                <a:spcPts val="0"/>
              </a:spcBef>
              <a:spcAft>
                <a:spcPts val="0"/>
              </a:spcAft>
              <a:buClr>
                <a:schemeClr val="lt1"/>
              </a:buClr>
              <a:buSzPts val="1600"/>
              <a:buAutoNum type="arabicPeriod"/>
            </a:pPr>
            <a:r>
              <a:rPr lang="en" sz="1600">
                <a:solidFill>
                  <a:schemeClr val="lt1"/>
                </a:solidFill>
              </a:rPr>
              <a:t>Core Concepts of OpenSearch</a:t>
            </a:r>
            <a:endParaRPr sz="1600">
              <a:solidFill>
                <a:schemeClr val="lt1"/>
              </a:solidFill>
            </a:endParaRPr>
          </a:p>
          <a:p>
            <a:pPr indent="-330200" lvl="1" marL="914400" rtl="0" algn="l">
              <a:spcBef>
                <a:spcPts val="0"/>
              </a:spcBef>
              <a:spcAft>
                <a:spcPts val="0"/>
              </a:spcAft>
              <a:buClr>
                <a:schemeClr val="lt1"/>
              </a:buClr>
              <a:buSzPts val="1600"/>
              <a:buAutoNum type="arabicPeriod"/>
            </a:pPr>
            <a:r>
              <a:rPr lang="en" sz="1600">
                <a:solidFill>
                  <a:schemeClr val="lt1"/>
                </a:solidFill>
              </a:rPr>
              <a:t>Search Engines and Indexing</a:t>
            </a:r>
            <a:endParaRPr sz="1600">
              <a:solidFill>
                <a:schemeClr val="lt1"/>
              </a:solidFill>
            </a:endParaRPr>
          </a:p>
          <a:p>
            <a:pPr indent="-330200" lvl="1" marL="914400" rtl="0" algn="l">
              <a:spcBef>
                <a:spcPts val="0"/>
              </a:spcBef>
              <a:spcAft>
                <a:spcPts val="0"/>
              </a:spcAft>
              <a:buClr>
                <a:schemeClr val="lt1"/>
              </a:buClr>
              <a:buSzPts val="1600"/>
              <a:buAutoNum type="arabicPeriod"/>
            </a:pPr>
            <a:r>
              <a:rPr lang="en" sz="1600">
                <a:solidFill>
                  <a:schemeClr val="lt1"/>
                </a:solidFill>
              </a:rPr>
              <a:t>OpenSearch Components</a:t>
            </a:r>
            <a:endParaRPr sz="1600">
              <a:solidFill>
                <a:schemeClr val="lt1"/>
              </a:solidFill>
            </a:endParaRPr>
          </a:p>
          <a:p>
            <a:pPr indent="-330200" lvl="1" marL="914400" rtl="0" algn="l">
              <a:spcBef>
                <a:spcPts val="0"/>
              </a:spcBef>
              <a:spcAft>
                <a:spcPts val="0"/>
              </a:spcAft>
              <a:buClr>
                <a:schemeClr val="lt1"/>
              </a:buClr>
              <a:buSzPts val="1600"/>
              <a:buAutoNum type="arabicPeriod"/>
            </a:pPr>
            <a:r>
              <a:rPr lang="en" sz="1600">
                <a:solidFill>
                  <a:schemeClr val="lt1"/>
                </a:solidFill>
              </a:rPr>
              <a:t>Data Structure</a:t>
            </a:r>
            <a:endParaRPr sz="1600">
              <a:solidFill>
                <a:schemeClr val="lt1"/>
              </a:solidFill>
            </a:endParaRPr>
          </a:p>
          <a:p>
            <a:pPr indent="-330200" lvl="0" marL="457200" rtl="0" algn="l">
              <a:spcBef>
                <a:spcPts val="0"/>
              </a:spcBef>
              <a:spcAft>
                <a:spcPts val="0"/>
              </a:spcAft>
              <a:buClr>
                <a:schemeClr val="lt1"/>
              </a:buClr>
              <a:buSzPts val="1600"/>
              <a:buAutoNum type="arabicPeriod"/>
            </a:pPr>
            <a:r>
              <a:rPr lang="en" sz="1600">
                <a:solidFill>
                  <a:schemeClr val="lt1"/>
                </a:solidFill>
              </a:rPr>
              <a:t>Widely Used Examples and Use Cases</a:t>
            </a:r>
            <a:endParaRPr sz="1600">
              <a:solidFill>
                <a:schemeClr val="lt1"/>
              </a:solidFill>
            </a:endParaRPr>
          </a:p>
          <a:p>
            <a:pPr indent="-330200" lvl="0" marL="457200" rtl="0" algn="l">
              <a:spcBef>
                <a:spcPts val="0"/>
              </a:spcBef>
              <a:spcAft>
                <a:spcPts val="0"/>
              </a:spcAft>
              <a:buClr>
                <a:schemeClr val="lt1"/>
              </a:buClr>
              <a:buSzPts val="1600"/>
              <a:buAutoNum type="arabicPeriod"/>
            </a:pPr>
            <a:r>
              <a:rPr lang="en" sz="1600">
                <a:solidFill>
                  <a:schemeClr val="lt1"/>
                </a:solidFill>
              </a:rPr>
              <a:t>Demo</a:t>
            </a:r>
            <a:endParaRPr sz="1600">
              <a:solidFill>
                <a:schemeClr val="lt1"/>
              </a:solidFill>
            </a:endParaRPr>
          </a:p>
          <a:p>
            <a:pPr indent="-330200" lvl="0" marL="457200" rtl="0" algn="l">
              <a:spcBef>
                <a:spcPts val="0"/>
              </a:spcBef>
              <a:spcAft>
                <a:spcPts val="0"/>
              </a:spcAft>
              <a:buClr>
                <a:schemeClr val="lt1"/>
              </a:buClr>
              <a:buSzPts val="1600"/>
              <a:buAutoNum type="arabicPeriod"/>
            </a:pPr>
            <a:r>
              <a:rPr lang="en" sz="1600">
                <a:solidFill>
                  <a:schemeClr val="lt1"/>
                </a:solidFill>
              </a:rPr>
              <a:t>Conclusion</a:t>
            </a:r>
            <a:endParaRPr sz="16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lang="en" sz="2800">
                <a:solidFill>
                  <a:schemeClr val="dk2"/>
                </a:solidFill>
              </a:rPr>
              <a:t>Introduction to OpenSearch</a:t>
            </a:r>
            <a:endParaRPr sz="2800">
              <a:solidFill>
                <a:schemeClr val="dk2"/>
              </a:solidFill>
            </a:endParaRPr>
          </a:p>
        </p:txBody>
      </p:sp>
      <p:sp>
        <p:nvSpPr>
          <p:cNvPr id="72" name="Google Shape;72;p15"/>
          <p:cNvSpPr txBox="1"/>
          <p:nvPr>
            <p:ph idx="1" type="body"/>
          </p:nvPr>
        </p:nvSpPr>
        <p:spPr>
          <a:xfrm>
            <a:off x="311700" y="1110825"/>
            <a:ext cx="8520600" cy="3416400"/>
          </a:xfrm>
          <a:prstGeom prst="rect">
            <a:avLst/>
          </a:prstGeom>
        </p:spPr>
        <p:txBody>
          <a:bodyPr anchorCtr="0" anchor="t" bIns="91425" lIns="91425" spcFirstLastPara="1" rIns="91425" wrap="square" tIns="91425">
            <a:normAutofit/>
          </a:bodyPr>
          <a:lstStyle/>
          <a:p>
            <a:pPr indent="0" lvl="0" marL="0" rtl="0" algn="l">
              <a:spcBef>
                <a:spcPts val="1000"/>
              </a:spcBef>
              <a:spcAft>
                <a:spcPts val="0"/>
              </a:spcAft>
              <a:buNone/>
            </a:pPr>
            <a:r>
              <a:rPr lang="en" sz="1400">
                <a:solidFill>
                  <a:schemeClr val="lt1"/>
                </a:solidFill>
              </a:rPr>
              <a:t>What is OpenSearch?</a:t>
            </a:r>
            <a:endParaRPr sz="1400">
              <a:solidFill>
                <a:schemeClr val="lt1"/>
              </a:solidFill>
            </a:endParaRPr>
          </a:p>
          <a:p>
            <a:pPr indent="-304800" lvl="0" marL="457200" rtl="0" algn="l">
              <a:spcBef>
                <a:spcPts val="1200"/>
              </a:spcBef>
              <a:spcAft>
                <a:spcPts val="0"/>
              </a:spcAft>
              <a:buClr>
                <a:schemeClr val="lt1"/>
              </a:buClr>
              <a:buSzPts val="1200"/>
              <a:buFont typeface="Arial"/>
              <a:buChar char="●"/>
            </a:pPr>
            <a:r>
              <a:rPr lang="en" sz="1200">
                <a:solidFill>
                  <a:schemeClr val="lt1"/>
                </a:solidFill>
              </a:rPr>
              <a:t>OpenSearch is a </a:t>
            </a:r>
            <a:r>
              <a:rPr b="1" lang="en" sz="1200">
                <a:solidFill>
                  <a:schemeClr val="dk2"/>
                </a:solidFill>
              </a:rPr>
              <a:t>distributed, open-source search and analytics engine</a:t>
            </a:r>
            <a:r>
              <a:rPr lang="en" sz="1200">
                <a:solidFill>
                  <a:schemeClr val="lt1"/>
                </a:solidFill>
              </a:rPr>
              <a:t> that allows you to search, analyze, and visualize large volumes of data in real time</a:t>
            </a:r>
            <a:endParaRPr sz="1200">
              <a:solidFill>
                <a:schemeClr val="lt1"/>
              </a:solidFill>
            </a:endParaRPr>
          </a:p>
          <a:p>
            <a:pPr indent="-304800" lvl="0" marL="457200" rtl="0" algn="l">
              <a:spcBef>
                <a:spcPts val="1200"/>
              </a:spcBef>
              <a:spcAft>
                <a:spcPts val="0"/>
              </a:spcAft>
              <a:buClr>
                <a:schemeClr val="lt1"/>
              </a:buClr>
              <a:buSzPts val="1200"/>
              <a:buChar char="●"/>
            </a:pPr>
            <a:r>
              <a:rPr lang="en" sz="1200">
                <a:solidFill>
                  <a:schemeClr val="lt1"/>
                </a:solidFill>
              </a:rPr>
              <a:t>It can index structured or unstructured data and is widely used for applications that need fast and powerful search capabilities, such as full-text search, log analysis, and security monitoring</a:t>
            </a:r>
            <a:endParaRPr sz="1200">
              <a:solidFill>
                <a:schemeClr val="lt1"/>
              </a:solidFill>
            </a:endParaRPr>
          </a:p>
          <a:p>
            <a:pPr indent="-304800" lvl="0" marL="457200" rtl="0" algn="l">
              <a:spcBef>
                <a:spcPts val="1000"/>
              </a:spcBef>
              <a:spcAft>
                <a:spcPts val="0"/>
              </a:spcAft>
              <a:buClr>
                <a:schemeClr val="lt1"/>
              </a:buClr>
              <a:buSzPts val="1200"/>
              <a:buFont typeface="Arial"/>
              <a:buChar char="●"/>
            </a:pPr>
            <a:r>
              <a:rPr lang="en" sz="1200">
                <a:solidFill>
                  <a:schemeClr val="lt1"/>
                </a:solidFill>
              </a:rPr>
              <a:t>OpenSearch was created by </a:t>
            </a:r>
            <a:r>
              <a:rPr lang="en" sz="1200">
                <a:solidFill>
                  <a:schemeClr val="dk2"/>
                </a:solidFill>
              </a:rPr>
              <a:t>AWS</a:t>
            </a:r>
            <a:r>
              <a:rPr lang="en" sz="1200">
                <a:solidFill>
                  <a:schemeClr val="lt1"/>
                </a:solidFill>
              </a:rPr>
              <a:t> as a fork of </a:t>
            </a:r>
            <a:r>
              <a:rPr b="1" lang="en" sz="1200">
                <a:solidFill>
                  <a:schemeClr val="dk2"/>
                </a:solidFill>
              </a:rPr>
              <a:t>Elasticsearch</a:t>
            </a:r>
            <a:r>
              <a:rPr lang="en" sz="1200">
                <a:solidFill>
                  <a:schemeClr val="lt1"/>
                </a:solidFill>
              </a:rPr>
              <a:t> and Kibana in 2021, following a change in licensing by Elastic, which moved from the open-source Apache 2.0 license to the restrictive SSPL (Server Side Public License). </a:t>
            </a:r>
            <a:endParaRPr sz="1200">
              <a:solidFill>
                <a:schemeClr val="lt1"/>
              </a:solidFill>
            </a:endParaRPr>
          </a:p>
          <a:p>
            <a:pPr indent="-304800" lvl="0" marL="457200" rtl="0" algn="l">
              <a:spcBef>
                <a:spcPts val="1200"/>
              </a:spcBef>
              <a:spcAft>
                <a:spcPts val="1200"/>
              </a:spcAft>
              <a:buClr>
                <a:schemeClr val="lt1"/>
              </a:buClr>
              <a:buSzPts val="1200"/>
              <a:buFont typeface="Arial"/>
              <a:buChar char="●"/>
            </a:pPr>
            <a:r>
              <a:rPr lang="en" sz="1200">
                <a:solidFill>
                  <a:schemeClr val="lt1"/>
                </a:solidFill>
              </a:rPr>
              <a:t>OpenSearch is an </a:t>
            </a:r>
            <a:r>
              <a:rPr b="1" lang="en" sz="1200">
                <a:solidFill>
                  <a:schemeClr val="dk2"/>
                </a:solidFill>
              </a:rPr>
              <a:t>open-source</a:t>
            </a:r>
            <a:r>
              <a:rPr lang="en" sz="1200">
                <a:solidFill>
                  <a:schemeClr val="lt1"/>
                </a:solidFill>
              </a:rPr>
              <a:t> alternative under the Apache 2.0 license and it retains core functionality from Elasticsearch and Kibana but continues to evolve with new features and improvements</a:t>
            </a:r>
            <a:endParaRPr sz="12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lang="en" sz="2800">
                <a:solidFill>
                  <a:schemeClr val="dk2"/>
                </a:solidFill>
              </a:rPr>
              <a:t>Introduction to OpenSearch</a:t>
            </a:r>
            <a:endParaRPr sz="2800">
              <a:solidFill>
                <a:schemeClr val="dk2"/>
              </a:solidFill>
            </a:endParaRPr>
          </a:p>
        </p:txBody>
      </p:sp>
      <p:sp>
        <p:nvSpPr>
          <p:cNvPr id="78" name="Google Shape;78;p16"/>
          <p:cNvSpPr txBox="1"/>
          <p:nvPr>
            <p:ph idx="1" type="body"/>
          </p:nvPr>
        </p:nvSpPr>
        <p:spPr>
          <a:xfrm>
            <a:off x="311700" y="1110825"/>
            <a:ext cx="8520600" cy="3553800"/>
          </a:xfrm>
          <a:prstGeom prst="rect">
            <a:avLst/>
          </a:prstGeom>
        </p:spPr>
        <p:txBody>
          <a:bodyPr anchorCtr="0" anchor="t" bIns="91425" lIns="91425" spcFirstLastPara="1" rIns="91425" wrap="square" tIns="91425">
            <a:normAutofit/>
          </a:bodyPr>
          <a:lstStyle/>
          <a:p>
            <a:pPr indent="0" lvl="0" marL="0" rtl="0" algn="l">
              <a:spcBef>
                <a:spcPts val="1000"/>
              </a:spcBef>
              <a:spcAft>
                <a:spcPts val="0"/>
              </a:spcAft>
              <a:buNone/>
            </a:pPr>
            <a:r>
              <a:rPr lang="en" sz="1400">
                <a:solidFill>
                  <a:schemeClr val="lt1"/>
                </a:solidFill>
              </a:rPr>
              <a:t>Why use</a:t>
            </a:r>
            <a:r>
              <a:rPr lang="en" sz="1400">
                <a:solidFill>
                  <a:schemeClr val="lt1"/>
                </a:solidFill>
              </a:rPr>
              <a:t> OpenSearch?</a:t>
            </a:r>
            <a:endParaRPr sz="1400">
              <a:solidFill>
                <a:schemeClr val="lt1"/>
              </a:solidFill>
            </a:endParaRPr>
          </a:p>
          <a:p>
            <a:pPr indent="-311150" lvl="0" marL="457200" rtl="0" algn="l">
              <a:spcBef>
                <a:spcPts val="1200"/>
              </a:spcBef>
              <a:spcAft>
                <a:spcPts val="0"/>
              </a:spcAft>
              <a:buClr>
                <a:schemeClr val="lt1"/>
              </a:buClr>
              <a:buSzPts val="1300"/>
              <a:buChar char="●"/>
            </a:pPr>
            <a:r>
              <a:rPr b="1" lang="en" sz="1200">
                <a:solidFill>
                  <a:schemeClr val="dk2"/>
                </a:solidFill>
              </a:rPr>
              <a:t>Importance of Search and Real-Time Analytics:</a:t>
            </a:r>
            <a:r>
              <a:rPr lang="en" sz="1200">
                <a:solidFill>
                  <a:schemeClr val="lt1"/>
                </a:solidFill>
              </a:rPr>
              <a:t> In modern applications, fast, scalable search and analytics are critical. From full-text search on websites and applications to large-scale log analytics and security monitoring, OpenSearch enables businesses to index and retrieve data quickly and efficiently</a:t>
            </a:r>
            <a:endParaRPr sz="1200">
              <a:solidFill>
                <a:schemeClr val="lt1"/>
              </a:solidFill>
            </a:endParaRPr>
          </a:p>
          <a:p>
            <a:pPr indent="-304800" lvl="0" marL="457200" rtl="0" algn="l">
              <a:spcBef>
                <a:spcPts val="1200"/>
              </a:spcBef>
              <a:spcAft>
                <a:spcPts val="0"/>
              </a:spcAft>
              <a:buClr>
                <a:schemeClr val="lt1"/>
              </a:buClr>
              <a:buSzPts val="1200"/>
              <a:buChar char="●"/>
            </a:pPr>
            <a:r>
              <a:rPr b="1" lang="en" sz="1200">
                <a:solidFill>
                  <a:schemeClr val="dk2"/>
                </a:solidFill>
              </a:rPr>
              <a:t>Open Source &amp; Community-Driven:</a:t>
            </a:r>
            <a:r>
              <a:rPr lang="en" sz="1200">
                <a:solidFill>
                  <a:schemeClr val="lt1"/>
                </a:solidFill>
              </a:rPr>
              <a:t> OpenSearch is fully open-source, backed by a community of contributors, with the flexibility to customize and extend the platform for specific use cases</a:t>
            </a:r>
            <a:endParaRPr sz="1200">
              <a:solidFill>
                <a:schemeClr val="lt1"/>
              </a:solidFill>
            </a:endParaRPr>
          </a:p>
          <a:p>
            <a:pPr indent="-304800" lvl="0" marL="457200" rtl="0" algn="l">
              <a:spcBef>
                <a:spcPts val="1200"/>
              </a:spcBef>
              <a:spcAft>
                <a:spcPts val="0"/>
              </a:spcAft>
              <a:buClr>
                <a:schemeClr val="lt1"/>
              </a:buClr>
              <a:buSzPts val="1200"/>
              <a:buChar char="●"/>
            </a:pPr>
            <a:r>
              <a:rPr b="1" lang="en" sz="1200">
                <a:solidFill>
                  <a:schemeClr val="dk2"/>
                </a:solidFill>
              </a:rPr>
              <a:t>Scalable &amp; Distributed:</a:t>
            </a:r>
            <a:r>
              <a:rPr lang="en" sz="1200">
                <a:solidFill>
                  <a:schemeClr val="lt1"/>
                </a:solidFill>
              </a:rPr>
              <a:t> OpenSearch is built for horizontal scaling, meaning it can handle large volumes of data across multiple nodes, making it suitable for enterprise-grade applications</a:t>
            </a:r>
            <a:endParaRPr sz="1200">
              <a:solidFill>
                <a:schemeClr val="lt1"/>
              </a:solidFill>
            </a:endParaRPr>
          </a:p>
          <a:p>
            <a:pPr indent="-304800" lvl="0" marL="457200" rtl="0" algn="l">
              <a:spcBef>
                <a:spcPts val="1200"/>
              </a:spcBef>
              <a:spcAft>
                <a:spcPts val="0"/>
              </a:spcAft>
              <a:buClr>
                <a:schemeClr val="lt1"/>
              </a:buClr>
              <a:buSzPts val="1200"/>
              <a:buChar char="●"/>
            </a:pPr>
            <a:r>
              <a:rPr b="1" lang="en" sz="1200">
                <a:solidFill>
                  <a:schemeClr val="dk2"/>
                </a:solidFill>
              </a:rPr>
              <a:t>Real-Time Analytics: </a:t>
            </a:r>
            <a:r>
              <a:rPr lang="en" sz="1200">
                <a:solidFill>
                  <a:schemeClr val="lt1"/>
                </a:solidFill>
              </a:rPr>
              <a:t>The ability to query and analyze data in near real time makes OpenSearch ideal for use cases like monitoring, security alerts, and operational insights</a:t>
            </a:r>
            <a:endParaRPr sz="1200">
              <a:solidFill>
                <a:schemeClr val="lt1"/>
              </a:solidFill>
            </a:endParaRPr>
          </a:p>
          <a:p>
            <a:pPr indent="-304800" lvl="0" marL="457200" rtl="0" algn="l">
              <a:spcBef>
                <a:spcPts val="1200"/>
              </a:spcBef>
              <a:spcAft>
                <a:spcPts val="1200"/>
              </a:spcAft>
              <a:buClr>
                <a:schemeClr val="lt1"/>
              </a:buClr>
              <a:buSzPts val="1200"/>
              <a:buChar char="●"/>
            </a:pPr>
            <a:r>
              <a:rPr b="1" lang="en" sz="1200">
                <a:solidFill>
                  <a:schemeClr val="dk2"/>
                </a:solidFill>
              </a:rPr>
              <a:t>Security &amp; Compliance:</a:t>
            </a:r>
            <a:r>
              <a:rPr lang="en" sz="1200">
                <a:solidFill>
                  <a:schemeClr val="lt1"/>
                </a:solidFill>
              </a:rPr>
              <a:t> OpenSearch includes features for role-based access control (RBAC), encryption (at rest and in transit), and auditing, ensuring it can meet security and compliance needs in enterprise environments</a:t>
            </a:r>
            <a:endParaRPr sz="12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2500">
                <a:solidFill>
                  <a:schemeClr val="dk2"/>
                </a:solidFill>
              </a:rPr>
              <a:t>Core Concepts of OpenSearch</a:t>
            </a:r>
            <a:endParaRPr sz="2500">
              <a:solidFill>
                <a:schemeClr val="dk2"/>
              </a:solidFill>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400">
                <a:solidFill>
                  <a:schemeClr val="lt1"/>
                </a:solidFill>
              </a:rPr>
              <a:t>Search Engines and Indexing</a:t>
            </a:r>
            <a:endParaRPr sz="1400">
              <a:solidFill>
                <a:schemeClr val="lt1"/>
              </a:solidFill>
            </a:endParaRPr>
          </a:p>
          <a:p>
            <a:pPr indent="-304800" lvl="0" marL="457200" rtl="0" algn="l">
              <a:spcBef>
                <a:spcPts val="1200"/>
              </a:spcBef>
              <a:spcAft>
                <a:spcPts val="0"/>
              </a:spcAft>
              <a:buClr>
                <a:schemeClr val="lt1"/>
              </a:buClr>
              <a:buSzPts val="1200"/>
              <a:buChar char="●"/>
            </a:pPr>
            <a:r>
              <a:rPr b="1" lang="en" sz="1200">
                <a:solidFill>
                  <a:schemeClr val="dk2"/>
                </a:solidFill>
              </a:rPr>
              <a:t>OpenSearch search engine works by indexing documents</a:t>
            </a:r>
            <a:r>
              <a:rPr lang="en" sz="1200">
                <a:solidFill>
                  <a:schemeClr val="lt1"/>
                </a:solidFill>
              </a:rPr>
              <a:t>, making them searchable using a variety of techniques. When a search query is made, OpenSearch looks through its indexed data to find relevant matches and return the results efficiently</a:t>
            </a:r>
            <a:endParaRPr sz="1200">
              <a:solidFill>
                <a:schemeClr val="lt1"/>
              </a:solidFill>
            </a:endParaRPr>
          </a:p>
          <a:p>
            <a:pPr indent="-304800" lvl="0" marL="457200" rtl="0" algn="l">
              <a:spcBef>
                <a:spcPts val="1200"/>
              </a:spcBef>
              <a:spcAft>
                <a:spcPts val="0"/>
              </a:spcAft>
              <a:buClr>
                <a:schemeClr val="lt1"/>
              </a:buClr>
              <a:buSzPts val="1200"/>
              <a:buChar char="●"/>
            </a:pPr>
            <a:r>
              <a:rPr b="1" lang="en" sz="1200">
                <a:solidFill>
                  <a:schemeClr val="dk2"/>
                </a:solidFill>
              </a:rPr>
              <a:t>Indexing</a:t>
            </a:r>
            <a:r>
              <a:rPr lang="en" sz="1200">
                <a:solidFill>
                  <a:schemeClr val="lt1"/>
                </a:solidFill>
              </a:rPr>
              <a:t> refers to the process of storing data in a structure that allows for fast search and retrieval. In OpenSearch, </a:t>
            </a:r>
            <a:r>
              <a:rPr b="1" lang="en" sz="1200">
                <a:solidFill>
                  <a:schemeClr val="dk2"/>
                </a:solidFill>
              </a:rPr>
              <a:t>data is stored as documents within indices</a:t>
            </a:r>
            <a:r>
              <a:rPr lang="en" sz="1200">
                <a:solidFill>
                  <a:schemeClr val="lt1"/>
                </a:solidFill>
              </a:rPr>
              <a:t>. An index is like a collection of documents, and each document consists of fields containing data (e.g., text, numbers, dates)</a:t>
            </a:r>
            <a:endParaRPr sz="1200">
              <a:solidFill>
                <a:schemeClr val="lt1"/>
              </a:solidFill>
            </a:endParaRPr>
          </a:p>
          <a:p>
            <a:pPr indent="-304800" lvl="0" marL="457200" rtl="0" algn="l">
              <a:spcBef>
                <a:spcPts val="1200"/>
              </a:spcBef>
              <a:spcAft>
                <a:spcPts val="0"/>
              </a:spcAft>
              <a:buClr>
                <a:schemeClr val="lt1"/>
              </a:buClr>
              <a:buSzPts val="1200"/>
              <a:buChar char="●"/>
            </a:pPr>
            <a:r>
              <a:rPr lang="en" sz="1200">
                <a:solidFill>
                  <a:schemeClr val="lt1"/>
                </a:solidFill>
              </a:rPr>
              <a:t>OpenSearch offers </a:t>
            </a:r>
            <a:r>
              <a:rPr b="1" lang="en" sz="1200">
                <a:solidFill>
                  <a:schemeClr val="dk2"/>
                </a:solidFill>
              </a:rPr>
              <a:t>multiple query languages</a:t>
            </a:r>
            <a:r>
              <a:rPr lang="en" sz="1200">
                <a:solidFill>
                  <a:schemeClr val="lt1"/>
                </a:solidFill>
              </a:rPr>
              <a:t> and methods to retrieve data, making it flexible for a variety of use cases. The two primary query languages are </a:t>
            </a:r>
            <a:r>
              <a:rPr b="1" lang="en" sz="1200">
                <a:solidFill>
                  <a:schemeClr val="dk2"/>
                </a:solidFill>
              </a:rPr>
              <a:t>Query DSL and SQL</a:t>
            </a:r>
            <a:endParaRPr b="1" sz="1200">
              <a:solidFill>
                <a:schemeClr val="dk2"/>
              </a:solidFill>
            </a:endParaRPr>
          </a:p>
          <a:p>
            <a:pPr indent="-304800" lvl="0" marL="457200" rtl="0" algn="l">
              <a:spcBef>
                <a:spcPts val="1200"/>
              </a:spcBef>
              <a:spcAft>
                <a:spcPts val="0"/>
              </a:spcAft>
              <a:buClr>
                <a:schemeClr val="lt1"/>
              </a:buClr>
              <a:buSzPts val="1200"/>
              <a:buChar char="●"/>
            </a:pPr>
            <a:r>
              <a:rPr b="1" lang="en" sz="1200">
                <a:solidFill>
                  <a:schemeClr val="dk2"/>
                </a:solidFill>
              </a:rPr>
              <a:t>Query DSL is a powerful JSON-based query language</a:t>
            </a:r>
            <a:r>
              <a:rPr lang="en" sz="1200">
                <a:solidFill>
                  <a:schemeClr val="lt1"/>
                </a:solidFill>
              </a:rPr>
              <a:t> designed for precise, complex searches and analytics on indexed data. It allows users to build queries for full-text search, structured search, or a combination of both</a:t>
            </a:r>
            <a:endParaRPr sz="1200">
              <a:solidFill>
                <a:schemeClr val="lt1"/>
              </a:solidFill>
            </a:endParaRPr>
          </a:p>
          <a:p>
            <a:pPr indent="0" lvl="0" marL="0" rtl="0" algn="l">
              <a:spcBef>
                <a:spcPts val="1200"/>
              </a:spcBef>
              <a:spcAft>
                <a:spcPts val="1200"/>
              </a:spcAft>
              <a:buNone/>
            </a:pPr>
            <a:r>
              <a:t/>
            </a:r>
            <a:endParaRPr sz="1400">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2500">
                <a:solidFill>
                  <a:schemeClr val="dk2"/>
                </a:solidFill>
              </a:rPr>
              <a:t>Core Concepts of OpenSearch</a:t>
            </a:r>
            <a:endParaRPr sz="2500">
              <a:solidFill>
                <a:schemeClr val="dk2"/>
              </a:solidFill>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chemeClr val="lt1"/>
                </a:solidFill>
              </a:rPr>
              <a:t>OpenSearch Components</a:t>
            </a:r>
            <a:endParaRPr sz="1400">
              <a:solidFill>
                <a:schemeClr val="lt1"/>
              </a:solidFill>
            </a:endParaRPr>
          </a:p>
          <a:p>
            <a:pPr indent="-304800" lvl="0" marL="457200" rtl="0" algn="l">
              <a:spcBef>
                <a:spcPts val="1200"/>
              </a:spcBef>
              <a:spcAft>
                <a:spcPts val="0"/>
              </a:spcAft>
              <a:buClr>
                <a:schemeClr val="lt1"/>
              </a:buClr>
              <a:buSzPts val="1200"/>
              <a:buChar char="●"/>
            </a:pPr>
            <a:r>
              <a:rPr b="1" lang="en" sz="1200">
                <a:solidFill>
                  <a:schemeClr val="dk2"/>
                </a:solidFill>
              </a:rPr>
              <a:t>OpenSearch engine </a:t>
            </a:r>
            <a:r>
              <a:rPr lang="en" sz="1200">
                <a:solidFill>
                  <a:schemeClr val="lt1"/>
                </a:solidFill>
              </a:rPr>
              <a:t>manages the indexing and retrieval of data, performs searches, and runs analytical queries across distributed nodes</a:t>
            </a:r>
            <a:endParaRPr sz="1200">
              <a:solidFill>
                <a:schemeClr val="lt1"/>
              </a:solidFill>
            </a:endParaRPr>
          </a:p>
          <a:p>
            <a:pPr indent="-304800" lvl="0" marL="457200" rtl="0" algn="l">
              <a:spcBef>
                <a:spcPts val="1200"/>
              </a:spcBef>
              <a:spcAft>
                <a:spcPts val="0"/>
              </a:spcAft>
              <a:buClr>
                <a:schemeClr val="lt1"/>
              </a:buClr>
              <a:buSzPts val="1200"/>
              <a:buChar char="●"/>
            </a:pPr>
            <a:r>
              <a:rPr b="1" lang="en" sz="1200">
                <a:solidFill>
                  <a:schemeClr val="dk2"/>
                </a:solidFill>
              </a:rPr>
              <a:t>OpenSearch Dashboard </a:t>
            </a:r>
            <a:r>
              <a:rPr lang="en" sz="1200">
                <a:solidFill>
                  <a:schemeClr val="lt1"/>
                </a:solidFill>
              </a:rPr>
              <a:t>is a powerful visualization and user interface tool, equivalent to Kibana, for interacting with OpenSearch. It allows users to build dashboards, visualize data trends, and run advanced queries. This is key for monitoring, analytics, and reporting</a:t>
            </a:r>
            <a:endParaRPr sz="1200">
              <a:solidFill>
                <a:schemeClr val="lt1"/>
              </a:solidFill>
            </a:endParaRPr>
          </a:p>
          <a:p>
            <a:pPr indent="-304800" lvl="0" marL="457200" rtl="0" algn="l">
              <a:spcBef>
                <a:spcPts val="1200"/>
              </a:spcBef>
              <a:spcAft>
                <a:spcPts val="0"/>
              </a:spcAft>
              <a:buClr>
                <a:schemeClr val="lt1"/>
              </a:buClr>
              <a:buSzPts val="1200"/>
              <a:buChar char="●"/>
            </a:pPr>
            <a:r>
              <a:rPr lang="en" sz="1200">
                <a:solidFill>
                  <a:schemeClr val="lt1"/>
                </a:solidFill>
              </a:rPr>
              <a:t>OpenSearch offers </a:t>
            </a:r>
            <a:r>
              <a:rPr b="1" lang="en" sz="1200">
                <a:solidFill>
                  <a:schemeClr val="dk2"/>
                </a:solidFill>
              </a:rPr>
              <a:t>a wide range of plugins that extend its functionality</a:t>
            </a:r>
            <a:r>
              <a:rPr lang="en" sz="1200">
                <a:solidFill>
                  <a:schemeClr val="lt1"/>
                </a:solidFill>
              </a:rPr>
              <a:t>. These include features for alerting, monitoring, security, performance optimization, and more. Plugins provide flexibility, enabling users to tailor OpenSearch to specific needs like security monitoring, reporting, or real-time data processing</a:t>
            </a:r>
            <a:endParaRPr sz="1200">
              <a:solidFill>
                <a:schemeClr val="lt1"/>
              </a:solidFill>
            </a:endParaRPr>
          </a:p>
          <a:p>
            <a:pPr indent="0" lvl="0" marL="0" rtl="0" algn="l">
              <a:spcBef>
                <a:spcPts val="1200"/>
              </a:spcBef>
              <a:spcAft>
                <a:spcPts val="1200"/>
              </a:spcAft>
              <a:buNone/>
            </a:pPr>
            <a:r>
              <a:t/>
            </a:r>
            <a:endParaRPr sz="140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2500">
                <a:solidFill>
                  <a:schemeClr val="dk2"/>
                </a:solidFill>
              </a:rPr>
              <a:t>Core Concepts of OpenSearch</a:t>
            </a:r>
            <a:endParaRPr sz="2500">
              <a:solidFill>
                <a:schemeClr val="dk2"/>
              </a:solidFill>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400">
                <a:solidFill>
                  <a:schemeClr val="lt1"/>
                </a:solidFill>
              </a:rPr>
              <a:t>Data structures</a:t>
            </a:r>
            <a:endParaRPr sz="1400">
              <a:solidFill>
                <a:schemeClr val="lt1"/>
              </a:solidFill>
            </a:endParaRPr>
          </a:p>
          <a:p>
            <a:pPr indent="-304800" lvl="0" marL="457200" rtl="0" algn="l">
              <a:spcBef>
                <a:spcPts val="1200"/>
              </a:spcBef>
              <a:spcAft>
                <a:spcPts val="0"/>
              </a:spcAft>
              <a:buClr>
                <a:schemeClr val="lt1"/>
              </a:buClr>
              <a:buSzPts val="1200"/>
              <a:buChar char="●"/>
            </a:pPr>
            <a:r>
              <a:rPr b="1" lang="en" sz="1200">
                <a:solidFill>
                  <a:schemeClr val="dk2"/>
                </a:solidFill>
              </a:rPr>
              <a:t>Index: </a:t>
            </a:r>
            <a:r>
              <a:rPr lang="en" sz="1200">
                <a:solidFill>
                  <a:schemeClr val="lt1"/>
                </a:solidFill>
              </a:rPr>
              <a:t>A collection of documents (similar to a table in a relational database)</a:t>
            </a:r>
            <a:endParaRPr sz="1200">
              <a:solidFill>
                <a:schemeClr val="lt1"/>
              </a:solidFill>
            </a:endParaRPr>
          </a:p>
          <a:p>
            <a:pPr indent="-304800" lvl="0" marL="457200" rtl="0" algn="l">
              <a:spcBef>
                <a:spcPts val="1200"/>
              </a:spcBef>
              <a:spcAft>
                <a:spcPts val="0"/>
              </a:spcAft>
              <a:buClr>
                <a:schemeClr val="lt1"/>
              </a:buClr>
              <a:buSzPts val="1200"/>
              <a:buChar char="●"/>
            </a:pPr>
            <a:r>
              <a:rPr b="1" lang="en" sz="1200">
                <a:solidFill>
                  <a:schemeClr val="dk2"/>
                </a:solidFill>
              </a:rPr>
              <a:t>Document: </a:t>
            </a:r>
            <a:r>
              <a:rPr lang="en" sz="1200">
                <a:solidFill>
                  <a:schemeClr val="lt1"/>
                </a:solidFill>
              </a:rPr>
              <a:t>The fundamental unit of data in OpenSearch (similar to a row in a table). Each document consists of fields, which are the individual pieces of data (e.g., name, date, description)</a:t>
            </a:r>
            <a:endParaRPr sz="1200">
              <a:solidFill>
                <a:schemeClr val="lt1"/>
              </a:solidFill>
            </a:endParaRPr>
          </a:p>
          <a:p>
            <a:pPr indent="-304800" lvl="0" marL="457200" rtl="0" algn="l">
              <a:spcBef>
                <a:spcPts val="1200"/>
              </a:spcBef>
              <a:spcAft>
                <a:spcPts val="0"/>
              </a:spcAft>
              <a:buClr>
                <a:schemeClr val="lt1"/>
              </a:buClr>
              <a:buSzPts val="1200"/>
              <a:buChar char="●"/>
            </a:pPr>
            <a:r>
              <a:rPr b="1" lang="en" sz="1200">
                <a:solidFill>
                  <a:schemeClr val="dk2"/>
                </a:solidFill>
              </a:rPr>
              <a:t>Mapping:</a:t>
            </a:r>
            <a:r>
              <a:rPr lang="en" sz="1200">
                <a:solidFill>
                  <a:schemeClr val="lt1"/>
                </a:solidFill>
              </a:rPr>
              <a:t> Defines the structure of documents within an index, specifying field types (e.g., text, keyword, date, number). Proper mapping improves search performance and data organization</a:t>
            </a:r>
            <a:endParaRPr sz="1200">
              <a:solidFill>
                <a:schemeClr val="lt1"/>
              </a:solidFill>
            </a:endParaRPr>
          </a:p>
          <a:p>
            <a:pPr indent="-304800" lvl="0" marL="457200" rtl="0" algn="l">
              <a:spcBef>
                <a:spcPts val="1200"/>
              </a:spcBef>
              <a:spcAft>
                <a:spcPts val="0"/>
              </a:spcAft>
              <a:buClr>
                <a:schemeClr val="lt1"/>
              </a:buClr>
              <a:buSzPts val="1200"/>
              <a:buChar char="●"/>
            </a:pPr>
            <a:r>
              <a:rPr b="1" lang="en" sz="1200">
                <a:solidFill>
                  <a:schemeClr val="dk2"/>
                </a:solidFill>
              </a:rPr>
              <a:t>Full-Text Queries:</a:t>
            </a:r>
            <a:r>
              <a:rPr lang="en" sz="1200">
                <a:solidFill>
                  <a:schemeClr val="lt1"/>
                </a:solidFill>
              </a:rPr>
              <a:t> For searching textual data across large datasets (e.g., searching product descriptions)</a:t>
            </a:r>
            <a:endParaRPr sz="1200">
              <a:solidFill>
                <a:schemeClr val="lt1"/>
              </a:solidFill>
            </a:endParaRPr>
          </a:p>
          <a:p>
            <a:pPr indent="-304800" lvl="0" marL="457200" rtl="0" algn="l">
              <a:spcBef>
                <a:spcPts val="1200"/>
              </a:spcBef>
              <a:spcAft>
                <a:spcPts val="0"/>
              </a:spcAft>
              <a:buClr>
                <a:schemeClr val="lt1"/>
              </a:buClr>
              <a:buSzPts val="1200"/>
              <a:buChar char="●"/>
            </a:pPr>
            <a:r>
              <a:rPr b="1" lang="en" sz="1200">
                <a:solidFill>
                  <a:schemeClr val="dk2"/>
                </a:solidFill>
              </a:rPr>
              <a:t>Term-Based Queries: </a:t>
            </a:r>
            <a:r>
              <a:rPr lang="en" sz="1200">
                <a:solidFill>
                  <a:schemeClr val="lt1"/>
                </a:solidFill>
              </a:rPr>
              <a:t>For exact matching of specific terms (e.g., searching for a specific user ID or keyword)</a:t>
            </a:r>
            <a:endParaRPr sz="1200">
              <a:solidFill>
                <a:schemeClr val="lt1"/>
              </a:solidFill>
            </a:endParaRPr>
          </a:p>
          <a:p>
            <a:pPr indent="-304800" lvl="0" marL="457200" rtl="0" algn="l">
              <a:spcBef>
                <a:spcPts val="1200"/>
              </a:spcBef>
              <a:spcAft>
                <a:spcPts val="0"/>
              </a:spcAft>
              <a:buClr>
                <a:schemeClr val="lt1"/>
              </a:buClr>
              <a:buSzPts val="1200"/>
              <a:buChar char="●"/>
            </a:pPr>
            <a:r>
              <a:rPr b="1" lang="en" sz="1200">
                <a:solidFill>
                  <a:schemeClr val="dk2"/>
                </a:solidFill>
              </a:rPr>
              <a:t>Compound Queries:</a:t>
            </a:r>
            <a:r>
              <a:rPr lang="en" sz="1200">
                <a:solidFill>
                  <a:schemeClr val="lt1"/>
                </a:solidFill>
              </a:rPr>
              <a:t> Combining multiple query types for more complex searches (e.g., a combination of full-text and term-based queries)</a:t>
            </a:r>
            <a:endParaRPr sz="1200">
              <a:solidFill>
                <a:schemeClr val="lt1"/>
              </a:solidFill>
            </a:endParaRPr>
          </a:p>
          <a:p>
            <a:pPr indent="0" lvl="0" marL="0" rtl="0" algn="l">
              <a:spcBef>
                <a:spcPts val="1200"/>
              </a:spcBef>
              <a:spcAft>
                <a:spcPts val="1200"/>
              </a:spcAft>
              <a:buNone/>
            </a:pPr>
            <a:r>
              <a:t/>
            </a:r>
            <a:endParaRPr sz="140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2500">
                <a:solidFill>
                  <a:schemeClr val="dk2"/>
                </a:solidFill>
              </a:rPr>
              <a:t>Widely Used Examples and Use Cases</a:t>
            </a:r>
            <a:endParaRPr sz="2500">
              <a:solidFill>
                <a:schemeClr val="dk2"/>
              </a:solidFill>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04800" lvl="0" marL="457200" rtl="0" algn="l">
              <a:spcBef>
                <a:spcPts val="0"/>
              </a:spcBef>
              <a:spcAft>
                <a:spcPts val="0"/>
              </a:spcAft>
              <a:buClr>
                <a:schemeClr val="lt1"/>
              </a:buClr>
              <a:buSzPts val="1200"/>
              <a:buChar char="●"/>
            </a:pPr>
            <a:r>
              <a:rPr b="1" lang="en" sz="1200">
                <a:solidFill>
                  <a:schemeClr val="dk2"/>
                </a:solidFill>
              </a:rPr>
              <a:t>Centralized Logging:</a:t>
            </a:r>
            <a:r>
              <a:rPr lang="en" sz="1200">
                <a:solidFill>
                  <a:schemeClr val="lt1"/>
                </a:solidFill>
              </a:rPr>
              <a:t> It enables organizations to ingest, store, and analyze logs from multiple sources (servers, applications, network devices) in one place. It provides a Real-time log monitoring for troubleshooting and debugging.</a:t>
            </a:r>
            <a:endParaRPr sz="1200">
              <a:solidFill>
                <a:schemeClr val="lt1"/>
              </a:solidFill>
            </a:endParaRPr>
          </a:p>
          <a:p>
            <a:pPr indent="-304800" lvl="0" marL="457200" rtl="0" algn="l">
              <a:spcBef>
                <a:spcPts val="1000"/>
              </a:spcBef>
              <a:spcAft>
                <a:spcPts val="0"/>
              </a:spcAft>
              <a:buClr>
                <a:schemeClr val="lt1"/>
              </a:buClr>
              <a:buSzPts val="1200"/>
              <a:buChar char="●"/>
            </a:pPr>
            <a:r>
              <a:rPr b="1" lang="en" sz="1200">
                <a:solidFill>
                  <a:schemeClr val="dk2"/>
                </a:solidFill>
              </a:rPr>
              <a:t>Advanced Full-text Search:</a:t>
            </a:r>
            <a:r>
              <a:rPr lang="en" sz="1200">
                <a:solidFill>
                  <a:schemeClr val="lt1"/>
                </a:solidFill>
              </a:rPr>
              <a:t> It is ideal for use cases where applications need fast and precise search functionality. This is particularly relevant for content-heavy platforms like e-commerce websites, document management systems, or news websites. It uses NLP to support full-text and phrase queries</a:t>
            </a:r>
            <a:endParaRPr sz="1200">
              <a:solidFill>
                <a:schemeClr val="lt1"/>
              </a:solidFill>
            </a:endParaRPr>
          </a:p>
          <a:p>
            <a:pPr indent="-304800" lvl="0" marL="457200" rtl="0" algn="l">
              <a:spcBef>
                <a:spcPts val="1200"/>
              </a:spcBef>
              <a:spcAft>
                <a:spcPts val="0"/>
              </a:spcAft>
              <a:buClr>
                <a:schemeClr val="lt1"/>
              </a:buClr>
              <a:buSzPts val="1200"/>
              <a:buChar char="●"/>
            </a:pPr>
            <a:r>
              <a:rPr b="1" lang="en" sz="1200">
                <a:solidFill>
                  <a:schemeClr val="dk2"/>
                </a:solidFill>
              </a:rPr>
              <a:t>Business Intelligence and User Behavior Analysis:</a:t>
            </a:r>
            <a:r>
              <a:rPr lang="en" sz="1200">
                <a:solidFill>
                  <a:schemeClr val="lt1"/>
                </a:solidFill>
              </a:rPr>
              <a:t> is used for real-time data analytics to gain insights from large volumes of data as it is generated. This is particularly useful </a:t>
            </a:r>
            <a:r>
              <a:rPr b="1" lang="en" sz="1200">
                <a:solidFill>
                  <a:schemeClr val="dk2"/>
                </a:solidFill>
              </a:rPr>
              <a:t>for businesses looking to understand user behavior, track key performance indicators</a:t>
            </a:r>
            <a:r>
              <a:rPr lang="en" sz="1200">
                <a:solidFill>
                  <a:schemeClr val="lt1"/>
                </a:solidFill>
              </a:rPr>
              <a:t> (KPIs), or </a:t>
            </a:r>
            <a:r>
              <a:rPr b="1" lang="en" sz="1200">
                <a:solidFill>
                  <a:schemeClr val="dk2"/>
                </a:solidFill>
              </a:rPr>
              <a:t>analyze system performance metrics</a:t>
            </a:r>
            <a:endParaRPr b="1" sz="1200">
              <a:solidFill>
                <a:schemeClr val="dk2"/>
              </a:solidFill>
            </a:endParaRPr>
          </a:p>
          <a:p>
            <a:pPr indent="-304800" lvl="0" marL="457200" rtl="0" algn="l">
              <a:spcBef>
                <a:spcPts val="1200"/>
              </a:spcBef>
              <a:spcAft>
                <a:spcPts val="0"/>
              </a:spcAft>
              <a:buClr>
                <a:schemeClr val="lt1"/>
              </a:buClr>
              <a:buSzPts val="1200"/>
              <a:buChar char="●"/>
            </a:pPr>
            <a:r>
              <a:rPr b="1" lang="en" sz="1200">
                <a:solidFill>
                  <a:schemeClr val="dk2"/>
                </a:solidFill>
              </a:rPr>
              <a:t>Security Threat Detection and Monitoring:</a:t>
            </a:r>
            <a:r>
              <a:rPr lang="en" sz="1200">
                <a:solidFill>
                  <a:schemeClr val="lt1"/>
                </a:solidFill>
              </a:rPr>
              <a:t> is increasingly used in Security Information and Event Management (SIEM) for detecting, analyzing, and responding to security threats in real-time</a:t>
            </a:r>
            <a:endParaRPr sz="1200">
              <a:solidFill>
                <a:schemeClr val="lt1"/>
              </a:solidFill>
            </a:endParaRPr>
          </a:p>
          <a:p>
            <a:pPr indent="-304800" lvl="0" marL="457200" rtl="0" algn="l">
              <a:spcBef>
                <a:spcPts val="1200"/>
              </a:spcBef>
              <a:spcAft>
                <a:spcPts val="1200"/>
              </a:spcAft>
              <a:buClr>
                <a:schemeClr val="lt1"/>
              </a:buClr>
              <a:buSzPts val="1200"/>
              <a:buChar char="●"/>
            </a:pPr>
            <a:r>
              <a:rPr b="1" lang="en" sz="1200">
                <a:solidFill>
                  <a:schemeClr val="dk2"/>
                </a:solidFill>
              </a:rPr>
              <a:t>Monitoring System and Application Performance:</a:t>
            </a:r>
            <a:r>
              <a:rPr lang="en" sz="1200">
                <a:solidFill>
                  <a:schemeClr val="lt1"/>
                </a:solidFill>
              </a:rPr>
              <a:t> can be used to </a:t>
            </a:r>
            <a:r>
              <a:rPr b="1" lang="en" sz="1200">
                <a:solidFill>
                  <a:schemeClr val="dk2"/>
                </a:solidFill>
              </a:rPr>
              <a:t>collect performance metrics</a:t>
            </a:r>
            <a:r>
              <a:rPr lang="en" sz="1200">
                <a:solidFill>
                  <a:schemeClr val="lt1"/>
                </a:solidFill>
              </a:rPr>
              <a:t> from systems and applications, helping engineers identify performance bottlenecks, optimize resource usage, and ensure application uptime.</a:t>
            </a:r>
            <a:endParaRPr sz="1200">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2500">
                <a:solidFill>
                  <a:schemeClr val="dk2"/>
                </a:solidFill>
              </a:rPr>
              <a:t>Demo</a:t>
            </a:r>
            <a:endParaRPr sz="2500">
              <a:solidFill>
                <a:schemeClr val="dk2"/>
              </a:solidFill>
            </a:endParaRPr>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chemeClr val="lt1"/>
                </a:solidFill>
              </a:rPr>
              <a:t>Jupyter Notebook</a:t>
            </a:r>
            <a:endParaRPr sz="1200">
              <a:solidFill>
                <a:schemeClr val="lt1"/>
              </a:solidFill>
            </a:endParaRPr>
          </a:p>
          <a:p>
            <a:pPr indent="0" lvl="0" marL="0" rtl="0" algn="l">
              <a:spcBef>
                <a:spcPts val="1200"/>
              </a:spcBef>
              <a:spcAft>
                <a:spcPts val="1200"/>
              </a:spcAft>
              <a:buNone/>
            </a:pPr>
            <a:r>
              <a:t/>
            </a:r>
            <a:endParaRPr sz="12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