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50"/>
  </p:normalViewPr>
  <p:slideViewPr>
    <p:cSldViewPr snapToGrid="0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2AA2D-7419-4811-94C3-9C9AD334930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6A9E8-00EC-4524-9DC4-5155D2614D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Does the number of bathrooms affect the price?</a:t>
          </a:r>
        </a:p>
        <a:p>
          <a:pPr>
            <a:lnSpc>
              <a:spcPct val="100000"/>
            </a:lnSpc>
          </a:pPr>
          <a:r>
            <a:rPr lang="en-US" dirty="0"/>
            <a:t>- The more the bathrooms, the higher the price</a:t>
          </a:r>
        </a:p>
      </dgm:t>
    </dgm:pt>
    <dgm:pt modelId="{26DC7596-8EDE-48F5-9349-BF49D593A1B1}" type="parTrans" cxnId="{F1B908E0-A86C-4367-AF8B-95644E45D28D}">
      <dgm:prSet/>
      <dgm:spPr/>
      <dgm:t>
        <a:bodyPr/>
        <a:lstStyle/>
        <a:p>
          <a:endParaRPr lang="en-US"/>
        </a:p>
      </dgm:t>
    </dgm:pt>
    <dgm:pt modelId="{124D063C-3CAC-4257-A142-3BB7CBEF4A10}" type="sibTrans" cxnId="{F1B908E0-A86C-4367-AF8B-95644E45D2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328284-4AEE-4914-B204-C95384DF39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Does a ”big lot” affect the price?</a:t>
          </a:r>
        </a:p>
        <a:p>
          <a:pPr>
            <a:lnSpc>
              <a:spcPct val="100000"/>
            </a:lnSpc>
          </a:pPr>
          <a:r>
            <a:rPr lang="en-US" dirty="0"/>
            <a:t>- The larger the square foot, the higher the price</a:t>
          </a:r>
        </a:p>
      </dgm:t>
    </dgm:pt>
    <dgm:pt modelId="{A4A9B0B7-4C5B-497F-A925-B7CF4B960287}" type="parTrans" cxnId="{C901A740-1901-4045-9E7A-A06E31C17B42}">
      <dgm:prSet/>
      <dgm:spPr/>
      <dgm:t>
        <a:bodyPr/>
        <a:lstStyle/>
        <a:p>
          <a:endParaRPr lang="en-US"/>
        </a:p>
      </dgm:t>
    </dgm:pt>
    <dgm:pt modelId="{AFCB0BFC-8F2D-49D1-8AE6-23416B53EB30}" type="sibTrans" cxnId="{C901A740-1901-4045-9E7A-A06E31C17B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0CF958-44CA-49B2-B0A1-4AF157ADB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Does location affect the price?</a:t>
          </a:r>
        </a:p>
        <a:p>
          <a:pPr>
            <a:lnSpc>
              <a:spcPct val="100000"/>
            </a:lnSpc>
          </a:pPr>
          <a:r>
            <a:rPr lang="en-US" dirty="0"/>
            <a:t>- If there is a nearby golf court, the price is higher</a:t>
          </a:r>
        </a:p>
      </dgm:t>
    </dgm:pt>
    <dgm:pt modelId="{59FE5AEC-0204-486B-8C9F-9A5C948DBFBD}" type="parTrans" cxnId="{2F9829F4-3B6C-43BB-9007-A0EF1A459132}">
      <dgm:prSet/>
      <dgm:spPr/>
      <dgm:t>
        <a:bodyPr/>
        <a:lstStyle/>
        <a:p>
          <a:endParaRPr lang="en-US"/>
        </a:p>
      </dgm:t>
    </dgm:pt>
    <dgm:pt modelId="{A9DEA477-64DE-43B5-A530-D43CA28598B3}" type="sibTrans" cxnId="{2F9829F4-3B6C-43BB-9007-A0EF1A4591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6F841C-8ED3-4D74-9531-9199B445D0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the age of the house an important feature to consider?</a:t>
          </a:r>
        </a:p>
        <a:p>
          <a:pPr>
            <a:lnSpc>
              <a:spcPct val="100000"/>
            </a:lnSpc>
          </a:pPr>
          <a:r>
            <a:rPr lang="en-US" dirty="0"/>
            <a:t>- The newer the house, the higher the price</a:t>
          </a:r>
        </a:p>
        <a:p>
          <a:pPr>
            <a:lnSpc>
              <a:spcPct val="100000"/>
            </a:lnSpc>
          </a:pPr>
          <a:r>
            <a:rPr lang="en-US" dirty="0"/>
            <a:t>- If the house is renovated, the price is higher</a:t>
          </a:r>
        </a:p>
      </dgm:t>
    </dgm:pt>
    <dgm:pt modelId="{630CB751-CE61-4636-BD71-64B26F35ACAD}" type="parTrans" cxnId="{63538DD5-49B8-459A-B462-3C19A5327999}">
      <dgm:prSet/>
      <dgm:spPr/>
      <dgm:t>
        <a:bodyPr/>
        <a:lstStyle/>
        <a:p>
          <a:endParaRPr lang="en-US"/>
        </a:p>
      </dgm:t>
    </dgm:pt>
    <dgm:pt modelId="{6CCDF6F7-3964-4D26-BC43-DE78A32D9161}" type="sibTrans" cxnId="{63538DD5-49B8-459A-B462-3C19A5327999}">
      <dgm:prSet/>
      <dgm:spPr/>
      <dgm:t>
        <a:bodyPr/>
        <a:lstStyle/>
        <a:p>
          <a:endParaRPr lang="en-US"/>
        </a:p>
      </dgm:t>
    </dgm:pt>
    <dgm:pt modelId="{9944455B-FD92-4530-8311-89DE84211DCC}" type="pres">
      <dgm:prSet presAssocID="{FB32AA2D-7419-4811-94C3-9C9AD3349309}" presName="root" presStyleCnt="0">
        <dgm:presLayoutVars>
          <dgm:dir/>
          <dgm:resizeHandles val="exact"/>
        </dgm:presLayoutVars>
      </dgm:prSet>
      <dgm:spPr/>
    </dgm:pt>
    <dgm:pt modelId="{9B414B0C-0763-4E04-97B4-1AA9A33873D6}" type="pres">
      <dgm:prSet presAssocID="{FB32AA2D-7419-4811-94C3-9C9AD3349309}" presName="container" presStyleCnt="0">
        <dgm:presLayoutVars>
          <dgm:dir/>
          <dgm:resizeHandles val="exact"/>
        </dgm:presLayoutVars>
      </dgm:prSet>
      <dgm:spPr/>
    </dgm:pt>
    <dgm:pt modelId="{3403078D-5410-4176-95D8-FF5793F008CB}" type="pres">
      <dgm:prSet presAssocID="{E9F6A9E8-00EC-4524-9DC4-5155D2614D5D}" presName="compNode" presStyleCnt="0"/>
      <dgm:spPr/>
    </dgm:pt>
    <dgm:pt modelId="{FD00E2F6-3398-432E-AFA5-2BABC7032CFD}" type="pres">
      <dgm:prSet presAssocID="{E9F6A9E8-00EC-4524-9DC4-5155D2614D5D}" presName="iconBgRect" presStyleLbl="bgShp" presStyleIdx="0" presStyleCnt="4"/>
      <dgm:spPr/>
    </dgm:pt>
    <dgm:pt modelId="{8A908907-3D60-4E12-A73C-DC34D530467A}" type="pres">
      <dgm:prSet presAssocID="{E9F6A9E8-00EC-4524-9DC4-5155D2614D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148091FB-1A2A-4225-9910-9912994975A1}" type="pres">
      <dgm:prSet presAssocID="{E9F6A9E8-00EC-4524-9DC4-5155D2614D5D}" presName="spaceRect" presStyleCnt="0"/>
      <dgm:spPr/>
    </dgm:pt>
    <dgm:pt modelId="{75A9129B-8DDE-46F9-BF53-38829B24AD48}" type="pres">
      <dgm:prSet presAssocID="{E9F6A9E8-00EC-4524-9DC4-5155D2614D5D}" presName="textRect" presStyleLbl="revTx" presStyleIdx="0" presStyleCnt="4">
        <dgm:presLayoutVars>
          <dgm:chMax val="1"/>
          <dgm:chPref val="1"/>
        </dgm:presLayoutVars>
      </dgm:prSet>
      <dgm:spPr/>
    </dgm:pt>
    <dgm:pt modelId="{367165F1-AB88-48A5-87AB-0A524BF14C01}" type="pres">
      <dgm:prSet presAssocID="{124D063C-3CAC-4257-A142-3BB7CBEF4A10}" presName="sibTrans" presStyleLbl="sibTrans2D1" presStyleIdx="0" presStyleCnt="0"/>
      <dgm:spPr/>
    </dgm:pt>
    <dgm:pt modelId="{010482AE-C822-456B-A891-7492B61DCA51}" type="pres">
      <dgm:prSet presAssocID="{BE328284-4AEE-4914-B204-C95384DF39CB}" presName="compNode" presStyleCnt="0"/>
      <dgm:spPr/>
    </dgm:pt>
    <dgm:pt modelId="{0F8447A8-AD0C-472F-9959-B061EC773402}" type="pres">
      <dgm:prSet presAssocID="{BE328284-4AEE-4914-B204-C95384DF39CB}" presName="iconBgRect" presStyleLbl="bgShp" presStyleIdx="1" presStyleCnt="4"/>
      <dgm:spPr/>
    </dgm:pt>
    <dgm:pt modelId="{3591EC5A-63E3-4690-890F-EB4134432474}" type="pres">
      <dgm:prSet presAssocID="{BE328284-4AEE-4914-B204-C95384DF39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3617752-590C-4C2D-831D-35F01005853A}" type="pres">
      <dgm:prSet presAssocID="{BE328284-4AEE-4914-B204-C95384DF39CB}" presName="spaceRect" presStyleCnt="0"/>
      <dgm:spPr/>
    </dgm:pt>
    <dgm:pt modelId="{B84E0B01-B7E5-4DC2-BD25-D15696B8E71E}" type="pres">
      <dgm:prSet presAssocID="{BE328284-4AEE-4914-B204-C95384DF39CB}" presName="textRect" presStyleLbl="revTx" presStyleIdx="1" presStyleCnt="4">
        <dgm:presLayoutVars>
          <dgm:chMax val="1"/>
          <dgm:chPref val="1"/>
        </dgm:presLayoutVars>
      </dgm:prSet>
      <dgm:spPr/>
    </dgm:pt>
    <dgm:pt modelId="{5857EFDF-3EF6-4725-B7E4-F44BC3E6E8E3}" type="pres">
      <dgm:prSet presAssocID="{AFCB0BFC-8F2D-49D1-8AE6-23416B53EB30}" presName="sibTrans" presStyleLbl="sibTrans2D1" presStyleIdx="0" presStyleCnt="0"/>
      <dgm:spPr/>
    </dgm:pt>
    <dgm:pt modelId="{226D3BD3-A34A-4CC1-B205-D209B822432B}" type="pres">
      <dgm:prSet presAssocID="{040CF958-44CA-49B2-B0A1-4AF157ADBDFB}" presName="compNode" presStyleCnt="0"/>
      <dgm:spPr/>
    </dgm:pt>
    <dgm:pt modelId="{355F1368-8719-4F92-AF37-7ACB66C1FE62}" type="pres">
      <dgm:prSet presAssocID="{040CF958-44CA-49B2-B0A1-4AF157ADBDFB}" presName="iconBgRect" presStyleLbl="bgShp" presStyleIdx="2" presStyleCnt="4"/>
      <dgm:spPr/>
    </dgm:pt>
    <dgm:pt modelId="{95AC343C-7B84-4827-801C-3D5D3E0D1DCD}" type="pres">
      <dgm:prSet presAssocID="{040CF958-44CA-49B2-B0A1-4AF157ADBD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9CB47D1-ADB9-4586-8FA4-5FB6515B17DD}" type="pres">
      <dgm:prSet presAssocID="{040CF958-44CA-49B2-B0A1-4AF157ADBDFB}" presName="spaceRect" presStyleCnt="0"/>
      <dgm:spPr/>
    </dgm:pt>
    <dgm:pt modelId="{F2595BB0-1737-4F2D-9601-7267665EA9C9}" type="pres">
      <dgm:prSet presAssocID="{040CF958-44CA-49B2-B0A1-4AF157ADBDFB}" presName="textRect" presStyleLbl="revTx" presStyleIdx="2" presStyleCnt="4">
        <dgm:presLayoutVars>
          <dgm:chMax val="1"/>
          <dgm:chPref val="1"/>
        </dgm:presLayoutVars>
      </dgm:prSet>
      <dgm:spPr/>
    </dgm:pt>
    <dgm:pt modelId="{C4074F90-5E67-454F-A19B-C946ACA78D97}" type="pres">
      <dgm:prSet presAssocID="{A9DEA477-64DE-43B5-A530-D43CA28598B3}" presName="sibTrans" presStyleLbl="sibTrans2D1" presStyleIdx="0" presStyleCnt="0"/>
      <dgm:spPr/>
    </dgm:pt>
    <dgm:pt modelId="{83378025-6712-4022-A479-B06D706E8648}" type="pres">
      <dgm:prSet presAssocID="{9B6F841C-8ED3-4D74-9531-9199B445D09E}" presName="compNode" presStyleCnt="0"/>
      <dgm:spPr/>
    </dgm:pt>
    <dgm:pt modelId="{628511AE-F153-4D2C-AB7A-41178B197F2C}" type="pres">
      <dgm:prSet presAssocID="{9B6F841C-8ED3-4D74-9531-9199B445D09E}" presName="iconBgRect" presStyleLbl="bgShp" presStyleIdx="3" presStyleCnt="4"/>
      <dgm:spPr/>
    </dgm:pt>
    <dgm:pt modelId="{52D57C7B-AA70-4593-8CA4-71B4CFB4EC97}" type="pres">
      <dgm:prSet presAssocID="{9B6F841C-8ED3-4D74-9531-9199B445D0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569F1186-3E11-41A6-9195-B37E43BB143E}" type="pres">
      <dgm:prSet presAssocID="{9B6F841C-8ED3-4D74-9531-9199B445D09E}" presName="spaceRect" presStyleCnt="0"/>
      <dgm:spPr/>
    </dgm:pt>
    <dgm:pt modelId="{75ACF335-65FF-4153-A73C-DF7E1704AE46}" type="pres">
      <dgm:prSet presAssocID="{9B6F841C-8ED3-4D74-9531-9199B445D0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01A740-1901-4045-9E7A-A06E31C17B42}" srcId="{FB32AA2D-7419-4811-94C3-9C9AD3349309}" destId="{BE328284-4AEE-4914-B204-C95384DF39CB}" srcOrd="1" destOrd="0" parTransId="{A4A9B0B7-4C5B-497F-A925-B7CF4B960287}" sibTransId="{AFCB0BFC-8F2D-49D1-8AE6-23416B53EB30}"/>
    <dgm:cxn modelId="{27CF6C67-BCD9-4E0D-A75E-1C462C372787}" type="presOf" srcId="{FB32AA2D-7419-4811-94C3-9C9AD3349309}" destId="{9944455B-FD92-4530-8311-89DE84211DCC}" srcOrd="0" destOrd="0" presId="urn:microsoft.com/office/officeart/2018/2/layout/IconCircleList"/>
    <dgm:cxn modelId="{3E74317F-DAF8-4FF7-80F4-D406A1D685F5}" type="presOf" srcId="{040CF958-44CA-49B2-B0A1-4AF157ADBDFB}" destId="{F2595BB0-1737-4F2D-9601-7267665EA9C9}" srcOrd="0" destOrd="0" presId="urn:microsoft.com/office/officeart/2018/2/layout/IconCircleList"/>
    <dgm:cxn modelId="{1CA72EB3-D24E-49D2-A506-54CEC6149E22}" type="presOf" srcId="{124D063C-3CAC-4257-A142-3BB7CBEF4A10}" destId="{367165F1-AB88-48A5-87AB-0A524BF14C01}" srcOrd="0" destOrd="0" presId="urn:microsoft.com/office/officeart/2018/2/layout/IconCircleList"/>
    <dgm:cxn modelId="{B97B1FBD-25DF-47DC-89BB-38047C110D89}" type="presOf" srcId="{BE328284-4AEE-4914-B204-C95384DF39CB}" destId="{B84E0B01-B7E5-4DC2-BD25-D15696B8E71E}" srcOrd="0" destOrd="0" presId="urn:microsoft.com/office/officeart/2018/2/layout/IconCircleList"/>
    <dgm:cxn modelId="{61B7F4D1-8811-4D64-A780-EC6E2BD56799}" type="presOf" srcId="{AFCB0BFC-8F2D-49D1-8AE6-23416B53EB30}" destId="{5857EFDF-3EF6-4725-B7E4-F44BC3E6E8E3}" srcOrd="0" destOrd="0" presId="urn:microsoft.com/office/officeart/2018/2/layout/IconCircleList"/>
    <dgm:cxn modelId="{95D413D4-3291-4F64-A68C-C44359B02B99}" type="presOf" srcId="{A9DEA477-64DE-43B5-A530-D43CA28598B3}" destId="{C4074F90-5E67-454F-A19B-C946ACA78D97}" srcOrd="0" destOrd="0" presId="urn:microsoft.com/office/officeart/2018/2/layout/IconCircleList"/>
    <dgm:cxn modelId="{63538DD5-49B8-459A-B462-3C19A5327999}" srcId="{FB32AA2D-7419-4811-94C3-9C9AD3349309}" destId="{9B6F841C-8ED3-4D74-9531-9199B445D09E}" srcOrd="3" destOrd="0" parTransId="{630CB751-CE61-4636-BD71-64B26F35ACAD}" sibTransId="{6CCDF6F7-3964-4D26-BC43-DE78A32D9161}"/>
    <dgm:cxn modelId="{F1B908E0-A86C-4367-AF8B-95644E45D28D}" srcId="{FB32AA2D-7419-4811-94C3-9C9AD3349309}" destId="{E9F6A9E8-00EC-4524-9DC4-5155D2614D5D}" srcOrd="0" destOrd="0" parTransId="{26DC7596-8EDE-48F5-9349-BF49D593A1B1}" sibTransId="{124D063C-3CAC-4257-A142-3BB7CBEF4A10}"/>
    <dgm:cxn modelId="{8B8E79EC-F963-4B29-9977-389984A70E74}" type="presOf" srcId="{E9F6A9E8-00EC-4524-9DC4-5155D2614D5D}" destId="{75A9129B-8DDE-46F9-BF53-38829B24AD48}" srcOrd="0" destOrd="0" presId="urn:microsoft.com/office/officeart/2018/2/layout/IconCircleList"/>
    <dgm:cxn modelId="{AE9197F2-A049-420E-AB34-09555FD91C9F}" type="presOf" srcId="{9B6F841C-8ED3-4D74-9531-9199B445D09E}" destId="{75ACF335-65FF-4153-A73C-DF7E1704AE46}" srcOrd="0" destOrd="0" presId="urn:microsoft.com/office/officeart/2018/2/layout/IconCircleList"/>
    <dgm:cxn modelId="{2F9829F4-3B6C-43BB-9007-A0EF1A459132}" srcId="{FB32AA2D-7419-4811-94C3-9C9AD3349309}" destId="{040CF958-44CA-49B2-B0A1-4AF157ADBDFB}" srcOrd="2" destOrd="0" parTransId="{59FE5AEC-0204-486B-8C9F-9A5C948DBFBD}" sibTransId="{A9DEA477-64DE-43B5-A530-D43CA28598B3}"/>
    <dgm:cxn modelId="{2C410303-64DF-42CF-8A0C-33475C8A0DAF}" type="presParOf" srcId="{9944455B-FD92-4530-8311-89DE84211DCC}" destId="{9B414B0C-0763-4E04-97B4-1AA9A33873D6}" srcOrd="0" destOrd="0" presId="urn:microsoft.com/office/officeart/2018/2/layout/IconCircleList"/>
    <dgm:cxn modelId="{F25AD758-8854-4322-B419-5B68E5ADB965}" type="presParOf" srcId="{9B414B0C-0763-4E04-97B4-1AA9A33873D6}" destId="{3403078D-5410-4176-95D8-FF5793F008CB}" srcOrd="0" destOrd="0" presId="urn:microsoft.com/office/officeart/2018/2/layout/IconCircleList"/>
    <dgm:cxn modelId="{DF5263BA-73E2-46B3-B8DA-3004E8B45E43}" type="presParOf" srcId="{3403078D-5410-4176-95D8-FF5793F008CB}" destId="{FD00E2F6-3398-432E-AFA5-2BABC7032CFD}" srcOrd="0" destOrd="0" presId="urn:microsoft.com/office/officeart/2018/2/layout/IconCircleList"/>
    <dgm:cxn modelId="{D0545EF2-32A4-4757-B1ED-B30F3283FCD9}" type="presParOf" srcId="{3403078D-5410-4176-95D8-FF5793F008CB}" destId="{8A908907-3D60-4E12-A73C-DC34D530467A}" srcOrd="1" destOrd="0" presId="urn:microsoft.com/office/officeart/2018/2/layout/IconCircleList"/>
    <dgm:cxn modelId="{F46FCA45-9C63-482F-9DBD-BB557616AD3D}" type="presParOf" srcId="{3403078D-5410-4176-95D8-FF5793F008CB}" destId="{148091FB-1A2A-4225-9910-9912994975A1}" srcOrd="2" destOrd="0" presId="urn:microsoft.com/office/officeart/2018/2/layout/IconCircleList"/>
    <dgm:cxn modelId="{57DEE446-D1F3-4D92-98E8-237E591C49E3}" type="presParOf" srcId="{3403078D-5410-4176-95D8-FF5793F008CB}" destId="{75A9129B-8DDE-46F9-BF53-38829B24AD48}" srcOrd="3" destOrd="0" presId="urn:microsoft.com/office/officeart/2018/2/layout/IconCircleList"/>
    <dgm:cxn modelId="{48290FFB-00E4-42E7-8F1C-A54DECF45063}" type="presParOf" srcId="{9B414B0C-0763-4E04-97B4-1AA9A33873D6}" destId="{367165F1-AB88-48A5-87AB-0A524BF14C01}" srcOrd="1" destOrd="0" presId="urn:microsoft.com/office/officeart/2018/2/layout/IconCircleList"/>
    <dgm:cxn modelId="{3E700F7F-D4D4-401B-9EB9-429F575C3A9C}" type="presParOf" srcId="{9B414B0C-0763-4E04-97B4-1AA9A33873D6}" destId="{010482AE-C822-456B-A891-7492B61DCA51}" srcOrd="2" destOrd="0" presId="urn:microsoft.com/office/officeart/2018/2/layout/IconCircleList"/>
    <dgm:cxn modelId="{6A2C23AB-2655-4CD8-97DA-ACEB7EDDD1C7}" type="presParOf" srcId="{010482AE-C822-456B-A891-7492B61DCA51}" destId="{0F8447A8-AD0C-472F-9959-B061EC773402}" srcOrd="0" destOrd="0" presId="urn:microsoft.com/office/officeart/2018/2/layout/IconCircleList"/>
    <dgm:cxn modelId="{3A27246F-5875-4D34-948C-5414786D9D9D}" type="presParOf" srcId="{010482AE-C822-456B-A891-7492B61DCA51}" destId="{3591EC5A-63E3-4690-890F-EB4134432474}" srcOrd="1" destOrd="0" presId="urn:microsoft.com/office/officeart/2018/2/layout/IconCircleList"/>
    <dgm:cxn modelId="{5F61E328-C285-4383-8925-03135B662A20}" type="presParOf" srcId="{010482AE-C822-456B-A891-7492B61DCA51}" destId="{03617752-590C-4C2D-831D-35F01005853A}" srcOrd="2" destOrd="0" presId="urn:microsoft.com/office/officeart/2018/2/layout/IconCircleList"/>
    <dgm:cxn modelId="{72B39A23-AE92-4043-9BC4-E1D8FBA5FBAE}" type="presParOf" srcId="{010482AE-C822-456B-A891-7492B61DCA51}" destId="{B84E0B01-B7E5-4DC2-BD25-D15696B8E71E}" srcOrd="3" destOrd="0" presId="urn:microsoft.com/office/officeart/2018/2/layout/IconCircleList"/>
    <dgm:cxn modelId="{E6E64F4F-7066-470A-B48D-1C16C3B875C5}" type="presParOf" srcId="{9B414B0C-0763-4E04-97B4-1AA9A33873D6}" destId="{5857EFDF-3EF6-4725-B7E4-F44BC3E6E8E3}" srcOrd="3" destOrd="0" presId="urn:microsoft.com/office/officeart/2018/2/layout/IconCircleList"/>
    <dgm:cxn modelId="{41EAB6EF-F6CC-4EF6-9994-C4E636833FB1}" type="presParOf" srcId="{9B414B0C-0763-4E04-97B4-1AA9A33873D6}" destId="{226D3BD3-A34A-4CC1-B205-D209B822432B}" srcOrd="4" destOrd="0" presId="urn:microsoft.com/office/officeart/2018/2/layout/IconCircleList"/>
    <dgm:cxn modelId="{ADDB5686-7FBA-4EE9-87F5-427BC9D947A8}" type="presParOf" srcId="{226D3BD3-A34A-4CC1-B205-D209B822432B}" destId="{355F1368-8719-4F92-AF37-7ACB66C1FE62}" srcOrd="0" destOrd="0" presId="urn:microsoft.com/office/officeart/2018/2/layout/IconCircleList"/>
    <dgm:cxn modelId="{BD7D0FCB-B068-4328-B777-FEDBDECD8256}" type="presParOf" srcId="{226D3BD3-A34A-4CC1-B205-D209B822432B}" destId="{95AC343C-7B84-4827-801C-3D5D3E0D1DCD}" srcOrd="1" destOrd="0" presId="urn:microsoft.com/office/officeart/2018/2/layout/IconCircleList"/>
    <dgm:cxn modelId="{6967F92F-10EA-4A9B-8BB9-8F78FDD392A4}" type="presParOf" srcId="{226D3BD3-A34A-4CC1-B205-D209B822432B}" destId="{49CB47D1-ADB9-4586-8FA4-5FB6515B17DD}" srcOrd="2" destOrd="0" presId="urn:microsoft.com/office/officeart/2018/2/layout/IconCircleList"/>
    <dgm:cxn modelId="{6DB288F1-8E86-48F7-AEA4-1D46988499C9}" type="presParOf" srcId="{226D3BD3-A34A-4CC1-B205-D209B822432B}" destId="{F2595BB0-1737-4F2D-9601-7267665EA9C9}" srcOrd="3" destOrd="0" presId="urn:microsoft.com/office/officeart/2018/2/layout/IconCircleList"/>
    <dgm:cxn modelId="{E7E29F99-E6EB-4D1A-8552-EA9D32A8C995}" type="presParOf" srcId="{9B414B0C-0763-4E04-97B4-1AA9A33873D6}" destId="{C4074F90-5E67-454F-A19B-C946ACA78D97}" srcOrd="5" destOrd="0" presId="urn:microsoft.com/office/officeart/2018/2/layout/IconCircleList"/>
    <dgm:cxn modelId="{B3299949-0DCF-4955-99EE-7DD99B4D1623}" type="presParOf" srcId="{9B414B0C-0763-4E04-97B4-1AA9A33873D6}" destId="{83378025-6712-4022-A479-B06D706E8648}" srcOrd="6" destOrd="0" presId="urn:microsoft.com/office/officeart/2018/2/layout/IconCircleList"/>
    <dgm:cxn modelId="{8061910F-F00D-4503-B911-24FB8DECF178}" type="presParOf" srcId="{83378025-6712-4022-A479-B06D706E8648}" destId="{628511AE-F153-4D2C-AB7A-41178B197F2C}" srcOrd="0" destOrd="0" presId="urn:microsoft.com/office/officeart/2018/2/layout/IconCircleList"/>
    <dgm:cxn modelId="{D2F62BB9-0A8C-4BE0-8CCE-1D4DC7DE87D4}" type="presParOf" srcId="{83378025-6712-4022-A479-B06D706E8648}" destId="{52D57C7B-AA70-4593-8CA4-71B4CFB4EC97}" srcOrd="1" destOrd="0" presId="urn:microsoft.com/office/officeart/2018/2/layout/IconCircleList"/>
    <dgm:cxn modelId="{197FC745-6C1F-48A0-9405-512C538F7C5E}" type="presParOf" srcId="{83378025-6712-4022-A479-B06D706E8648}" destId="{569F1186-3E11-41A6-9195-B37E43BB143E}" srcOrd="2" destOrd="0" presId="urn:microsoft.com/office/officeart/2018/2/layout/IconCircleList"/>
    <dgm:cxn modelId="{F043DB70-9140-4FC5-BDB4-099370B1B9DD}" type="presParOf" srcId="{83378025-6712-4022-A479-B06D706E8648}" destId="{75ACF335-65FF-4153-A73C-DF7E1704AE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0E2F6-3398-432E-AFA5-2BABC7032CFD}">
      <dsp:nvSpPr>
        <dsp:cNvPr id="0" name=""/>
        <dsp:cNvSpPr/>
      </dsp:nvSpPr>
      <dsp:spPr>
        <a:xfrm>
          <a:off x="147205" y="212090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08907-3D60-4E12-A73C-DC34D530467A}">
      <dsp:nvSpPr>
        <dsp:cNvPr id="0" name=""/>
        <dsp:cNvSpPr/>
      </dsp:nvSpPr>
      <dsp:spPr>
        <a:xfrm>
          <a:off x="420688" y="485573"/>
          <a:ext cx="755333" cy="755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9129B-8DDE-46F9-BF53-38829B24AD48}">
      <dsp:nvSpPr>
        <dsp:cNvPr id="0" name=""/>
        <dsp:cNvSpPr/>
      </dsp:nvSpPr>
      <dsp:spPr>
        <a:xfrm>
          <a:off x="1728569" y="212090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Does the number of bathrooms affect the price?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The more the bathrooms, the higher the price</a:t>
          </a:r>
        </a:p>
      </dsp:txBody>
      <dsp:txXfrm>
        <a:off x="1728569" y="212090"/>
        <a:ext cx="3069706" cy="1302299"/>
      </dsp:txXfrm>
    </dsp:sp>
    <dsp:sp modelId="{0F8447A8-AD0C-472F-9959-B061EC773402}">
      <dsp:nvSpPr>
        <dsp:cNvPr id="0" name=""/>
        <dsp:cNvSpPr/>
      </dsp:nvSpPr>
      <dsp:spPr>
        <a:xfrm>
          <a:off x="5333149" y="212090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1EC5A-63E3-4690-890F-EB4134432474}">
      <dsp:nvSpPr>
        <dsp:cNvPr id="0" name=""/>
        <dsp:cNvSpPr/>
      </dsp:nvSpPr>
      <dsp:spPr>
        <a:xfrm>
          <a:off x="5606631" y="485573"/>
          <a:ext cx="755333" cy="755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E0B01-B7E5-4DC2-BD25-D15696B8E71E}">
      <dsp:nvSpPr>
        <dsp:cNvPr id="0" name=""/>
        <dsp:cNvSpPr/>
      </dsp:nvSpPr>
      <dsp:spPr>
        <a:xfrm>
          <a:off x="6914512" y="212090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Does a ”big lot” affect the price?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The larger the square foot, the higher the price</a:t>
          </a:r>
        </a:p>
      </dsp:txBody>
      <dsp:txXfrm>
        <a:off x="6914512" y="212090"/>
        <a:ext cx="3069706" cy="1302299"/>
      </dsp:txXfrm>
    </dsp:sp>
    <dsp:sp modelId="{355F1368-8719-4F92-AF37-7ACB66C1FE62}">
      <dsp:nvSpPr>
        <dsp:cNvPr id="0" name=""/>
        <dsp:cNvSpPr/>
      </dsp:nvSpPr>
      <dsp:spPr>
        <a:xfrm>
          <a:off x="147205" y="2134742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C343C-7B84-4827-801C-3D5D3E0D1DCD}">
      <dsp:nvSpPr>
        <dsp:cNvPr id="0" name=""/>
        <dsp:cNvSpPr/>
      </dsp:nvSpPr>
      <dsp:spPr>
        <a:xfrm>
          <a:off x="420688" y="2408225"/>
          <a:ext cx="755333" cy="755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95BB0-1737-4F2D-9601-7267665EA9C9}">
      <dsp:nvSpPr>
        <dsp:cNvPr id="0" name=""/>
        <dsp:cNvSpPr/>
      </dsp:nvSpPr>
      <dsp:spPr>
        <a:xfrm>
          <a:off x="1728569" y="2134742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Does location affect the price?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If there is a nearby golf court, the price is higher</a:t>
          </a:r>
        </a:p>
      </dsp:txBody>
      <dsp:txXfrm>
        <a:off x="1728569" y="2134742"/>
        <a:ext cx="3069706" cy="1302299"/>
      </dsp:txXfrm>
    </dsp:sp>
    <dsp:sp modelId="{628511AE-F153-4D2C-AB7A-41178B197F2C}">
      <dsp:nvSpPr>
        <dsp:cNvPr id="0" name=""/>
        <dsp:cNvSpPr/>
      </dsp:nvSpPr>
      <dsp:spPr>
        <a:xfrm>
          <a:off x="5333149" y="2134742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57C7B-AA70-4593-8CA4-71B4CFB4EC97}">
      <dsp:nvSpPr>
        <dsp:cNvPr id="0" name=""/>
        <dsp:cNvSpPr/>
      </dsp:nvSpPr>
      <dsp:spPr>
        <a:xfrm>
          <a:off x="5606631" y="2408225"/>
          <a:ext cx="755333" cy="755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CF335-65FF-4153-A73C-DF7E1704AE46}">
      <dsp:nvSpPr>
        <dsp:cNvPr id="0" name=""/>
        <dsp:cNvSpPr/>
      </dsp:nvSpPr>
      <dsp:spPr>
        <a:xfrm>
          <a:off x="6914512" y="2134742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Is the age of the house an important feature to consider?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The newer the house, the higher the price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If the house is renovated, the price is higher</a:t>
          </a:r>
        </a:p>
      </dsp:txBody>
      <dsp:txXfrm>
        <a:off x="6914512" y="2134742"/>
        <a:ext cx="3069706" cy="1302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5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71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6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6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24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ocketmortgage.com/learn/buying-a-historic-home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Historic_house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ottpaynecustompools.com/what-size-pool-is-right-for-my-backyard/#:~:text=The%20average%20pool%20is%20between,1200%20and%203200%20square%20feet" TargetMode="External"/><Relationship Id="rId5" Type="http://schemas.openxmlformats.org/officeDocument/2006/relationships/hyperlink" Target="https://www.tennisdepartment.com/tennis-court-dimensions/" TargetMode="External"/><Relationship Id="rId10" Type="http://schemas.openxmlformats.org/officeDocument/2006/relationships/hyperlink" Target="https://info.kingcounty.gov/assessor/esales/Glossary.aspx?type=r" TargetMode="External"/><Relationship Id="rId4" Type="http://schemas.openxmlformats.org/officeDocument/2006/relationships/hyperlink" Target="https://www.talbottennis.com/blog/dimensions-of-tennis-courts/" TargetMode="External"/><Relationship Id="rId9" Type="http://schemas.openxmlformats.org/officeDocument/2006/relationships/hyperlink" Target="https://savingplace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34DDA94-E548-7A91-AFA7-04F46BE44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D2901-79E6-31CA-0F1D-08C2FE05D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351" y="2060805"/>
            <a:ext cx="6900839" cy="2736390"/>
          </a:xfrm>
        </p:spPr>
        <p:txBody>
          <a:bodyPr anchor="t">
            <a:normAutofit/>
          </a:bodyPr>
          <a:lstStyle/>
          <a:p>
            <a:pPr algn="l"/>
            <a:r>
              <a:rPr lang="de-DE" sz="8000" dirty="0">
                <a:solidFill>
                  <a:srgbClr val="FFFFFF"/>
                </a:solidFill>
              </a:rPr>
              <a:t>EDA Project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4400" dirty="0">
                <a:solidFill>
                  <a:srgbClr val="FFFFFF"/>
                </a:solidFill>
              </a:rPr>
              <a:t>King County Real </a:t>
            </a:r>
            <a:r>
              <a:rPr lang="de-DE" sz="4400" dirty="0" err="1">
                <a:solidFill>
                  <a:srgbClr val="FFFFFF"/>
                </a:solidFill>
              </a:rPr>
              <a:t>estate</a:t>
            </a:r>
            <a:r>
              <a:rPr lang="de-DE" sz="4400" dirty="0">
                <a:solidFill>
                  <a:srgbClr val="FFFFFF"/>
                </a:solidFill>
              </a:rPr>
              <a:t> (</a:t>
            </a:r>
            <a:r>
              <a:rPr lang="de-DE" sz="4400" dirty="0" err="1">
                <a:solidFill>
                  <a:srgbClr val="FFFFFF"/>
                </a:solidFill>
              </a:rPr>
              <a:t>Buyer</a:t>
            </a:r>
            <a:r>
              <a:rPr lang="de-DE" sz="4400" dirty="0">
                <a:solidFill>
                  <a:srgbClr val="FFFFFF"/>
                </a:solidFill>
              </a:rPr>
              <a:t> </a:t>
            </a:r>
            <a:r>
              <a:rPr lang="de-DE" sz="4400" dirty="0" err="1">
                <a:solidFill>
                  <a:srgbClr val="FFFFFF"/>
                </a:solidFill>
              </a:rPr>
              <a:t>case</a:t>
            </a:r>
            <a:r>
              <a:rPr lang="de-DE" sz="44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FD5C8-F88B-8EEC-8016-418388A0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E. </a:t>
            </a:r>
            <a:r>
              <a:rPr lang="de-DE" dirty="0" err="1">
                <a:solidFill>
                  <a:srgbClr val="FFFFFF"/>
                </a:solidFill>
              </a:rPr>
              <a:t>Karçahan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Eldeş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15CEB-DE25-48C1-99C0-98A3BB50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7" cy="6732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Rq</a:t>
            </a:r>
            <a:r>
              <a:rPr lang="en-US" dirty="0"/>
              <a:t> - 1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311A2-7B03-B35C-BA87-7322C10D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3213"/>
            <a:ext cx="10131428" cy="394358"/>
          </a:xfrm>
        </p:spPr>
        <p:txBody>
          <a:bodyPr>
            <a:normAutofit fontScale="32500" lnSpcReduction="20000"/>
          </a:bodyPr>
          <a:lstStyle/>
          <a:p>
            <a:r>
              <a:rPr lang="en-US" sz="4300" dirty="0"/>
              <a:t>Does the number of bathrooms affect the price?</a:t>
            </a:r>
            <a:endParaRPr lang="en-GB" sz="4300" dirty="0"/>
          </a:p>
          <a:p>
            <a:endParaRPr lang="en-US" dirty="0"/>
          </a:p>
        </p:txBody>
      </p:sp>
      <p:pic>
        <p:nvPicPr>
          <p:cNvPr id="6" name="Picture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86633C4-B672-E5FA-907A-843EDBDD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06854"/>
            <a:ext cx="7772400" cy="3980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79C83-58D3-9598-CCD2-57E99834EF28}"/>
              </a:ext>
            </a:extLst>
          </p:cNvPr>
          <p:cNvSpPr txBox="1"/>
          <p:nvPr/>
        </p:nvSpPr>
        <p:spPr>
          <a:xfrm>
            <a:off x="4274732" y="1067571"/>
            <a:ext cx="3642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/>
              <a:t>”The more the bathrooms, the higher the price”</a:t>
            </a:r>
          </a:p>
          <a:p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06481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15CEB-DE25-48C1-99C0-98A3BB50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7" cy="6732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Rq</a:t>
            </a:r>
            <a:r>
              <a:rPr lang="en-US" dirty="0"/>
              <a:t> - 2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311A2-7B03-B35C-BA87-7322C10D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3213"/>
            <a:ext cx="10131428" cy="39435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Does a ”big lot” affect the price?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79C83-58D3-9598-CCD2-57E99834EF28}"/>
              </a:ext>
            </a:extLst>
          </p:cNvPr>
          <p:cNvSpPr txBox="1"/>
          <p:nvPr/>
        </p:nvSpPr>
        <p:spPr>
          <a:xfrm>
            <a:off x="4274732" y="1067571"/>
            <a:ext cx="3699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400" i="1" u="sng" dirty="0"/>
              <a:t>"the larger the square foot, the higher the price”</a:t>
            </a:r>
          </a:p>
        </p:txBody>
      </p:sp>
      <p:pic>
        <p:nvPicPr>
          <p:cNvPr id="5" name="Picture 4" descr="A comparison of a plot of data&#10;&#10;Description automatically generated with medium confidence">
            <a:extLst>
              <a:ext uri="{FF2B5EF4-FFF2-40B4-BE49-F238E27FC236}">
                <a16:creationId xmlns:a16="http://schemas.microsoft.com/office/drawing/2014/main" id="{C32D6B7D-6349-386F-04A1-4D48B0F8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94" y="2204033"/>
            <a:ext cx="7772400" cy="39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15CEB-DE25-48C1-99C0-98A3BB50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7" cy="6732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Rq</a:t>
            </a:r>
            <a:r>
              <a:rPr lang="en-US" dirty="0"/>
              <a:t> - 3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311A2-7B03-B35C-BA87-7322C10D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3213"/>
            <a:ext cx="10131428" cy="394358"/>
          </a:xfrm>
        </p:spPr>
        <p:txBody>
          <a:bodyPr>
            <a:normAutofit fontScale="325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sz="4000" dirty="0"/>
              <a:t>Does location affect the price?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79C83-58D3-9598-CCD2-57E99834EF28}"/>
              </a:ext>
            </a:extLst>
          </p:cNvPr>
          <p:cNvSpPr txBox="1"/>
          <p:nvPr/>
        </p:nvSpPr>
        <p:spPr>
          <a:xfrm>
            <a:off x="4182431" y="1054038"/>
            <a:ext cx="3827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400" i="1" u="sng" dirty="0"/>
              <a:t>“if there is a nearby golf court, the price is higher”</a:t>
            </a:r>
          </a:p>
          <a:p>
            <a:endParaRPr lang="en-US" i="1" u="sng" dirty="0"/>
          </a:p>
        </p:txBody>
      </p:sp>
      <p:pic>
        <p:nvPicPr>
          <p:cNvPr id="5" name="Picture 4" descr="A graph of data and a diagram of a golf court&#10;&#10;Description automatically generated with medium confidence">
            <a:extLst>
              <a:ext uri="{FF2B5EF4-FFF2-40B4-BE49-F238E27FC236}">
                <a16:creationId xmlns:a16="http://schemas.microsoft.com/office/drawing/2014/main" id="{981779CC-004E-AA3A-A554-01D79ED1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46704"/>
            <a:ext cx="7772400" cy="39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15CEB-DE25-48C1-99C0-98A3BB50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7" cy="6732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Rq</a:t>
            </a:r>
            <a:r>
              <a:rPr lang="en-US" dirty="0"/>
              <a:t> - 4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311A2-7B03-B35C-BA87-7322C10D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3213"/>
            <a:ext cx="10131428" cy="394358"/>
          </a:xfrm>
        </p:spPr>
        <p:txBody>
          <a:bodyPr>
            <a:normAutofit fontScale="550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sz="4000" dirty="0"/>
              <a:t>Is the age of the house an important feature to consider?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79C83-58D3-9598-CCD2-57E99834EF28}"/>
              </a:ext>
            </a:extLst>
          </p:cNvPr>
          <p:cNvSpPr txBox="1"/>
          <p:nvPr/>
        </p:nvSpPr>
        <p:spPr>
          <a:xfrm>
            <a:off x="4351291" y="1104664"/>
            <a:ext cx="3489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u="sng" dirty="0"/>
              <a:t>“the newer the house, the higher the price”</a:t>
            </a:r>
          </a:p>
          <a:p>
            <a:endParaRPr lang="en-US" sz="1400" i="1" u="sng" dirty="0"/>
          </a:p>
          <a:p>
            <a:pPr algn="ctr"/>
            <a:r>
              <a:rPr lang="en-US" sz="1400" i="1" u="sng" dirty="0"/>
              <a:t>“if the house is renovated, the price is higher”</a:t>
            </a:r>
          </a:p>
          <a:p>
            <a:endParaRPr lang="en-US" i="1" u="sng" dirty="0"/>
          </a:p>
        </p:txBody>
      </p:sp>
      <p:pic>
        <p:nvPicPr>
          <p:cNvPr id="5" name="Picture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669A186-756B-FAE9-EB24-7ECB5E87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120327"/>
            <a:ext cx="7772400" cy="40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F5DB37-5621-134F-D621-81DA0977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5557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Recommendations and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46613-22CF-BC5E-7BB0-E720F95B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1843"/>
            <a:ext cx="10131425" cy="47421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More bathrooms doesn’t necessarily mean higher price</a:t>
            </a:r>
          </a:p>
          <a:p>
            <a:pPr lvl="1"/>
            <a:r>
              <a:rPr lang="en-US" dirty="0"/>
              <a:t>There are houses with same number of bathrooms but different prices</a:t>
            </a:r>
          </a:p>
          <a:p>
            <a:pPr lvl="1"/>
            <a:r>
              <a:rPr lang="en-US" dirty="0"/>
              <a:t>More bathrooms increase the square foot value and indirectly the value of the property, but it shouldn’t justify unreasonable prices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Larger living space or lot doesn’t automatically translate into higher price</a:t>
            </a:r>
          </a:p>
          <a:p>
            <a:pPr lvl="1"/>
            <a:r>
              <a:rPr lang="en-US" dirty="0"/>
              <a:t>There is a general saturation around the smaller lot size, but prices aren’t necessarily low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 nearby golf court doesn’t have a significant effect on the price</a:t>
            </a:r>
          </a:p>
          <a:p>
            <a:pPr lvl="1"/>
            <a:r>
              <a:rPr lang="en-US" dirty="0"/>
              <a:t>Raw data has a lot of outliers</a:t>
            </a:r>
          </a:p>
          <a:p>
            <a:pPr lvl="1"/>
            <a:r>
              <a:rPr lang="en-US" dirty="0"/>
              <a:t>When data is filtered by nearby golf courts, price variation isn’t significant neither in filtered nor in raw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Age of the house shouldn’t be a deciding factor on the price</a:t>
            </a:r>
          </a:p>
          <a:p>
            <a:pPr lvl="1"/>
            <a:r>
              <a:rPr lang="en-US" dirty="0"/>
              <a:t>House prices don’t increase or decrease by year</a:t>
            </a:r>
          </a:p>
          <a:p>
            <a:pPr lvl="1"/>
            <a:r>
              <a:rPr lang="en-US" dirty="0"/>
              <a:t>Renovations don’t change the price in a pattern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51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DE800-CD3B-6E04-6A60-6413C406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108201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DE800-CD3B-6E04-6A60-6413C406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937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DD932D06-E1B6-D724-292C-DBE676821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773" b="109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AEBD2-4D24-E4A4-B123-8732E4B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C0BF-99A0-4ECF-0B53-415F5C00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https://www.talbottennis.com/blog/dimensions-of-tennis-courts/</a:t>
            </a:r>
            <a:endParaRPr lang="en-US" dirty="0"/>
          </a:p>
          <a:p>
            <a:r>
              <a:rPr lang="en-US" dirty="0">
                <a:hlinkClick r:id="rId5"/>
              </a:rPr>
              <a:t>https://www.tennisdepartment.com/tennis-court-dimensions/</a:t>
            </a:r>
            <a:endParaRPr lang="en-US" dirty="0"/>
          </a:p>
          <a:p>
            <a:r>
              <a:rPr lang="en-US" dirty="0">
                <a:hlinkClick r:id="rId6"/>
              </a:rPr>
              <a:t>https://scottpaynecustompools.com/what-size-pool-is-right-for-my-backyard/#:~:text=The%20average%20pool%20is%20between,1200%20and%203200%20square%20feet</a:t>
            </a:r>
            <a:r>
              <a:rPr lang="en-US" dirty="0"/>
              <a:t>.</a:t>
            </a:r>
          </a:p>
          <a:p>
            <a:r>
              <a:rPr lang="en-US" dirty="0">
                <a:hlinkClick r:id="rId7"/>
              </a:rPr>
              <a:t>https://en.wikipedia.org/wiki/Historic_house</a:t>
            </a:r>
            <a:endParaRPr lang="en-US" dirty="0"/>
          </a:p>
          <a:p>
            <a:r>
              <a:rPr lang="en-US" dirty="0">
                <a:hlinkClick r:id="rId8"/>
              </a:rPr>
              <a:t>https://www.rocketmortgage.com/learn/buying-a-historic-home</a:t>
            </a:r>
            <a:endParaRPr lang="en-US" dirty="0"/>
          </a:p>
          <a:p>
            <a:r>
              <a:rPr lang="en-US" dirty="0">
                <a:hlinkClick r:id="rId9"/>
              </a:rPr>
              <a:t>https://savingplaces.org</a:t>
            </a:r>
            <a:endParaRPr lang="en-US" dirty="0"/>
          </a:p>
          <a:p>
            <a:r>
              <a:rPr lang="en-US" dirty="0">
                <a:hlinkClick r:id="rId10"/>
              </a:rPr>
              <a:t>https://info.kingcounty.gov/assessor/esales/Glossary.aspx?type=r</a:t>
            </a:r>
            <a:endParaRPr lang="en-US" dirty="0"/>
          </a:p>
          <a:p>
            <a:r>
              <a:rPr lang="en-US" dirty="0"/>
              <a:t>DS Course Material and ChatGPT for technical help &lt;3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847ED-B5A9-2343-DA5F-8B8E23CE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de-DE" dirty="0" err="1"/>
              <a:t>Outlıne</a:t>
            </a:r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0426-9CD6-5098-D8A7-2D8BCBC6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Client and Requests</a:t>
            </a:r>
          </a:p>
          <a:p>
            <a:r>
              <a:rPr lang="en-US" dirty="0"/>
              <a:t>Research Questions and Hypotheses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Visualizations (Feature vs. Price)</a:t>
            </a:r>
          </a:p>
          <a:p>
            <a:pPr lvl="2"/>
            <a:r>
              <a:rPr lang="en-US" dirty="0"/>
              <a:t>RQ1 (Bathrooms)</a:t>
            </a:r>
          </a:p>
          <a:p>
            <a:pPr lvl="2"/>
            <a:r>
              <a:rPr lang="en-US" dirty="0"/>
              <a:t>RQ2 (Living Space)</a:t>
            </a:r>
          </a:p>
          <a:p>
            <a:pPr lvl="2"/>
            <a:r>
              <a:rPr lang="en-US" dirty="0"/>
              <a:t>RQ3 (Golf Court)</a:t>
            </a:r>
          </a:p>
          <a:p>
            <a:pPr lvl="2"/>
            <a:r>
              <a:rPr lang="en-US" dirty="0"/>
              <a:t>RQ4 (Historic)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Resources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3398-AD59-39CA-2948-81736ED1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0844-9ECD-0B14-4F9F-DD5854BE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estate industry is one of the major parts of economy in any country and buying or selling houses is a significant commitment (or source of income) for many. </a:t>
            </a:r>
          </a:p>
          <a:p>
            <a:r>
              <a:rPr lang="en-US" dirty="0"/>
              <a:t>Therefore, accurate and realistic predictions play a crucial role in the process of making an informed decision while buying or selling.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417A-AC3F-6C5D-C533-86A158D8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F568-B884-5319-5230-2FC3FBF0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King County, Washington, USA</a:t>
            </a:r>
          </a:p>
          <a:p>
            <a:r>
              <a:rPr lang="en-US" dirty="0"/>
              <a:t>21,597 listings between 2014 – 2015 </a:t>
            </a:r>
          </a:p>
          <a:p>
            <a:endParaRPr lang="en-US" dirty="0"/>
          </a:p>
        </p:txBody>
      </p:sp>
      <p:pic>
        <p:nvPicPr>
          <p:cNvPr id="5" name="Picture 4" descr="A map of the USA showing Washington State">
            <a:extLst>
              <a:ext uri="{FF2B5EF4-FFF2-40B4-BE49-F238E27FC236}">
                <a16:creationId xmlns:a16="http://schemas.microsoft.com/office/drawing/2014/main" id="{B459DD15-7825-BED2-C84E-D28AA1C6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4" y="756806"/>
            <a:ext cx="2864207" cy="1766261"/>
          </a:xfrm>
          <a:prstGeom prst="rect">
            <a:avLst/>
          </a:prstGeom>
        </p:spPr>
      </p:pic>
      <p:pic>
        <p:nvPicPr>
          <p:cNvPr id="7" name="Picture 6" descr="A map of the state of washington&#10;&#10;Description automatically generated">
            <a:extLst>
              <a:ext uri="{FF2B5EF4-FFF2-40B4-BE49-F238E27FC236}">
                <a16:creationId xmlns:a16="http://schemas.microsoft.com/office/drawing/2014/main" id="{5752CB5B-FFA9-AB92-01E0-0A646CDB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03" y="2848073"/>
            <a:ext cx="4019591" cy="32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071E-0779-B5DE-567B-4E09C3BA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Client and Requests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E9DD-6B9A-3564-09FD-94CD2D1E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Jacob Philips, Buyer, Unlimited Budget</a:t>
            </a:r>
          </a:p>
          <a:p>
            <a:r>
              <a:rPr lang="en-US" dirty="0"/>
              <a:t>Wants:</a:t>
            </a:r>
          </a:p>
          <a:p>
            <a:pPr lvl="1"/>
            <a:r>
              <a:rPr lang="en-US" dirty="0"/>
              <a:t>At least 4 bathrooms (or smaller house nearby)</a:t>
            </a:r>
          </a:p>
          <a:p>
            <a:pPr lvl="1"/>
            <a:r>
              <a:rPr lang="en-US" dirty="0"/>
              <a:t>Big lot (enough for a tennis court and a pool)</a:t>
            </a:r>
          </a:p>
          <a:p>
            <a:pPr lvl="1"/>
            <a:r>
              <a:rPr lang="en-US" dirty="0"/>
              <a:t>Golf course nearby</a:t>
            </a:r>
          </a:p>
          <a:p>
            <a:pPr lvl="1"/>
            <a:r>
              <a:rPr lang="en-US" dirty="0"/>
              <a:t>Historic</a:t>
            </a:r>
          </a:p>
          <a:p>
            <a:pPr lvl="1"/>
            <a:r>
              <a:rPr lang="en-US" dirty="0"/>
              <a:t>No waterfront</a:t>
            </a:r>
          </a:p>
          <a:p>
            <a:endParaRPr lang="en-US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BFCFB25D-4C6B-9BCD-E10A-A5D65151F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707730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2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6304-658D-46D3-C6AB-9F61582B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and Hypotheses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B0D28F-B05C-6078-17A3-FA59DB056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965869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57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9ABD-4653-12E6-E261-95FBE230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CC4EB-B569-5C26-6921-A05DB0526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B740E-2278-3F57-5F15-59E6D55EF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Performed EDA to understand the raw dataset</a:t>
            </a:r>
          </a:p>
          <a:p>
            <a:r>
              <a:rPr lang="en-US" dirty="0"/>
              <a:t>Filtered and sorted the data frame based on my client’s requests</a:t>
            </a:r>
          </a:p>
          <a:p>
            <a:r>
              <a:rPr lang="en-US" dirty="0"/>
              <a:t>Plotted graphs (both with unfiltered and filtered data frames) to make observations and 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BE6077-30FC-22D8-8F4F-CDDE01DBD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E8C579-8852-6AD0-CAAC-067E151B4D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Filtered out houses with waterfront</a:t>
            </a:r>
          </a:p>
          <a:p>
            <a:r>
              <a:rPr lang="en-US" dirty="0"/>
              <a:t>Investigated nearby house living space</a:t>
            </a:r>
          </a:p>
          <a:p>
            <a:r>
              <a:rPr lang="en-US" dirty="0"/>
              <a:t>A standard tennis court and pool are taken as 7200 and 800 ft</a:t>
            </a:r>
            <a:r>
              <a:rPr lang="en-US" baseline="30000" dirty="0"/>
              <a:t>2</a:t>
            </a:r>
            <a:r>
              <a:rPr lang="en-US" dirty="0"/>
              <a:t> respectively</a:t>
            </a:r>
          </a:p>
          <a:p>
            <a:r>
              <a:rPr lang="en-US" dirty="0"/>
              <a:t>Recommended tennis court / living space and   pool / living space ratios are set as 20% and 10% respectively</a:t>
            </a:r>
          </a:p>
          <a:p>
            <a:r>
              <a:rPr lang="en-US" dirty="0"/>
              <a:t>Historic = age &gt; 50, renovations are assumed to be done properly to maintain historic status</a:t>
            </a:r>
          </a:p>
          <a:p>
            <a:r>
              <a:rPr lang="en-US" dirty="0"/>
              <a:t>In case of two houses nearby, only first house needs to satisfy client’s needs</a:t>
            </a:r>
          </a:p>
          <a:p>
            <a:r>
              <a:rPr lang="en-US" dirty="0"/>
              <a:t>”</a:t>
            </a:r>
            <a:r>
              <a:rPr lang="en-US" dirty="0" err="1"/>
              <a:t>NaN</a:t>
            </a:r>
            <a:r>
              <a:rPr lang="en-US" dirty="0"/>
              <a:t>” values in ‘</a:t>
            </a:r>
            <a:r>
              <a:rPr lang="en-US" dirty="0" err="1"/>
              <a:t>yr_renovated</a:t>
            </a:r>
            <a:r>
              <a:rPr lang="en-US" dirty="0"/>
              <a:t>’ are assumed to represent no renovation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CC5AD6-AFE0-41D2-1334-1C1507F2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3019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0640-DD30-D5F1-C634-FB5777CB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267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Correlation matrices</a:t>
            </a:r>
          </a:p>
        </p:txBody>
      </p:sp>
      <p:pic>
        <p:nvPicPr>
          <p:cNvPr id="4" name="Picture 3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25FB003B-70BF-3AE6-E6F5-FFC9C292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01" y="1566794"/>
            <a:ext cx="5083735" cy="4312273"/>
          </a:xfrm>
          <a:prstGeom prst="rect">
            <a:avLst/>
          </a:prstGeom>
        </p:spPr>
      </p:pic>
      <p:pic>
        <p:nvPicPr>
          <p:cNvPr id="6" name="Picture 5" descr="A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DFBC6B9-E3B6-273D-9E6C-7FA06C8A2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66" y="1576463"/>
            <a:ext cx="5083735" cy="4312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0EFF95-837D-3A1E-ED75-BDA8E1F4505A}"/>
              </a:ext>
            </a:extLst>
          </p:cNvPr>
          <p:cNvSpPr txBox="1"/>
          <p:nvPr/>
        </p:nvSpPr>
        <p:spPr>
          <a:xfrm>
            <a:off x="1864168" y="6086374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(strong negative linear) -1				0				1 (strong positive linear)</a:t>
            </a:r>
          </a:p>
          <a:p>
            <a:r>
              <a:rPr lang="en-US" dirty="0"/>
              <a:t>							(no linear relationship)</a:t>
            </a:r>
          </a:p>
        </p:txBody>
      </p:sp>
    </p:spTree>
    <p:extLst>
      <p:ext uri="{BB962C8B-B14F-4D97-AF65-F5344CB8AC3E}">
        <p14:creationId xmlns:p14="http://schemas.microsoft.com/office/powerpoint/2010/main" val="985759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3649</TotalTime>
  <Words>790</Words>
  <Application>Microsoft Macintosh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EDA Project King County Real estate (Buyer case)</vt:lpstr>
      <vt:lpstr>Outlıne</vt:lpstr>
      <vt:lpstr>Introduction</vt:lpstr>
      <vt:lpstr>Data Source</vt:lpstr>
      <vt:lpstr>Client and Requests </vt:lpstr>
      <vt:lpstr>Research Questions and Hypotheses</vt:lpstr>
      <vt:lpstr>Methodology</vt:lpstr>
      <vt:lpstr>Visualizations</vt:lpstr>
      <vt:lpstr>Correlation matrices</vt:lpstr>
      <vt:lpstr>Rq - 1</vt:lpstr>
      <vt:lpstr>Rq - 2</vt:lpstr>
      <vt:lpstr>Rq - 3</vt:lpstr>
      <vt:lpstr>Rq - 4</vt:lpstr>
      <vt:lpstr>Recommendations and observations</vt:lpstr>
      <vt:lpstr>Q &amp; A 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134equhetk4eVKlY</dc:creator>
  <cp:lastModifiedBy>134equhetk4eVKlY</cp:lastModifiedBy>
  <cp:revision>4</cp:revision>
  <dcterms:created xsi:type="dcterms:W3CDTF">2024-06-14T08:53:24Z</dcterms:created>
  <dcterms:modified xsi:type="dcterms:W3CDTF">2024-06-16T21:43:16Z</dcterms:modified>
</cp:coreProperties>
</file>