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78" r:id="rId5"/>
    <p:sldId id="282" r:id="rId6"/>
    <p:sldId id="271" r:id="rId7"/>
    <p:sldId id="296" r:id="rId8"/>
    <p:sldId id="295" r:id="rId9"/>
    <p:sldId id="294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0DB833-6511-B033-407F-010D73A9F86A}" v="231" dt="2025-04-06T19:55:50.245"/>
    <p1510:client id="{B227D755-7156-DF89-A998-99057C7F455D}" v="1223" dt="2025-04-06T19:59:27.458"/>
    <p1510:client id="{B7C055D9-6115-CEE6-2454-21D63ABF9C19}" v="29" dt="2025-04-06T18:13:21.315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A2661D89-2535-43DF-BD6D-0DECFACAC0B2}" type="datetime1">
              <a:rPr lang="de-DE" smtClean="0"/>
              <a:t>06.04.2025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CFA70580-B89C-4157-871D-6B9318EE5F58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7C6030AF-4347-4F6A-861E-8AEA70B77203}" type="datetime1">
              <a:rPr lang="de-DE" smtClean="0"/>
              <a:t>06.04.2025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E7AF00E9-A49D-4007-B3B9-A3783809E505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2703D-141C-B5EC-A0FD-914D90FE0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5580201-8664-EADC-82AE-CEE43980C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AAE99BE-18FE-E5B2-3451-CEB995E73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98D114-FDBB-5BB2-F710-271FAE797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728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3D189-3F4D-F572-DBD3-8256154C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58F861C-BEBC-BF9E-D5E2-EC20583671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F856F21-16A5-B7D6-CEAE-9E91383BD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706064-6235-D395-F8D0-730B70836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E7AF00E9-A49D-4007-B3B9-A3783809E505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1305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de-DE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ihandform: Form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5" name="Freihandform: Form 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rtlCol="0" anchor="t" anchorCtr="0">
            <a:no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800">
                <a:solidFill>
                  <a:schemeClr val="tx1"/>
                </a:solidFill>
              </a:defRPr>
            </a:lvl2pPr>
            <a:lvl3pPr>
              <a:defRPr lang="de-DE" sz="1800">
                <a:solidFill>
                  <a:schemeClr val="tx1"/>
                </a:solidFill>
              </a:defRPr>
            </a:lvl3pPr>
            <a:lvl4pPr>
              <a:defRPr lang="de-DE" sz="1800">
                <a:solidFill>
                  <a:schemeClr val="tx1"/>
                </a:solidFill>
              </a:defRPr>
            </a:lvl4pPr>
            <a:lvl5pPr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0879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de-DE" sz="54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ihandform: Form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rmAutofit/>
          </a:bodyPr>
          <a:lstStyle>
            <a:lvl1pPr algn="l">
              <a:lnSpc>
                <a:spcPct val="100000"/>
              </a:lnSpc>
              <a:defRPr lang="de-DE" sz="6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6" name="Freihandform: Form 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ihandform: Form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7" name="Freihandform: Form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el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rtlCol="0" anchor="b">
            <a:norm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22" name="Inhaltsplatzhalt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Inhalt durch Klicken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ihand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7" name="Freihand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8" name="Freihand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1" name="Ellipse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ihandform: Form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ihandform: Form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ihandform: Form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bschnitts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rtlCol="0" anchor="ctr">
            <a:noAutofit/>
          </a:bodyPr>
          <a:lstStyle>
            <a:lvl1pPr algn="l">
              <a:defRPr lang="de-DE" sz="5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99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Untertitel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rtlCol="0" anchor="b">
            <a:noAutofit/>
          </a:bodyPr>
          <a:lstStyle>
            <a:lvl1pPr algn="l"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 rtlCol="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lang="de-DE" sz="24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ihand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2" name="Freihand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3" name="Freihand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8" name="Bildplatzhalt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 rtlCol="0">
            <a:noAutofit/>
          </a:bodyPr>
          <a:lstStyle>
            <a:lvl1pPr marL="0" indent="0" algn="ctr">
              <a:buNone/>
              <a:defRPr lang="de-DE" sz="18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5007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ihandform: Form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ihandform: Form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</p:grp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ihandform: Form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ihandform: Form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de-DE" sz="4000" dirty="0"/>
            </a:lvl1pPr>
          </a:lstStyle>
          <a:p>
            <a:pPr lvl="0" rtl="0">
              <a:lnSpc>
                <a:spcPct val="100000"/>
              </a:lnSpc>
            </a:pPr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 rtlCol="0">
            <a:normAutofit/>
          </a:bodyPr>
          <a:lstStyle>
            <a:lvl1pPr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099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+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 marL="0" indent="0" algn="ct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rtlCol="0" anchor="b">
            <a:noAutofit/>
          </a:bodyPr>
          <a:lstStyle>
            <a:lvl1pPr algn="ctr">
              <a:defRPr lang="de-DE" sz="54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800">
                <a:solidFill>
                  <a:schemeClr val="tx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5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lang="de-DE" sz="18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BA1B0FB-D917-4C8C-928F-313BD683BF39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611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Bil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rtlCol="0" anchor="b" anchorCtr="0">
            <a:noAutofit/>
          </a:bodyPr>
          <a:lstStyle>
            <a:lvl1pPr algn="r"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 rtlCol="0">
            <a:normAutofit/>
          </a:bodyPr>
          <a:lstStyle>
            <a:lvl1pPr marL="0" indent="0" algn="r">
              <a:buNone/>
              <a:defRPr lang="de-DE" sz="1800">
                <a:solidFill>
                  <a:schemeClr val="tx1"/>
                </a:solidFill>
              </a:defRPr>
            </a:lvl1pPr>
            <a:lvl2pPr algn="r">
              <a:defRPr lang="de-DE" sz="1200">
                <a:solidFill>
                  <a:schemeClr val="tx1"/>
                </a:solidFill>
              </a:defRPr>
            </a:lvl2pPr>
            <a:lvl3pPr algn="r">
              <a:defRPr lang="de-DE" sz="1200">
                <a:solidFill>
                  <a:schemeClr val="tx1"/>
                </a:solidFill>
              </a:defRPr>
            </a:lvl3pPr>
            <a:lvl4pPr algn="r">
              <a:defRPr lang="de-DE" sz="1200">
                <a:solidFill>
                  <a:schemeClr val="tx1"/>
                </a:solidFill>
              </a:defRPr>
            </a:lvl4pPr>
            <a:lvl5pPr algn="r"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ihand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0" name="Freihand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sp>
          <p:nvSpPr>
            <p:cNvPr id="11" name="Freihand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</p:grpSp>
      <p:sp>
        <p:nvSpPr>
          <p:cNvPr id="15" name="Ellipse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561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+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rtlCol="0" anchor="t" anchorCtr="0">
            <a:noAutofit/>
          </a:bodyPr>
          <a:lstStyle>
            <a:lvl1pPr>
              <a:defRPr lang="de-DE" sz="400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 rtlCol="0">
            <a:normAutofit/>
          </a:bodyPr>
          <a:lstStyle>
            <a:lvl1pPr marL="0" indent="0">
              <a:buNone/>
              <a:defRPr lang="de-DE" sz="1800">
                <a:solidFill>
                  <a:schemeClr val="tx1"/>
                </a:solidFill>
              </a:defRPr>
            </a:lvl1pPr>
            <a:lvl2pPr>
              <a:defRPr lang="de-DE" sz="1200">
                <a:solidFill>
                  <a:schemeClr val="tx1"/>
                </a:solidFill>
              </a:defRPr>
            </a:lvl2pPr>
            <a:lvl3pPr>
              <a:defRPr lang="de-DE" sz="1200">
                <a:solidFill>
                  <a:schemeClr val="tx1"/>
                </a:solidFill>
              </a:defRPr>
            </a:lvl3pPr>
            <a:lvl4pPr>
              <a:defRPr lang="de-DE" sz="1200">
                <a:solidFill>
                  <a:schemeClr val="tx1"/>
                </a:solidFill>
              </a:defRPr>
            </a:lvl4pPr>
            <a:lvl5pPr>
              <a:defRPr lang="de-DE" sz="12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 rtlCol="0">
            <a:normAutofit/>
          </a:bodyPr>
          <a:lstStyle>
            <a:lvl1pPr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CBD12358-51D2-46B3-9BDE-DF29528B9454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90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defPPr>
              <a:defRPr lang="de-DE"/>
            </a:defPPr>
          </a:lstStyle>
          <a:p>
            <a:pPr lvl="0" rtl="0">
              <a:lnSpc>
                <a:spcPct val="100000"/>
              </a:lnSpc>
            </a:pPr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de-DE"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6" r:id="rId3"/>
    <p:sldLayoutId id="2147483697" r:id="rId4"/>
    <p:sldLayoutId id="2147483703" r:id="rId5"/>
    <p:sldLayoutId id="2147483698" r:id="rId6"/>
    <p:sldLayoutId id="2147483704" r:id="rId7"/>
    <p:sldLayoutId id="2147483699" r:id="rId8"/>
    <p:sldLayoutId id="2147483700" r:id="rId9"/>
    <p:sldLayoutId id="2147483688" r:id="rId10"/>
    <p:sldLayoutId id="2147483701" r:id="rId11"/>
    <p:sldLayoutId id="2147483686" r:id="rId12"/>
    <p:sldLayoutId id="214748368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lang="de-DE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020" y="662937"/>
            <a:ext cx="4624442" cy="5542025"/>
          </a:xfrm>
          <a:noFill/>
        </p:spPr>
        <p:txBody>
          <a:bodyPr rtlCol="0" anchor="ctr">
            <a:noAutofit/>
          </a:bodyPr>
          <a:lstStyle>
            <a:defPPr>
              <a:defRPr lang="de-DE"/>
            </a:defPPr>
          </a:lstStyle>
          <a:p>
            <a:r>
              <a:rPr lang="de-DE"/>
              <a:t>Distributed</a:t>
            </a:r>
            <a:br>
              <a:rPr lang="de-DE" dirty="0"/>
            </a:br>
            <a:r>
              <a:rPr lang="de-DE" dirty="0" err="1"/>
              <a:t>TicTacToe</a:t>
            </a:r>
            <a:endParaRPr lang="en-US" dirty="0" err="1"/>
          </a:p>
        </p:txBody>
      </p:sp>
      <p:pic>
        <p:nvPicPr>
          <p:cNvPr id="8" name="Bildplatzhalter 13" descr="Digitaler Hintergrund für Datenpunkte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>
          <a:xfrm>
            <a:off x="0" y="0"/>
            <a:ext cx="6267450" cy="6858000"/>
          </a:xfrm>
        </p:spPr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2368"/>
            <a:ext cx="11090275" cy="168405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2419350"/>
            <a:ext cx="11090274" cy="3913188"/>
          </a:xfrm>
        </p:spPr>
        <p:txBody>
          <a:bodyPr vert="horz" wrap="square" lIns="0" tIns="0" rIns="0" bIns="0" rtlCol="0" anchor="t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sz="3200" dirty="0"/>
              <a:t>Demo</a:t>
            </a:r>
          </a:p>
          <a:p>
            <a:r>
              <a:rPr lang="de-DE" sz="3200" dirty="0"/>
              <a:t>Architektur und Überblick</a:t>
            </a:r>
          </a:p>
          <a:p>
            <a:pPr rtl="0"/>
            <a:r>
              <a:rPr lang="de-DE" sz="3200" dirty="0"/>
              <a:t>Implementierung</a:t>
            </a:r>
          </a:p>
          <a:p>
            <a:pPr rtl="0"/>
            <a:r>
              <a:rPr lang="de-DE" sz="3200" err="1"/>
              <a:t>Deployment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4045464"/>
            <a:ext cx="11115355" cy="2286000"/>
          </a:xfrm>
          <a:noFill/>
        </p:spPr>
        <p:txBody>
          <a:bodyPr rtlCol="0" anchor="ctr"/>
          <a:lstStyle>
            <a:defPPr>
              <a:defRPr lang="de-DE"/>
            </a:defPPr>
          </a:lstStyle>
          <a:p>
            <a:r>
              <a:rPr lang="de-DE" dirty="0"/>
              <a:t>Demo</a:t>
            </a:r>
            <a:endParaRPr lang="en-US" dirty="0"/>
          </a:p>
        </p:txBody>
      </p:sp>
      <p:pic>
        <p:nvPicPr>
          <p:cNvPr id="11" name="Bildplatzhalter 15" descr="Digitaler Hintergrund für Datenpunkte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>
          <a:xfrm>
            <a:off x="0" y="4594"/>
            <a:ext cx="12192000" cy="3771878"/>
          </a:xfr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8D1ECE-0BCC-0FB4-14C1-80FFB992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6" y="-4772"/>
            <a:ext cx="12193176" cy="68557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A06BB-A09D-5D3F-5ACC-192CD804FBDA}"/>
              </a:ext>
            </a:extLst>
          </p:cNvPr>
          <p:cNvSpPr txBox="1"/>
          <p:nvPr/>
        </p:nvSpPr>
        <p:spPr>
          <a:xfrm rot="5400000">
            <a:off x="8482303" y="3990349"/>
            <a:ext cx="540747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latin typeface="Walbaum Display"/>
              </a:rPr>
              <a:t>Architektur</a:t>
            </a:r>
            <a:r>
              <a:rPr lang="en-US" sz="3200" dirty="0">
                <a:latin typeface="Walbaum Display"/>
              </a:rPr>
              <a:t> und </a:t>
            </a:r>
            <a:r>
              <a:rPr lang="en-US" sz="3200" err="1">
                <a:latin typeface="Walbaum Display"/>
              </a:rPr>
              <a:t>Überblick</a:t>
            </a:r>
            <a:endParaRPr lang="en-US" sz="3200" dirty="0">
              <a:latin typeface="Walbaum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36625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D8054-ED28-944F-A0F1-E34A057A5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31F74E0-1404-F7DE-E9FC-FEFB2285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 dirty="0"/>
              <a:t>Implementierung der Services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EBE6B5-F717-2B14-6E39-66DAB95ABB87}"/>
              </a:ext>
            </a:extLst>
          </p:cNvPr>
          <p:cNvGrpSpPr/>
          <p:nvPr/>
        </p:nvGrpSpPr>
        <p:grpSpPr>
          <a:xfrm>
            <a:off x="638432" y="1316690"/>
            <a:ext cx="2743199" cy="1668040"/>
            <a:chOff x="895864" y="1481447"/>
            <a:chExt cx="2743199" cy="1668040"/>
          </a:xfrm>
        </p:grpSpPr>
        <p:pic>
          <p:nvPicPr>
            <p:cNvPr id="2" name="Graphic 1" descr="Tic Tac Toe mit einfarbiger Füllung">
              <a:extLst>
                <a:ext uri="{FF2B5EF4-FFF2-40B4-BE49-F238E27FC236}">
                  <a16:creationId xmlns:a16="http://schemas.microsoft.com/office/drawing/2014/main" id="{1EE668C8-15E0-BF99-8805-EF57D075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80214" y="1481447"/>
              <a:ext cx="1369193" cy="136240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67D1F7-CAEB-0E06-AC78-7AC3764B646F}"/>
                </a:ext>
              </a:extLst>
            </p:cNvPr>
            <p:cNvSpPr txBox="1"/>
            <p:nvPr/>
          </p:nvSpPr>
          <p:spPr>
            <a:xfrm>
              <a:off x="895864" y="2749377"/>
              <a:ext cx="2743199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/>
                <a:t>game-service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C256D08-DE52-2AAD-C10F-FB12E9029362}"/>
              </a:ext>
            </a:extLst>
          </p:cNvPr>
          <p:cNvGrpSpPr/>
          <p:nvPr/>
        </p:nvGrpSpPr>
        <p:grpSpPr>
          <a:xfrm>
            <a:off x="4726459" y="1316691"/>
            <a:ext cx="2743199" cy="1760716"/>
            <a:chOff x="4695567" y="1275502"/>
            <a:chExt cx="2743199" cy="1760716"/>
          </a:xfrm>
        </p:grpSpPr>
        <p:pic>
          <p:nvPicPr>
            <p:cNvPr id="4" name="Graphic 3" descr="Soziales Netzwerk mit einfarbiger Füllung">
              <a:extLst>
                <a:ext uri="{FF2B5EF4-FFF2-40B4-BE49-F238E27FC236}">
                  <a16:creationId xmlns:a16="http://schemas.microsoft.com/office/drawing/2014/main" id="{6BC2A3FA-D161-DFFE-1E85-4701920C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371506" y="1275502"/>
              <a:ext cx="1379490" cy="136240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9476A8F-20C0-444C-E8A3-DD2C6493B01E}"/>
                </a:ext>
              </a:extLst>
            </p:cNvPr>
            <p:cNvSpPr txBox="1"/>
            <p:nvPr/>
          </p:nvSpPr>
          <p:spPr>
            <a:xfrm>
              <a:off x="4695567" y="2636108"/>
              <a:ext cx="2743199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/>
                <a:t>users-service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E8517C-917D-60CA-8BA9-0D044865FBCF}"/>
              </a:ext>
            </a:extLst>
          </p:cNvPr>
          <p:cNvGrpSpPr/>
          <p:nvPr/>
        </p:nvGrpSpPr>
        <p:grpSpPr>
          <a:xfrm>
            <a:off x="8814485" y="1275501"/>
            <a:ext cx="2743199" cy="1760716"/>
            <a:chOff x="8824782" y="1296096"/>
            <a:chExt cx="2743199" cy="1760716"/>
          </a:xfrm>
        </p:grpSpPr>
        <p:pic>
          <p:nvPicPr>
            <p:cNvPr id="5" name="Graphic 4" descr="Datenbank mit einfarbiger Füllung">
              <a:extLst>
                <a:ext uri="{FF2B5EF4-FFF2-40B4-BE49-F238E27FC236}">
                  <a16:creationId xmlns:a16="http://schemas.microsoft.com/office/drawing/2014/main" id="{74716436-4D35-ACB7-5BFB-6A60EE72D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12905" y="1296096"/>
              <a:ext cx="1369193" cy="136240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61302D-2670-D517-6A4D-B492DECC479C}"/>
                </a:ext>
              </a:extLst>
            </p:cNvPr>
            <p:cNvSpPr txBox="1"/>
            <p:nvPr/>
          </p:nvSpPr>
          <p:spPr>
            <a:xfrm>
              <a:off x="8824782" y="2656702"/>
              <a:ext cx="2743199" cy="40011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/>
                <a:t>game-history-service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0F4343-61A4-AD57-C9E7-D64CADAA57FD}"/>
              </a:ext>
            </a:extLst>
          </p:cNvPr>
          <p:cNvSpPr txBox="1"/>
          <p:nvPr/>
        </p:nvSpPr>
        <p:spPr>
          <a:xfrm>
            <a:off x="638432" y="3120081"/>
            <a:ext cx="31612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Spiellogik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US" err="1"/>
              <a:t>Räume</a:t>
            </a:r>
            <a:r>
              <a:rPr lang="en-US"/>
              <a:t> </a:t>
            </a:r>
            <a:r>
              <a:rPr lang="en-US" err="1"/>
              <a:t>erstellen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US" dirty="0" err="1"/>
              <a:t>Räumen</a:t>
            </a:r>
            <a:r>
              <a:rPr lang="en-US" dirty="0"/>
              <a:t> </a:t>
            </a:r>
            <a:r>
              <a:rPr lang="en-US" dirty="0" err="1"/>
              <a:t>beitretten</a:t>
            </a:r>
            <a:endParaRPr lang="en-US"/>
          </a:p>
          <a:p>
            <a:pPr marL="742950" lvl="1" indent="-285750">
              <a:buFont typeface="Arial,Sans-Serif"/>
              <a:buChar char="•"/>
            </a:pPr>
            <a:r>
              <a:rPr lang="en-US" dirty="0"/>
              <a:t>Multiplayer</a:t>
            </a:r>
          </a:p>
          <a:p>
            <a:pPr marL="742950" lvl="1" indent="-285750">
              <a:buFont typeface="Arial,Sans-Serif"/>
              <a:buChar char="•"/>
            </a:pPr>
            <a:r>
              <a:rPr lang="en-US" dirty="0" err="1"/>
              <a:t>Botplayer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Standartisierte</a:t>
            </a:r>
            <a:r>
              <a:rPr lang="en-US" dirty="0"/>
              <a:t> </a:t>
            </a:r>
            <a:r>
              <a:rPr lang="en-US" dirty="0" err="1"/>
              <a:t>Schnittstellen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Sendet</a:t>
            </a:r>
            <a:r>
              <a:rPr lang="en-US"/>
              <a:t> </a:t>
            </a:r>
            <a:r>
              <a:rPr lang="en-US" err="1"/>
              <a:t>abgeschlossene</a:t>
            </a:r>
            <a:r>
              <a:rPr lang="en-US"/>
              <a:t> </a:t>
            </a:r>
            <a:r>
              <a:rPr lang="en-US" err="1"/>
              <a:t>Spiele</a:t>
            </a:r>
            <a:r>
              <a:rPr lang="en-US"/>
              <a:t> in Redis Stream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CF2058-0541-7FB0-35FF-9E227A6F76EF}"/>
              </a:ext>
            </a:extLst>
          </p:cNvPr>
          <p:cNvSpPr txBox="1"/>
          <p:nvPr/>
        </p:nvSpPr>
        <p:spPr>
          <a:xfrm>
            <a:off x="4520513" y="3120081"/>
            <a:ext cx="316127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/>
              <a:t>Benutzerverwaltung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Login via OAuth2.0 (GitHub)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Gastzugänge</a:t>
            </a:r>
            <a:r>
              <a:rPr lang="en-US" dirty="0"/>
              <a:t> </a:t>
            </a:r>
            <a:r>
              <a:rPr lang="en-US" err="1"/>
              <a:t>mit</a:t>
            </a:r>
            <a:r>
              <a:rPr lang="en-US" dirty="0"/>
              <a:t> HTTP-only Cookies </a:t>
            </a:r>
            <a:r>
              <a:rPr lang="en-US" err="1"/>
              <a:t>mit</a:t>
            </a:r>
            <a:r>
              <a:rPr lang="en-US" dirty="0"/>
              <a:t> JWT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/>
              <a:t>Nutzerdaten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in PostgreSQL-</a:t>
            </a:r>
            <a:r>
              <a:rPr lang="en-US" dirty="0" err="1"/>
              <a:t>Datenbank</a:t>
            </a:r>
            <a:r>
              <a:rPr lang="en-US" dirty="0"/>
              <a:t> </a:t>
            </a:r>
            <a:r>
              <a:rPr lang="en-US" dirty="0" err="1"/>
              <a:t>gespeichert</a:t>
            </a:r>
          </a:p>
          <a:p>
            <a:pPr marL="285750" indent="-285750">
              <a:buFont typeface="Arial"/>
              <a:buChar char="•"/>
            </a:pPr>
            <a:r>
              <a:rPr lang="en-US" err="1"/>
              <a:t>Validiert</a:t>
            </a:r>
            <a:r>
              <a:rPr lang="en-US"/>
              <a:t> Token für </a:t>
            </a:r>
            <a:r>
              <a:rPr lang="en-US" err="1"/>
              <a:t>andere</a:t>
            </a:r>
            <a:r>
              <a:rPr lang="en-US"/>
              <a:t> Services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576E85-C06B-B757-105D-F3C5ADB7BE89}"/>
              </a:ext>
            </a:extLst>
          </p:cNvPr>
          <p:cNvSpPr txBox="1"/>
          <p:nvPr/>
        </p:nvSpPr>
        <p:spPr>
          <a:xfrm>
            <a:off x="8598242" y="3120081"/>
            <a:ext cx="316127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err="1"/>
              <a:t>Konsumiert</a:t>
            </a:r>
            <a:r>
              <a:rPr lang="en-US"/>
              <a:t> Redis Stream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Speichert </a:t>
            </a:r>
            <a:r>
              <a:rPr lang="en-US" dirty="0" err="1"/>
              <a:t>Abgeschlossene</a:t>
            </a:r>
            <a:r>
              <a:rPr lang="en-US" dirty="0"/>
              <a:t> </a:t>
            </a:r>
            <a:r>
              <a:rPr lang="en-US" dirty="0" err="1"/>
              <a:t>Spiele</a:t>
            </a:r>
            <a:r>
              <a:rPr lang="en-US" dirty="0"/>
              <a:t> in PostgreSQL-</a:t>
            </a:r>
            <a:r>
              <a:rPr lang="en-US" dirty="0" err="1"/>
              <a:t>Datenbank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/>
              <a:t>REST-API für </a:t>
            </a:r>
            <a:r>
              <a:rPr lang="en-US" dirty="0" err="1"/>
              <a:t>vergangene</a:t>
            </a:r>
            <a:r>
              <a:rPr lang="en-US" dirty="0"/>
              <a:t> </a:t>
            </a:r>
            <a:r>
              <a:rPr lang="en-US" dirty="0" err="1"/>
              <a:t>Spiele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06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F4706-B727-14CC-0FF2-9219A8A3C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230D3284-7417-9D48-0581-55DF3D10F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08635"/>
            <a:ext cx="11090274" cy="1332000"/>
          </a:xfrm>
        </p:spPr>
        <p:txBody>
          <a:bodyPr rtlCol="0"/>
          <a:lstStyle>
            <a:defPPr>
              <a:defRPr lang="de-DE"/>
            </a:defPPr>
          </a:lstStyle>
          <a:p>
            <a:r>
              <a:rPr lang="de-DE">
                <a:solidFill>
                  <a:srgbClr val="FFFFFF"/>
                </a:solidFill>
                <a:latin typeface="Walbaum Display"/>
                <a:cs typeface="Arial"/>
              </a:rPr>
              <a:t>Continuos </a:t>
            </a:r>
            <a:r>
              <a:rPr lang="de-DE"/>
              <a:t>Integration</a:t>
            </a:r>
            <a:endParaRPr lang="en-US"/>
          </a:p>
        </p:txBody>
      </p:sp>
      <p:pic>
        <p:nvPicPr>
          <p:cNvPr id="2" name="Picture 1" descr="GitHub – Wikipedia">
            <a:extLst>
              <a:ext uri="{FF2B5EF4-FFF2-40B4-BE49-F238E27FC236}">
                <a16:creationId xmlns:a16="http://schemas.microsoft.com/office/drawing/2014/main" id="{2BCB424D-7DC5-4B86-470A-6A9208AB36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108" y="1717588"/>
            <a:ext cx="1370075" cy="1376076"/>
          </a:xfrm>
          <a:prstGeom prst="rect">
            <a:avLst/>
          </a:prstGeom>
        </p:spPr>
      </p:pic>
      <p:pic>
        <p:nvPicPr>
          <p:cNvPr id="4" name="Picture 3" descr="actions-user · GitHub">
            <a:extLst>
              <a:ext uri="{FF2B5EF4-FFF2-40B4-BE49-F238E27FC236}">
                <a16:creationId xmlns:a16="http://schemas.microsoft.com/office/drawing/2014/main" id="{F63996BD-F470-7126-9A18-50D82F572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8634" y="3768402"/>
            <a:ext cx="1370075" cy="13760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F49C8-E00D-C7E4-C95A-F243E0C6D6DB}"/>
              </a:ext>
            </a:extLst>
          </p:cNvPr>
          <p:cNvSpPr txBox="1"/>
          <p:nvPr/>
        </p:nvSpPr>
        <p:spPr>
          <a:xfrm>
            <a:off x="555164" y="1600148"/>
            <a:ext cx="7815648" cy="2243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CI Pipeline </a:t>
            </a:r>
            <a:r>
              <a:rPr lang="en-US" sz="2400" dirty="0" err="1"/>
              <a:t>mit</a:t>
            </a:r>
            <a:r>
              <a:rPr lang="en-US" sz="2400" dirty="0"/>
              <a:t> GitHub Actions: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/>
              <a:t>Detektieren</a:t>
            </a:r>
            <a:r>
              <a:rPr lang="en-US" sz="2400" dirty="0"/>
              <a:t> von Code-</a:t>
            </a:r>
            <a:r>
              <a:rPr lang="en-US" sz="2400" dirty="0" err="1"/>
              <a:t>Änderungen</a:t>
            </a:r>
            <a:endParaRPr lang="en-US" sz="24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dirty="0" err="1"/>
              <a:t>Bauen</a:t>
            </a:r>
            <a:r>
              <a:rPr lang="en-US" sz="2400" dirty="0"/>
              <a:t> der Container-Images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400" err="1"/>
              <a:t>Pushen</a:t>
            </a:r>
            <a:r>
              <a:rPr lang="en-US" sz="2400" dirty="0"/>
              <a:t> der Images </a:t>
            </a:r>
            <a:r>
              <a:rPr lang="en-US" sz="2400" err="1"/>
              <a:t>zu</a:t>
            </a:r>
            <a:r>
              <a:rPr lang="en-US" sz="2400" dirty="0"/>
              <a:t> </a:t>
            </a:r>
            <a:r>
              <a:rPr lang="en-US" sz="2400" err="1"/>
              <a:t>DockerHub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5793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250_TF33713516_Win32" id="{FA432118-3671-4A9A-B6AE-C8E661E198BC}" vid="{CDB7179C-22AA-4A70-AACE-21A927A13D6D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{539AC882-6FE3-4440-8CB6-F08B043412C7}tf33713516_win32</Template>
  <TotalTime>0</TotalTime>
  <Words>474</Words>
  <Application>Microsoft Office PowerPoint</Application>
  <PresentationFormat>Widescreen</PresentationFormat>
  <Paragraphs>123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3DFloatVTI</vt:lpstr>
      <vt:lpstr>Distributed TicTacToe</vt:lpstr>
      <vt:lpstr>Agenda</vt:lpstr>
      <vt:lpstr>Demo</vt:lpstr>
      <vt:lpstr>PowerPoint Presentation</vt:lpstr>
      <vt:lpstr>Implementierung der Services</vt:lpstr>
      <vt:lpstr>Continuos Integration</vt:lpstr>
    </vt:vector>
  </TitlesOfParts>
  <Company>EnBW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Melnychuk Dennis</dc:creator>
  <cp:lastModifiedBy>Melnychuk Dennis</cp:lastModifiedBy>
  <cp:revision>456</cp:revision>
  <dcterms:created xsi:type="dcterms:W3CDTF">2025-04-06T14:22:10Z</dcterms:created>
  <dcterms:modified xsi:type="dcterms:W3CDTF">2025-04-06T19:59:40Z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