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DOsKSCIlHYOPXkKKQHZmDoQD/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222A81-A97F-42E8-BC4B-ADF61146B309}">
  <a:tblStyle styleId="{50222A81-A97F-42E8-BC4B-ADF61146B3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10d180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f10d180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10d180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f10d180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12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32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ctrTitle"/>
          </p:nvPr>
        </p:nvSpPr>
        <p:spPr>
          <a:xfrm>
            <a:off x="431999" y="2087995"/>
            <a:ext cx="82080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1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ubTitle" idx="1"/>
          </p:nvPr>
        </p:nvSpPr>
        <p:spPr>
          <a:xfrm>
            <a:off x="431999" y="3780001"/>
            <a:ext cx="8208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1">
            <a:noAutofit/>
          </a:bodyPr>
          <a:lstStyle>
            <a:lvl1pPr marR="0"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Level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431999" y="2331802"/>
            <a:ext cx="8208000" cy="1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oum Content">
  <p:cSld name="Title and Two Coloum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1"/>
          </p:nvPr>
        </p:nvSpPr>
        <p:spPr>
          <a:xfrm>
            <a:off x="4607999" y="2267995"/>
            <a:ext cx="40320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2"/>
          </p:nvPr>
        </p:nvSpPr>
        <p:spPr>
          <a:xfrm>
            <a:off x="431999" y="2267995"/>
            <a:ext cx="40320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">
  <p:cSld name="Content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935998" y="1734296"/>
            <a:ext cx="8208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Ps">
  <p:cSld name="USP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431999" y="3138650"/>
            <a:ext cx="7935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rPr>
              <a:t>1st in the UK to admit women to an engineering course in 1920</a:t>
            </a:r>
            <a:endParaRPr sz="2400" b="1" i="0" u="none" strike="noStrike" cap="none">
              <a:solidFill>
                <a:srgbClr val="9332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431999" y="4131816"/>
            <a:ext cx="7935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rPr>
              <a:t>Top 10 university for ‘Teaching Quality’ and ‘Student Experience’ in the area of general engineering</a:t>
            </a:r>
            <a:endParaRPr sz="2400" b="0" i="0" u="none" strike="noStrike" cap="none">
              <a:solidFill>
                <a:srgbClr val="9332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421364" y="1808052"/>
            <a:ext cx="8208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rPr>
              <a:t>No. 1 Modern University in London for research in general engineering</a:t>
            </a:r>
            <a:endParaRPr sz="2400" b="0" i="0" u="none" strike="noStrike" cap="none">
              <a:solidFill>
                <a:srgbClr val="9332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431999" y="2607146"/>
            <a:ext cx="820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Research Excellence Framework 2014</a:t>
            </a: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546097" y="4945642"/>
            <a:ext cx="809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Sunday Times League Table 2016</a:t>
            </a:r>
            <a:endParaRPr sz="1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31;p24"/>
          <p:cNvGraphicFramePr/>
          <p:nvPr/>
        </p:nvGraphicFramePr>
        <p:xfrm>
          <a:off x="431999" y="16374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{50222A81-A97F-42E8-BC4B-ADF61146B309}</a:tableStyleId>
              </a:tblPr>
              <a:tblGrid>
                <a:gridCol w="13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FFFF"/>
                          </a:solidFill>
                        </a:rPr>
                        <a:t>Heading</a:t>
                      </a:r>
                      <a:endParaRPr sz="1400" u="none" strike="noStrike" cap="none"/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32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FFFFFF"/>
                          </a:solidFill>
                        </a:rPr>
                        <a:t>Arial</a:t>
                      </a:r>
                      <a:endParaRPr sz="1400" u="none" strike="noStrike" cap="none"/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32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FFFF"/>
                          </a:solidFill>
                        </a:rPr>
                        <a:t>Bold</a:t>
                      </a:r>
                      <a:endParaRPr sz="2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32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FFFFFF"/>
                          </a:solidFill>
                        </a:rPr>
                        <a:t>Size 24</a:t>
                      </a:r>
                      <a:endParaRPr sz="2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32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32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3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93328E"/>
                          </a:solidFill>
                        </a:rPr>
                        <a:t>Text </a:t>
                      </a: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93328E"/>
                          </a:solidFill>
                        </a:rPr>
                        <a:t>Arial </a:t>
                      </a: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93328E"/>
                          </a:solidFill>
                        </a:rPr>
                        <a:t>Size 20</a:t>
                      </a:r>
                      <a:endParaRPr sz="1400" u="none" strike="noStrike" cap="none"/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A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rgbClr val="93328E"/>
                        </a:solidFill>
                      </a:endParaRPr>
                    </a:p>
                  </a:txBody>
                  <a:tcPr marL="68400" marR="68575" marT="45725" marB="45725" anchor="ctr">
                    <a:lnL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92929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">
  <p:cSld name="Pictur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6054626" y="1619996"/>
            <a:ext cx="2700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pic" idx="2"/>
          </p:nvPr>
        </p:nvSpPr>
        <p:spPr>
          <a:xfrm>
            <a:off x="431999" y="1619996"/>
            <a:ext cx="5378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3328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31999" y="2267995"/>
            <a:ext cx="8208000" cy="19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431999" y="2087995"/>
            <a:ext cx="82080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4400"/>
              <a:buFont typeface="Arial"/>
              <a:buNone/>
            </a:pPr>
            <a:r>
              <a:rPr lang="en-US" dirty="0" smtClean="0"/>
              <a:t>What Goes Into the Assignment </a:t>
            </a:r>
            <a:endParaRPr dirty="0"/>
          </a:p>
        </p:txBody>
      </p:sp>
      <p:sp>
        <p:nvSpPr>
          <p:cNvPr id="46" name="Google Shape;46;p1"/>
          <p:cNvSpPr txBox="1">
            <a:spLocks noGrp="1"/>
          </p:cNvSpPr>
          <p:nvPr>
            <p:ph type="subTitle" idx="1"/>
          </p:nvPr>
        </p:nvSpPr>
        <p:spPr>
          <a:xfrm>
            <a:off x="431999" y="3780001"/>
            <a:ext cx="8208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1">
            <a:noAutofit/>
          </a:bodyPr>
          <a:lstStyle/>
          <a:p>
            <a:pPr marL="457200" marR="0" lvl="0" indent="-3810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/>
              <a:t>Maria Lemac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806" y="301752"/>
            <a:ext cx="7706938" cy="48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896111" y="456943"/>
            <a:ext cx="7743887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Interface Design IMDb</a:t>
            </a:r>
            <a:endParaRPr/>
          </a:p>
        </p:txBody>
      </p:sp>
      <p:pic>
        <p:nvPicPr>
          <p:cNvPr id="119" name="Google Shape;11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10512" y="1047943"/>
            <a:ext cx="5809488" cy="5809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1171575" y="324595"/>
            <a:ext cx="7601774" cy="98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dirty="0" smtClean="0"/>
              <a:t>Main Implementation: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Connect to Database</a:t>
            </a:r>
            <a:endParaRPr sz="2800"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389469" y="2000913"/>
            <a:ext cx="8208000" cy="47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/>
              <a:t>XAMPP</a:t>
            </a:r>
            <a:r>
              <a:rPr lang="en-US" sz="2000" dirty="0"/>
              <a:t> </a:t>
            </a:r>
            <a:endParaRPr dirty="0"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000" dirty="0"/>
              <a:t>Apache and </a:t>
            </a:r>
            <a:r>
              <a:rPr lang="en-US" sz="2000" dirty="0" err="1"/>
              <a:t>phpMyAdmin</a:t>
            </a:r>
            <a:r>
              <a:rPr lang="en-US" sz="2000" dirty="0"/>
              <a:t> need to be running</a:t>
            </a:r>
            <a:endParaRPr dirty="0"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000" dirty="0" err="1"/>
              <a:t>htdocs</a:t>
            </a:r>
            <a:r>
              <a:rPr lang="en-US" sz="2000" dirty="0"/>
              <a:t> – folder needs to be used for your site folders/files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 err="1"/>
              <a:t>phpMyAdmin</a:t>
            </a:r>
            <a:endParaRPr sz="2000" b="1" dirty="0"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GB" sz="2000" dirty="0" smtClean="0"/>
              <a:t>Show the database and tables created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431999" y="34364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431999" y="1133475"/>
            <a:ext cx="8208000" cy="455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Implement basic structure using html and </a:t>
            </a:r>
            <a:r>
              <a:rPr lang="en-US" dirty="0" err="1"/>
              <a:t>css</a:t>
            </a:r>
            <a:r>
              <a:rPr lang="en-US" dirty="0"/>
              <a:t> (abstract design) so that you can implement functionalities 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Use of </a:t>
            </a:r>
            <a:r>
              <a:rPr lang="en-US" b="1" dirty="0"/>
              <a:t>html</a:t>
            </a:r>
            <a:r>
              <a:rPr lang="en-US" dirty="0"/>
              <a:t> and </a:t>
            </a:r>
            <a:r>
              <a:rPr lang="en-US" b="1" dirty="0" err="1"/>
              <a:t>css</a:t>
            </a:r>
            <a:r>
              <a:rPr lang="en-US" dirty="0"/>
              <a:t> is not separately assessed and you do not need to explain how you have used it unless it is part of the functionality</a:t>
            </a:r>
            <a:endParaRPr dirty="0"/>
          </a:p>
          <a:p>
            <a:pPr marL="7620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000" b="1" dirty="0">
                <a:solidFill>
                  <a:srgbClr val="2E75B5"/>
                </a:solidFill>
              </a:rPr>
              <a:t>Most of the marks come from…</a:t>
            </a:r>
            <a:endParaRPr dirty="0"/>
          </a:p>
          <a:p>
            <a:pPr marL="7620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sz="2000" b="1" i="1" dirty="0">
                <a:solidFill>
                  <a:srgbClr val="2E75B5"/>
                </a:solidFill>
              </a:rPr>
              <a:t>Completion and explanation of the </a:t>
            </a:r>
            <a:r>
              <a:rPr lang="en-US" sz="2000" b="1" i="1" u="sng" dirty="0" smtClean="0">
                <a:solidFill>
                  <a:srgbClr val="2E75B5"/>
                </a:solidFill>
              </a:rPr>
              <a:t>main </a:t>
            </a:r>
            <a:r>
              <a:rPr lang="en-US" sz="2000" b="1" i="1" u="sng" dirty="0">
                <a:solidFill>
                  <a:srgbClr val="2E75B5"/>
                </a:solidFill>
              </a:rPr>
              <a:t>implementation tasks </a:t>
            </a:r>
            <a:r>
              <a:rPr lang="en-US" sz="2000" b="1" i="1" dirty="0">
                <a:solidFill>
                  <a:srgbClr val="2E75B5"/>
                </a:solidFill>
              </a:rPr>
              <a:t>plus the </a:t>
            </a:r>
            <a:r>
              <a:rPr lang="en-US" sz="2000" b="1" i="1" u="sng" dirty="0">
                <a:solidFill>
                  <a:srgbClr val="2E75B5"/>
                </a:solidFill>
              </a:rPr>
              <a:t>extended implementation</a:t>
            </a:r>
            <a:r>
              <a:rPr lang="en-US" sz="2000" b="1" i="1" dirty="0">
                <a:solidFill>
                  <a:srgbClr val="2E75B5"/>
                </a:solidFill>
              </a:rPr>
              <a:t>. 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677962" y="1031358"/>
            <a:ext cx="7849424" cy="85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dirty="0"/>
              <a:t>M</a:t>
            </a:r>
            <a:r>
              <a:rPr lang="en-US" sz="2800" dirty="0" smtClean="0"/>
              <a:t>ain Implementation: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Enter Form Data to Database</a:t>
            </a:r>
            <a:endParaRPr sz="2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498674" y="1888385"/>
            <a:ext cx="8208000" cy="431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“Collect data from a form and enter it into a table of your database.” </a:t>
            </a:r>
            <a:r>
              <a:rPr lang="en-US" dirty="0"/>
              <a:t>-  is used to implement the following use case:</a:t>
            </a:r>
            <a:endParaRPr dirty="0"/>
          </a:p>
          <a:p>
            <a:pPr marL="76200" indent="0">
              <a:buNone/>
            </a:pPr>
            <a:r>
              <a:rPr lang="en-US" b="1" dirty="0"/>
              <a:t>User Case / Functionality: </a:t>
            </a:r>
            <a:r>
              <a:rPr lang="en-US" b="1" i="1" dirty="0"/>
              <a:t>“Create Classes</a:t>
            </a:r>
            <a:r>
              <a:rPr lang="en-US" b="1" i="1" dirty="0" smtClean="0"/>
              <a:t>”</a:t>
            </a:r>
          </a:p>
          <a:p>
            <a:pPr marL="76200" lvl="0" indent="0">
              <a:buNone/>
            </a:pPr>
            <a:r>
              <a:rPr lang="en-GB" b="1" dirty="0"/>
              <a:t>User Case / Functionality: </a:t>
            </a:r>
            <a:r>
              <a:rPr lang="en-GB" b="1" dirty="0" smtClean="0"/>
              <a:t>“Create Profiles”</a:t>
            </a:r>
            <a:endParaRPr b="1" dirty="0"/>
          </a:p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User Case / Functionality: </a:t>
            </a:r>
            <a:r>
              <a:rPr lang="en-US" b="1" dirty="0" smtClean="0"/>
              <a:t>“A</a:t>
            </a:r>
            <a:r>
              <a:rPr lang="en-US" b="1" i="1" dirty="0" smtClean="0"/>
              <a:t>pply for Lecturer</a:t>
            </a:r>
            <a:r>
              <a:rPr lang="en-US" b="1" dirty="0"/>
              <a:t>”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“Anyone can apply to become a lecturer. An application form needs to be filled in and submitted. The information from the form needs to be collected and entered into an appropriate table of the database.”</a:t>
            </a:r>
            <a:endParaRPr dirty="0"/>
          </a:p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 i="1" dirty="0">
                <a:solidFill>
                  <a:schemeClr val="accent1"/>
                </a:solidFill>
              </a:rPr>
              <a:t>Are there any other use cases (functionalities) that can be implemented using the same technique?</a:t>
            </a:r>
            <a:endParaRPr i="1" dirty="0">
              <a:solidFill>
                <a:schemeClr val="accent1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172200" y="5903893"/>
            <a:ext cx="2971800" cy="954107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example.php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example1.php (form included)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applyLec.html</a:t>
            </a:r>
            <a:endParaRPr sz="14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431998" y="1219950"/>
            <a:ext cx="8464351" cy="111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Main Implementation: </a:t>
            </a:r>
            <a:br>
              <a:rPr lang="en-US" dirty="0" smtClean="0"/>
            </a:br>
            <a:r>
              <a:rPr lang="en-US" dirty="0" smtClean="0"/>
              <a:t>Display </a:t>
            </a:r>
            <a:r>
              <a:rPr lang="en-US" dirty="0"/>
              <a:t>/ Retrieve </a:t>
            </a:r>
            <a:r>
              <a:rPr lang="en-US" dirty="0" smtClean="0"/>
              <a:t>Data </a:t>
            </a:r>
            <a:r>
              <a:rPr lang="en-US" dirty="0"/>
              <a:t>from Database</a:t>
            </a:r>
            <a:endParaRPr dirty="0"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431998" y="2339163"/>
            <a:ext cx="82080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GB" b="1" dirty="0"/>
              <a:t>User Case / Functionality: </a:t>
            </a:r>
            <a:r>
              <a:rPr lang="en-GB" b="1" dirty="0" smtClean="0"/>
              <a:t>“View </a:t>
            </a:r>
            <a:r>
              <a:rPr lang="en-GB" b="1" dirty="0"/>
              <a:t>Classes”</a:t>
            </a:r>
          </a:p>
          <a:p>
            <a:pPr marL="0" lvl="0" indent="0">
              <a:buNone/>
            </a:pPr>
            <a:r>
              <a:rPr lang="en-GB" b="1" dirty="0"/>
              <a:t>User Case / Functionality: </a:t>
            </a:r>
            <a:r>
              <a:rPr lang="en-GB" b="1" dirty="0" smtClean="0"/>
              <a:t>“View Applications”</a:t>
            </a:r>
            <a:endParaRPr lang="en-GB" b="1" dirty="0"/>
          </a:p>
          <a:p>
            <a:pPr marL="76200" indent="0">
              <a:buNone/>
            </a:pPr>
            <a:r>
              <a:rPr lang="en-GB" b="1" dirty="0"/>
              <a:t>User Case / Functionality: </a:t>
            </a:r>
            <a:r>
              <a:rPr lang="en-GB" b="1" i="1" dirty="0" smtClean="0"/>
              <a:t>“View Profiles”</a:t>
            </a: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dirty="0" smtClean="0"/>
              <a:t>“Classes or Applications have been stored in the database and these can be retrieved from the database table and displayed on a page for any appropriate roles to view.”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Are there any other use cases (functionalities) that can be implemented using the same technique?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10d180a9_0_6"/>
          <p:cNvSpPr txBox="1">
            <a:spLocks noGrp="1"/>
          </p:cNvSpPr>
          <p:nvPr>
            <p:ph type="title"/>
          </p:nvPr>
        </p:nvSpPr>
        <p:spPr>
          <a:xfrm>
            <a:off x="432000" y="1319400"/>
            <a:ext cx="8208000" cy="16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</a:pPr>
            <a:r>
              <a:rPr lang="en-US" dirty="0" smtClean="0"/>
              <a:t>Main Implementation: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2800" dirty="0" smtClean="0"/>
              <a:t>Display </a:t>
            </a:r>
            <a:r>
              <a:rPr lang="en-US" sz="2800" dirty="0"/>
              <a:t>/ </a:t>
            </a:r>
            <a:r>
              <a:rPr lang="en-US" sz="2800" dirty="0" smtClean="0"/>
              <a:t>Retrieve Selected Data </a:t>
            </a:r>
            <a:r>
              <a:rPr lang="en-US" sz="2800" dirty="0"/>
              <a:t>from Database</a:t>
            </a:r>
            <a:endParaRPr sz="2800" dirty="0"/>
          </a:p>
        </p:txBody>
      </p:sp>
      <p:sp>
        <p:nvSpPr>
          <p:cNvPr id="152" name="Google Shape;152;g7f10d180a9_0_6"/>
          <p:cNvSpPr txBox="1">
            <a:spLocks noGrp="1"/>
          </p:cNvSpPr>
          <p:nvPr>
            <p:ph type="body" idx="1"/>
          </p:nvPr>
        </p:nvSpPr>
        <p:spPr>
          <a:xfrm>
            <a:off x="432000" y="2732568"/>
            <a:ext cx="8208000" cy="35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All or selected </a:t>
            </a:r>
            <a:r>
              <a:rPr lang="en-US" i="1" dirty="0"/>
              <a:t>d</a:t>
            </a:r>
            <a:r>
              <a:rPr lang="en-US" i="1" dirty="0" smtClean="0"/>
              <a:t>ata from the database can </a:t>
            </a:r>
            <a:r>
              <a:rPr lang="en-US" i="1" dirty="0"/>
              <a:t>be retrieved and displayed on a page.”</a:t>
            </a:r>
          </a:p>
          <a:p>
            <a:pPr marL="0" lvl="0" indent="0">
              <a:buNone/>
            </a:pPr>
            <a:r>
              <a:rPr lang="en-US" b="1" dirty="0"/>
              <a:t>User Case / Functionality: </a:t>
            </a:r>
            <a:r>
              <a:rPr lang="en-US" b="1" i="1" dirty="0" smtClean="0"/>
              <a:t>any “View …” use case</a:t>
            </a:r>
            <a:endParaRPr lang="en-US" i="1" dirty="0"/>
          </a:p>
          <a:p>
            <a:pPr marL="0" lvl="0" indent="0">
              <a:buNone/>
            </a:pPr>
            <a:r>
              <a:rPr lang="en-US" dirty="0" smtClean="0"/>
              <a:t>“A list of applications that have </a:t>
            </a:r>
            <a:r>
              <a:rPr lang="en-US" dirty="0"/>
              <a:t>been stored in the database </a:t>
            </a:r>
            <a:r>
              <a:rPr lang="en-US" dirty="0" smtClean="0"/>
              <a:t>can </a:t>
            </a:r>
            <a:r>
              <a:rPr lang="en-US" dirty="0"/>
              <a:t>be retrieved </a:t>
            </a:r>
            <a:r>
              <a:rPr lang="en-US" dirty="0" smtClean="0"/>
              <a:t>as a list with reduced details and </a:t>
            </a:r>
            <a:r>
              <a:rPr lang="en-US" dirty="0"/>
              <a:t>displayed on a page for a manager to view.”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Are there any other use cases (functionalities) that can be implemented using the same technique?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10d180a9_0_6"/>
          <p:cNvSpPr txBox="1">
            <a:spLocks noGrp="1"/>
          </p:cNvSpPr>
          <p:nvPr>
            <p:ph type="title"/>
          </p:nvPr>
        </p:nvSpPr>
        <p:spPr>
          <a:xfrm>
            <a:off x="432000" y="1319400"/>
            <a:ext cx="8208000" cy="16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</a:pPr>
            <a:r>
              <a:rPr lang="en-US" dirty="0" smtClean="0"/>
              <a:t>Main Implementation: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2800" dirty="0" smtClean="0"/>
              <a:t>Upload Images</a:t>
            </a:r>
            <a:endParaRPr sz="2800" dirty="0"/>
          </a:p>
        </p:txBody>
      </p:sp>
      <p:sp>
        <p:nvSpPr>
          <p:cNvPr id="152" name="Google Shape;152;g7f10d180a9_0_6"/>
          <p:cNvSpPr txBox="1">
            <a:spLocks noGrp="1"/>
          </p:cNvSpPr>
          <p:nvPr>
            <p:ph type="body" idx="1"/>
          </p:nvPr>
        </p:nvSpPr>
        <p:spPr>
          <a:xfrm>
            <a:off x="432000" y="2402958"/>
            <a:ext cx="8208000" cy="346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Images can be uploaded where appropriate.”</a:t>
            </a:r>
            <a:endParaRPr lang="en-US" i="1" dirty="0"/>
          </a:p>
          <a:p>
            <a:pPr marL="0" lvl="0" indent="0">
              <a:buNone/>
            </a:pPr>
            <a:r>
              <a:rPr lang="en-US" b="1" dirty="0"/>
              <a:t>User Case / Functionality: </a:t>
            </a:r>
            <a:r>
              <a:rPr lang="en-US" b="1" i="1" dirty="0" smtClean="0"/>
              <a:t>“Create Profile”</a:t>
            </a:r>
            <a:endParaRPr lang="en-US" i="1" dirty="0"/>
          </a:p>
          <a:p>
            <a:pPr marL="0" lvl="0" indent="0">
              <a:buNone/>
            </a:pPr>
            <a:r>
              <a:rPr lang="en-US" dirty="0" smtClean="0"/>
              <a:t>“Lecturers can create their profile and upload an image”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Are there any other use cases (functionalities) that can be implemented using the same technique?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94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</a:pPr>
            <a:r>
              <a:rPr lang="en-US"/>
              <a:t>Assignment…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body" idx="1"/>
          </p:nvPr>
        </p:nvSpPr>
        <p:spPr>
          <a:xfrm>
            <a:off x="431999" y="2331801"/>
            <a:ext cx="8208000" cy="272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dirty="0"/>
              <a:t>What needs to be done and put into the report…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285999" y="339835"/>
            <a:ext cx="5229225" cy="115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Requirements Analysis and Design</a:t>
            </a:r>
            <a:endParaRPr sz="3200"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431999" y="1409699"/>
            <a:ext cx="8208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dirty="0" smtClean="0"/>
              <a:t>Users </a:t>
            </a:r>
            <a:r>
              <a:rPr lang="en-US" dirty="0"/>
              <a:t>– roles</a:t>
            </a:r>
            <a:endParaRPr dirty="0"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dirty="0"/>
              <a:t>Use case diagram – functionalities / features</a:t>
            </a:r>
            <a:endParaRPr dirty="0"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mtClean="0"/>
              <a:t>Class </a:t>
            </a:r>
            <a:r>
              <a:rPr lang="en-US" dirty="0"/>
              <a:t>diagram – data stored</a:t>
            </a:r>
            <a:endParaRPr dirty="0"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dirty="0"/>
              <a:t>Navigation diagram</a:t>
            </a:r>
            <a:endParaRPr dirty="0"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dirty="0"/>
              <a:t>Design – presentation model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6776" y="0"/>
            <a:ext cx="61976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431999" y="367268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User Model 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"/>
          </p:nvPr>
        </p:nvSpPr>
        <p:spPr>
          <a:xfrm>
            <a:off x="431999" y="1243584"/>
            <a:ext cx="820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/>
              <a:t>The user model contains the user data needed for the login of the user and the comments and rating of the movies. </a:t>
            </a: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/>
              <a:t>All these data are provided by the users themselves during registration or use of the Web application.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115" y="3154680"/>
            <a:ext cx="7791801" cy="360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577773" y="191167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The content model of IMDb</a:t>
            </a:r>
            <a:endParaRPr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301" y="782167"/>
            <a:ext cx="6856943" cy="598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</a:pPr>
            <a:endParaRPr/>
          </a:p>
        </p:txBody>
      </p:sp>
      <p:pic>
        <p:nvPicPr>
          <p:cNvPr id="87" name="Google Shape;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048" y="161768"/>
            <a:ext cx="8704198" cy="630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</a:pPr>
            <a:r>
              <a:rPr lang="en-US"/>
              <a:t>… and Design</a:t>
            </a: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431999" y="2331802"/>
            <a:ext cx="8208000" cy="1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role of the interface is to make the navigation objects and application functionality perceptible to the user, which is the goal of the interface design. 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45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431999" y="1619996"/>
            <a:ext cx="8208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328E"/>
              </a:buClr>
              <a:buSzPts val="3600"/>
              <a:buFont typeface="Arial"/>
              <a:buNone/>
            </a:pPr>
            <a:endParaRPr/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047" y="92847"/>
            <a:ext cx="8375904" cy="676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SBU ENG Slides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566</Words>
  <Application>Microsoft Office PowerPoint</Application>
  <PresentationFormat>On-screen Show (4:3)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LSBU ENG Slides </vt:lpstr>
      <vt:lpstr>What Goes Into the Assignment </vt:lpstr>
      <vt:lpstr>Assignment…</vt:lpstr>
      <vt:lpstr>Requirements Analysis and Design</vt:lpstr>
      <vt:lpstr>PowerPoint Presentation</vt:lpstr>
      <vt:lpstr>User Model </vt:lpstr>
      <vt:lpstr>The content model of IMDb</vt:lpstr>
      <vt:lpstr>PowerPoint Presentation</vt:lpstr>
      <vt:lpstr>… and Design</vt:lpstr>
      <vt:lpstr>PowerPoint Presentation</vt:lpstr>
      <vt:lpstr>PowerPoint Presentation</vt:lpstr>
      <vt:lpstr>Interface Design IMDb</vt:lpstr>
      <vt:lpstr>Main Implementation:  Connect to Database</vt:lpstr>
      <vt:lpstr>Implementation</vt:lpstr>
      <vt:lpstr>Main Implementation: Enter Form Data to Database</vt:lpstr>
      <vt:lpstr>Main Implementation:  Display / Retrieve Data from Database</vt:lpstr>
      <vt:lpstr>Main Implementation:  Display / Retrieve Selected Data from Database</vt:lpstr>
      <vt:lpstr>Main Implementation:  Upload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MSQL</dc:title>
  <dc:creator>Lemac, Maria</dc:creator>
  <cp:lastModifiedBy>Lemac, Maria</cp:lastModifiedBy>
  <cp:revision>15</cp:revision>
  <dcterms:modified xsi:type="dcterms:W3CDTF">2021-03-24T00:22:58Z</dcterms:modified>
</cp:coreProperties>
</file>