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2" r:id="rId9"/>
    <p:sldId id="261" r:id="rId10"/>
    <p:sldId id="263" r:id="rId11"/>
    <p:sldId id="264" r:id="rId12"/>
    <p:sldId id="268" r:id="rId13"/>
    <p:sldId id="265" r:id="rId14"/>
    <p:sldId id="269"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4A9B54-E33C-46A3-AD79-B4B75D1672BC}" v="4" dt="2021-06-28T03:42:55.4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pl-PL"/>
              <a:t>Kliknij, aby edytować styl</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6/28/2021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pl-PL"/>
              <a:t>Kliknij, aby edytować styl</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B61BEF0D-F0BB-DE4B-95CE-6DB70DBA9567}" type="datetimeFigureOut">
              <a:rPr lang="en-US" dirty="0"/>
              <a:pPr/>
              <a:t>6/28/2021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pl-PL"/>
              <a:t>Kliknij, aby edytować styl</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B61BEF0D-F0BB-DE4B-95CE-6DB70DBA9567}" type="datetimeFigureOut">
              <a:rPr lang="en-US" dirty="0"/>
              <a:pPr/>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l-PL"/>
              <a:t>Kliknij, aby edytować styl</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Kliknij, aby edytować style wzorca tekstu</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B61BEF0D-F0BB-DE4B-95CE-6DB70DBA9567}" type="datetimeFigureOut">
              <a:rPr lang="en-US" dirty="0"/>
              <a:pPr/>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pl-PL"/>
              <a:t>Kliknij, aby edytować styl</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B61BEF0D-F0BB-DE4B-95CE-6DB70DBA9567}" type="datetimeFigureOut">
              <a:rPr lang="en-US" dirty="0"/>
              <a:pPr/>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arta nazwy cytatu">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l-PL"/>
              <a:t>Kliknij, aby edytować styl</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pl-PL"/>
              <a:t>Kliknij, aby edytować style wzorca tekstu</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B61BEF0D-F0BB-DE4B-95CE-6DB70DBA9567}" type="datetimeFigureOut">
              <a:rPr lang="en-US" dirty="0"/>
              <a:pPr/>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rawda lub fałsz">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pl-PL"/>
              <a:t>Kliknij, aby edytować styl</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pl-PL"/>
              <a:t>Kliknij, aby edytować style wzorca tekstu</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B61BEF0D-F0BB-DE4B-95CE-6DB70DBA9567}" type="datetimeFigureOut">
              <a:rPr lang="en-US" dirty="0"/>
              <a:pPr/>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pl-PL"/>
              <a:t>Kliknij, aby edytować styl</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nchor="ct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pl-PL"/>
              <a:t>Kliknij, aby edytować styl</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B61BEF0D-F0BB-DE4B-95CE-6DB70DBA9567}" type="datetimeFigureOut">
              <a:rPr lang="en-US" dirty="0"/>
              <a:pPr/>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a:t>Kliknij, aby edytować styl</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pl-PL"/>
              <a:t>Kliknij, aby edytować styl</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B61BEF0D-F0BB-DE4B-95CE-6DB70DBA9567}" type="datetimeFigureOut">
              <a:rPr lang="en-US" dirty="0"/>
              <a:pPr/>
              <a:t>6/28/2021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pl-PL"/>
              <a:t>Kliknij, aby edytować styl</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B61BEF0D-F0BB-DE4B-95CE-6DB70DBA9567}" type="datetimeFigureOut">
              <a:rPr lang="en-US" dirty="0"/>
              <a:pPr/>
              <a:t>6/28/2021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6/28/2021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6BF08AF-5688-42CC-A30E-8AB5C69C875B}"/>
              </a:ext>
            </a:extLst>
          </p:cNvPr>
          <p:cNvSpPr>
            <a:spLocks noGrp="1"/>
          </p:cNvSpPr>
          <p:nvPr>
            <p:ph type="ctrTitle"/>
          </p:nvPr>
        </p:nvSpPr>
        <p:spPr/>
        <p:txBody>
          <a:bodyPr/>
          <a:lstStyle/>
          <a:p>
            <a:r>
              <a:rPr lang="pl-PL" sz="9600" b="1" dirty="0"/>
              <a:t>Singleton</a:t>
            </a:r>
            <a:br>
              <a:rPr lang="pl-PL" b="1" dirty="0"/>
            </a:br>
            <a:endParaRPr lang="pl-PL" dirty="0"/>
          </a:p>
        </p:txBody>
      </p:sp>
      <p:sp>
        <p:nvSpPr>
          <p:cNvPr id="3" name="Podtytuł 2">
            <a:extLst>
              <a:ext uri="{FF2B5EF4-FFF2-40B4-BE49-F238E27FC236}">
                <a16:creationId xmlns:a16="http://schemas.microsoft.com/office/drawing/2014/main" id="{C62A892E-9B50-4EA5-A847-33459C848EEB}"/>
              </a:ext>
            </a:extLst>
          </p:cNvPr>
          <p:cNvSpPr>
            <a:spLocks noGrp="1"/>
          </p:cNvSpPr>
          <p:nvPr>
            <p:ph type="subTitle" idx="1"/>
          </p:nvPr>
        </p:nvSpPr>
        <p:spPr/>
        <p:txBody>
          <a:bodyPr/>
          <a:lstStyle/>
          <a:p>
            <a:r>
              <a:rPr lang="pl-PL" sz="3200" b="1" dirty="0"/>
              <a:t>wzorzec projektowy</a:t>
            </a:r>
          </a:p>
          <a:p>
            <a:endParaRPr lang="pl-PL" dirty="0"/>
          </a:p>
        </p:txBody>
      </p:sp>
    </p:spTree>
    <p:extLst>
      <p:ext uri="{BB962C8B-B14F-4D97-AF65-F5344CB8AC3E}">
        <p14:creationId xmlns:p14="http://schemas.microsoft.com/office/powerpoint/2010/main" val="3489087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Obraz 9">
            <a:extLst>
              <a:ext uri="{FF2B5EF4-FFF2-40B4-BE49-F238E27FC236}">
                <a16:creationId xmlns:a16="http://schemas.microsoft.com/office/drawing/2014/main" id="{68F6E87C-CAAB-412E-9642-94ADE10CFF06}"/>
              </a:ext>
            </a:extLst>
          </p:cNvPr>
          <p:cNvPicPr>
            <a:picLocks noChangeAspect="1"/>
          </p:cNvPicPr>
          <p:nvPr/>
        </p:nvPicPr>
        <p:blipFill>
          <a:blip r:embed="rId2"/>
          <a:stretch>
            <a:fillRect/>
          </a:stretch>
        </p:blipFill>
        <p:spPr>
          <a:xfrm>
            <a:off x="859659" y="1173839"/>
            <a:ext cx="10472681" cy="4510321"/>
          </a:xfrm>
          <a:prstGeom prst="rect">
            <a:avLst/>
          </a:prstGeom>
        </p:spPr>
      </p:pic>
    </p:spTree>
    <p:extLst>
      <p:ext uri="{BB962C8B-B14F-4D97-AF65-F5344CB8AC3E}">
        <p14:creationId xmlns:p14="http://schemas.microsoft.com/office/powerpoint/2010/main" val="2703021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BEA9AF1-EF35-4EC4-862B-93C14919B5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72FB946D-2326-449B-B771-9EDB01C8D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9224A0EC-9334-468D-849F-BF1FF8C6FF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15">
            <a:extLst>
              <a:ext uri="{FF2B5EF4-FFF2-40B4-BE49-F238E27FC236}">
                <a16:creationId xmlns:a16="http://schemas.microsoft.com/office/drawing/2014/main" id="{0EFFC263-7EB0-4842-BE9B-3176A41A7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Obraz 4">
            <a:extLst>
              <a:ext uri="{FF2B5EF4-FFF2-40B4-BE49-F238E27FC236}">
                <a16:creationId xmlns:a16="http://schemas.microsoft.com/office/drawing/2014/main" id="{DB34B6A8-B21A-4B9A-B5C0-C24ECBD1CE79}"/>
              </a:ext>
            </a:extLst>
          </p:cNvPr>
          <p:cNvPicPr>
            <a:picLocks noChangeAspect="1"/>
          </p:cNvPicPr>
          <p:nvPr/>
        </p:nvPicPr>
        <p:blipFill rotWithShape="1">
          <a:blip r:embed="rId3"/>
          <a:srcRect t="18" r="1" b="8347"/>
          <a:stretch/>
        </p:blipFill>
        <p:spPr>
          <a:xfrm>
            <a:off x="643467" y="643467"/>
            <a:ext cx="10905066" cy="5571066"/>
          </a:xfrm>
          <a:prstGeom prst="rect">
            <a:avLst/>
          </a:prstGeom>
        </p:spPr>
      </p:pic>
    </p:spTree>
    <p:extLst>
      <p:ext uri="{BB962C8B-B14F-4D97-AF65-F5344CB8AC3E}">
        <p14:creationId xmlns:p14="http://schemas.microsoft.com/office/powerpoint/2010/main" val="2003574174"/>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5E2A93F-24AE-4BDC-A6A8-8D34DFB6C38D}"/>
              </a:ext>
            </a:extLst>
          </p:cNvPr>
          <p:cNvSpPr>
            <a:spLocks noGrp="1"/>
          </p:cNvSpPr>
          <p:nvPr>
            <p:ph type="title"/>
          </p:nvPr>
        </p:nvSpPr>
        <p:spPr/>
        <p:txBody>
          <a:bodyPr/>
          <a:lstStyle/>
          <a:p>
            <a:r>
              <a:rPr lang="pl-PL" b="1" dirty="0"/>
              <a:t>Analogia do prawdziwego życia</a:t>
            </a:r>
            <a:br>
              <a:rPr lang="pl-PL" b="1" dirty="0"/>
            </a:br>
            <a:endParaRPr lang="pl-PL" dirty="0"/>
          </a:p>
        </p:txBody>
      </p:sp>
      <p:sp>
        <p:nvSpPr>
          <p:cNvPr id="3" name="Symbol zastępczy zawartości 2">
            <a:extLst>
              <a:ext uri="{FF2B5EF4-FFF2-40B4-BE49-F238E27FC236}">
                <a16:creationId xmlns:a16="http://schemas.microsoft.com/office/drawing/2014/main" id="{C150DE4D-2BB2-4315-BB8B-2511623394BF}"/>
              </a:ext>
            </a:extLst>
          </p:cNvPr>
          <p:cNvSpPr>
            <a:spLocks noGrp="1"/>
          </p:cNvSpPr>
          <p:nvPr>
            <p:ph idx="1"/>
          </p:nvPr>
        </p:nvSpPr>
        <p:spPr/>
        <p:txBody>
          <a:bodyPr>
            <a:normAutofit/>
          </a:bodyPr>
          <a:lstStyle/>
          <a:p>
            <a:r>
              <a:rPr lang="pl-PL" sz="2800" dirty="0"/>
              <a:t>Rząd jest doskonałym przykładem wzorca Singleton. Kraj może mieć wyłącznie jeden oficjalny rząd. Niezależnie od składu personalnego członków rządu, pojęcie “Rząd kraju X” jest uniwersalnym odwołaniem do organu władzy kraju.</a:t>
            </a:r>
          </a:p>
        </p:txBody>
      </p:sp>
    </p:spTree>
    <p:extLst>
      <p:ext uri="{BB962C8B-B14F-4D97-AF65-F5344CB8AC3E}">
        <p14:creationId xmlns:p14="http://schemas.microsoft.com/office/powerpoint/2010/main" val="1154348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ole tekstowe 5">
            <a:extLst>
              <a:ext uri="{FF2B5EF4-FFF2-40B4-BE49-F238E27FC236}">
                <a16:creationId xmlns:a16="http://schemas.microsoft.com/office/drawing/2014/main" id="{62C5B1D7-6542-4B7A-BF29-2A05EAAB4FF7}"/>
              </a:ext>
            </a:extLst>
          </p:cNvPr>
          <p:cNvSpPr txBox="1"/>
          <p:nvPr/>
        </p:nvSpPr>
        <p:spPr>
          <a:xfrm>
            <a:off x="1896862" y="2767280"/>
            <a:ext cx="8398276" cy="1323439"/>
          </a:xfrm>
          <a:prstGeom prst="rect">
            <a:avLst/>
          </a:prstGeom>
          <a:noFill/>
        </p:spPr>
        <p:txBody>
          <a:bodyPr wrap="square" rtlCol="0">
            <a:spAutoFit/>
          </a:bodyPr>
          <a:lstStyle/>
          <a:p>
            <a:r>
              <a:rPr lang="pl-PL" sz="8000" dirty="0"/>
              <a:t>Dziękuję za uwagę</a:t>
            </a:r>
          </a:p>
        </p:txBody>
      </p:sp>
    </p:spTree>
    <p:extLst>
      <p:ext uri="{BB962C8B-B14F-4D97-AF65-F5344CB8AC3E}">
        <p14:creationId xmlns:p14="http://schemas.microsoft.com/office/powerpoint/2010/main" val="2395843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7F53E2B-4240-4F04-B13A-B92D2517EFEA}"/>
              </a:ext>
            </a:extLst>
          </p:cNvPr>
          <p:cNvSpPr>
            <a:spLocks noGrp="1"/>
          </p:cNvSpPr>
          <p:nvPr>
            <p:ph type="title"/>
          </p:nvPr>
        </p:nvSpPr>
        <p:spPr>
          <a:xfrm>
            <a:off x="965200" y="609600"/>
            <a:ext cx="7808140" cy="1099457"/>
          </a:xfrm>
        </p:spPr>
        <p:txBody>
          <a:bodyPr anchor="b">
            <a:normAutofit/>
          </a:bodyPr>
          <a:lstStyle/>
          <a:p>
            <a:r>
              <a:rPr lang="pl-PL" sz="4000" b="1"/>
              <a:t>Wzorzec projektowy</a:t>
            </a:r>
            <a:endParaRPr lang="pl-PL" sz="4000"/>
          </a:p>
        </p:txBody>
      </p:sp>
      <p:sp>
        <p:nvSpPr>
          <p:cNvPr id="3" name="Symbol zastępczy zawartości 2">
            <a:extLst>
              <a:ext uri="{FF2B5EF4-FFF2-40B4-BE49-F238E27FC236}">
                <a16:creationId xmlns:a16="http://schemas.microsoft.com/office/drawing/2014/main" id="{D5910986-9F86-47C3-A6A1-51963A863217}"/>
              </a:ext>
            </a:extLst>
          </p:cNvPr>
          <p:cNvSpPr>
            <a:spLocks noGrp="1"/>
          </p:cNvSpPr>
          <p:nvPr>
            <p:ph idx="1"/>
          </p:nvPr>
        </p:nvSpPr>
        <p:spPr>
          <a:xfrm>
            <a:off x="965200" y="2142067"/>
            <a:ext cx="7808140" cy="3649133"/>
          </a:xfrm>
        </p:spPr>
        <p:txBody>
          <a:bodyPr anchor="t">
            <a:normAutofit/>
          </a:bodyPr>
          <a:lstStyle/>
          <a:p>
            <a:pPr marL="0" indent="0">
              <a:buNone/>
            </a:pPr>
            <a:r>
              <a:rPr lang="pl-PL" sz="2000" dirty="0"/>
              <a:t>Uniwersalne, sprawdzone w praktyce rozwiązanie często pojawiających się, powtarzalnych problemów projektowych. Pokazuje powiązania i zależności pomiędzy klasami oraz obiektami i ułatwia tworzenie, modyfikację oraz utrzymanie kodu źródłowego. Jest opisem rozwiązania, a nie jego implementacją. Wzorce projektowe stosowane są w projektach wykorzystujących programowanie obiektowe. </a:t>
            </a:r>
          </a:p>
        </p:txBody>
      </p:sp>
    </p:spTree>
    <p:extLst>
      <p:ext uri="{BB962C8B-B14F-4D97-AF65-F5344CB8AC3E}">
        <p14:creationId xmlns:p14="http://schemas.microsoft.com/office/powerpoint/2010/main" val="4226425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1F94DC1C-47D1-41D7-8B1B-9A036D614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811383CE-CE86-4E1C-B289-798EB9E6E0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1622"/>
          <a:stretch/>
        </p:blipFill>
        <p:spPr>
          <a:xfrm>
            <a:off x="1" y="0"/>
            <a:ext cx="5896768" cy="6856214"/>
          </a:xfrm>
          <a:prstGeom prst="rect">
            <a:avLst/>
          </a:prstGeom>
        </p:spPr>
      </p:pic>
      <p:sp>
        <p:nvSpPr>
          <p:cNvPr id="2" name="Tytuł 1">
            <a:extLst>
              <a:ext uri="{FF2B5EF4-FFF2-40B4-BE49-F238E27FC236}">
                <a16:creationId xmlns:a16="http://schemas.microsoft.com/office/drawing/2014/main" id="{55B3D0E1-A6DD-4D99-8475-0181744D6F5E}"/>
              </a:ext>
            </a:extLst>
          </p:cNvPr>
          <p:cNvSpPr>
            <a:spLocks noGrp="1"/>
          </p:cNvSpPr>
          <p:nvPr>
            <p:ph type="title"/>
          </p:nvPr>
        </p:nvSpPr>
        <p:spPr>
          <a:xfrm>
            <a:off x="486876" y="2032000"/>
            <a:ext cx="4513792" cy="2819398"/>
          </a:xfrm>
        </p:spPr>
        <p:txBody>
          <a:bodyPr vert="horz" lIns="91440" tIns="45720" rIns="91440" bIns="45720" rtlCol="0" anchor="b">
            <a:normAutofit/>
          </a:bodyPr>
          <a:lstStyle/>
          <a:p>
            <a:pPr algn="r">
              <a:lnSpc>
                <a:spcPct val="90000"/>
              </a:lnSpc>
            </a:pPr>
            <a:r>
              <a:rPr lang="en-US" sz="2300" b="1">
                <a:solidFill>
                  <a:srgbClr val="FFFFFF"/>
                </a:solidFill>
              </a:rPr>
              <a:t>Singleton</a:t>
            </a:r>
            <a:r>
              <a:rPr lang="en-US" sz="2300">
                <a:solidFill>
                  <a:srgbClr val="FFFFFF"/>
                </a:solidFill>
              </a:rPr>
              <a:t> jest kreacyjnym wzorcem projektowym, który pozwala zapewnić istnienie wyłącznie jednej instancji danej klasy. Ponadto daje globalny punkt dostępowy do tejże instancji.</a:t>
            </a:r>
            <a:br>
              <a:rPr lang="en-US" sz="2300">
                <a:solidFill>
                  <a:srgbClr val="FFFFFF"/>
                </a:solidFill>
              </a:rPr>
            </a:br>
            <a:endParaRPr lang="en-US" sz="2300">
              <a:solidFill>
                <a:srgbClr val="FFFFFF"/>
              </a:solidFill>
            </a:endParaRPr>
          </a:p>
        </p:txBody>
      </p:sp>
      <p:sp useBgFill="1">
        <p:nvSpPr>
          <p:cNvPr id="17" name="Freeform 5">
            <a:extLst>
              <a:ext uri="{FF2B5EF4-FFF2-40B4-BE49-F238E27FC236}">
                <a16:creationId xmlns:a16="http://schemas.microsoft.com/office/drawing/2014/main" id="{AC12A592-C02D-46EF-8E1F-9335DB8D7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9" name="Freeform 14">
            <a:extLst>
              <a:ext uri="{FF2B5EF4-FFF2-40B4-BE49-F238E27FC236}">
                <a16:creationId xmlns:a16="http://schemas.microsoft.com/office/drawing/2014/main" id="{24005816-5BCA-4665-8A58-5580F8E9C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BF07F359-8CA3-4854-91E7-EE600402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2" name="Straight Connector 21">
              <a:extLst>
                <a:ext uri="{FF2B5EF4-FFF2-40B4-BE49-F238E27FC236}">
                  <a16:creationId xmlns:a16="http://schemas.microsoft.com/office/drawing/2014/main" id="{8A7FCE86-4904-4337-8D0A-3ABA73F609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A32C234-504D-411A-A62B-C1CFD8CE74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81593A9-FD94-454C-9225-478E90706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A3524A1-6DED-4D15-ADE5-F797DBCEC7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A8491CF-856E-4A54-84A5-45C558D41A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D63A388-BF18-4ABD-96E0-5946B1ABB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CF6D779-BD20-4058-AC29-AF4E2510C2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189C0F2-FCB0-4636-9B05-F9FCBB2020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74CB59A-0AC3-4235-A93D-73EE124669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B6E97A3-E95A-4D79-A8F8-1945EA2634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4ABF86-0905-4DE8-8F0B-D10D3D6F9C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FAAFEF7-DFA1-48C7-9E4E-FF7B1453C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D828735-DFD9-4894-8461-77A2FB0C9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A6C2585-E93E-489D-8819-FCEE3CFF11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57C1F25-FC5C-4082-B4F6-888F8E467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5DF4BDB-CA1D-4DA1-8D26-6BAEE0A21A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315D2A0-DDA4-4A25-9CC7-7F90CCF0C4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5312B72-7E7D-4B0B-960E-7D7C9540EB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48B42BB-3C0E-4546-957B-AB593E308C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37809D5-5F69-4BC6-A661-44B2A8A682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269CB4C-8BB5-4F63-8961-7EB8FE56D4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5E7B60C-3F52-49EA-99F5-BE42AF88DD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C5E885C-0F0D-4E11-8B78-4CE951E26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BFA6E20-F564-4CA4-9150-FDD50B02CD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3C02C6B-B913-486F-ACAE-432DE1F770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6B5EE64-D401-45A4-82D4-85D4BF5C8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F622D05-678C-405E-A74F-8D92A9C6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8E01EF1-6517-49CC-9891-1BD6D0F49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C93E79A-63A6-4782-9D2C-BC50CD3B94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6C4B4DB-9B57-4C69-96EB-3E1910CEF4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BBDCDA7-4ECB-42B1-8524-3D30023D6B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7483057-DCDA-4BC6-8E99-7EAD94E87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5C35A56-0BFD-443F-8C2B-CA73A3BFE9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14A0AE5-3A88-4D5D-845C-5E906888C8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4D7BF13-EDB8-4740-A3C5-87E2E7C676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6DAB64F-4B49-434F-BFB6-0BEB41AFB6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3B5AD9A-BDA6-42CE-A1C0-C07210307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FD67DCC-475F-4BED-A634-FCDD63176B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D276E23-C86D-408D-821A-1E9A44CAEA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879A029-D911-41C4-B218-E41871762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9C7C9F5-65FB-4EF9-9AAD-F7E1FC14B8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115B885-5742-431C-BA48-96FC1F6D2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ACE37A6-0062-4B86-B4E6-18088040CD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A8679B4-56BA-43AB-A0A2-E2DA3E205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0DE24D2-627B-4C47-A858-A572BCDBA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612A33E-5DE0-4E4D-9469-0BD0B3E0E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1673515-5E42-490F-85A0-45658D81C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B048C17-3768-4DAF-A7AE-B2E7174970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AA4E6AA-9D65-4EED-91CB-87A5762ED0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B48B9EB-BBF2-48D7-A1D7-720D94506B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1492B79-7338-4309-8667-BB29A7BC7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352FD87-EC9C-4EB5-9ACC-A152F78FC8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F2CEA1F-EFA8-4353-B5F8-CCE27955A1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3E2723F-2530-4636-9A19-8F11B1566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A9EE901-51C9-4292-BB45-5EDB8568A0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55407C2-7321-48CD-811F-92C71F701C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5298A8A-2787-4153-BDA2-E939BFD514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45057B3-3FAB-42ED-AF52-F00BB07FA5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3F09E9-F476-4352-90E3-6A15C74268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28F7C5C-CECC-45A8-8A1F-D679534D4C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FFDFE9C-2017-4831-9F1B-6A03B58B10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1BC942F-09CF-4A51-85A5-E23E2D71C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456B520-137F-484D-A1B1-7DA5C3F823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ECA29F0-381E-4770-97BF-54C4E5220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43CCF9F-8F11-4676-82F3-DEE8A48C8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FA620FD-6A45-4754-BF42-A9FA44966D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C4D38F3-F3A2-42F4-8B57-DE978EC4AD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C26D30E-A91E-4A5B-A419-0B9D79D57C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DAB3EBC-722A-462E-AAAE-506E50038E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BAABC17-832F-48CF-B0D7-0F7DE54607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1FCA513-75D7-414B-BE8F-D780746A1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2EDEC73-B6F5-473F-934A-CEF57604A8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B987884-C452-4492-A9F8-2770D3373B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D978AF2-B7BB-4E05-81F1-1A5DBD1CB4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7AD4D45-C3AB-458E-B826-0FACBD0DF3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A6E15555-6738-463C-B7DF-86429F2F96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E487172-B4C3-4D13-A562-EF0BA3DD96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8E66297-1295-432A-AA84-7BB2341C1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6" name="Obraz 5">
            <a:extLst>
              <a:ext uri="{FF2B5EF4-FFF2-40B4-BE49-F238E27FC236}">
                <a16:creationId xmlns:a16="http://schemas.microsoft.com/office/drawing/2014/main" id="{120FA4E6-19BC-469E-9F0E-2E90B258DE03}"/>
              </a:ext>
            </a:extLst>
          </p:cNvPr>
          <p:cNvPicPr>
            <a:picLocks noChangeAspect="1"/>
          </p:cNvPicPr>
          <p:nvPr/>
        </p:nvPicPr>
        <p:blipFill>
          <a:blip r:embed="rId3"/>
          <a:stretch>
            <a:fillRect/>
          </a:stretch>
        </p:blipFill>
        <p:spPr>
          <a:xfrm>
            <a:off x="6718124" y="2433919"/>
            <a:ext cx="5017438" cy="3211160"/>
          </a:xfrm>
          <a:prstGeom prst="rect">
            <a:avLst/>
          </a:prstGeom>
        </p:spPr>
      </p:pic>
      <p:sp>
        <p:nvSpPr>
          <p:cNvPr id="4" name="pole tekstowe 3">
            <a:extLst>
              <a:ext uri="{FF2B5EF4-FFF2-40B4-BE49-F238E27FC236}">
                <a16:creationId xmlns:a16="http://schemas.microsoft.com/office/drawing/2014/main" id="{E55B3EF1-8A8F-40A1-B404-25934F39566D}"/>
              </a:ext>
            </a:extLst>
          </p:cNvPr>
          <p:cNvSpPr txBox="1"/>
          <p:nvPr/>
        </p:nvSpPr>
        <p:spPr>
          <a:xfrm>
            <a:off x="685801" y="2450237"/>
            <a:ext cx="10131425" cy="1456267"/>
          </a:xfrm>
          <a:prstGeom prst="rect">
            <a:avLst/>
          </a:prstGeom>
          <a:noFill/>
        </p:spPr>
        <p:txBody>
          <a:bodyPr wrap="square" rtlCol="0">
            <a:spAutoFit/>
          </a:bodyPr>
          <a:lstStyle/>
          <a:p>
            <a:endParaRPr lang="pl-PL" dirty="0"/>
          </a:p>
        </p:txBody>
      </p:sp>
    </p:spTree>
    <p:extLst>
      <p:ext uri="{BB962C8B-B14F-4D97-AF65-F5344CB8AC3E}">
        <p14:creationId xmlns:p14="http://schemas.microsoft.com/office/powerpoint/2010/main" val="64310988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9" name="Rectangle 8">
            <a:extLst>
              <a:ext uri="{FF2B5EF4-FFF2-40B4-BE49-F238E27FC236}">
                <a16:creationId xmlns:a16="http://schemas.microsoft.com/office/drawing/2014/main" id="{DF43132E-D4DF-4A83-9344-A782D0F5D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98895164-11CD-467A-8272-F163DD403513}"/>
              </a:ext>
            </a:extLst>
          </p:cNvPr>
          <p:cNvSpPr>
            <a:spLocks noGrp="1"/>
          </p:cNvSpPr>
          <p:nvPr>
            <p:ph type="title"/>
          </p:nvPr>
        </p:nvSpPr>
        <p:spPr>
          <a:xfrm>
            <a:off x="1031875" y="1212935"/>
            <a:ext cx="6020177" cy="4432130"/>
          </a:xfrm>
        </p:spPr>
        <p:txBody>
          <a:bodyPr vert="horz" lIns="91440" tIns="45720" rIns="91440" bIns="45720" rtlCol="0" anchor="ctr">
            <a:normAutofit/>
          </a:bodyPr>
          <a:lstStyle/>
          <a:p>
            <a:pPr marL="571500" indent="-571500" algn="r">
              <a:lnSpc>
                <a:spcPct val="90000"/>
              </a:lnSpc>
            </a:pPr>
            <a:r>
              <a:rPr lang="en-US" sz="3100"/>
              <a:t>Jego celem jest ograniczenie możliwości tworzenia obiektów danej klasy do jednej instancji oraz zapewnienie globalnego dostępu do stworzonego obiektu. </a:t>
            </a:r>
            <a:br>
              <a:rPr lang="en-US" sz="3100"/>
            </a:br>
            <a:endParaRPr lang="en-US" sz="3100"/>
          </a:p>
        </p:txBody>
      </p:sp>
      <p:cxnSp>
        <p:nvCxnSpPr>
          <p:cNvPr id="11" name="Straight Connector 10">
            <a:extLst>
              <a:ext uri="{FF2B5EF4-FFF2-40B4-BE49-F238E27FC236}">
                <a16:creationId xmlns:a16="http://schemas.microsoft.com/office/drawing/2014/main" id="{6AA24BC1-1577-4586-AD7A-417660E372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594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BEA9AF1-EF35-4EC4-862B-93C14919B5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5" name="Obraz 4">
            <a:extLst>
              <a:ext uri="{FF2B5EF4-FFF2-40B4-BE49-F238E27FC236}">
                <a16:creationId xmlns:a16="http://schemas.microsoft.com/office/drawing/2014/main" id="{FADC4D30-79EA-422E-9DB4-BBEFC4850942}"/>
              </a:ext>
            </a:extLst>
          </p:cNvPr>
          <p:cNvPicPr>
            <a:picLocks noChangeAspect="1"/>
          </p:cNvPicPr>
          <p:nvPr/>
        </p:nvPicPr>
        <p:blipFill rotWithShape="1">
          <a:blip r:embed="rId4"/>
          <a:srcRect b="15414"/>
          <a:stretch/>
        </p:blipFill>
        <p:spPr>
          <a:xfrm>
            <a:off x="20" y="10"/>
            <a:ext cx="12191980" cy="6857990"/>
          </a:xfrm>
          <a:prstGeom prst="rect">
            <a:avLst/>
          </a:prstGeom>
        </p:spPr>
      </p:pic>
    </p:spTree>
    <p:extLst>
      <p:ext uri="{BB962C8B-B14F-4D97-AF65-F5344CB8AC3E}">
        <p14:creationId xmlns:p14="http://schemas.microsoft.com/office/powerpoint/2010/main" val="889690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ytuł 1">
            <a:extLst>
              <a:ext uri="{FF2B5EF4-FFF2-40B4-BE49-F238E27FC236}">
                <a16:creationId xmlns:a16="http://schemas.microsoft.com/office/drawing/2014/main" id="{F73D570A-2503-4E8A-A886-0FB0A335A431}"/>
              </a:ext>
            </a:extLst>
          </p:cNvPr>
          <p:cNvSpPr>
            <a:spLocks noGrp="1"/>
          </p:cNvSpPr>
          <p:nvPr>
            <p:ph type="title"/>
          </p:nvPr>
        </p:nvSpPr>
        <p:spPr>
          <a:xfrm>
            <a:off x="3962399" y="2013856"/>
            <a:ext cx="7197726" cy="3668487"/>
          </a:xfrm>
        </p:spPr>
        <p:txBody>
          <a:bodyPr vert="horz" lIns="91440" tIns="45720" rIns="91440" bIns="45720" rtlCol="0" anchor="b">
            <a:normAutofit/>
          </a:bodyPr>
          <a:lstStyle/>
          <a:p>
            <a:pPr algn="r">
              <a:lnSpc>
                <a:spcPct val="90000"/>
              </a:lnSpc>
            </a:pPr>
            <a:r>
              <a:rPr lang="en-US" sz="2600"/>
              <a:t>Niektórzy programiści uznają go za antywzorzec, ponieważ łamie zasady projektowania obiektowego, często bywa nadużywany</a:t>
            </a:r>
            <a:r>
              <a:rPr lang="en-US" sz="2600" baseline="30000"/>
              <a:t> </a:t>
            </a:r>
            <a:r>
              <a:rPr lang="en-US" sz="2600"/>
              <a:t>lub sprowadza się do stworzenia obiektowego zamiennika dla zmiennej globalnej. </a:t>
            </a:r>
            <a:br>
              <a:rPr lang="en-US" sz="2600"/>
            </a:br>
            <a:r>
              <a:rPr lang="en-US" sz="2600"/>
              <a:t>Łamię </a:t>
            </a:r>
            <a:r>
              <a:rPr lang="en-US" sz="2600" b="1"/>
              <a:t>Zasadę pojedynczej odpowiedzialności</a:t>
            </a:r>
            <a:r>
              <a:rPr lang="en-US" sz="2600"/>
              <a:t> (</a:t>
            </a:r>
            <a:r>
              <a:rPr lang="en-US" sz="2600" i="1"/>
              <a:t>nigdy nie powinno być więcej niż jednego powodu do istnienia klasy bądź metody</a:t>
            </a:r>
            <a:r>
              <a:rPr lang="en-US" sz="2600"/>
              <a:t> ).</a:t>
            </a:r>
          </a:p>
        </p:txBody>
      </p:sp>
    </p:spTree>
    <p:extLst>
      <p:ext uri="{BB962C8B-B14F-4D97-AF65-F5344CB8AC3E}">
        <p14:creationId xmlns:p14="http://schemas.microsoft.com/office/powerpoint/2010/main" val="3447922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Obraz 4">
            <a:extLst>
              <a:ext uri="{FF2B5EF4-FFF2-40B4-BE49-F238E27FC236}">
                <a16:creationId xmlns:a16="http://schemas.microsoft.com/office/drawing/2014/main" id="{10455D01-8FA0-43F3-BEA7-E3666F633DE8}"/>
              </a:ext>
            </a:extLst>
          </p:cNvPr>
          <p:cNvPicPr>
            <a:picLocks noChangeAspect="1"/>
          </p:cNvPicPr>
          <p:nvPr/>
        </p:nvPicPr>
        <p:blipFill rotWithShape="1">
          <a:blip r:embed="rId3">
            <a:alphaModFix amt="20000"/>
          </a:blip>
          <a:srcRect r="2223" b="1"/>
          <a:stretch/>
        </p:blipFill>
        <p:spPr>
          <a:xfrm>
            <a:off x="20" y="10"/>
            <a:ext cx="12191980" cy="6857990"/>
          </a:xfrm>
          <a:prstGeom prst="rect">
            <a:avLst/>
          </a:prstGeom>
        </p:spPr>
      </p:pic>
      <p:pic>
        <p:nvPicPr>
          <p:cNvPr id="17" name="Picture 16">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Symbol zastępczy zawartości 2">
            <a:extLst>
              <a:ext uri="{FF2B5EF4-FFF2-40B4-BE49-F238E27FC236}">
                <a16:creationId xmlns:a16="http://schemas.microsoft.com/office/drawing/2014/main" id="{EA4653E2-4B0E-4771-AFF0-9F41F997C8FA}"/>
              </a:ext>
            </a:extLst>
          </p:cNvPr>
          <p:cNvSpPr>
            <a:spLocks noGrp="1"/>
          </p:cNvSpPr>
          <p:nvPr>
            <p:ph idx="1"/>
          </p:nvPr>
        </p:nvSpPr>
        <p:spPr>
          <a:xfrm>
            <a:off x="739067" y="2026657"/>
            <a:ext cx="10131425" cy="3649133"/>
          </a:xfrm>
        </p:spPr>
        <p:txBody>
          <a:bodyPr>
            <a:normAutofit fontScale="92500"/>
          </a:bodyPr>
          <a:lstStyle/>
          <a:p>
            <a:pPr marL="0" indent="0">
              <a:buNone/>
            </a:pPr>
            <a:r>
              <a:rPr lang="pl-PL" sz="2800" b="1" dirty="0"/>
              <a:t>Zapewnia istnienie wyłącznie jednej instancji danej klasy</a:t>
            </a:r>
            <a:r>
              <a:rPr lang="pl-PL" sz="2800" dirty="0"/>
              <a:t>. Potrzeba kontroli dostępu do jakiegoś współdzielonego zasobu — na przykład bazy danych, lub pliku.</a:t>
            </a:r>
          </a:p>
          <a:p>
            <a:pPr marL="0" indent="0">
              <a:buNone/>
            </a:pPr>
            <a:r>
              <a:rPr lang="pl-PL" sz="2800" dirty="0"/>
              <a:t>Jeśli mamy już stworzony obiekt, ale po jakimś czasie potrzebujemy kolejnego. Zamiast otrzymać nowy, dostaniemy ten uprzednio stworzony.</a:t>
            </a:r>
          </a:p>
          <a:p>
            <a:pPr marL="0" indent="0">
              <a:buNone/>
            </a:pPr>
            <a:r>
              <a:rPr lang="pl-PL" sz="2800" dirty="0"/>
              <a:t>Takiego zachowania nie da się zaimplementować stosując zwykły konstruktor, ponieważ metody te z definicji </a:t>
            </a:r>
            <a:r>
              <a:rPr lang="pl-PL" sz="2800" b="1" dirty="0"/>
              <a:t>muszą</a:t>
            </a:r>
            <a:r>
              <a:rPr lang="pl-PL" sz="2800" dirty="0"/>
              <a:t> zawsze zwracać nowe obiekty.</a:t>
            </a:r>
          </a:p>
          <a:p>
            <a:endParaRPr lang="pl-PL" dirty="0"/>
          </a:p>
        </p:txBody>
      </p:sp>
    </p:spTree>
    <p:extLst>
      <p:ext uri="{BB962C8B-B14F-4D97-AF65-F5344CB8AC3E}">
        <p14:creationId xmlns:p14="http://schemas.microsoft.com/office/powerpoint/2010/main" val="2061331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le tekstowe 3">
            <a:extLst>
              <a:ext uri="{FF2B5EF4-FFF2-40B4-BE49-F238E27FC236}">
                <a16:creationId xmlns:a16="http://schemas.microsoft.com/office/drawing/2014/main" id="{3348C3B7-EC17-4ACB-BB54-3D738B818000}"/>
              </a:ext>
            </a:extLst>
          </p:cNvPr>
          <p:cNvSpPr txBox="1"/>
          <p:nvPr/>
        </p:nvSpPr>
        <p:spPr>
          <a:xfrm>
            <a:off x="1285875" y="781050"/>
            <a:ext cx="10201275" cy="5539978"/>
          </a:xfrm>
          <a:prstGeom prst="rect">
            <a:avLst/>
          </a:prstGeom>
          <a:noFill/>
        </p:spPr>
        <p:txBody>
          <a:bodyPr wrap="square" rtlCol="0">
            <a:spAutoFit/>
          </a:bodyPr>
          <a:lstStyle/>
          <a:p>
            <a:r>
              <a:rPr lang="pl-PL" sz="2800" b="1" dirty="0"/>
              <a:t>Pozwala na dostęp do tej instancji w przestrzeni globalnej</a:t>
            </a:r>
            <a:r>
              <a:rPr lang="pl-PL" sz="2800" dirty="0"/>
              <a:t>. Zmienne globalne są wykorzystywane do przechowywania istotnych obiektów. Chociaż są one bardzo poręczne, to wiążą się też z poważnym ryzykiem nadpisania ich zawartości i tym samym awarii programu.</a:t>
            </a:r>
          </a:p>
          <a:p>
            <a:r>
              <a:rPr lang="pl-PL" sz="2800" dirty="0"/>
              <a:t>Zupełnie, jak w przypadku zmiennej globalnej, wzorzec Singleton pozwala skorzystać z jakiegoś obiektu w dowolnym miejscu programu. Jednakże, zapewnia też ochronę tego obiektu przed działaniami innego kodu.</a:t>
            </a:r>
          </a:p>
          <a:p>
            <a:r>
              <a:rPr lang="pl-PL" sz="2800" dirty="0"/>
              <a:t>Jest też inna strona tego problemu: nie chcemy, aby kod, który pozwala nam rozwiązać pierwszy z powyższych problemów był porozrzucany po całym programie. Dużo lepiej jest trzymać go w jednej klasie, szczególnie, jeśli reszta kodu już od niego zależy.</a:t>
            </a:r>
          </a:p>
          <a:p>
            <a:endParaRPr lang="pl-PL" dirty="0"/>
          </a:p>
        </p:txBody>
      </p:sp>
    </p:spTree>
    <p:extLst>
      <p:ext uri="{BB962C8B-B14F-4D97-AF65-F5344CB8AC3E}">
        <p14:creationId xmlns:p14="http://schemas.microsoft.com/office/powerpoint/2010/main" val="2285208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4" name="pole tekstowe 3">
            <a:extLst>
              <a:ext uri="{FF2B5EF4-FFF2-40B4-BE49-F238E27FC236}">
                <a16:creationId xmlns:a16="http://schemas.microsoft.com/office/drawing/2014/main" id="{CB259683-0B3D-4B73-99D3-3A8A67FEFF44}"/>
              </a:ext>
            </a:extLst>
          </p:cNvPr>
          <p:cNvSpPr txBox="1"/>
          <p:nvPr/>
        </p:nvSpPr>
        <p:spPr>
          <a:xfrm>
            <a:off x="819150" y="4279038"/>
            <a:ext cx="5990023" cy="2781300"/>
          </a:xfrm>
          <a:prstGeom prst="rect">
            <a:avLst/>
          </a:prstGeom>
        </p:spPr>
        <p:txBody>
          <a:bodyPr vert="horz" lIns="91440" tIns="45720" rIns="91440" bIns="45720" rtlCol="0" anchor="t">
            <a:normAutofit/>
          </a:bodyPr>
          <a:lstStyle/>
          <a:p>
            <a:pPr>
              <a:spcAft>
                <a:spcPts val="1000"/>
              </a:spcAft>
              <a:buClr>
                <a:schemeClr val="tx1"/>
              </a:buClr>
              <a:buSzPct val="100000"/>
            </a:pPr>
            <a:r>
              <a:rPr lang="en-US" sz="2600" dirty="0" err="1"/>
              <a:t>Wzorzec</a:t>
            </a:r>
            <a:r>
              <a:rPr lang="en-US" sz="2600" dirty="0"/>
              <a:t> Singleton </a:t>
            </a:r>
            <a:r>
              <a:rPr lang="en-US" sz="2600" dirty="0" err="1"/>
              <a:t>stał</a:t>
            </a:r>
            <a:r>
              <a:rPr lang="en-US" sz="2600" dirty="0"/>
              <a:t> </a:t>
            </a:r>
            <a:r>
              <a:rPr lang="en-US" sz="2600" dirty="0" err="1"/>
              <a:t>się</a:t>
            </a:r>
            <a:r>
              <a:rPr lang="en-US" sz="2600" dirty="0"/>
              <a:t> </a:t>
            </a:r>
            <a:r>
              <a:rPr lang="en-US" sz="2600" dirty="0" err="1"/>
              <a:t>obecnie</a:t>
            </a:r>
            <a:r>
              <a:rPr lang="en-US" sz="2600" dirty="0"/>
              <a:t> </a:t>
            </a:r>
            <a:r>
              <a:rPr lang="en-US" sz="2600" dirty="0" err="1"/>
              <a:t>tak</a:t>
            </a:r>
            <a:r>
              <a:rPr lang="en-US" sz="2600" dirty="0"/>
              <a:t> </a:t>
            </a:r>
            <a:r>
              <a:rPr lang="en-US" sz="2600" dirty="0" err="1"/>
              <a:t>popularny</a:t>
            </a:r>
            <a:r>
              <a:rPr lang="en-US" sz="2600" dirty="0"/>
              <a:t>, </a:t>
            </a:r>
            <a:r>
              <a:rPr lang="en-US" sz="2600" dirty="0" err="1"/>
              <a:t>że</a:t>
            </a:r>
            <a:r>
              <a:rPr lang="en-US" sz="2600" dirty="0"/>
              <a:t> </a:t>
            </a:r>
            <a:r>
              <a:rPr lang="en-US" sz="2600" dirty="0" err="1"/>
              <a:t>czasem</a:t>
            </a:r>
            <a:r>
              <a:rPr lang="en-US" sz="2600" dirty="0"/>
              <a:t> </a:t>
            </a:r>
            <a:r>
              <a:rPr lang="en-US" sz="2600" dirty="0" err="1"/>
              <a:t>nazywa</a:t>
            </a:r>
            <a:r>
              <a:rPr lang="en-US" sz="2600" dirty="0"/>
              <a:t> </a:t>
            </a:r>
            <a:r>
              <a:rPr lang="en-US" sz="2600" dirty="0" err="1"/>
              <a:t>się</a:t>
            </a:r>
            <a:r>
              <a:rPr lang="en-US" sz="2600" dirty="0"/>
              <a:t> </a:t>
            </a:r>
            <a:r>
              <a:rPr lang="en-US" sz="2600" dirty="0" err="1"/>
              <a:t>Singletonem</a:t>
            </a:r>
            <a:r>
              <a:rPr lang="en-US" sz="2600" dirty="0"/>
              <a:t> </a:t>
            </a:r>
            <a:r>
              <a:rPr lang="en-US" sz="2600" dirty="0" err="1"/>
              <a:t>rozwiązania</a:t>
            </a:r>
            <a:r>
              <a:rPr lang="en-US" sz="2600" dirty="0"/>
              <a:t> </a:t>
            </a:r>
            <a:r>
              <a:rPr lang="en-US" sz="2600" dirty="0" err="1"/>
              <a:t>odnoszące</a:t>
            </a:r>
            <a:r>
              <a:rPr lang="en-US" sz="2600" dirty="0"/>
              <a:t> </a:t>
            </a:r>
            <a:r>
              <a:rPr lang="en-US" sz="2600" dirty="0" err="1"/>
              <a:t>się</a:t>
            </a:r>
            <a:r>
              <a:rPr lang="en-US" sz="2600" dirty="0"/>
              <a:t> </a:t>
            </a:r>
            <a:r>
              <a:rPr lang="en-US" sz="2600" dirty="0" err="1"/>
              <a:t>tylko</a:t>
            </a:r>
            <a:r>
              <a:rPr lang="en-US" sz="2600" dirty="0"/>
              <a:t> do </a:t>
            </a:r>
            <a:r>
              <a:rPr lang="en-US" sz="2600" dirty="0" err="1"/>
              <a:t>jednego</a:t>
            </a:r>
            <a:r>
              <a:rPr lang="en-US" sz="2600" dirty="0"/>
              <a:t> z </a:t>
            </a:r>
            <a:r>
              <a:rPr lang="en-US" sz="2600" dirty="0" err="1"/>
              <a:t>powyższych</a:t>
            </a:r>
            <a:r>
              <a:rPr lang="en-US" sz="2600" dirty="0"/>
              <a:t> </a:t>
            </a:r>
            <a:r>
              <a:rPr lang="en-US" sz="2600" dirty="0" err="1"/>
              <a:t>problemów</a:t>
            </a:r>
            <a:r>
              <a:rPr lang="en-US" sz="2600" dirty="0"/>
              <a:t>.</a:t>
            </a:r>
          </a:p>
          <a:p>
            <a:pPr>
              <a:spcAft>
                <a:spcPts val="1000"/>
              </a:spcAft>
              <a:buClr>
                <a:schemeClr val="tx1"/>
              </a:buClr>
              <a:buSzPct val="100000"/>
              <a:buFont typeface="Arial"/>
              <a:buChar char="•"/>
            </a:pPr>
            <a:endParaRPr lang="en-US" sz="1600" dirty="0"/>
          </a:p>
        </p:txBody>
      </p:sp>
      <p:sp>
        <p:nvSpPr>
          <p:cNvPr id="7" name="pole tekstowe 6">
            <a:extLst>
              <a:ext uri="{FF2B5EF4-FFF2-40B4-BE49-F238E27FC236}">
                <a16:creationId xmlns:a16="http://schemas.microsoft.com/office/drawing/2014/main" id="{3E0EA9E4-8663-4E10-A3F2-5DD005B2079C}"/>
              </a:ext>
            </a:extLst>
          </p:cNvPr>
          <p:cNvSpPr txBox="1"/>
          <p:nvPr/>
        </p:nvSpPr>
        <p:spPr>
          <a:xfrm>
            <a:off x="819150" y="857250"/>
            <a:ext cx="4934786" cy="3323987"/>
          </a:xfrm>
          <a:prstGeom prst="rect">
            <a:avLst/>
          </a:prstGeom>
          <a:noFill/>
        </p:spPr>
        <p:txBody>
          <a:bodyPr wrap="square" rtlCol="0">
            <a:spAutoFit/>
          </a:bodyPr>
          <a:lstStyle/>
          <a:p>
            <a:r>
              <a:rPr lang="pl-PL" sz="2400" dirty="0"/>
              <a:t>Jest też inna strona tego problemu: nie chcemy, aby kod, który pozwala nam rozwiązać pierwszy z powyższych problemów był porozrzucany po całym programie. Dużo lepiej jest trzymać go w jednej klasie, szczególnie, jeśli reszta kodu już od niego zależy.</a:t>
            </a:r>
          </a:p>
          <a:p>
            <a:endParaRPr lang="pl-PL" dirty="0"/>
          </a:p>
        </p:txBody>
      </p:sp>
      <p:pic>
        <p:nvPicPr>
          <p:cNvPr id="9" name="Obraz 8" descr="Obraz zawierający tekst&#10;&#10;Opis wygenerowany automatycznie">
            <a:extLst>
              <a:ext uri="{FF2B5EF4-FFF2-40B4-BE49-F238E27FC236}">
                <a16:creationId xmlns:a16="http://schemas.microsoft.com/office/drawing/2014/main" id="{73E6E798-233D-4DD9-9CF8-DCE9F87A9B52}"/>
              </a:ext>
            </a:extLst>
          </p:cNvPr>
          <p:cNvPicPr>
            <a:picLocks noChangeAspect="1"/>
          </p:cNvPicPr>
          <p:nvPr/>
        </p:nvPicPr>
        <p:blipFill>
          <a:blip r:embed="rId3"/>
          <a:stretch>
            <a:fillRect/>
          </a:stretch>
        </p:blipFill>
        <p:spPr>
          <a:xfrm>
            <a:off x="6438066" y="1471613"/>
            <a:ext cx="5240645" cy="2928938"/>
          </a:xfrm>
          <a:prstGeom prst="rect">
            <a:avLst/>
          </a:prstGeom>
        </p:spPr>
      </p:pic>
    </p:spTree>
    <p:extLst>
      <p:ext uri="{BB962C8B-B14F-4D97-AF65-F5344CB8AC3E}">
        <p14:creationId xmlns:p14="http://schemas.microsoft.com/office/powerpoint/2010/main" val="33569244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klepienie niebieskie">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202158973B8F99468A18FF35736D5865" ma:contentTypeVersion="13" ma:contentTypeDescription="Utwórz nowy dokument." ma:contentTypeScope="" ma:versionID="2a67fca68baa3be49eeb127defa823dc">
  <xsd:schema xmlns:xsd="http://www.w3.org/2001/XMLSchema" xmlns:xs="http://www.w3.org/2001/XMLSchema" xmlns:p="http://schemas.microsoft.com/office/2006/metadata/properties" xmlns:ns3="86b8434c-ff38-48ec-a9e9-898644c337ef" xmlns:ns4="d89f83f4-90e6-477e-b209-acbdd785068a" targetNamespace="http://schemas.microsoft.com/office/2006/metadata/properties" ma:root="true" ma:fieldsID="f07fc21e027990b44f3bd8be9ffa5e78" ns3:_="" ns4:_="">
    <xsd:import namespace="86b8434c-ff38-48ec-a9e9-898644c337ef"/>
    <xsd:import namespace="d89f83f4-90e6-477e-b209-acbdd785068a"/>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b8434c-ff38-48ec-a9e9-898644c337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89f83f4-90e6-477e-b209-acbdd785068a" elementFormDefault="qualified">
    <xsd:import namespace="http://schemas.microsoft.com/office/2006/documentManagement/types"/>
    <xsd:import namespace="http://schemas.microsoft.com/office/infopath/2007/PartnerControls"/>
    <xsd:element name="SharedWithUsers" ma:index="10" nillable="true" ma:displayName="Udostępniani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Udostępnione dla — szczegóły" ma:internalName="SharedWithDetails" ma:readOnly="true">
      <xsd:simpleType>
        <xsd:restriction base="dms:Note">
          <xsd:maxLength value="255"/>
        </xsd:restriction>
      </xsd:simpleType>
    </xsd:element>
    <xsd:element name="SharingHintHash" ma:index="12" nillable="true" ma:displayName="Skrót wskazówki dotyczącej udostępniania"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2F5E20-ACBC-497E-96A5-9B2FAB5440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b8434c-ff38-48ec-a9e9-898644c337ef"/>
    <ds:schemaRef ds:uri="d89f83f4-90e6-477e-b209-acbdd78506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AE90E1-5C0E-4DC7-9353-32094EE3DBC7}">
  <ds:schemaRefs>
    <ds:schemaRef ds:uri="http://www.w3.org/XML/1998/namespace"/>
    <ds:schemaRef ds:uri="http://purl.org/dc/terms/"/>
    <ds:schemaRef ds:uri="http://schemas.microsoft.com/office/2006/metadata/properties"/>
    <ds:schemaRef ds:uri="http://purl.org/dc/elements/1.1/"/>
    <ds:schemaRef ds:uri="http://schemas.microsoft.com/office/2006/documentManagement/types"/>
    <ds:schemaRef ds:uri="http://schemas.microsoft.com/office/infopath/2007/PartnerControls"/>
    <ds:schemaRef ds:uri="http://purl.org/dc/dcmitype/"/>
    <ds:schemaRef ds:uri="d89f83f4-90e6-477e-b209-acbdd785068a"/>
    <ds:schemaRef ds:uri="http://schemas.openxmlformats.org/package/2006/metadata/core-properties"/>
    <ds:schemaRef ds:uri="86b8434c-ff38-48ec-a9e9-898644c337ef"/>
  </ds:schemaRefs>
</ds:datastoreItem>
</file>

<file path=customXml/itemProps3.xml><?xml version="1.0" encoding="utf-8"?>
<ds:datastoreItem xmlns:ds="http://schemas.openxmlformats.org/officeDocument/2006/customXml" ds:itemID="{B083CCCB-5322-4563-9570-0315B3BAD1B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{46988492-90EB-438A-BE39-55B17ED2FC2E}tf03457452</Template>
  <TotalTime>1636</TotalTime>
  <Words>450</Words>
  <Application>Microsoft Office PowerPoint</Application>
  <PresentationFormat>Panoramiczny</PresentationFormat>
  <Paragraphs>18</Paragraphs>
  <Slides>13</Slides>
  <Notes>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13</vt:i4>
      </vt:variant>
    </vt:vector>
  </HeadingPairs>
  <TitlesOfParts>
    <vt:vector size="17" baseType="lpstr">
      <vt:lpstr>Arial</vt:lpstr>
      <vt:lpstr>Calibri</vt:lpstr>
      <vt:lpstr>Calibri Light</vt:lpstr>
      <vt:lpstr>Sklepienie niebieskie</vt:lpstr>
      <vt:lpstr>Singleton </vt:lpstr>
      <vt:lpstr>Wzorzec projektowy</vt:lpstr>
      <vt:lpstr>Singleton jest kreacyjnym wzorcem projektowym, który pozwala zapewnić istnienie wyłącznie jednej instancji danej klasy. Ponadto daje globalny punkt dostępowy do tejże instancji. </vt:lpstr>
      <vt:lpstr>Jego celem jest ograniczenie możliwości tworzenia obiektów danej klasy do jednej instancji oraz zapewnienie globalnego dostępu do stworzonego obiektu.  </vt:lpstr>
      <vt:lpstr>Prezentacja programu PowerPoint</vt:lpstr>
      <vt:lpstr>Niektórzy programiści uznają go za antywzorzec, ponieważ łamie zasady projektowania obiektowego, często bywa nadużywany lub sprowadza się do stworzenia obiektowego zamiennika dla zmiennej globalnej.  Łamię Zasadę pojedynczej odpowiedzialności (nigdy nie powinno być więcej niż jednego powodu do istnienia klasy bądź metody ).</vt:lpstr>
      <vt:lpstr>Prezentacja programu PowerPoint</vt:lpstr>
      <vt:lpstr>Prezentacja programu PowerPoint</vt:lpstr>
      <vt:lpstr>Prezentacja programu PowerPoint</vt:lpstr>
      <vt:lpstr>Prezentacja programu PowerPoint</vt:lpstr>
      <vt:lpstr>Prezentacja programu PowerPoint</vt:lpstr>
      <vt:lpstr>Analogia do prawdziwego życia </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Singleton</dc:title>
  <dc:creator>X X</dc:creator>
  <cp:lastModifiedBy>Łoś Julia</cp:lastModifiedBy>
  <cp:revision>9</cp:revision>
  <dcterms:created xsi:type="dcterms:W3CDTF">2021-06-16T12:27:07Z</dcterms:created>
  <dcterms:modified xsi:type="dcterms:W3CDTF">2021-06-28T03:42:55Z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0x010100202158973B8F99468A18FF35736D5865</vt:lpwstr>
  </property>
</Properties>
</file>