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ReactPHP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1"/>
            <a:ext cx="8123100" cy="9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Programowanie reaktywne w PHP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github.com/kardasz/react-php-examples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Lighttpd vs Nginx vs Apache</a:t>
            </a:r>
          </a:p>
        </p:txBody>
      </p:sp>
      <p:pic>
        <p:nvPicPr>
          <p:cNvPr descr="Webserver_memory_graph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29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server_requests_graph.jp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00" y="1170125"/>
            <a:ext cx="39398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Blocking I/O</a:t>
            </a:r>
          </a:p>
        </p:txBody>
      </p:sp>
      <p:pic>
        <p:nvPicPr>
          <p:cNvPr descr="Untitled Diagram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850" y="1170125"/>
            <a:ext cx="3273750" cy="1892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19.37.57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413050" cy="35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PHP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625050" y="724200"/>
            <a:ext cx="42714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pthreads (cli only, OOP Threads)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popen() (one directional process file pointer)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proc_open() (bidirectinal process file pointer)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pcntl_fork() (cli only, C style forks)</a:t>
            </a:r>
            <a:br>
              <a:rPr lang="pl" sz="1200"/>
            </a:b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socket_select() (Runs the select() system)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stream_select() (Runs the select() system)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pl" sz="1200"/>
              <a:t>stream_set_blocking() (blocking/non-blocking stream)</a:t>
            </a:r>
          </a:p>
          <a:p>
            <a:pPr indent="-304800" lvl="0" marL="457200">
              <a:spcBef>
                <a:spcPts val="0"/>
              </a:spcBef>
              <a:buSzPct val="100000"/>
            </a:pPr>
            <a:r>
              <a:rPr lang="pl" sz="1200"/>
              <a:t>curl_multi_select()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Multithreded &amp; Non-blocking I/O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Non-</a:t>
            </a:r>
            <a:r>
              <a:rPr lang="pl"/>
              <a:t>Blocking I/O with curl_multi_select</a:t>
            </a:r>
          </a:p>
        </p:txBody>
      </p:sp>
      <p:pic>
        <p:nvPicPr>
          <p:cNvPr descr="Zrzut ekranu 2017-05-30 o 21.16.25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7523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 Diagram (1)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039" y="1170125"/>
            <a:ext cx="4511560" cy="260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React PHP</a:t>
            </a:r>
          </a:p>
        </p:txBody>
      </p:sp>
      <p:pic>
        <p:nvPicPr>
          <p:cNvPr descr="og-image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5961625" y="848625"/>
            <a:ext cx="30834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000"/>
              <a:t>Event-Driven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3000"/>
              <a:t>Non-blocking I/O</a:t>
            </a:r>
          </a:p>
          <a:p>
            <a:pPr lvl="0">
              <a:spcBef>
                <a:spcPts val="0"/>
              </a:spcBef>
              <a:buNone/>
            </a:pPr>
            <a:r>
              <a:rPr lang="pl" sz="3000"/>
              <a:t>PHP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EventLoop</a:t>
            </a:r>
          </a:p>
        </p:txBody>
      </p:sp>
      <p:pic>
        <p:nvPicPr>
          <p:cNvPr descr="Zrzut ekranu 2017-05-30 o 22.16.53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4625649" cy="38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22.16.58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50" y="1170125"/>
            <a:ext cx="3901850" cy="28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Promise</a:t>
            </a:r>
          </a:p>
        </p:txBody>
      </p:sp>
      <p:pic>
        <p:nvPicPr>
          <p:cNvPr descr="Zrzut ekranu 2017-05-30 o 22.58.14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3154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22.59.19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899" y="1170125"/>
            <a:ext cx="3472400" cy="11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Non </a:t>
            </a:r>
            <a:r>
              <a:rPr lang="pl"/>
              <a:t>Blocking I/O with React PHP</a:t>
            </a:r>
          </a:p>
        </p:txBody>
      </p:sp>
      <p:pic>
        <p:nvPicPr>
          <p:cNvPr descr="Zrzut ekranu 2017-05-30 o 19.37.02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9887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19.37.15.pn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573" y="1170125"/>
            <a:ext cx="2774131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4589675" y="2864125"/>
            <a:ext cx="13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Stream pipe</a:t>
            </a:r>
          </a:p>
        </p:txBody>
      </p:sp>
      <p:pic>
        <p:nvPicPr>
          <p:cNvPr descr="Zrzut ekranu 2017-05-30 o 22.21.40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382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22.21.47.png"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62" y="1170125"/>
            <a:ext cx="3348538" cy="318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3749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I/O is slow</a:t>
            </a:r>
          </a:p>
        </p:txBody>
      </p:sp>
      <p:pic>
        <p:nvPicPr>
          <p:cNvPr descr="Zrzut ekranu 2017-05-30 o 14.31.30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399" y="445025"/>
            <a:ext cx="4923197" cy="454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4589675" y="2864125"/>
            <a:ext cx="13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Zrzut ekranu 2017-05-30 o 22.26.56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24"/>
            <a:ext cx="4611924" cy="4899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rzut ekranu 2017-05-30 o 22.26.39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24" y="152400"/>
            <a:ext cx="235214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RxPHP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65750" y="3337950"/>
            <a:ext cx="4073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github.com/ReactiveX/RxPHP</a:t>
            </a:r>
          </a:p>
        </p:txBody>
      </p:sp>
      <p:sp>
        <p:nvSpPr>
          <p:cNvPr id="198" name="Shape 19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Streams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Filters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FlatMap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Observable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Scheduler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Promises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Q/A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2884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I/O is slow</a:t>
            </a:r>
          </a:p>
        </p:txBody>
      </p:sp>
      <p:pic>
        <p:nvPicPr>
          <p:cNvPr descr="Zrzut ekranu 2017-05-30 o 14.35.28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75" y="445025"/>
            <a:ext cx="56005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Hardware is no longer the bottleneck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85975" y="1753850"/>
            <a:ext cx="71709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3000"/>
              <a:t>12 Cores Java/Linux</a:t>
            </a:r>
          </a:p>
          <a:p>
            <a:pPr lvl="0">
              <a:spcBef>
                <a:spcPts val="0"/>
              </a:spcBef>
              <a:buNone/>
            </a:pPr>
            <a:r>
              <a:rPr lang="pl" sz="3000"/>
              <a:t>~ 12 million concurrent connections!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https://mrotaru.wordpress.com/2013/10/10/scaling-to-12-million-concurrent-connections-how-migratorydata-did-it/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Multithreaded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4193100" cy="30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1000"/>
              <a:t>Advantages</a:t>
            </a:r>
            <a:br>
              <a:rPr lang="pl" sz="1000"/>
            </a:br>
            <a:r>
              <a:rPr lang="pl" sz="1000"/>
              <a:t>No evident Bottleneck.</a:t>
            </a:r>
            <a:br>
              <a:rPr lang="pl" sz="1000"/>
            </a:br>
            <a:r>
              <a:rPr lang="pl" sz="1000"/>
              <a:t>Pure multi-processing (no level of indirection).</a:t>
            </a:r>
            <a:br>
              <a:rPr lang="pl" sz="1000"/>
            </a:br>
            <a:r>
              <a:rPr lang="pl" sz="1000"/>
              <a:t>Better Performances (no need to analyze events).</a:t>
            </a:r>
            <a:br>
              <a:rPr lang="pl" sz="1000"/>
            </a:br>
            <a:r>
              <a:rPr lang="pl" sz="1000"/>
              <a:t>Number of runnable Threads is potentially limited by the available Virtual Memory.</a:t>
            </a:r>
            <a:br>
              <a:rPr lang="pl" sz="1000"/>
            </a:br>
            <a:r>
              <a:rPr lang="pl" sz="1000"/>
              <a:t>The rule NumberOfCPUs * 2 + 1 is appropriate only in case of hard CPU-bound tasks, here we’re talking about mixed I/O-first and CPU-second tasks.</a:t>
            </a:r>
            <a:br>
              <a:rPr lang="pl" sz="1000"/>
            </a:br>
            <a:r>
              <a:rPr lang="pl" sz="1000"/>
              <a:t>Easier Code.</a:t>
            </a:r>
          </a:p>
          <a:p>
            <a:pPr lvl="0" rtl="0">
              <a:spcBef>
                <a:spcPts val="0"/>
              </a:spcBef>
              <a:buNone/>
            </a:pPr>
            <a:br>
              <a:rPr lang="pl" sz="1000"/>
            </a:br>
            <a:r>
              <a:rPr b="1" lang="pl" sz="1000"/>
              <a:t>Disadvantages</a:t>
            </a:r>
            <a:br>
              <a:rPr lang="pl" sz="1000"/>
            </a:br>
            <a:r>
              <a:rPr lang="pl" sz="1000"/>
              <a:t>Higher number of Context Switches on average.</a:t>
            </a:r>
            <a:br>
              <a:rPr lang="pl" sz="1000"/>
            </a:br>
            <a:r>
              <a:rPr lang="pl" sz="1000"/>
              <a:t>Higher memory usage (as many Threads’ stacks as the number of FDs).</a:t>
            </a:r>
            <a:br>
              <a:rPr lang="pl" sz="1000"/>
            </a:br>
          </a:p>
        </p:txBody>
      </p:sp>
      <p:pic>
        <p:nvPicPr>
          <p:cNvPr descr="multithreaded_io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00" y="1170125"/>
            <a:ext cx="4334399" cy="300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Single Threaded Non-Blocking I/O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4193100" cy="245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 sz="1000"/>
              <a:t>Advantages</a:t>
            </a:r>
            <a:br>
              <a:rPr lang="pl" sz="1000"/>
            </a:br>
            <a:r>
              <a:rPr lang="pl" sz="1000"/>
              <a:t>Light Context Switches (User to Kernel mode).</a:t>
            </a:r>
          </a:p>
          <a:p>
            <a:pPr lvl="0" rtl="0">
              <a:spcBef>
                <a:spcPts val="0"/>
              </a:spcBef>
              <a:buNone/>
            </a:pPr>
            <a:br>
              <a:rPr lang="pl" sz="1000"/>
            </a:br>
            <a:r>
              <a:rPr b="1" lang="pl" sz="1000"/>
              <a:t>Disadvantages</a:t>
            </a:r>
            <a:br>
              <a:rPr lang="pl" sz="1000"/>
            </a:br>
            <a:r>
              <a:rPr lang="pl" sz="1000"/>
              <a:t>Inefficient for Short-lived Connections (Events handling overhead and polling time can outweigh the current amount of work).</a:t>
            </a:r>
            <a:br>
              <a:rPr lang="pl" sz="1000"/>
            </a:br>
            <a:r>
              <a:rPr lang="pl" sz="1000"/>
              <a:t>Serial processing (from the Process/Thread perspective).</a:t>
            </a:r>
            <a:br>
              <a:rPr lang="pl" sz="1000"/>
            </a:br>
            <a:r>
              <a:rPr lang="pl" sz="1000"/>
              <a:t>Bottleneck (in the Event Loop).</a:t>
            </a:r>
            <a:br>
              <a:rPr lang="pl" sz="1000"/>
            </a:br>
            <a:r>
              <a:rPr lang="pl" sz="1000"/>
              <a:t>CPU-bound tasks executed serially kill the performances.</a:t>
            </a:r>
            <a:br>
              <a:rPr lang="pl" sz="1000"/>
            </a:br>
            <a:r>
              <a:rPr lang="pl" sz="1000"/>
              <a:t>Complex code.</a:t>
            </a:r>
            <a:br>
              <a:rPr lang="pl" sz="1000"/>
            </a:br>
            <a:r>
              <a:rPr lang="pl" sz="1000"/>
              <a:t>Complex debugging.</a:t>
            </a:r>
          </a:p>
        </p:txBody>
      </p:sp>
      <p:pic>
        <p:nvPicPr>
          <p:cNvPr descr="singletheaded_events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87" y="1632962"/>
            <a:ext cx="48101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Multithreaded Non-Blocking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4193100" cy="309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l" sz="1000"/>
              <a:t>Advantages</a:t>
            </a:r>
            <a:br>
              <a:rPr b="1" lang="pl" sz="1000"/>
            </a:br>
            <a:r>
              <a:rPr lang="pl" sz="1000"/>
              <a:t>Light Context Switches (User to Kernel mode).</a:t>
            </a:r>
            <a:br>
              <a:rPr lang="pl" sz="1000"/>
            </a:br>
            <a:r>
              <a:rPr lang="pl" sz="1000"/>
              <a:t>Higher Scalability and better Performances in processing CPU-bound tasks.</a:t>
            </a:r>
          </a:p>
          <a:p>
            <a:pPr lvl="0" rtl="0">
              <a:spcBef>
                <a:spcPts val="0"/>
              </a:spcBef>
              <a:buNone/>
            </a:pPr>
            <a:br>
              <a:rPr lang="pl" sz="1000"/>
            </a:br>
            <a:r>
              <a:rPr b="1" lang="pl" sz="1000"/>
              <a:t>Disadvantages</a:t>
            </a:r>
            <a:br>
              <a:rPr b="1" lang="pl" sz="1000"/>
            </a:br>
            <a:r>
              <a:rPr lang="pl" sz="1000"/>
              <a:t>Bottleneck (in the Event Loop).</a:t>
            </a:r>
            <a:br>
              <a:rPr lang="pl" sz="1000"/>
            </a:br>
            <a:r>
              <a:rPr lang="pl" sz="1000"/>
              <a:t>Multi processing is driven by a dispatcher, so delayed in time (before to start processing new stuff, a Thread has to be weaken up after the Dispatcher has analyzed the event itself); a time consuming level of indirection.</a:t>
            </a:r>
            <a:br>
              <a:rPr lang="pl" sz="1000"/>
            </a:br>
            <a:r>
              <a:rPr lang="pl" sz="1000"/>
              <a:t>Complex Code.</a:t>
            </a:r>
            <a:br>
              <a:rPr lang="pl" sz="1000"/>
            </a:br>
            <a:r>
              <a:rPr lang="pl" sz="1000"/>
              <a:t>Complex Debugging.</a:t>
            </a:r>
          </a:p>
        </p:txBody>
      </p:sp>
      <p:pic>
        <p:nvPicPr>
          <p:cNvPr descr="multithreaded_events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199" y="1170125"/>
            <a:ext cx="39950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achehero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850" y="537450"/>
            <a:ext cx="3277499" cy="25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88975" y="1202225"/>
            <a:ext cx="378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l"/>
              <a:t>Multithreaded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but … consumes a lot of resources, like RAM</a:t>
            </a:r>
          </a:p>
        </p:txBody>
      </p:sp>
      <p:pic>
        <p:nvPicPr>
          <p:cNvPr descr="NGINX_logo_rgb-01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525" y="3380999"/>
            <a:ext cx="4175625" cy="9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15375" y="3634975"/>
            <a:ext cx="4073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l"/>
              <a:t>Multithreaded + </a:t>
            </a:r>
            <a:r>
              <a:rPr b="1" lang="pl"/>
              <a:t>Multiplexing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select/pool/kevent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l"/>
              <a:t>consumes limited resources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>
                <a:latin typeface="Arial"/>
                <a:ea typeface="Arial"/>
                <a:cs typeface="Arial"/>
                <a:sym typeface="Arial"/>
              </a:rPr>
              <a:t>Non Blocking I/O - Solutions &amp; examples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select,  pselect - synchronous I/O multiplexing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select() and pselect() allow a program to monitor multiple file descriptors, waiting until one or more of the file descriptors become "ready" for some class of I/O operation (e.g., input possible).  A file descriptor is considered ready if it is possible to perform a corresponding I/O operation (e.g., read(2) without blocking, or a sufficiently small write(2)).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